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ppt/tags/tag40.xml" ContentType="application/vnd.openxmlformats-officedocument.presentationml.tags+xml"/>
  <Override PartName="/ppt/notesSlides/notesSlide40.xml" ContentType="application/vnd.openxmlformats-officedocument.presentationml.notesSlide+xml"/>
  <Override PartName="/ppt/tags/tag41.xml" ContentType="application/vnd.openxmlformats-officedocument.presentationml.tags+xml"/>
  <Override PartName="/ppt/notesSlides/notesSlide41.xml" ContentType="application/vnd.openxmlformats-officedocument.presentationml.notesSlide+xml"/>
  <Override PartName="/ppt/tags/tag42.xml" ContentType="application/vnd.openxmlformats-officedocument.presentationml.tags+xml"/>
  <Override PartName="/ppt/notesSlides/notesSlide42.xml" ContentType="application/vnd.openxmlformats-officedocument.presentationml.notesSlide+xml"/>
  <Override PartName="/ppt/tags/tag43.xml" ContentType="application/vnd.openxmlformats-officedocument.presentationml.tags+xml"/>
  <Override PartName="/ppt/notesSlides/notesSlide43.xml" ContentType="application/vnd.openxmlformats-officedocument.presentationml.notesSlide+xml"/>
  <Override PartName="/ppt/tags/tag44.xml" ContentType="application/vnd.openxmlformats-officedocument.presentationml.tags+xml"/>
  <Override PartName="/ppt/notesSlides/notesSlide44.xml" ContentType="application/vnd.openxmlformats-officedocument.presentationml.notesSlide+xml"/>
  <Override PartName="/ppt/tags/tag45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8"/>
  </p:notesMasterIdLst>
  <p:sldIdLst>
    <p:sldId id="257" r:id="rId2"/>
    <p:sldId id="273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274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</p:sldIdLst>
  <p:sldSz cx="9144000" cy="6858000" type="screen4x3"/>
  <p:notesSz cx="6858000" cy="9144000"/>
  <p:custDataLst>
    <p:tags r:id="rId4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361BC-45D3-43BB-9649-2C9D8D406008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EF52D-99F7-4E42-9F8B-7446BE3AB9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87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4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523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43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7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88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46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94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10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45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09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078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95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247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666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259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525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53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730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10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35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154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90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198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52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20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32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5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33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528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075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087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794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380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595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779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1336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953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1555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824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544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6626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3239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120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5163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EF52D-99F7-4E42-9F8B-7446BE3AB944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57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BD96D0-E3EE-4EE7-A2AD-D9553AFADB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17DBD6-0375-4D97-8C51-2A007B51C9C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«СТАНДАРТИЗАЦИЯ»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</a:t>
            </a:r>
            <a:r>
              <a:rPr lang="ru-RU" sz="1700" smtClean="0">
                <a:solidFill>
                  <a:schemeClr val="bg1"/>
                </a:solidFill>
              </a:rPr>
              <a:t>, </a:t>
            </a:r>
            <a:r>
              <a:rPr lang="ru-RU" sz="170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658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6.1 Сущность стандартизации</a:t>
            </a:r>
          </a:p>
          <a:p>
            <a:pPr marL="0" indent="0">
              <a:buNone/>
            </a:pPr>
            <a:r>
              <a:rPr lang="ru-RU" dirty="0" smtClean="0"/>
              <a:t>6.2 </a:t>
            </a:r>
            <a:r>
              <a:rPr lang="ru-RU" sz="2800" dirty="0"/>
              <a:t>Международная и межгосударственная </a:t>
            </a:r>
            <a:r>
              <a:rPr lang="ru-RU" sz="2800" dirty="0" smtClean="0"/>
              <a:t>стандартизация</a:t>
            </a:r>
          </a:p>
          <a:p>
            <a:pPr marL="0" indent="0">
              <a:buNone/>
            </a:pPr>
            <a:r>
              <a:rPr lang="ru-RU" sz="2800" dirty="0" smtClean="0"/>
              <a:t>6.3 </a:t>
            </a:r>
            <a:r>
              <a:rPr lang="ru-RU" sz="2800" dirty="0"/>
              <a:t>Методы </a:t>
            </a:r>
            <a:r>
              <a:rPr lang="ru-RU" sz="2800" dirty="0" smtClean="0"/>
              <a:t>стандартизации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392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6.1 Сущность стандартизации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580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Стандартизация</a:t>
            </a:r>
            <a:r>
              <a:rPr lang="ru-RU" sz="2400" dirty="0" smtClean="0"/>
              <a:t> </a:t>
            </a:r>
            <a:r>
              <a:rPr lang="ru-RU" sz="2400" dirty="0"/>
              <a:t>— деятельность по установлению правил и характеристик в целях их добровольного многократного использования, направленная на достижение упорядоченности в сферах производства и обращения продукции и повышение конкурентоспособности продукции, работ или услуг.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9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Предметом стандартизации</a:t>
            </a:r>
            <a:r>
              <a:rPr lang="ru-RU" sz="2400" dirty="0"/>
              <a:t> является процесс упорядочения любой деятельности на основе решения повторяющихся задач с различными вариантами исполнения. Упорядочение связано с приведением знаний и объектов в систему, начинается с накопления определенной информации и продолжается до замены данной системы новой, более общей или более строгой.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256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Объект стандартизации </a:t>
            </a:r>
            <a:r>
              <a:rPr lang="ru-RU" sz="2400" dirty="0"/>
              <a:t>— продукция, работа, процесс, услуги, подлежащие или подвергшиеся стандартизации. Стандартизации может подлежать либо объект в целом, либо его отдельные составляющие (характеристики). Основным признаком объекта, на который следует разрабатывать нормативные документы по стандартизации, является перспективность его многократного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42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Область стандартизации </a:t>
            </a:r>
            <a:r>
              <a:rPr lang="ru-RU" sz="2400" dirty="0"/>
              <a:t>— совокупность взаимосвязанных объектов стандартизации. Например, микроэлектроника является областью стандартизации, а объектами стандартизации в этой области могут быть типы микросхем, чипов, технологические процессы и т. д.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290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Стандартизация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осуществляется в целях</a:t>
            </a:r>
            <a:r>
              <a:rPr lang="ru-RU" sz="2400" dirty="0"/>
              <a:t>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уровня безопасности жизни или здоровья граждан</a:t>
            </a:r>
            <a:r>
              <a:rPr lang="ru-RU" sz="2400" dirty="0"/>
              <a:t>, имущества физических или юридических лиц, государственного или муниципального имущества, экологической безопасности, безопасности жизни или здоровья животных и </a:t>
            </a:r>
            <a:r>
              <a:rPr lang="ru-RU" sz="2400" dirty="0" smtClean="0"/>
              <a:t>растений;</a:t>
            </a:r>
            <a:endParaRPr lang="ru-RU" sz="2400" dirty="0"/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уровня безопасности объектов </a:t>
            </a:r>
            <a:r>
              <a:rPr lang="ru-RU" sz="2400" dirty="0"/>
              <a:t>с учетом риска возникновения чрезвычайных ситуаций природного и техногенного характера;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48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обеспечения </a:t>
            </a:r>
            <a:r>
              <a:rPr lang="ru-RU" sz="2400" dirty="0">
                <a:solidFill>
                  <a:srgbClr val="C00000"/>
                </a:solidFill>
              </a:rPr>
              <a:t>научно-технического прогресса</a:t>
            </a:r>
            <a:r>
              <a:rPr lang="ru-RU" sz="2400" dirty="0"/>
              <a:t>;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повышения </a:t>
            </a:r>
            <a:r>
              <a:rPr lang="ru-RU" sz="2400" dirty="0">
                <a:solidFill>
                  <a:srgbClr val="C00000"/>
                </a:solidFill>
              </a:rPr>
              <a:t>конкурентоспособности </a:t>
            </a:r>
            <a:r>
              <a:rPr lang="ru-RU" sz="2400" dirty="0"/>
              <a:t>продукции, работ и услуг;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рационального использования ресурсов</a:t>
            </a:r>
            <a:r>
              <a:rPr lang="ru-RU" sz="2400" dirty="0"/>
              <a:t>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технической и информационной совместимости</a:t>
            </a:r>
            <a:r>
              <a:rPr lang="ru-RU" sz="2400" dirty="0"/>
              <a:t>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сопоставимости результатов исследований </a:t>
            </a:r>
            <a:r>
              <a:rPr lang="ru-RU" sz="2400" dirty="0"/>
              <a:t>(испытаний) и измерений, технических и экономико-статистических данных;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взаимозаменяемости продукции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624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Стандартизация осуществляется в соответствии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принципами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добровольного применения стандартов;</a:t>
            </a:r>
          </a:p>
          <a:p>
            <a:r>
              <a:rPr lang="ru-RU" dirty="0" smtClean="0"/>
              <a:t>максимального </a:t>
            </a:r>
            <a:r>
              <a:rPr lang="ru-RU" dirty="0"/>
              <a:t>учета при разработке стандартов законных интересов заинтересованных лиц;</a:t>
            </a:r>
          </a:p>
          <a:p>
            <a:r>
              <a:rPr lang="ru-RU" dirty="0" smtClean="0"/>
              <a:t>применения </a:t>
            </a:r>
            <a:r>
              <a:rPr lang="ru-RU" dirty="0"/>
              <a:t>международного стандарта как основы разработки национального стандарта, </a:t>
            </a:r>
          </a:p>
          <a:p>
            <a:r>
              <a:rPr lang="ru-RU" dirty="0"/>
              <a:t>недопустимости установления таких стандартов, которые противоречат техническим регламентам;</a:t>
            </a:r>
          </a:p>
          <a:p>
            <a:r>
              <a:rPr lang="ru-RU" dirty="0" smtClean="0"/>
              <a:t>обеспечения </a:t>
            </a:r>
            <a:r>
              <a:rPr lang="ru-RU" dirty="0"/>
              <a:t>условий для единообразного применения стандартов.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76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Документы в области </a:t>
            </a:r>
            <a:r>
              <a:rPr lang="ru-RU" b="1" dirty="0" smtClean="0"/>
              <a:t>стандартизации.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документам в области стандартизации, используемым на территории Российской Федерации, относятся</a:t>
            </a:r>
            <a:r>
              <a:rPr lang="ru-RU" dirty="0"/>
              <a:t>:</a:t>
            </a:r>
          </a:p>
          <a:p>
            <a:r>
              <a:rPr lang="ru-RU" dirty="0" smtClean="0"/>
              <a:t>национальные </a:t>
            </a:r>
            <a:r>
              <a:rPr lang="ru-RU" dirty="0"/>
              <a:t>стандарты;</a:t>
            </a:r>
          </a:p>
          <a:p>
            <a:r>
              <a:rPr lang="ru-RU" dirty="0" smtClean="0"/>
              <a:t>правила </a:t>
            </a:r>
            <a:r>
              <a:rPr lang="ru-RU" dirty="0"/>
              <a:t>стандартизации, нормы и рекомендации в области стандартизации;</a:t>
            </a:r>
          </a:p>
          <a:p>
            <a:r>
              <a:rPr lang="ru-RU" dirty="0" smtClean="0"/>
              <a:t>применяемые </a:t>
            </a:r>
            <a:r>
              <a:rPr lang="ru-RU" dirty="0"/>
              <a:t>в установленном порядке классификации, общероссийские классификаторы технико-экономической и социальной информации;</a:t>
            </a:r>
          </a:p>
          <a:p>
            <a:r>
              <a:rPr lang="ru-RU" dirty="0" smtClean="0"/>
              <a:t>стандарты </a:t>
            </a:r>
            <a:r>
              <a:rPr lang="ru-RU" dirty="0"/>
              <a:t>организаций.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56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Национальный стандарт</a:t>
            </a:r>
            <a:r>
              <a:rPr lang="ru-RU" sz="2400" dirty="0"/>
              <a:t> — стандарт, утвержденный национальным органом Российской Федерации по стандартизации, является документом федерального значения в области стандартизации, имеющим, как было уже отмечено, не обязательный, а рекомендательный характер.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259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Нормативный документ</a:t>
            </a:r>
            <a:r>
              <a:rPr lang="ru-RU" sz="2400" dirty="0"/>
              <a:t> — документ, устанавливающий правила, общие принципы или характеристики, касающиеся различных видов деятельности или их результатов, и охватывает такие основные понятия, как стандарты и иные документы по стандартизации — правила стандартизации, нормы, рекомендации, методические и описательные положения, регламенты, общеевропейские классификаторы.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9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Стандарты </a:t>
            </a:r>
            <a:r>
              <a:rPr lang="ru-RU" sz="2400" b="1" dirty="0" smtClean="0">
                <a:solidFill>
                  <a:srgbClr val="C00000"/>
                </a:solidFill>
              </a:rPr>
              <a:t>организаций</a:t>
            </a:r>
            <a:r>
              <a:rPr lang="ru-RU" sz="2400" dirty="0" smtClean="0"/>
              <a:t>— </a:t>
            </a:r>
            <a:r>
              <a:rPr lang="ru-RU" sz="2400" dirty="0"/>
              <a:t>стандарты, в том числе коммерческих, общественных, научных организаций, саморегулируемых организаций, объединений юридических лиц, разрабатываемые и утверждаемые ими самостоятельно исходя из необходимости их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7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891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Национальной системой стандартизации </a:t>
            </a:r>
            <a:r>
              <a:rPr lang="ru-RU" sz="2400" dirty="0"/>
              <a:t>является совокупность документов, в которую входят два </a:t>
            </a:r>
            <a:r>
              <a:rPr lang="ru-RU" sz="2400" dirty="0" smtClean="0"/>
              <a:t>вида </a:t>
            </a:r>
            <a:r>
              <a:rPr lang="ru-RU" sz="2400" dirty="0"/>
              <a:t>документов в области стандартизации: национальные стандарты и общероссийские классификаторы технико-экономической и социальной информации, в том числе правила их разработки и применения.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12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Пример обозначения национального стандарта Российской Федерации; ГОСТ Р 2.41-99, где 2 — комплекс стандартов Единой системы </a:t>
            </a:r>
            <a:r>
              <a:rPr lang="ru-RU" sz="2400" dirty="0" smtClean="0"/>
              <a:t>конструкторской документации </a:t>
            </a:r>
            <a:r>
              <a:rPr lang="ru-RU" sz="2400" dirty="0"/>
              <a:t>(ЕСКД); 4 — код классификационной </a:t>
            </a:r>
            <a:r>
              <a:rPr lang="ru-RU" sz="2400" dirty="0" smtClean="0"/>
              <a:t>группы; </a:t>
            </a:r>
            <a:r>
              <a:rPr lang="ru-RU" sz="2400" dirty="0"/>
              <a:t>1 разработан первым по порядку; 99 — утвержден в 1999 г.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400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Органом</a:t>
            </a:r>
            <a:r>
              <a:rPr lang="ru-RU" sz="2400" dirty="0"/>
              <a:t>, уполномоченным исполнять функции </a:t>
            </a:r>
            <a:r>
              <a:rPr lang="ru-RU" sz="2400" dirty="0" smtClean="0"/>
              <a:t>национального органа </a:t>
            </a:r>
            <a:r>
              <a:rPr lang="ru-RU" sz="2400" dirty="0"/>
              <a:t>Российской Федерации по стандартизации, является </a:t>
            </a:r>
            <a:r>
              <a:rPr lang="ru-RU" sz="2400" dirty="0" err="1" smtClean="0"/>
              <a:t>Ростехрегулирования</a:t>
            </a:r>
            <a:r>
              <a:rPr lang="ru-RU" sz="2400" dirty="0" smtClean="0"/>
              <a:t>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Национальный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орган по стандартизации </a:t>
            </a:r>
            <a:r>
              <a:rPr lang="ru-RU" sz="2400" dirty="0"/>
              <a:t>наделен правом разрабатывать и утверждать программу разработки национальных стандартов, а также порядок создания и деятельности технических комитетов по стандартизации, проводящих экспертизу проектов стандартов.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69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Деятельность по стандартизации осуществляется и другими федеральными органами исполнительной власти в пределах их компетенции. </a:t>
            </a:r>
          </a:p>
          <a:p>
            <a:r>
              <a:rPr lang="ru-RU" sz="2400" dirty="0"/>
              <a:t>санитарные правила и нормы (Сан- </a:t>
            </a:r>
            <a:r>
              <a:rPr lang="ru-RU" sz="2400" dirty="0" err="1"/>
              <a:t>ПиН</a:t>
            </a:r>
            <a:r>
              <a:rPr lang="ru-RU" sz="2400" dirty="0"/>
              <a:t>), </a:t>
            </a:r>
          </a:p>
          <a:p>
            <a:r>
              <a:rPr lang="ru-RU" sz="2400" dirty="0"/>
              <a:t>строительные нормы и правила (СНиП</a:t>
            </a:r>
          </a:p>
          <a:p>
            <a:r>
              <a:rPr lang="ru-RU" sz="2400" dirty="0"/>
              <a:t> государственные образовательные стандарты (</a:t>
            </a:r>
            <a:r>
              <a:rPr lang="ru-RU" sz="2400" dirty="0" err="1"/>
              <a:t>ГОСы</a:t>
            </a:r>
            <a:r>
              <a:rPr lang="ru-RU" sz="2400" dirty="0"/>
              <a:t>) Министерства образования и науки Российской Федерации и пр.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05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Технические условия </a:t>
            </a:r>
            <a:r>
              <a:rPr lang="ru-RU" sz="2400" dirty="0"/>
              <a:t>— нормативно-технический документ по стандартизации, устанавливающий комплекс требований к конкретным типам, маркам, артикулам продукции. В ТУ содержатся требования к показателям качества в соответствии с условиями и режимом эксплуатации </a:t>
            </a:r>
            <a:r>
              <a:rPr lang="ru-RU" sz="2400" dirty="0" smtClean="0"/>
              <a:t>продукции.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039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ТУ — заменитель ГОСТа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ТУ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разрабатывает изготовитель</a:t>
            </a:r>
            <a:r>
              <a:rPr lang="ru-RU" sz="2400" dirty="0"/>
              <a:t>, когда национальный стандарт или стандарт организации нецелесообразен, или необходимо дополнить или ужесточить требования, установленные в ГОСТах. На основании ТУ компания может пройти сертификацию.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8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Гармонизация стандарта </a:t>
            </a:r>
            <a:r>
              <a:rPr lang="ru-RU" sz="2400" dirty="0"/>
              <a:t>— приведение его содержания в соответствие с другим стандартом (обычно международным) для обеспечения взаимозаменяемости продукции (услуг), взаимного понимания результатов испытаний и информации, содержащейся в стандартах. Соответственно гармонизированными стандартами называют стандарты, принятые различными занимающимися стандартизацией органами.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03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 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6.2 Международная и межгосударственная стандартизация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20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Основными задачами международного научно-технического сотрудничества в области стандартизации являются</a:t>
            </a:r>
            <a:r>
              <a:rPr lang="ru-RU" sz="2400" dirty="0"/>
              <a:t>: </a:t>
            </a:r>
            <a:endParaRPr lang="ru-RU" sz="2400" dirty="0" smtClean="0"/>
          </a:p>
          <a:p>
            <a:r>
              <a:rPr lang="ru-RU" sz="2400" dirty="0" smtClean="0"/>
              <a:t>обеспечение </a:t>
            </a:r>
            <a:r>
              <a:rPr lang="ru-RU" sz="2400" dirty="0"/>
              <a:t>взаимозаменяемости элементов сложной продукции; сближение уровня качества товаров, производимых в разных странах; </a:t>
            </a:r>
            <a:endParaRPr lang="ru-RU" sz="2400" dirty="0" smtClean="0"/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взаимному обмену научно-технической информацией; </a:t>
            </a:r>
            <a:endParaRPr lang="ru-RU" sz="2400" dirty="0" smtClean="0"/>
          </a:p>
          <a:p>
            <a:r>
              <a:rPr lang="ru-RU" sz="2400" dirty="0" smtClean="0"/>
              <a:t>ускорение </a:t>
            </a:r>
            <a:r>
              <a:rPr lang="ru-RU" sz="2400" dirty="0"/>
              <a:t>научно-технического прогресса участников международных организаций; </a:t>
            </a:r>
            <a:endParaRPr lang="ru-RU" sz="2400" dirty="0" smtClean="0"/>
          </a:p>
          <a:p>
            <a:r>
              <a:rPr lang="ru-RU" sz="2400" dirty="0" smtClean="0"/>
              <a:t>содействие </a:t>
            </a:r>
            <a:r>
              <a:rPr lang="ru-RU" sz="2400" dirty="0"/>
              <a:t>международной торговле.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512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08512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области международной стандартизации участвует несколько международных организаций</a:t>
            </a:r>
            <a:r>
              <a:rPr lang="ru-RU" sz="2400" dirty="0"/>
              <a:t>, среди которых наиболее известны : </a:t>
            </a:r>
            <a:endParaRPr lang="ru-RU" sz="2400" dirty="0" smtClean="0"/>
          </a:p>
          <a:p>
            <a:r>
              <a:rPr lang="ru-RU" sz="2400" dirty="0" smtClean="0"/>
              <a:t>ИСО </a:t>
            </a:r>
            <a:r>
              <a:rPr lang="en-US" sz="2400" dirty="0"/>
              <a:t>(ISO); </a:t>
            </a:r>
            <a:endParaRPr lang="ru-RU" sz="2400" dirty="0" smtClean="0"/>
          </a:p>
          <a:p>
            <a:r>
              <a:rPr lang="ru-RU" sz="2400" dirty="0" smtClean="0"/>
              <a:t>МЭК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МОЗМ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МБМВ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Европейская </a:t>
            </a:r>
            <a:r>
              <a:rPr lang="ru-RU" sz="2400" dirty="0"/>
              <a:t>организация по качеству (ЕОК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Европейский </a:t>
            </a:r>
            <a:r>
              <a:rPr lang="ru-RU" sz="2400" dirty="0"/>
              <a:t>комитет по стандартизации (ЕКС)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Европейская </a:t>
            </a:r>
            <a:r>
              <a:rPr lang="ru-RU" sz="2400" dirty="0"/>
              <a:t>экономическая комиссия ООН (ЕЭК </a:t>
            </a:r>
            <a:r>
              <a:rPr lang="ru-RU" sz="2400" dirty="0" smtClean="0"/>
              <a:t>ООН).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101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Одной из самых авторитетных международных организаций в области стандартизации является ИСО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Сфера </a:t>
            </a:r>
            <a:r>
              <a:rPr lang="ru-RU" sz="2400" dirty="0"/>
              <a:t>деятельности этой организации касается стандартизации во всех областях, кроме электротехники и электроники, относящихся к компетенции МЭК (в некоторых областях ИСО и МЭК часто действуют совместно)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Стандарты ИСО обычно разрабатываются </a:t>
            </a:r>
            <a:r>
              <a:rPr lang="ru-RU" sz="2400" dirty="0"/>
              <a:t>и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вводятся</a:t>
            </a:r>
            <a:r>
              <a:rPr lang="ru-RU" sz="2400" dirty="0"/>
              <a:t> в действие следующим образом. Специалистами ИСО выбирается за основу наиболее прогрессивный, современный и действующий национальный стандарт одной из стран. </a:t>
            </a:r>
            <a:endParaRPr lang="ru-RU" sz="2400" dirty="0" smtClean="0"/>
          </a:p>
          <a:p>
            <a:r>
              <a:rPr lang="ru-RU" sz="2400" dirty="0" smtClean="0"/>
              <a:t>Далее </a:t>
            </a:r>
            <a:r>
              <a:rPr lang="ru-RU" sz="2400" dirty="0"/>
              <a:t>на заседании технического комитета  вырабатывают единую редакцию документа, которую утверждают на основе консенсуса.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164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Кроме ИСО, наибольшую известность и влияние в области стандартизации имеет МЭК</a:t>
            </a:r>
            <a:r>
              <a:rPr lang="ru-RU" sz="2400" dirty="0"/>
              <a:t>. Обозначения стандартов МЭК аналогичны обозначениям национальных стандартов Российской Федерации (ГОСТ Р), в случае выпуска совместного стандарта с ИСО он имеет обозначение </a:t>
            </a:r>
            <a:r>
              <a:rPr lang="en-US" sz="2400" dirty="0"/>
              <a:t>ISO/IEC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042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Основные объекты стандартизации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МЭК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материалы </a:t>
            </a:r>
            <a:r>
              <a:rPr lang="ru-RU" sz="2400" dirty="0"/>
              <a:t>для электротехнической промышленности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электротехническое </a:t>
            </a:r>
            <a:r>
              <a:rPr lang="ru-RU" sz="2400" dirty="0"/>
              <a:t>оборудование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электроэнергетическое </a:t>
            </a:r>
            <a:r>
              <a:rPr lang="ru-RU" sz="2400" dirty="0"/>
              <a:t>оборудование; </a:t>
            </a:r>
            <a:endParaRPr lang="ru-RU" sz="2400" dirty="0" smtClean="0"/>
          </a:p>
          <a:p>
            <a:r>
              <a:rPr lang="ru-RU" sz="2400" dirty="0" smtClean="0"/>
              <a:t>изделия </a:t>
            </a:r>
            <a:r>
              <a:rPr lang="ru-RU" sz="2400" dirty="0"/>
              <a:t>электронной промышленности; </a:t>
            </a:r>
            <a:endParaRPr lang="ru-RU" sz="2400" dirty="0" smtClean="0"/>
          </a:p>
          <a:p>
            <a:r>
              <a:rPr lang="ru-RU" sz="2400" dirty="0" smtClean="0"/>
              <a:t>электронное </a:t>
            </a:r>
            <a:r>
              <a:rPr lang="ru-RU" sz="2400" dirty="0"/>
              <a:t>оборудование бытового и производственного назначения; </a:t>
            </a:r>
            <a:endParaRPr lang="ru-RU" sz="2400" dirty="0" smtClean="0"/>
          </a:p>
          <a:p>
            <a:r>
              <a:rPr lang="ru-RU" sz="2400" dirty="0" smtClean="0"/>
              <a:t>электроинструменты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оборудование </a:t>
            </a:r>
            <a:r>
              <a:rPr lang="ru-RU" sz="2400" dirty="0"/>
              <a:t>для спутников связи; </a:t>
            </a:r>
            <a:endParaRPr lang="ru-RU" sz="2400" dirty="0" smtClean="0"/>
          </a:p>
          <a:p>
            <a:r>
              <a:rPr lang="ru-RU" sz="2400" dirty="0" smtClean="0"/>
              <a:t>терминология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26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Отечественная национальная система стандартизации </a:t>
            </a:r>
            <a:r>
              <a:rPr lang="ru-RU" sz="2400" dirty="0"/>
              <a:t>предусматривает несколько вариантов применения в Российской Федерации международных стандартов в зависимости от степени его содержания и использования международного документа и формы его представления.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37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sz="2400" dirty="0"/>
              <a:t> Принятие аутентичного текста международного стандарта в качестве национального нормативного документа Российской Федерации (ГОСТ Р) без каких-либо дополнений и изменений (прямой метод, или «метод обложки»).</a:t>
            </a:r>
          </a:p>
          <a:p>
            <a:r>
              <a:rPr lang="ru-RU" sz="2400" dirty="0"/>
              <a:t>Пример: ГОСТ Р ИСО </a:t>
            </a:r>
            <a:r>
              <a:rPr lang="en-US" sz="2400" dirty="0"/>
              <a:t>(ISO) </a:t>
            </a:r>
            <a:r>
              <a:rPr lang="ru-RU" sz="2400" dirty="0"/>
              <a:t>9591-93.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79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Принятие международного (национального) стандарта</a:t>
            </a:r>
            <a:r>
              <a:rPr lang="ru-RU" sz="2400" dirty="0"/>
              <a:t>, представляющего собой аутентичный текст на русском языке соответствующего международного документа, но с дополнительными требованиями к объекту стандартизации, отражающими специфику потребностей России. </a:t>
            </a:r>
          </a:p>
          <a:p>
            <a:r>
              <a:rPr lang="ru-RU" sz="2400" dirty="0"/>
              <a:t>Пример: ГОСТ Р 50231-92 (ИСО 7173-89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016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6. Стандартизация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6.3 Методы стандартизации</a:t>
            </a:r>
            <a:endParaRPr lang="ru-RU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756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Методической основой стандартизации </a:t>
            </a:r>
            <a:r>
              <a:rPr lang="ru-RU" sz="2400" dirty="0"/>
              <a:t>являются математические методы, включая предпочтительные числа и ряды предпочтительных чисел, параметрические ряды, а также унификация деталей и узлов, </a:t>
            </a:r>
            <a:r>
              <a:rPr lang="ru-RU" sz="2400" dirty="0" err="1"/>
              <a:t>агрегатирование</a:t>
            </a:r>
            <a:r>
              <a:rPr lang="ru-RU" sz="2400" dirty="0"/>
              <a:t>, комплексная и опережающая стандартизация.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204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унификацией</a:t>
            </a:r>
            <a:r>
              <a:rPr lang="ru-RU" sz="2400" dirty="0"/>
              <a:t> (унификация от лат. </a:t>
            </a:r>
            <a:r>
              <a:rPr lang="en-US" sz="2400" dirty="0" err="1"/>
              <a:t>unio</a:t>
            </a:r>
            <a:r>
              <a:rPr lang="en-US" sz="2400" dirty="0"/>
              <a:t> </a:t>
            </a:r>
            <a:r>
              <a:rPr lang="ru-RU" sz="2400" dirty="0"/>
              <a:t>— единение и </a:t>
            </a:r>
            <a:r>
              <a:rPr lang="en-US" sz="2400" dirty="0" err="1"/>
              <a:t>facere</a:t>
            </a:r>
            <a:r>
              <a:rPr lang="en-US" sz="2400" dirty="0"/>
              <a:t> </a:t>
            </a:r>
            <a:r>
              <a:rPr lang="ru-RU" sz="2400" dirty="0"/>
              <a:t>— делать; означает приведение чего-нибудь к единой форме или системе) </a:t>
            </a:r>
            <a:r>
              <a:rPr lang="ru-RU" sz="2400" dirty="0" smtClean="0"/>
              <a:t>в </a:t>
            </a:r>
            <a:r>
              <a:rPr lang="ru-RU" sz="2400" dirty="0"/>
              <a:t>широком смысле унификация — научно-технический метод определения и регламентации оптимальной и сокращенной номенклатуры объектов одинакового функционального назначения.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84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 основным видам унификации </a:t>
            </a:r>
            <a:r>
              <a:rPr lang="ru-RU" sz="2400" dirty="0"/>
              <a:t>относят конструкторский и технологический ее виды. Конструкторская унификация предполагает унификацию изделий в целом и их составных частей, а технологическая — унификацию нормативно-технической документации (стандартов, технических условий, инструкций, методик, руководящих документов и др.).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757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Унификацию делят на два основных направления</a:t>
            </a:r>
            <a:r>
              <a:rPr lang="ru-RU" sz="2400" dirty="0"/>
              <a:t>: </a:t>
            </a:r>
            <a:r>
              <a:rPr lang="ru-RU" sz="2400" dirty="0">
                <a:solidFill>
                  <a:srgbClr val="C00000"/>
                </a:solidFill>
              </a:rPr>
              <a:t>компоновочное</a:t>
            </a:r>
            <a:r>
              <a:rPr lang="ru-RU" sz="2400" dirty="0"/>
              <a:t> и </a:t>
            </a:r>
            <a:r>
              <a:rPr lang="ru-RU" sz="2400" dirty="0">
                <a:solidFill>
                  <a:srgbClr val="C00000"/>
                </a:solidFill>
              </a:rPr>
              <a:t>ограничительное</a:t>
            </a:r>
            <a:r>
              <a:rPr lang="ru-RU" sz="2400" dirty="0"/>
              <a:t>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Компоновочное направление </a:t>
            </a:r>
            <a:r>
              <a:rPr lang="ru-RU" sz="2400" dirty="0"/>
              <a:t>унификации предусматривает исследование рынка, анализ существующих потребностей и выявление номенклатуры изделий, необходимых потребителю. Ограничительное направление унификации предполагает углубленный анализ номенклатуры выпускаемых изделий и ее дальнейшее ограничение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27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мировой практике стандартизации </a:t>
            </a:r>
            <a:r>
              <a:rPr lang="ru-RU" sz="2400" dirty="0"/>
              <a:t>ограничительное направление унификации получило название </a:t>
            </a:r>
            <a:r>
              <a:rPr lang="ru-RU" sz="2400" dirty="0" err="1"/>
              <a:t>симплификации</a:t>
            </a:r>
            <a:r>
              <a:rPr lang="ru-RU" sz="2400" dirty="0"/>
              <a:t> </a:t>
            </a:r>
            <a:r>
              <a:rPr lang="en-US" sz="2400" dirty="0"/>
              <a:t>(simplification </a:t>
            </a:r>
            <a:r>
              <a:rPr lang="ru-RU" sz="2400" dirty="0"/>
              <a:t>— упрощение). По определению ИСО, </a:t>
            </a:r>
            <a:r>
              <a:rPr lang="ru-RU" sz="2400" b="1" dirty="0" err="1" smtClean="0">
                <a:solidFill>
                  <a:srgbClr val="C00000"/>
                </a:solidFill>
              </a:rPr>
              <a:t>симплификация</a:t>
            </a:r>
            <a:r>
              <a:rPr lang="ru-RU" sz="2400" dirty="0" smtClean="0"/>
              <a:t> </a:t>
            </a:r>
            <a:r>
              <a:rPr lang="ru-RU" sz="2400" dirty="0"/>
              <a:t>— процесс простого сокращения количества, типов или других разновидностей изделий до количества технически и экономически необходимого для удовлетворения потребностей.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789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типизацией</a:t>
            </a:r>
            <a:r>
              <a:rPr lang="ru-RU" sz="2400" dirty="0"/>
              <a:t> объектов стандартизации понимается метод стандартизации, заключающийся в установлении типовых объектов для данной совокупности и принимаемых за основу (базу) при создании других объектов, близких по функциональному назначению.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этом отобранные объекты подвергают каким-либо техническим преобразованиям, направленным на повышение их качества и универсальности.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901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Этот метод иногда называют методом </a:t>
            </a:r>
            <a:r>
              <a:rPr lang="ru-RU" sz="2400" b="1" dirty="0">
                <a:solidFill>
                  <a:srgbClr val="C00000"/>
                </a:solidFill>
              </a:rPr>
              <a:t>базовых конструкций</a:t>
            </a:r>
            <a:r>
              <a:rPr lang="ru-RU" sz="2400" dirty="0"/>
              <a:t>, так как в процессе типизации выбирают объект, наиболее характерный для данной совокупности, с оптимальными свойствами, а для получения конкретного объекта (изделия, технологического процесса) выбранный типовой объект может лишь частично изменяться или дорабатываться.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596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/>
              <a:t>Возможность определенных преобразований отобранных объектов отличает типизацию от </a:t>
            </a:r>
            <a:r>
              <a:rPr lang="ru-RU" sz="2400" b="1" dirty="0">
                <a:solidFill>
                  <a:srgbClr val="C00000"/>
                </a:solidFill>
              </a:rPr>
              <a:t>селекции</a:t>
            </a:r>
            <a:r>
              <a:rPr lang="ru-RU" sz="2400" dirty="0"/>
              <a:t> — деятельности, заключающейся в простом отборе конкретных объектов, которые признаются целесообразными для дальнейшего производства и применения.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32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C00000"/>
                </a:solidFill>
              </a:rPr>
              <a:t>Агрегатирование</a:t>
            </a:r>
            <a:r>
              <a:rPr lang="ru-RU" sz="2400" dirty="0"/>
              <a:t> — метод создания машин, оборудования и приборов из отдельных стандартных унифицированных агрегатов (автономных узлов), многократно используемых при создании разнообразных изделий и устанавливаемых в них в различном количестве и различных комбинациях на основе геометрической и функциональной взаимозаменяемости. </a:t>
            </a:r>
            <a:endParaRPr lang="ru-RU" sz="2400" dirty="0" smtClean="0"/>
          </a:p>
          <a:p>
            <a:r>
              <a:rPr lang="ru-RU" sz="2400" dirty="0" smtClean="0"/>
              <a:t>Каждый </a:t>
            </a:r>
            <a:r>
              <a:rPr lang="ru-RU" sz="2400" dirty="0"/>
              <a:t>узел выполняет определенную функцию и представляет законченное изделие.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789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Агрегат</a:t>
            </a:r>
            <a:r>
              <a:rPr lang="ru-RU" sz="2400" dirty="0"/>
              <a:t> — укрупненный унифицированный узел машины или прибора, который обладает следующими свойствами:</a:t>
            </a:r>
          </a:p>
          <a:p>
            <a:r>
              <a:rPr lang="ru-RU" sz="2400" dirty="0"/>
              <a:t> отделимостью и полной взаимозаменяемостью;</a:t>
            </a:r>
          </a:p>
          <a:p>
            <a:r>
              <a:rPr lang="ru-RU" sz="2400" dirty="0"/>
              <a:t> завершенностью в функциональном отношении. </a:t>
            </a:r>
          </a:p>
          <a:p>
            <a:r>
              <a:rPr lang="ru-RU" sz="2400" dirty="0"/>
              <a:t> завершенностью в конструктивном </a:t>
            </a:r>
            <a:r>
              <a:rPr lang="ru-RU" sz="2400" dirty="0" smtClean="0"/>
              <a:t>исполнении;</a:t>
            </a:r>
            <a:endParaRPr lang="ru-RU" sz="2400" dirty="0"/>
          </a:p>
          <a:p>
            <a:r>
              <a:rPr lang="ru-RU" sz="2400" dirty="0"/>
              <a:t> наличием стандартных конструктивных, габаритных и присоединительных размеров, допускающих надежную и быструю сборку.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54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настоящее время </a:t>
            </a:r>
            <a:r>
              <a:rPr lang="ru-RU" sz="2400" dirty="0"/>
              <a:t>на повестке дня стоит переход к производству техники на базе крупных агрегатов — модулей. </a:t>
            </a:r>
            <a:r>
              <a:rPr lang="ru-RU" sz="2400" i="1" u="sng" dirty="0">
                <a:solidFill>
                  <a:srgbClr val="CC3300"/>
                </a:solidFill>
              </a:rPr>
              <a:t>Модульное формирование техники </a:t>
            </a:r>
            <a:r>
              <a:rPr lang="ru-RU" sz="2400" dirty="0"/>
              <a:t>(МФТ) стало особым стратегическим направлением развития технических систем и является высшей формой стандартизации.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582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Процесс стандартизации параметрического ряда </a:t>
            </a:r>
            <a:r>
              <a:rPr lang="ru-RU" sz="2400" dirty="0"/>
              <a:t>— </a:t>
            </a:r>
            <a:r>
              <a:rPr lang="ru-RU" sz="2400" b="1" dirty="0">
                <a:solidFill>
                  <a:srgbClr val="C00000"/>
                </a:solidFill>
              </a:rPr>
              <a:t>параметрическая стандартизация </a:t>
            </a:r>
            <a:r>
              <a:rPr lang="ru-RU" sz="2400" dirty="0"/>
              <a:t>— заключается в выборе и обосновании целесообразной номенклатуры и численных значений параметров. Решается эта задача с помощью математических методов. Для этого используют систему и ряды предпочтительных чисел.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187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Ряды предпочтительных чисел</a:t>
            </a:r>
            <a:r>
              <a:rPr lang="ru-RU" sz="2400" dirty="0"/>
              <a:t>. Стандартизуемые показатели номенклатуры изделий обычно имеют числовое выражение и образуют в определенных диапазонах последовательность чисел.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результате стандартизации всю совокупность показателей представляют в виде математических рядов, что способствует сокращению номенклатуры изделий, экономии ресурсов и т. 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069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стандартизация? Опишите цель и основные результаты деятельности по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является предметом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Дайте определение понятия области стандартизации.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бывают уровни стандартизации?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косвенное применение международного стандарта?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Кратко опишите ответственность за нарушение обязательных требований стандартов.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Каких тем касаются вопросы применения нормативных документов в России?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Опишите характер требований нормативных документов.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Перечислите виды нормативных документов.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Дайте определение Государственным стандартам.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является объектом Технических условий?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С какой целью разрабатываются Основополагающие стандарты?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устанавливают Стандарты на продукцию (услуги)?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требования устанавливают Стандарты на работы (процессы)?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Что такое Стандарты на методы контроля?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2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ISPRING_RESOURCE_PATHS_HASH_2" val="8f3571ce39b3f58705913dda136e321dbfd3"/>
  <p:tag name="GENSWF_OUTPUT_FILE_NAME" val="0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Стандартизация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и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1 Сущность стандартизаци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2 Международная и межгосударственная стандартизация"/>
  <p:tag name="GENSWF_ADVANCE_TIME" val="0.00"/>
  <p:tag name="ISPRING_SLIDE_INDENT_LEVEL" val="0"/>
  <p:tag name="ISPRING_PRESENTER_ID" val="None"/>
  <p:tag name="ISPRING_CUSTOM_TIMING_US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6.3 Методы стандартизации"/>
  <p:tag name="GENSWF_ADVANCE_TIME" val="0.00"/>
  <p:tag name="ISPRING_SLIDE_INDENT_LEVEL" val="0"/>
  <p:tag name="ISPRING_PRESENTER_ID" val="None"/>
  <p:tag name="ISPRING_CUSTOM_TIMING_US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6.3 Методы стандартизации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1855</Words>
  <Application>Microsoft Office PowerPoint</Application>
  <PresentationFormat>Экран (4:3)</PresentationFormat>
  <Paragraphs>191</Paragraphs>
  <Slides>46</Slides>
  <Notes>46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0" baseType="lpstr">
      <vt:lpstr>Calibri</vt:lpstr>
      <vt:lpstr>Constantia</vt:lpstr>
      <vt:lpstr>Wingdings 2</vt:lpstr>
      <vt:lpstr>Поток</vt:lpstr>
      <vt:lpstr>Презентация PowerPoint</vt:lpstr>
      <vt:lpstr>Содержание</vt:lpstr>
      <vt:lpstr>6.Стандартизация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Стандартизация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17</cp:revision>
  <dcterms:created xsi:type="dcterms:W3CDTF">2013-11-27T01:11:23Z</dcterms:created>
  <dcterms:modified xsi:type="dcterms:W3CDTF">2019-09-20T04:18:21Z</dcterms:modified>
</cp:coreProperties>
</file>