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tags/tag16.xml" ContentType="application/vnd.openxmlformats-officedocument.presentationml.tags+xml"/>
  <Override PartName="/ppt/notesSlides/notesSlide16.xml" ContentType="application/vnd.openxmlformats-officedocument.presentationml.notesSlide+xml"/>
  <Override PartName="/ppt/tags/tag17.xml" ContentType="application/vnd.openxmlformats-officedocument.presentationml.tags+xml"/>
  <Override PartName="/ppt/notesSlides/notesSlide17.xml" ContentType="application/vnd.openxmlformats-officedocument.presentationml.notesSlide+xml"/>
  <Override PartName="/ppt/tags/tag18.xml" ContentType="application/vnd.openxmlformats-officedocument.presentationml.tags+xml"/>
  <Override PartName="/ppt/notesSlides/notesSlide18.xml" ContentType="application/vnd.openxmlformats-officedocument.presentationml.notesSlide+xml"/>
  <Override PartName="/ppt/tags/tag19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7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</p:sldIdLst>
  <p:sldSz cx="9144000" cy="6858000" type="screen4x3"/>
  <p:notesSz cx="6858000" cy="9144000"/>
  <p:custDataLst>
    <p:tags r:id="rId2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1456" y="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A68DAD-DF5F-4A3F-88A9-F8B89C4821CC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289E37-BBCA-443C-AD00-379EF791EB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40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089FF-B874-4C20-B6E6-B61D56CE71F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611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89E37-BBCA-443C-AD00-379EF791EB9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2929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89E37-BBCA-443C-AD00-379EF791EB9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9351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89E37-BBCA-443C-AD00-379EF791EB9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5710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89E37-BBCA-443C-AD00-379EF791EB9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5036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89E37-BBCA-443C-AD00-379EF791EB9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99461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89E37-BBCA-443C-AD00-379EF791EB94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46202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89E37-BBCA-443C-AD00-379EF791EB94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74583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89E37-BBCA-443C-AD00-379EF791EB94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7832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89E37-BBCA-443C-AD00-379EF791EB94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5865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89E37-BBCA-443C-AD00-379EF791EB94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36288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89E37-BBCA-443C-AD00-379EF791EB94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39911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89E37-BBCA-443C-AD00-379EF791EB94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98890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89E37-BBCA-443C-AD00-379EF791EB94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46030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89E37-BBCA-443C-AD00-379EF791EB94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1570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89E37-BBCA-443C-AD00-379EF791EB94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6261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89E37-BBCA-443C-AD00-379EF791EB94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9316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89E37-BBCA-443C-AD00-379EF791EB94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0860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89E37-BBCA-443C-AD00-379EF791EB94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7325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89E37-BBCA-443C-AD00-379EF791EB94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666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7A50-B5A6-4C38-B4D0-F2D032255017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3DBB-8D1B-499D-87F1-ECAC50409FA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7A50-B5A6-4C38-B4D0-F2D032255017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3DBB-8D1B-499D-87F1-ECAC50409F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7A50-B5A6-4C38-B4D0-F2D032255017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3DBB-8D1B-499D-87F1-ECAC50409FA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7A50-B5A6-4C38-B4D0-F2D032255017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3DBB-8D1B-499D-87F1-ECAC50409F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7A50-B5A6-4C38-B4D0-F2D032255017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3DBB-8D1B-499D-87F1-ECAC50409F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7A50-B5A6-4C38-B4D0-F2D032255017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3DBB-8D1B-499D-87F1-ECAC50409F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7A50-B5A6-4C38-B4D0-F2D032255017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3DBB-8D1B-499D-87F1-ECAC50409F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7A50-B5A6-4C38-B4D0-F2D032255017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3DBB-8D1B-499D-87F1-ECAC50409F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7A50-B5A6-4C38-B4D0-F2D032255017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B833DBB-8D1B-499D-87F1-ECAC50409FAC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7A50-B5A6-4C38-B4D0-F2D032255017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3DBB-8D1B-499D-87F1-ECAC50409F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7A50-B5A6-4C38-B4D0-F2D032255017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3DBB-8D1B-499D-87F1-ECAC50409F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98F7A50-B5A6-4C38-B4D0-F2D032255017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B833DBB-8D1B-499D-87F1-ECAC50409FAC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2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2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2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2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2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2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2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openxmlformats.org/officeDocument/2006/relationships/image" Target="../media/image2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4" Type="http://schemas.openxmlformats.org/officeDocument/2006/relationships/image" Target="../media/image2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2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63952"/>
          </a:xfr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Министерство </a:t>
            </a:r>
            <a:r>
              <a:rPr lang="ru-RU" sz="1800" dirty="0">
                <a:solidFill>
                  <a:schemeClr val="bg1"/>
                </a:solidFill>
              </a:rPr>
              <a:t>образования и науки российской </a:t>
            </a:r>
            <a:r>
              <a:rPr lang="ru-RU" sz="1800" dirty="0" smtClean="0">
                <a:solidFill>
                  <a:schemeClr val="bg1"/>
                </a:solidFill>
              </a:rPr>
              <a:t>федерации</a:t>
            </a:r>
            <a:endParaRPr lang="ru-RU" sz="1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b="1" dirty="0">
                <a:solidFill>
                  <a:schemeClr val="bg1"/>
                </a:solidFill>
              </a:rPr>
              <a:t> </a:t>
            </a:r>
            <a:endParaRPr lang="ru-RU" sz="1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>
                <a:solidFill>
                  <a:schemeClr val="bg1"/>
                </a:solidFill>
              </a:rPr>
              <a:t>Владивостокский государственный университет экономики и </a:t>
            </a:r>
            <a:r>
              <a:rPr lang="ru-RU" sz="1800" dirty="0" smtClean="0">
                <a:solidFill>
                  <a:schemeClr val="bg1"/>
                </a:solidFill>
              </a:rPr>
              <a:t>сервиса</a:t>
            </a:r>
          </a:p>
          <a:p>
            <a:pPr marL="0" indent="0" algn="ctr">
              <a:buNone/>
            </a:pPr>
            <a:endParaRPr lang="ru-RU" sz="18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Институт информатики, инноваций и бизнес систем</a:t>
            </a:r>
          </a:p>
          <a:p>
            <a:pPr marL="0" indent="0" algn="ctr">
              <a:buNone/>
            </a:pPr>
            <a:endParaRPr lang="ru-RU" sz="18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Кафедра </a:t>
            </a:r>
            <a:r>
              <a:rPr lang="ru-RU" sz="1800" dirty="0" smtClean="0">
                <a:solidFill>
                  <a:schemeClr val="bg1"/>
                </a:solidFill>
              </a:rPr>
              <a:t>ИТС</a:t>
            </a:r>
            <a:endParaRPr lang="ru-RU" sz="18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2100" dirty="0">
                <a:solidFill>
                  <a:schemeClr val="bg1"/>
                </a:solidFill>
              </a:rPr>
              <a:t>«Метрология, стандартизация, подтверждение соответствия»</a:t>
            </a: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4100" b="1" dirty="0" smtClean="0">
                <a:solidFill>
                  <a:schemeClr val="bg1"/>
                </a:solidFill>
              </a:rPr>
              <a:t>Тема «Техническое регулирование»</a:t>
            </a:r>
            <a:endParaRPr lang="ru-RU" sz="41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Преподаватели: </a:t>
            </a: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Левашов Ю.А.</a:t>
            </a:r>
            <a:endParaRPr lang="ru-RU" sz="1700" dirty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Белоус И.А.</a:t>
            </a: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Владивосток</a:t>
            </a:r>
            <a:r>
              <a:rPr lang="ru-RU" sz="1700" smtClean="0">
                <a:solidFill>
                  <a:schemeClr val="bg1"/>
                </a:solidFill>
              </a:rPr>
              <a:t>, </a:t>
            </a:r>
            <a:r>
              <a:rPr lang="ru-RU" sz="1700" smtClean="0">
                <a:solidFill>
                  <a:schemeClr val="bg1"/>
                </a:solidFill>
              </a:rPr>
              <a:t>2019</a:t>
            </a:r>
            <a:endParaRPr lang="ru-RU" sz="17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857" y="270409"/>
            <a:ext cx="1155574" cy="1142367"/>
          </a:xfrm>
          <a:prstGeom prst="rect">
            <a:avLst/>
          </a:prstGeom>
          <a:effectLst>
            <a:glow rad="127000">
              <a:schemeClr val="accent1">
                <a:alpha val="73000"/>
              </a:schemeClr>
            </a:glow>
            <a:outerShdw blurRad="50800" dist="50800" dir="5400000" algn="ctr" rotWithShape="0">
              <a:srgbClr val="000000"/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0349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</p:spPr>
        <p:txBody>
          <a:bodyPr>
            <a:normAutofit/>
          </a:bodyPr>
          <a:lstStyle/>
          <a:p>
            <a:r>
              <a:rPr lang="ru-RU" sz="4400" dirty="0" smtClean="0"/>
              <a:t>5.Техническое регулирование</a:t>
            </a:r>
            <a:endParaRPr lang="ru-RU" sz="4400" dirty="0"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Сферы технического регулирования. Технические регламенты</a:t>
            </a:r>
            <a:endParaRPr lang="ru-RU" sz="3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33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rgbClr val="C00000"/>
                </a:solidFill>
              </a:rPr>
              <a:t>Федеральный закон </a:t>
            </a:r>
            <a:r>
              <a:rPr lang="ru-RU" sz="2400" dirty="0"/>
              <a:t>«О техническом регулировании» определил новую систему установления и применения требований к продукции, процессам производства, работам и услугам. </a:t>
            </a:r>
            <a:endParaRPr lang="ru-RU" sz="2400" dirty="0" smtClean="0"/>
          </a:p>
          <a:p>
            <a:r>
              <a:rPr lang="ru-RU" sz="2400" dirty="0" smtClean="0">
                <a:solidFill>
                  <a:schemeClr val="accent5"/>
                </a:solidFill>
              </a:rPr>
              <a:t>Закон </a:t>
            </a:r>
            <a:r>
              <a:rPr lang="ru-RU" sz="2400" dirty="0">
                <a:solidFill>
                  <a:schemeClr val="accent5"/>
                </a:solidFill>
              </a:rPr>
              <a:t>отменяет действие законов </a:t>
            </a:r>
            <a:r>
              <a:rPr lang="ru-RU" sz="2400" dirty="0"/>
              <a:t>«О стандартизации» и «О сертификации продукции и услуг» и ряда других нормативных актов.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30468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rgbClr val="C00000"/>
                </a:solidFill>
              </a:rPr>
              <a:t>Федеральный закон Российской Федерации </a:t>
            </a:r>
            <a:r>
              <a:rPr lang="ru-RU" sz="2400" dirty="0"/>
              <a:t>«О техническом регулировании» является фундаментом, на основе которого построены и техническое регулирование, и стандартизация, и подтверждение соответствия (куда, как одна из форм подтверждения соответствия, входит сертификация). </a:t>
            </a:r>
            <a:endParaRPr lang="ru-RU" sz="2400" dirty="0" smtClean="0"/>
          </a:p>
          <a:p>
            <a:r>
              <a:rPr lang="ru-RU" sz="2400" dirty="0" smtClean="0"/>
              <a:t>В </a:t>
            </a:r>
            <a:r>
              <a:rPr lang="ru-RU" sz="2400" dirty="0"/>
              <a:t>настоящем </a:t>
            </a:r>
            <a:r>
              <a:rPr lang="ru-RU" sz="2400" dirty="0" smtClean="0"/>
              <a:t>в законе </a:t>
            </a:r>
            <a:r>
              <a:rPr lang="ru-RU" sz="2400" dirty="0"/>
              <a:t>описаны и трактуются многие основные положения в этих взаимосвязанных областях.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20273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Техническое регулирование </a:t>
            </a:r>
            <a:r>
              <a:rPr lang="ru-RU" sz="2400" dirty="0"/>
              <a:t>— правовое регулирование отношений в области установления, применения и исполнения обязательных требований к продукции, процессам производства, эксплуатации, хранения, </a:t>
            </a:r>
            <a:r>
              <a:rPr lang="ru-RU" sz="2400" dirty="0" smtClean="0"/>
              <a:t>перевозки, </a:t>
            </a:r>
            <a:r>
              <a:rPr lang="ru-RU" sz="2400" dirty="0"/>
              <a:t>а также в области установления и применения на добровольной основе требований к продукции, процессам производства, эксплуатации, хранения, </a:t>
            </a:r>
            <a:r>
              <a:rPr lang="ru-RU" sz="2400" dirty="0" smtClean="0"/>
              <a:t>перевозки, </a:t>
            </a:r>
            <a:r>
              <a:rPr lang="ru-RU" sz="2400" dirty="0"/>
              <a:t>выполнению работ или оказанию услуг и правовое регулирование отношений в области оценки соответствия.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7603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Технический регламент </a:t>
            </a:r>
            <a:r>
              <a:rPr lang="ru-RU" sz="2400" dirty="0"/>
              <a:t>— документ, который принят международным договором Российской Федерации, </a:t>
            </a:r>
            <a:r>
              <a:rPr lang="ru-RU" sz="2400" dirty="0" smtClean="0"/>
              <a:t>или </a:t>
            </a:r>
            <a:r>
              <a:rPr lang="ru-RU" sz="2400" dirty="0"/>
              <a:t>Указом Президента Российской Федерации, или Постановлением Правительства Российской Федерации, и устанавливает обязательные для применения и использования требования к объектам технического регулирования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3703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1. </a:t>
            </a:r>
            <a:r>
              <a:rPr lang="ru-RU" sz="2400" dirty="0" smtClean="0">
                <a:solidFill>
                  <a:schemeClr val="accent5"/>
                </a:solidFill>
              </a:rPr>
              <a:t>Технические </a:t>
            </a:r>
            <a:r>
              <a:rPr lang="ru-RU" sz="2400" dirty="0">
                <a:solidFill>
                  <a:schemeClr val="accent5"/>
                </a:solidFill>
              </a:rPr>
              <a:t>регламенты принимаются </a:t>
            </a:r>
            <a:r>
              <a:rPr lang="ru-RU" sz="2400" dirty="0"/>
              <a:t>в целях: защиты жизни или здоровья граждан, имущества физических или юридических лиц, государственного или муниципального имущества; охраны окружающей среды, жизни или здоровья животных и растений; предупреждения действий, вводящих в заблуждение приобретателей.</a:t>
            </a:r>
          </a:p>
          <a:p>
            <a:r>
              <a:rPr lang="ru-RU" sz="2400" dirty="0" smtClean="0"/>
              <a:t>2. </a:t>
            </a:r>
            <a:r>
              <a:rPr lang="ru-RU" sz="2400" b="1" dirty="0" smtClean="0">
                <a:solidFill>
                  <a:srgbClr val="C00000"/>
                </a:solidFill>
              </a:rPr>
              <a:t>Принятие </a:t>
            </a:r>
            <a:r>
              <a:rPr lang="ru-RU" sz="2400" b="1" dirty="0">
                <a:solidFill>
                  <a:srgbClr val="C00000"/>
                </a:solidFill>
              </a:rPr>
              <a:t>технических регламентов в иных целях не допускается</a:t>
            </a:r>
            <a:r>
              <a:rPr lang="ru-RU" sz="2400" dirty="0"/>
              <a:t>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83093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chemeClr val="accent5"/>
                </a:solidFill>
              </a:rPr>
              <a:t>Содержащиеся в технических регламентах </a:t>
            </a:r>
            <a:r>
              <a:rPr lang="ru-RU" sz="2400" dirty="0"/>
              <a:t>обязательные требования к продукции, процессам производства, эксплуатации, правилам и формам оценки соответствия, требования к терминологии, упаковке, маркировке или этикеткам и правилам их нанесения являются исчерпывающими, имеют прямое действие на всей территории Российской </a:t>
            </a:r>
            <a:r>
              <a:rPr lang="ru-RU" sz="2400" dirty="0" smtClean="0"/>
              <a:t>Федерации.</a:t>
            </a:r>
          </a:p>
          <a:p>
            <a:r>
              <a:rPr lang="ru-RU" sz="2400" dirty="0" smtClean="0">
                <a:solidFill>
                  <a:schemeClr val="accent5"/>
                </a:solidFill>
              </a:rPr>
              <a:t>Не </a:t>
            </a:r>
            <a:r>
              <a:rPr lang="ru-RU" sz="2400" dirty="0">
                <a:solidFill>
                  <a:schemeClr val="accent5"/>
                </a:solidFill>
              </a:rPr>
              <a:t>включенные в технические регламенты </a:t>
            </a:r>
            <a:r>
              <a:rPr lang="ru-RU" sz="2400" dirty="0"/>
              <a:t>требования не могут носить обязательный характер.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93743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u="sng" dirty="0"/>
              <a:t>Виды технических регламентов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accent5"/>
                </a:solidFill>
              </a:rPr>
              <a:t>В Российской Федерации действуют</a:t>
            </a:r>
            <a:r>
              <a:rPr lang="ru-RU" sz="2400" dirty="0"/>
              <a:t>:</a:t>
            </a:r>
          </a:p>
          <a:p>
            <a:pPr marL="0" indent="0">
              <a:buNone/>
            </a:pPr>
            <a:r>
              <a:rPr lang="ru-RU" sz="2400" dirty="0"/>
              <a:t> - общие технические регламенты;</a:t>
            </a:r>
          </a:p>
          <a:p>
            <a:pPr marL="0" indent="0">
              <a:buNone/>
            </a:pPr>
            <a:r>
              <a:rPr lang="ru-RU" sz="2400" dirty="0"/>
              <a:t> - специальные технические регламенты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Требования </a:t>
            </a:r>
            <a:r>
              <a:rPr lang="ru-RU" sz="2400" dirty="0"/>
              <a:t>общего технического регламента обязательны для применения и соблюдения в отношении любых видов продукции, процессов производства, эксплуатации, хранения, перевозки, реализации и утилизации.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3973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5"/>
                </a:solidFill>
              </a:rPr>
              <a:t>Общие технические регламенты принимаются по вопросам</a:t>
            </a:r>
            <a:r>
              <a:rPr lang="ru-RU" dirty="0"/>
              <a:t>:</a:t>
            </a:r>
          </a:p>
          <a:p>
            <a:r>
              <a:rPr lang="ru-RU" dirty="0"/>
              <a:t>безопасной эксплуатации и утилизации машин и оборудования;</a:t>
            </a:r>
          </a:p>
          <a:p>
            <a:r>
              <a:rPr lang="ru-RU" dirty="0"/>
              <a:t> безопасной эксплуатации зданий, строений, сооружений и безопасного использования прилегающих к ним территорий;</a:t>
            </a:r>
          </a:p>
          <a:p>
            <a:r>
              <a:rPr lang="ru-RU" dirty="0"/>
              <a:t> пожарной безопасности;</a:t>
            </a:r>
          </a:p>
          <a:p>
            <a:r>
              <a:rPr lang="ru-RU" dirty="0"/>
              <a:t> биологической безопасности;</a:t>
            </a:r>
          </a:p>
          <a:p>
            <a:r>
              <a:rPr lang="ru-RU" dirty="0"/>
              <a:t> электромагнитной совместимости;</a:t>
            </a:r>
          </a:p>
          <a:p>
            <a:r>
              <a:rPr lang="ru-RU" dirty="0"/>
              <a:t> экологической безопасности;</a:t>
            </a:r>
          </a:p>
          <a:p>
            <a:r>
              <a:rPr lang="ru-RU" dirty="0"/>
              <a:t> ядерной и радиационной безопасности.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5595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chemeClr val="accent5"/>
                </a:solidFill>
              </a:rPr>
              <a:t>Специальные технические регламенты </a:t>
            </a:r>
            <a:r>
              <a:rPr lang="ru-RU" sz="2400" dirty="0"/>
              <a:t>устанавливают требования только к тем отдельным видам продукции, процессам производства, эксплуатации, хранения, перевозки, реализации и утилизации, в отношении которых цели, определенные настоящим Федеральным законом для принятия технических регламентов, не обеспечиваются требованиями общих технических регламентов.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39923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accent5"/>
                </a:solidFill>
              </a:rPr>
              <a:t>Государственный контроль </a:t>
            </a:r>
            <a:r>
              <a:rPr lang="ru-RU" sz="2400" dirty="0"/>
              <a:t>(надзор) за соблюдением требований технических регламентов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Контроль (надзор) за соблюдением требований технических регламентов </a:t>
            </a:r>
            <a:r>
              <a:rPr lang="ru-RU" sz="2400" dirty="0"/>
              <a:t>— проверка выполнения юридическим лицом или индивидуальным предпринимателем требований технических регламентов к продукции, процессам производства, эксплуатации, хранения, перевозки, реализации и утилизации и принятие мер по результатам проверки.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39118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accent5"/>
                </a:solidFill>
              </a:rPr>
              <a:t>Государственный контроль </a:t>
            </a:r>
            <a:r>
              <a:rPr lang="ru-RU" sz="2400" dirty="0"/>
              <a:t>(надзор) за соблюдением требований технических регламентов осуществляется:</a:t>
            </a:r>
          </a:p>
          <a:p>
            <a:r>
              <a:rPr lang="ru-RU" sz="2400" dirty="0"/>
              <a:t> федеральными органами исполнительной власти;</a:t>
            </a:r>
          </a:p>
          <a:p>
            <a:r>
              <a:rPr lang="ru-RU" sz="2400" dirty="0"/>
              <a:t> органами исполнительной власти субъектов </a:t>
            </a:r>
            <a:r>
              <a:rPr lang="ru-RU" sz="2400" dirty="0" smtClean="0"/>
              <a:t> Российской </a:t>
            </a:r>
            <a:r>
              <a:rPr lang="ru-RU" sz="2400" dirty="0"/>
              <a:t>Федерации;</a:t>
            </a:r>
          </a:p>
          <a:p>
            <a:r>
              <a:rPr lang="ru-RU" sz="2400" dirty="0"/>
              <a:t> подведомственными им государственными учреждениями, уполномоченными на проведение государственного контроля (надзора)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17007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accent5"/>
                </a:solidFill>
              </a:rPr>
              <a:t>Органы государственного контроля </a:t>
            </a:r>
            <a:r>
              <a:rPr lang="ru-RU" sz="2400" dirty="0"/>
              <a:t>(надзора) имеют право:</a:t>
            </a:r>
          </a:p>
          <a:p>
            <a:r>
              <a:rPr lang="ru-RU" sz="2400" dirty="0"/>
              <a:t> требовать от изготовителя (продавца, лица, выполняющего функции иностранного изготовителя) </a:t>
            </a:r>
            <a:r>
              <a:rPr lang="ru-RU" sz="2400" dirty="0" smtClean="0"/>
              <a:t>предъявления </a:t>
            </a:r>
            <a:r>
              <a:rPr lang="ru-RU" sz="2400" dirty="0"/>
              <a:t>декларации о соответствии или сертификата соответствия, подтверждающих </a:t>
            </a:r>
            <a:r>
              <a:rPr lang="ru-RU" sz="2400" dirty="0" smtClean="0"/>
              <a:t>соответствие </a:t>
            </a:r>
            <a:r>
              <a:rPr lang="ru-RU" sz="2400" dirty="0"/>
              <a:t>продукции требованиям технических </a:t>
            </a:r>
            <a:r>
              <a:rPr lang="ru-RU" sz="2400" dirty="0" err="1" smtClean="0"/>
              <a:t>ов</a:t>
            </a:r>
            <a:endParaRPr lang="ru-RU" sz="2400" dirty="0"/>
          </a:p>
          <a:p>
            <a:r>
              <a:rPr lang="ru-RU" sz="2400" dirty="0"/>
              <a:t>выдавать предписания об устранении нарушений требований технических регламентов в срок, установленный с учетом характера нарушения;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620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Принимать </a:t>
            </a:r>
            <a:r>
              <a:rPr lang="ru-RU" sz="2400" dirty="0"/>
              <a:t>мотивированные решения о запрете передачи продукции, а также о полном или частичном приостановлении процессов производства, эксплуатации, хранения, перевозки, реализации и </a:t>
            </a:r>
            <a:r>
              <a:rPr lang="ru-RU" sz="2400" dirty="0" smtClean="0"/>
              <a:t>утилизации</a:t>
            </a:r>
            <a:r>
              <a:rPr lang="ru-RU" sz="2400" dirty="0"/>
              <a:t>.</a:t>
            </a:r>
            <a:endParaRPr lang="ru-RU" sz="2400" dirty="0" smtClean="0"/>
          </a:p>
          <a:p>
            <a:r>
              <a:rPr lang="ru-RU" sz="2400" dirty="0" smtClean="0"/>
              <a:t>Приостанавливать </a:t>
            </a:r>
            <a:r>
              <a:rPr lang="ru-RU" sz="2400" dirty="0"/>
              <a:t>или прекращать действие декларации о соответствии или сертификата соответствия;</a:t>
            </a:r>
          </a:p>
          <a:p>
            <a:r>
              <a:rPr lang="ru-RU" sz="2400" dirty="0" smtClean="0"/>
              <a:t>Привлекать </a:t>
            </a:r>
            <a:r>
              <a:rPr lang="ru-RU" sz="2400" dirty="0"/>
              <a:t>изготовителя (исполнителя, продавца, лицо, выполняющее функции иностранного изготовителя) к </a:t>
            </a:r>
            <a:r>
              <a:rPr lang="ru-RU" sz="2400" dirty="0" smtClean="0"/>
              <a:t>ответственности.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5808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5"/>
                </a:solidFill>
              </a:rPr>
              <a:t>Органы государственного контроля </a:t>
            </a:r>
            <a:r>
              <a:rPr lang="ru-RU" dirty="0"/>
              <a:t>(надзора) обязаны:</a:t>
            </a:r>
          </a:p>
          <a:p>
            <a:r>
              <a:rPr lang="ru-RU" dirty="0"/>
              <a:t> проводить в ходе мероприятий но государственному контролю (надзору) за соблюдением требований технических регламентов разъяснительную работу по применению законодательства Российской Федерации о техническом регулировании, информировать о существующих технических регламентах;</a:t>
            </a:r>
          </a:p>
          <a:p>
            <a:r>
              <a:rPr lang="ru-RU" dirty="0"/>
              <a:t> соблюдать коммерческую и иную охраняемую законом тайну;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34579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 принимать на основании результатов мероприятий по государственному контролю (надзору) за соблюдением требований технических регламентов меры по устранению последствий нарушений требований технических регламентов;</a:t>
            </a:r>
          </a:p>
          <a:p>
            <a:r>
              <a:rPr lang="ru-RU" sz="2400" dirty="0"/>
              <a:t> направлять информацию о несоответствии продукции требованиям технических регламентов в соответствии с положениями настоящего Федерального закона;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91606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chemeClr val="accent5"/>
                </a:solidFill>
              </a:rPr>
              <a:t>Органы государственного контроля </a:t>
            </a:r>
            <a:r>
              <a:rPr lang="ru-RU" sz="2400" dirty="0"/>
              <a:t>(надзора) и их должностные лица в случае ненадлежащего исполнения своих служебных обязанностей </a:t>
            </a:r>
            <a:r>
              <a:rPr lang="ru-RU" sz="2400" dirty="0" smtClean="0"/>
              <a:t>несут </a:t>
            </a:r>
            <a:r>
              <a:rPr lang="ru-RU" sz="2400" dirty="0"/>
              <a:t>ответственность в соответствии с законодательством Российской Федерации. О мерах, принятых в отношении </a:t>
            </a:r>
            <a:r>
              <a:rPr lang="ru-RU" sz="2400" dirty="0" smtClean="0"/>
              <a:t>виновных, органы </a:t>
            </a:r>
            <a:r>
              <a:rPr lang="ru-RU" sz="2400" dirty="0"/>
              <a:t>государственного контроля (надзора) в течение месяца обязаны сообщить юридическому лицу и (или) индивидуальному предпринимателю, права и законные интересы которых нарушены.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155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chemeClr val="accent5"/>
                </a:solidFill>
              </a:rPr>
              <a:t>Изготовитель</a:t>
            </a:r>
            <a:r>
              <a:rPr lang="ru-RU" sz="2400" dirty="0"/>
              <a:t> (исполнитель, продавец или лицо, представляющее иностранного изготовителя) несет ответственность за: нарушение требовании технических регламентов; вред, причиненный другим лицам, их имуществу и окружающей среде.</a:t>
            </a:r>
          </a:p>
          <a:p>
            <a:r>
              <a:rPr lang="ru-RU" sz="2400" dirty="0">
                <a:solidFill>
                  <a:srgbClr val="C00000"/>
                </a:solidFill>
              </a:rPr>
              <a:t>Виновник причиненного вреда обязан возместить причиненный вред и принять меры для недопущения причинения вреда в будущем</a:t>
            </a:r>
            <a:r>
              <a:rPr lang="ru-RU" sz="2400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17364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Контрольные вопросы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dirty="0"/>
              <a:t>Какие законы Российской Федерации заменил Федеральный закон РФ «О техническом регулировании»?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dirty="0"/>
              <a:t>Укажите области распространения технического регулирования?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dirty="0"/>
              <a:t>В каких случаях технический регламент вводится в действие указом Президента или постановлением Правительства РФ?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dirty="0"/>
              <a:t>Укажите цели принятия технических регламентов?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dirty="0"/>
              <a:t>Кто осуществляет государственный контроль (надзор) за соблюдением требований технических регламентов?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dirty="0"/>
              <a:t>Перечислите права органов государственного контроля (надзора)?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7367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482422e3314a37cbadfee43f04c1c4da3581442"/>
  <p:tag name="FLASHSPRING_BG_AUDIO_DURATION_TAG" val="0.0000000"/>
  <p:tag name="ISPRING_SCORM_RATE_SLIDES" val="1"/>
  <p:tag name="ISPRING_SCORM_RATE_QUIZZES" val="0"/>
  <p:tag name="ISPRING_SCORM_PASSING_SCORE" val="100.0000000000"/>
  <p:tag name="GENSWF_OUTPUT_FILE_NAME" val="0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5.Техническое регулирование"/>
  <p:tag name="GENSWF_ADVANCE_TIME" val="0.00"/>
  <p:tag name="ISPRING_SLIDE_INDENT_LEVEL" val="0"/>
  <p:tag name="ISPRING_PRESENTER_ID" val="None"/>
  <p:tag name="ISPRING_CUSTOM_TIMING_USED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5.Техническое регулирование"/>
  <p:tag name="GENSWF_ADVANCE_TIME" val="0.00"/>
  <p:tag name="ISPRING_SLIDE_INDENT_LEVEL" val="0"/>
  <p:tag name="ISPRING_PRESENTER_ID" val="None"/>
  <p:tag name="ISPRING_CUSTOM_TIMING_USED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5.Техническое регулирование"/>
  <p:tag name="GENSWF_ADVANCE_TIME" val="0.00"/>
  <p:tag name="ISPRING_SLIDE_INDENT_LEVEL" val="0"/>
  <p:tag name="ISPRING_PRESENTER_ID" val="None"/>
  <p:tag name="ISPRING_CUSTOM_TIMING_USED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5.Техническое регулирование"/>
  <p:tag name="GENSWF_ADVANCE_TIME" val="0.00"/>
  <p:tag name="ISPRING_SLIDE_INDENT_LEVEL" val="0"/>
  <p:tag name="ISPRING_PRESENTER_ID" val="None"/>
  <p:tag name="ISPRING_CUSTOM_TIMING_USED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5.Техническое регулирование"/>
  <p:tag name="GENSWF_ADVANCE_TIME" val="0.00"/>
  <p:tag name="ISPRING_SLIDE_INDENT_LEVEL" val="0"/>
  <p:tag name="ISPRING_PRESENTER_ID" val="None"/>
  <p:tag name="ISPRING_CUSTOM_TIMING_USED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5.Техническое регулирование"/>
  <p:tag name="GENSWF_ADVANCE_TIME" val="0.00"/>
  <p:tag name="ISPRING_SLIDE_INDENT_LEVEL" val="0"/>
  <p:tag name="ISPRING_PRESENTER_ID" val="None"/>
  <p:tag name="ISPRING_CUSTOM_TIMING_USED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5.Техническое регулирование"/>
  <p:tag name="GENSWF_ADVANCE_TIME" val="0.00"/>
  <p:tag name="ISPRING_SLIDE_INDENT_LEVEL" val="0"/>
  <p:tag name="ISPRING_PRESENTER_ID" val="None"/>
  <p:tag name="ISPRING_CUSTOM_TIMING_USED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5.Техническое регулирование"/>
  <p:tag name="GENSWF_ADVANCE_TIME" val="0.00"/>
  <p:tag name="ISPRING_SLIDE_INDENT_LEVEL" val="0"/>
  <p:tag name="ISPRING_PRESENTER_ID" val="None"/>
  <p:tag name="ISPRING_CUSTOM_TIMING_USED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5.Техническое регулирование"/>
  <p:tag name="GENSWF_ADVANCE_TIME" val="0.00"/>
  <p:tag name="ISPRING_SLIDE_INDENT_LEVEL" val="0"/>
  <p:tag name="ISPRING_PRESENTER_ID" val="None"/>
  <p:tag name="ISPRING_CUSTOM_TIMING_USED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5.Техническое регулирование"/>
  <p:tag name="GENSWF_ADVANCE_TIME" val="0.00"/>
  <p:tag name="ISPRING_SLIDE_INDENT_LEVEL" val="0"/>
  <p:tag name="ISPRING_PRESENTER_ID" val="None"/>
  <p:tag name="ISPRING_CUSTOM_TIMING_USED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5.Техническое регулирование"/>
  <p:tag name="GENSWF_ADVANCE_TIME" val="0.00"/>
  <p:tag name="ISPRING_SLIDE_INDENT_LEVEL" val="0"/>
  <p:tag name="ISPRING_PRESENTER_ID" val="None"/>
  <p:tag name="ISPRING_CUSTOM_TIMING_USED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5.Техническое регулирование"/>
  <p:tag name="GENSWF_ADVANCE_TIME" val="0.00"/>
  <p:tag name="ISPRING_SLIDE_INDENT_LEVEL" val="0"/>
  <p:tag name="ISPRING_PRESENTER_ID" val="None"/>
  <p:tag name="ISPRING_CUSTOM_TIMING_USED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5.Техническое регулирование"/>
  <p:tag name="GENSWF_ADVANCE_TIME" val="0.00"/>
  <p:tag name="ISPRING_SLIDE_INDENT_LEVEL" val="0"/>
  <p:tag name="ISPRING_PRESENTER_ID" val="None"/>
  <p:tag name="ISPRING_CUSTOM_TIMING_USED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5.Техническое регулирование"/>
  <p:tag name="GENSWF_ADVANCE_TIME" val="0.00"/>
  <p:tag name="ISPRING_SLIDE_INDENT_LEVEL" val="0"/>
  <p:tag name="ISPRING_PRESENTER_ID" val="None"/>
  <p:tag name="ISPRING_CUSTOM_TIMING_USED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5.Техническое регулирование"/>
  <p:tag name="GENSWF_ADVANCE_TIME" val="0.00"/>
  <p:tag name="ISPRING_SLIDE_INDENT_LEVEL" val="0"/>
  <p:tag name="ISPRING_PRESENTER_ID" val="None"/>
  <p:tag name="ISPRING_CUSTOM_TIMING_USED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5.Техническое регулирование"/>
  <p:tag name="GENSWF_ADVANCE_TIME" val="0.00"/>
  <p:tag name="ISPRING_SLIDE_INDENT_LEVEL" val="0"/>
  <p:tag name="ISPRING_PRESENTER_ID" val="None"/>
  <p:tag name="ISPRING_CUSTOM_TIMING_USED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5.Техническое регулирование"/>
  <p:tag name="GENSWF_ADVANCE_TIME" val="0.00"/>
  <p:tag name="ISPRING_SLIDE_INDENT_LEVEL" val="0"/>
  <p:tag name="ISPRING_PRESENTER_ID" val="None"/>
  <p:tag name="ISPRING_CUSTOM_TIMING_USED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5.Техническое регулирование"/>
  <p:tag name="GENSWF_ADVANCE_TIME" val="0.00"/>
  <p:tag name="ISPRING_SLIDE_INDENT_LEVEL" val="0"/>
  <p:tag name="ISPRING_PRESENTER_ID" val="None"/>
  <p:tag name="ISPRING_CUSTOM_TIMING_USED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</TotalTime>
  <Words>962</Words>
  <Application>Microsoft Office PowerPoint</Application>
  <PresentationFormat>Экран (4:3)</PresentationFormat>
  <Paragraphs>98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Calibri</vt:lpstr>
      <vt:lpstr>Constantia</vt:lpstr>
      <vt:lpstr>Wingdings 2</vt:lpstr>
      <vt:lpstr>Поток</vt:lpstr>
      <vt:lpstr>Презентация PowerPoint</vt:lpstr>
      <vt:lpstr>5.Техническое регулирование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Контрольные вопросы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AMFIT</dc:creator>
  <cp:lastModifiedBy>Белоус Игорь</cp:lastModifiedBy>
  <cp:revision>7</cp:revision>
  <dcterms:created xsi:type="dcterms:W3CDTF">2013-11-26T13:02:11Z</dcterms:created>
  <dcterms:modified xsi:type="dcterms:W3CDTF">2019-09-20T04:18:01Z</dcterms:modified>
</cp:coreProperties>
</file>