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5E27-EB7B-421A-971F-830A54468AE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4A43EA54-4644-48C1-A164-08E7712B3F70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2197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A0405E27-EB7B-421A-971F-830A54468AE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EA54-4644-48C1-A164-08E7712B3F70}" type="slidenum">
              <a:rPr lang="ru-RU" smtClean="0"/>
              <a:t>‹#›</a:t>
            </a:fld>
            <a:endParaRPr lang="ru-RU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1635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5E27-EB7B-421A-971F-830A54468AE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EA54-4644-48C1-A164-08E7712B3F70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5376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5E27-EB7B-421A-971F-830A54468AE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EA54-4644-48C1-A164-08E7712B3F70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1991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5E27-EB7B-421A-971F-830A54468AE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EA54-4644-48C1-A164-08E7712B3F70}" type="slidenum">
              <a:rPr lang="ru-RU" smtClean="0"/>
              <a:t>‹#›</a:t>
            </a:fld>
            <a:endParaRPr lang="ru-RU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4128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5E27-EB7B-421A-971F-830A54468AE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EA54-4644-48C1-A164-08E7712B3F70}" type="slidenum">
              <a:rPr lang="ru-RU" smtClean="0"/>
              <a:t>‹#›</a:t>
            </a:fld>
            <a:endParaRPr lang="ru-RU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4120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5E27-EB7B-421A-971F-830A54468AE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EA54-4644-48C1-A164-08E7712B3F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874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5E27-EB7B-421A-971F-830A54468AE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EA54-4644-48C1-A164-08E7712B3F70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993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A0405E27-EB7B-421A-971F-830A54468AE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4A43EA54-4644-48C1-A164-08E7712B3F70}" type="slidenum">
              <a:rPr lang="ru-RU" smtClean="0"/>
              <a:t>‹#›</a:t>
            </a:fld>
            <a:endParaRPr lang="ru-RU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0663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5E27-EB7B-421A-971F-830A54468AE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EA54-4644-48C1-A164-08E7712B3F70}" type="slidenum">
              <a:rPr lang="ru-RU" smtClean="0"/>
              <a:t>‹#›</a:t>
            </a:fld>
            <a:endParaRPr lang="ru-RU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936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5E27-EB7B-421A-971F-830A54468AE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EA54-4644-48C1-A164-08E7712B3F70}" type="slidenum">
              <a:rPr lang="ru-RU" smtClean="0"/>
              <a:t>‹#›</a:t>
            </a:fld>
            <a:endParaRPr lang="ru-RU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0161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05E27-EB7B-421A-971F-830A54468AE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A43EA54-4644-48C1-A164-08E7712B3F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645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ru.wikipedia.org/wiki/%D0%A0%D0%BE%D1%81%D1%81%D0%B8%D1%8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1%D0%B0%D0%BD%D0%B3%D0%BB%D0%B0%D0%B4%D0%B5%D1%88" TargetMode="External"/><Relationship Id="rId13" Type="http://schemas.openxmlformats.org/officeDocument/2006/relationships/image" Target="../media/image5.png"/><Relationship Id="rId18" Type="http://schemas.openxmlformats.org/officeDocument/2006/relationships/image" Target="../media/image10.png"/><Relationship Id="rId3" Type="http://schemas.openxmlformats.org/officeDocument/2006/relationships/hyperlink" Target="https://ru.wikipedia.org/wiki/%D0%A1%D0%B8%D0%BD%D0%B3%D0%B0%D0%BF%D1%83%D1%80" TargetMode="External"/><Relationship Id="rId21" Type="http://schemas.openxmlformats.org/officeDocument/2006/relationships/image" Target="../media/image13.png"/><Relationship Id="rId7" Type="http://schemas.openxmlformats.org/officeDocument/2006/relationships/hyperlink" Target="https://ru.wikipedia.org/wiki/%D0%9C%D0%B0%D0%BB%D1%8C%D0%B4%D0%B8%D0%B2%D1%8B" TargetMode="External"/><Relationship Id="rId12" Type="http://schemas.openxmlformats.org/officeDocument/2006/relationships/image" Target="../media/image4.png"/><Relationship Id="rId17" Type="http://schemas.openxmlformats.org/officeDocument/2006/relationships/image" Target="../media/image9.png"/><Relationship Id="rId2" Type="http://schemas.openxmlformats.org/officeDocument/2006/relationships/hyperlink" Target="https://ru.wikipedia.org/wiki/%D0%9C%D0%BE%D0%BD%D0%B0%D0%BA%D0%BE" TargetMode="External"/><Relationship Id="rId16" Type="http://schemas.openxmlformats.org/officeDocument/2006/relationships/image" Target="../media/image8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C%D0%B0%D0%BB%D1%8C%D1%82%D0%B0" TargetMode="External"/><Relationship Id="rId11" Type="http://schemas.openxmlformats.org/officeDocument/2006/relationships/hyperlink" Target="https://ru.wikipedia.org/wiki/%D0%9C%D0%B0%D0%B2%D1%80%D0%B8%D0%BA%D0%B8%D0%B9" TargetMode="External"/><Relationship Id="rId5" Type="http://schemas.openxmlformats.org/officeDocument/2006/relationships/hyperlink" Target="https://ru.wikipedia.org/wiki/%D0%91%D0%B0%D1%85%D1%80%D0%B5%D0%B9%D0%BD" TargetMode="External"/><Relationship Id="rId15" Type="http://schemas.openxmlformats.org/officeDocument/2006/relationships/image" Target="../media/image7.png"/><Relationship Id="rId10" Type="http://schemas.openxmlformats.org/officeDocument/2006/relationships/hyperlink" Target="https://ru.wikipedia.org/wiki/%D0%9A%D0%B8%D1%82%D0%B0%D0%B9%D1%81%D0%BA%D0%B0%D1%8F_%D0%A0%D0%B5%D1%81%D0%BF%D1%83%D0%B1%D0%BB%D0%B8%D0%BA%D0%B0" TargetMode="External"/><Relationship Id="rId19" Type="http://schemas.openxmlformats.org/officeDocument/2006/relationships/image" Target="../media/image11.png"/><Relationship Id="rId4" Type="http://schemas.openxmlformats.org/officeDocument/2006/relationships/hyperlink" Target="https://ru.wikipedia.org/wiki/%D0%92%D0%B0%D1%82%D0%B8%D0%BA%D0%B0%D0%BD" TargetMode="External"/><Relationship Id="rId9" Type="http://schemas.openxmlformats.org/officeDocument/2006/relationships/hyperlink" Target="https://ru.wikipedia.org/wiki/%D0%91%D0%B0%D1%80%D0%B1%D0%B0%D0%B4%D0%BE%D1%81" TargetMode="External"/><Relationship Id="rId1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1603277"/>
          </a:xfrm>
        </p:spPr>
        <p:txBody>
          <a:bodyPr>
            <a:normAutofit/>
          </a:bodyPr>
          <a:lstStyle/>
          <a:p>
            <a:pPr algn="ctr"/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№5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7779" y="2748541"/>
            <a:ext cx="8637072" cy="2343964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19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центральных мест. </a:t>
            </a:r>
          </a:p>
          <a:p>
            <a:pPr algn="ctr"/>
            <a:r>
              <a:rPr lang="ru-RU" sz="19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Экистика</a:t>
            </a:r>
            <a:r>
              <a:rPr lang="ru-RU" sz="19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332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126609"/>
            <a:ext cx="9520158" cy="703385"/>
          </a:xfrm>
        </p:spPr>
        <p:txBody>
          <a:bodyPr/>
          <a:lstStyle/>
          <a:p>
            <a:pPr algn="ctr"/>
            <a:r>
              <a:rPr lang="ru-RU" b="1" dirty="0"/>
              <a:t>История вопроса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1692" y="1111348"/>
            <a:ext cx="11840308" cy="5458264"/>
          </a:xfrm>
        </p:spPr>
        <p:txBody>
          <a:bodyPr>
            <a:normAutofit/>
          </a:bodyPr>
          <a:lstStyle/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центральных мест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была создана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Вальтером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Кристаллером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начале 1930-х годов.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Впервые он попытался ее сформулировать в своей работе «Центральные места в Южной Германии», вышедшей в 1933 г., как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пространственного размещения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населенных пунктов вокруг более крупного «центрального места».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 теории пытался составить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абстрактную модель размещения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проверить ее на ряде конкретных сетей расселения в Европе и применить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практике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освоении и строительстве населенных пунктов еще недостаточно необжитых территорий. </a:t>
            </a:r>
          </a:p>
        </p:txBody>
      </p:sp>
    </p:spTree>
    <p:extLst>
      <p:ext uri="{BB962C8B-B14F-4D97-AF65-F5344CB8AC3E}">
        <p14:creationId xmlns:p14="http://schemas.microsoft.com/office/powerpoint/2010/main" val="1713133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984738"/>
            <a:ext cx="9520158" cy="85813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Центральное место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4567" y="2011680"/>
            <a:ext cx="10564836" cy="4051496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синоним поселения любого размера, чаще всего города различной численности, который служит центром всему населению данного района, обеспечивая его центральными (главными, жизненно важными) товарами, и центральными услугами, например медицинским обслуживанием.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Территории, обслуживаемые центральными местами, называются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дополняющими районами.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3494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182882"/>
            <a:ext cx="9520158" cy="50643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Примеры: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9151" y="1012873"/>
            <a:ext cx="11952850" cy="5233181"/>
          </a:xfrm>
        </p:spPr>
        <p:txBody>
          <a:bodyPr>
            <a:no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центральных мест часто используется при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планировании розничной сети торговли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Иерархия торговых центров позволяет оптимально удовлетворять потребности населения. 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основании иерархической пирамиды располагаются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малые торговые точки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(киоски, пекарни, почта и так далее), которые продают товары «низкого» порядка. 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вершине пирамиды располагаются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большие центры продаж товаров «высокого» порядка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(ювелирные магазины, большие торговые ряды и торговые центры), которые продают населению товары более высокого порога и спроса. </a:t>
            </a: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 первой необходимости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предоставляются в каждом населенном пункте (в том числе в деревнях), товары повседневного спроса (одежда, бытовые услуги) — в средних поселениях (райцентрах), предметы роскоши (ювелирные изделия, театры, музеи) только в крупных городах (областных центрах).</a:t>
            </a:r>
          </a:p>
        </p:txBody>
      </p:sp>
    </p:spTree>
    <p:extLst>
      <p:ext uri="{BB962C8B-B14F-4D97-AF65-F5344CB8AC3E}">
        <p14:creationId xmlns:p14="http://schemas.microsoft.com/office/powerpoint/2010/main" val="4146954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Примеры: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3895" y="1617785"/>
            <a:ext cx="11577711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образования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строится также на основе теории центральных мест. </a:t>
            </a: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Начальное образование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получить в любой деревне,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получения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 образования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учиться в школе, расположенной в райцентре,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получить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среднее специальное образование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надо учиться в городе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и, наконец, закончить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высшее учебное заведение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только в областном центре.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по мере продвижения вверх по лестнице образования число учебных центров уменьшается, а количество обучающихся растет.</a:t>
            </a:r>
          </a:p>
        </p:txBody>
      </p:sp>
    </p:spTree>
    <p:extLst>
      <p:ext uri="{BB962C8B-B14F-4D97-AF65-F5344CB8AC3E}">
        <p14:creationId xmlns:p14="http://schemas.microsoft.com/office/powerpoint/2010/main" val="1696737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734799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Экистика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270" y="1800665"/>
            <a:ext cx="10531847" cy="426251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(англ. — дом, жилище) —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формирования и эволюции человеческих поселений, предложенная греческим архитектором-градостроителем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К.Доксиадисом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1950-х гг. </a:t>
            </a:r>
          </a:p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Экистика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изучала способы создания поселений, оптимально обустроенных в смысле планировочной архитектуры.</a:t>
            </a:r>
          </a:p>
        </p:txBody>
      </p:sp>
    </p:spTree>
    <p:extLst>
      <p:ext uri="{BB962C8B-B14F-4D97-AF65-F5344CB8AC3E}">
        <p14:creationId xmlns:p14="http://schemas.microsoft.com/office/powerpoint/2010/main" val="997273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801859"/>
            <a:ext cx="9603275" cy="49237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err="1"/>
              <a:t>Экистика</a:t>
            </a:r>
            <a:r>
              <a:rPr lang="ru-RU" sz="2700" b="1" dirty="0"/>
              <a:t> утверждает, что города развиваются в 4 этапа: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8639" y="1294229"/>
            <a:ext cx="11493305" cy="4853353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1.динаполис — моноцентрический город, обычно развивающийся в пространстве в одном направлении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2.динаметрополис — развитие нескольких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динаполисов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разных направлениях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3.динамегалополис — город-гигант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4.экуменополис (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ойкуменаполис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— гипотетический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всемирный город будущего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совершенная форма расселения людей.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Экуменополис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будет включать все территории с достаточно высокой плотностью населения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(от 50 человек на км²)!!!,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нём будет жить большинство населения Земли. Остальные будут жить в изолированных поселениях там, где природные условия будут не столь благоприятны.</a:t>
            </a:r>
          </a:p>
          <a:p>
            <a:pPr marL="0" indent="0">
              <a:buNone/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169681"/>
              </p:ext>
            </p:extLst>
          </p:nvPr>
        </p:nvGraphicFramePr>
        <p:xfrm>
          <a:off x="863013" y="5781821"/>
          <a:ext cx="9602790" cy="365760"/>
        </p:xfrm>
        <a:graphic>
          <a:graphicData uri="http://schemas.openxmlformats.org/drawingml/2006/table">
            <a:tbl>
              <a:tblPr/>
              <a:tblGrid>
                <a:gridCol w="1920558">
                  <a:extLst>
                    <a:ext uri="{9D8B030D-6E8A-4147-A177-3AD203B41FA5}">
                      <a16:colId xmlns:a16="http://schemas.microsoft.com/office/drawing/2014/main" val="3979035223"/>
                    </a:ext>
                  </a:extLst>
                </a:gridCol>
                <a:gridCol w="1920558">
                  <a:extLst>
                    <a:ext uri="{9D8B030D-6E8A-4147-A177-3AD203B41FA5}">
                      <a16:colId xmlns:a16="http://schemas.microsoft.com/office/drawing/2014/main" val="1825961822"/>
                    </a:ext>
                  </a:extLst>
                </a:gridCol>
                <a:gridCol w="1920558">
                  <a:extLst>
                    <a:ext uri="{9D8B030D-6E8A-4147-A177-3AD203B41FA5}">
                      <a16:colId xmlns:a16="http://schemas.microsoft.com/office/drawing/2014/main" val="3073508466"/>
                    </a:ext>
                  </a:extLst>
                </a:gridCol>
                <a:gridCol w="1920558">
                  <a:extLst>
                    <a:ext uri="{9D8B030D-6E8A-4147-A177-3AD203B41FA5}">
                      <a16:colId xmlns:a16="http://schemas.microsoft.com/office/drawing/2014/main" val="3723474859"/>
                    </a:ext>
                  </a:extLst>
                </a:gridCol>
                <a:gridCol w="1920558">
                  <a:extLst>
                    <a:ext uri="{9D8B030D-6E8A-4147-A177-3AD203B41FA5}">
                      <a16:colId xmlns:a16="http://schemas.microsoft.com/office/drawing/2014/main" val="340243151"/>
                    </a:ext>
                  </a:extLst>
                </a:gridCol>
              </a:tblGrid>
              <a:tr h="337625">
                <a:tc>
                  <a:txBody>
                    <a:bodyPr/>
                    <a:lstStyle/>
                    <a:p>
                      <a:r>
                        <a:rPr lang="ru-RU" sz="1800" dirty="0"/>
                        <a:t>181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</a:rPr>
                        <a:t> </a:t>
                      </a:r>
                      <a:r>
                        <a:rPr lang="ru-RU" sz="1800">
                          <a:effectLst/>
                          <a:hlinkClick r:id="rId2" tooltip="Россия"/>
                        </a:rPr>
                        <a:t>Россия</a:t>
                      </a:r>
                      <a:endParaRPr lang="ru-RU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/>
                        <a:t>17 125 191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/>
                        <a:t>146 544 710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/>
                        <a:t>8,56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1991078"/>
                  </a:ext>
                </a:extLst>
              </a:tr>
            </a:tbl>
          </a:graphicData>
        </a:graphic>
      </p:graphicFrame>
      <p:pic>
        <p:nvPicPr>
          <p:cNvPr id="3073" name="Picture 1" descr="Flag of Russia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014" y="5548581"/>
            <a:ext cx="20955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0550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815926"/>
            <a:ext cx="9603275" cy="576777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10-ка стран с максимальной плотностью населения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6627780"/>
              </p:ext>
            </p:extLst>
          </p:nvPr>
        </p:nvGraphicFramePr>
        <p:xfrm>
          <a:off x="1130270" y="1266093"/>
          <a:ext cx="10095750" cy="4783012"/>
        </p:xfrm>
        <a:graphic>
          <a:graphicData uri="http://schemas.openxmlformats.org/drawingml/2006/table">
            <a:tbl>
              <a:tblPr/>
              <a:tblGrid>
                <a:gridCol w="2019150">
                  <a:extLst>
                    <a:ext uri="{9D8B030D-6E8A-4147-A177-3AD203B41FA5}">
                      <a16:colId xmlns:a16="http://schemas.microsoft.com/office/drawing/2014/main" val="351703744"/>
                    </a:ext>
                  </a:extLst>
                </a:gridCol>
                <a:gridCol w="2019150">
                  <a:extLst>
                    <a:ext uri="{9D8B030D-6E8A-4147-A177-3AD203B41FA5}">
                      <a16:colId xmlns:a16="http://schemas.microsoft.com/office/drawing/2014/main" val="2382255376"/>
                    </a:ext>
                  </a:extLst>
                </a:gridCol>
                <a:gridCol w="2019150">
                  <a:extLst>
                    <a:ext uri="{9D8B030D-6E8A-4147-A177-3AD203B41FA5}">
                      <a16:colId xmlns:a16="http://schemas.microsoft.com/office/drawing/2014/main" val="2699860548"/>
                    </a:ext>
                  </a:extLst>
                </a:gridCol>
                <a:gridCol w="2019150">
                  <a:extLst>
                    <a:ext uri="{9D8B030D-6E8A-4147-A177-3AD203B41FA5}">
                      <a16:colId xmlns:a16="http://schemas.microsoft.com/office/drawing/2014/main" val="2666296087"/>
                    </a:ext>
                  </a:extLst>
                </a:gridCol>
                <a:gridCol w="2019150">
                  <a:extLst>
                    <a:ext uri="{9D8B030D-6E8A-4147-A177-3AD203B41FA5}">
                      <a16:colId xmlns:a16="http://schemas.microsoft.com/office/drawing/2014/main" val="2286560045"/>
                    </a:ext>
                  </a:extLst>
                </a:gridCol>
              </a:tblGrid>
              <a:tr h="668557">
                <a:tc>
                  <a:txBody>
                    <a:bodyPr/>
                    <a:lstStyle/>
                    <a:p>
                      <a:r>
                        <a:rPr lang="ru-RU" sz="1300"/>
                        <a:t>№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/>
                        <a:t>Государство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/>
                        <a:t>Площадь в км²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/>
                        <a:t>Население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/>
                        <a:t>Жителей на км²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7923147"/>
                  </a:ext>
                </a:extLst>
              </a:tr>
              <a:tr h="382724">
                <a:tc>
                  <a:txBody>
                    <a:bodyPr/>
                    <a:lstStyle/>
                    <a:p>
                      <a:r>
                        <a:rPr lang="ru-RU" sz="1300"/>
                        <a:t>1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>
                          <a:effectLst/>
                        </a:rPr>
                        <a:t> </a:t>
                      </a:r>
                      <a:r>
                        <a:rPr lang="ru-RU" sz="1300">
                          <a:effectLst/>
                          <a:hlinkClick r:id="rId2" tooltip="Монако"/>
                        </a:rPr>
                        <a:t>Монако</a:t>
                      </a:r>
                      <a:endParaRPr lang="ru-RU" sz="1300"/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/>
                        <a:t>2,02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/>
                        <a:t>37 731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/>
                        <a:t>18 679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2307506"/>
                  </a:ext>
                </a:extLst>
              </a:tr>
              <a:tr h="382724">
                <a:tc>
                  <a:txBody>
                    <a:bodyPr/>
                    <a:lstStyle/>
                    <a:p>
                      <a:r>
                        <a:rPr lang="ru-RU" sz="1300"/>
                        <a:t>2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>
                          <a:effectLst/>
                        </a:rPr>
                        <a:t> </a:t>
                      </a:r>
                      <a:r>
                        <a:rPr lang="ru-RU" sz="1300">
                          <a:effectLst/>
                          <a:hlinkClick r:id="rId3" tooltip="Сингапур"/>
                        </a:rPr>
                        <a:t>Сингапур</a:t>
                      </a:r>
                      <a:endParaRPr lang="ru-RU" sz="1300"/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/>
                        <a:t>719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/>
                        <a:t>5 312 400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/>
                        <a:t>7389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4031093"/>
                  </a:ext>
                </a:extLst>
              </a:tr>
              <a:tr h="382724">
                <a:tc>
                  <a:txBody>
                    <a:bodyPr/>
                    <a:lstStyle/>
                    <a:p>
                      <a:r>
                        <a:rPr lang="ru-RU" sz="1300"/>
                        <a:t>3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>
                          <a:effectLst/>
                        </a:rPr>
                        <a:t> </a:t>
                      </a:r>
                      <a:r>
                        <a:rPr lang="ru-RU" sz="1300">
                          <a:effectLst/>
                          <a:hlinkClick r:id="rId4" tooltip="Ватикан"/>
                        </a:rPr>
                        <a:t>Ватикан</a:t>
                      </a:r>
                      <a:endParaRPr lang="ru-RU" sz="1300"/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/>
                        <a:t>0,44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/>
                        <a:t>842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/>
                        <a:t>1914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3185335"/>
                  </a:ext>
                </a:extLst>
              </a:tr>
              <a:tr h="382724">
                <a:tc>
                  <a:txBody>
                    <a:bodyPr/>
                    <a:lstStyle/>
                    <a:p>
                      <a:r>
                        <a:rPr lang="ru-RU" sz="1300"/>
                        <a:t>4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>
                          <a:effectLst/>
                        </a:rPr>
                        <a:t> </a:t>
                      </a:r>
                      <a:r>
                        <a:rPr lang="ru-RU" sz="1300">
                          <a:effectLst/>
                          <a:hlinkClick r:id="rId5" tooltip="Бахрейн"/>
                        </a:rPr>
                        <a:t>Бахрейн</a:t>
                      </a:r>
                      <a:endParaRPr lang="ru-RU" sz="1300"/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/>
                        <a:t>765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/>
                        <a:t>1 316 500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/>
                        <a:t>1721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4182178"/>
                  </a:ext>
                </a:extLst>
              </a:tr>
              <a:tr h="382724">
                <a:tc>
                  <a:txBody>
                    <a:bodyPr/>
                    <a:lstStyle/>
                    <a:p>
                      <a:r>
                        <a:rPr lang="ru-RU" sz="1300"/>
                        <a:t>5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>
                          <a:effectLst/>
                        </a:rPr>
                        <a:t> </a:t>
                      </a:r>
                      <a:r>
                        <a:rPr lang="ru-RU" sz="1300">
                          <a:effectLst/>
                          <a:hlinkClick r:id="rId6" tooltip="Мальта"/>
                        </a:rPr>
                        <a:t>Мальта</a:t>
                      </a:r>
                      <a:endParaRPr lang="ru-RU" sz="1300"/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/>
                        <a:t>316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/>
                        <a:t>429 344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/>
                        <a:t>1432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6019910"/>
                  </a:ext>
                </a:extLst>
              </a:tr>
              <a:tr h="382724">
                <a:tc>
                  <a:txBody>
                    <a:bodyPr/>
                    <a:lstStyle/>
                    <a:p>
                      <a:r>
                        <a:rPr lang="ru-RU" sz="1300"/>
                        <a:t>6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>
                          <a:effectLst/>
                        </a:rPr>
                        <a:t> </a:t>
                      </a:r>
                      <a:r>
                        <a:rPr lang="ru-RU" sz="1300">
                          <a:effectLst/>
                          <a:hlinkClick r:id="rId7" tooltip="Мальдивы"/>
                        </a:rPr>
                        <a:t>Мальдивы</a:t>
                      </a:r>
                      <a:endParaRPr lang="ru-RU" sz="1300"/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/>
                        <a:t>298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/>
                        <a:t>341 256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/>
                        <a:t>1359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3161484"/>
                  </a:ext>
                </a:extLst>
              </a:tr>
              <a:tr h="382724">
                <a:tc>
                  <a:txBody>
                    <a:bodyPr/>
                    <a:lstStyle/>
                    <a:p>
                      <a:r>
                        <a:rPr lang="ru-RU" sz="1300"/>
                        <a:t>7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>
                          <a:effectLst/>
                        </a:rPr>
                        <a:t> </a:t>
                      </a:r>
                      <a:r>
                        <a:rPr lang="ru-RU" sz="1300">
                          <a:effectLst/>
                          <a:hlinkClick r:id="rId8" tooltip="Бангладеш"/>
                        </a:rPr>
                        <a:t>Бангладеш</a:t>
                      </a:r>
                      <a:endParaRPr lang="ru-RU" sz="1300"/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/>
                        <a:t>143 998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/>
                        <a:t>166 280 712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/>
                        <a:t>1154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72637"/>
                  </a:ext>
                </a:extLst>
              </a:tr>
              <a:tr h="382724">
                <a:tc>
                  <a:txBody>
                    <a:bodyPr/>
                    <a:lstStyle/>
                    <a:p>
                      <a:r>
                        <a:rPr lang="ru-RU" sz="1300"/>
                        <a:t>8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>
                          <a:effectLst/>
                        </a:rPr>
                        <a:t> </a:t>
                      </a:r>
                      <a:r>
                        <a:rPr lang="ru-RU" sz="1300">
                          <a:effectLst/>
                          <a:hlinkClick r:id="rId9" tooltip="Барбадос"/>
                        </a:rPr>
                        <a:t>Барбадос</a:t>
                      </a:r>
                      <a:endParaRPr lang="ru-RU" sz="1300"/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/>
                        <a:t>431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/>
                        <a:t>285 653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/>
                        <a:t>663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7805058"/>
                  </a:ext>
                </a:extLst>
              </a:tr>
              <a:tr h="669939">
                <a:tc>
                  <a:txBody>
                    <a:bodyPr/>
                    <a:lstStyle/>
                    <a:p>
                      <a:r>
                        <a:rPr lang="ru-RU" sz="1300"/>
                        <a:t>9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>
                          <a:effectLst/>
                        </a:rPr>
                        <a:t> </a:t>
                      </a:r>
                      <a:r>
                        <a:rPr lang="ru-RU" sz="1300">
                          <a:effectLst/>
                          <a:hlinkClick r:id="rId10" tooltip="Китайская Республика"/>
                        </a:rPr>
                        <a:t>Китайская Республика</a:t>
                      </a:r>
                      <a:endParaRPr lang="ru-RU" sz="1300"/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/>
                        <a:t>35 980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/>
                        <a:t>23 299 716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/>
                        <a:t>648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5906191"/>
                  </a:ext>
                </a:extLst>
              </a:tr>
              <a:tr h="382724">
                <a:tc>
                  <a:txBody>
                    <a:bodyPr/>
                    <a:lstStyle/>
                    <a:p>
                      <a:r>
                        <a:rPr lang="ru-RU" sz="1300"/>
                        <a:t>10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>
                          <a:effectLst/>
                        </a:rPr>
                        <a:t> </a:t>
                      </a:r>
                      <a:r>
                        <a:rPr lang="ru-RU" sz="1300">
                          <a:effectLst/>
                          <a:hlinkClick r:id="rId11" tooltip="Маврикий"/>
                        </a:rPr>
                        <a:t>Маврикий</a:t>
                      </a:r>
                      <a:endParaRPr lang="ru-RU" sz="1300"/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/>
                        <a:t>2040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/>
                        <a:t>1 295 789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/>
                        <a:t>635</a:t>
                      </a:r>
                    </a:p>
                  </a:txBody>
                  <a:tcPr marL="65881" marR="65881" marT="32941" marB="329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9522648"/>
                  </a:ext>
                </a:extLst>
              </a:tr>
            </a:tbl>
          </a:graphicData>
        </a:graphic>
      </p:graphicFrame>
      <p:pic>
        <p:nvPicPr>
          <p:cNvPr id="1025" name="Picture 1" descr="Flag of Monaco.sv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738" y="2168525"/>
            <a:ext cx="20955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lag of Singapore.sv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738" y="2168525"/>
            <a:ext cx="20955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lag of the Vatican City.sv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738" y="2168525"/>
            <a:ext cx="1905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lag of Bahrain.sv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738" y="2168525"/>
            <a:ext cx="209550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lag of Malta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738" y="2168525"/>
            <a:ext cx="20955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lag of Maldives.sv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738" y="2168525"/>
            <a:ext cx="20955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Flag of Bangladesh.sv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738" y="2168525"/>
            <a:ext cx="209550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lag of Barbados.sv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738" y="2168525"/>
            <a:ext cx="20955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Flag of the Republic of China.sv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738" y="2168525"/>
            <a:ext cx="20955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lag of Mauritius.sv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738" y="2168525"/>
            <a:ext cx="20955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0092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953325"/>
            <a:ext cx="9603275" cy="5237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 теории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0504" y="1477108"/>
            <a:ext cx="10588222" cy="4487593"/>
          </a:xfrm>
        </p:spPr>
        <p:txBody>
          <a:bodyPr>
            <a:norm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Экистика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предлагает комплексный подход к градостроительству, однако обладает несколькими недостатками, главный из которых состоит в том, что она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принимает во внимание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общественно-экономические факторы (например, географию производства), влияющие на расселение людей.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Расселение в рамках этой теории рассматривается как процесс, независимый от внешних обстоятельств.</a:t>
            </a:r>
          </a:p>
        </p:txBody>
      </p:sp>
      <p:pic>
        <p:nvPicPr>
          <p:cNvPr id="2049" name="Picture 1" descr="Flag of Russia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3899381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Галерея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Галерея</Template>
  <TotalTime>39</TotalTime>
  <Words>594</Words>
  <Application>Microsoft Office PowerPoint</Application>
  <PresentationFormat>Широкоэкранный</PresentationFormat>
  <Paragraphs>97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Times New Roman</vt:lpstr>
      <vt:lpstr>Галерея</vt:lpstr>
      <vt:lpstr>Лекция №5</vt:lpstr>
      <vt:lpstr>История вопроса</vt:lpstr>
      <vt:lpstr>Центральное место </vt:lpstr>
      <vt:lpstr>Примеры:</vt:lpstr>
      <vt:lpstr>Примеры:</vt:lpstr>
      <vt:lpstr>Экистика</vt:lpstr>
      <vt:lpstr>Экистика утверждает, что города развиваются в 4 этапа: </vt:lpstr>
      <vt:lpstr>10-ка стран с максимальной плотностью населения</vt:lpstr>
      <vt:lpstr>Недостатки теории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№5</dc:title>
  <dc:creator>Волынчук Андрей Борисович</dc:creator>
  <cp:lastModifiedBy>Волынчук Андрей Борисович</cp:lastModifiedBy>
  <cp:revision>21</cp:revision>
  <dcterms:created xsi:type="dcterms:W3CDTF">2017-01-20T12:43:11Z</dcterms:created>
  <dcterms:modified xsi:type="dcterms:W3CDTF">2017-01-23T12:59:23Z</dcterms:modified>
</cp:coreProperties>
</file>