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1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83" r:id="rId17"/>
    <p:sldId id="282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x="9144000" cy="6858000" type="screen4x3"/>
  <p:notesSz cx="6858000" cy="9144000"/>
  <p:custDataLst>
    <p:tags r:id="rId2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8D8B-C0C5-48AC-9E67-B12F08AC9A0A}" type="datetimeFigureOut">
              <a:rPr lang="ru-RU" smtClean="0"/>
              <a:t>21.10.2016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D8C3F-C16A-4E98-8525-585410D4171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8D8B-C0C5-48AC-9E67-B12F08AC9A0A}" type="datetimeFigureOut">
              <a:rPr lang="ru-RU" smtClean="0"/>
              <a:t>21.10.2016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D8C3F-C16A-4E98-8525-585410D417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8D8B-C0C5-48AC-9E67-B12F08AC9A0A}" type="datetimeFigureOut">
              <a:rPr lang="ru-RU" smtClean="0"/>
              <a:t>21.10.2016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D8C3F-C16A-4E98-8525-585410D4171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8D8B-C0C5-48AC-9E67-B12F08AC9A0A}" type="datetimeFigureOut">
              <a:rPr lang="ru-RU" smtClean="0"/>
              <a:t>21.10.2016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D8C3F-C16A-4E98-8525-585410D417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8D8B-C0C5-48AC-9E67-B12F08AC9A0A}" type="datetimeFigureOut">
              <a:rPr lang="ru-RU" smtClean="0"/>
              <a:t>21.10.2016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D8C3F-C16A-4E98-8525-585410D417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8D8B-C0C5-48AC-9E67-B12F08AC9A0A}" type="datetimeFigureOut">
              <a:rPr lang="ru-RU" smtClean="0"/>
              <a:t>21.10.2016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D8C3F-C16A-4E98-8525-585410D417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8D8B-C0C5-48AC-9E67-B12F08AC9A0A}" type="datetimeFigureOut">
              <a:rPr lang="ru-RU" smtClean="0"/>
              <a:t>21.10.2016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D8C3F-C16A-4E98-8525-585410D417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8D8B-C0C5-48AC-9E67-B12F08AC9A0A}" type="datetimeFigureOut">
              <a:rPr lang="ru-RU" smtClean="0"/>
              <a:t>21.10.2016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D8C3F-C16A-4E98-8525-585410D417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8D8B-C0C5-48AC-9E67-B12F08AC9A0A}" type="datetimeFigureOut">
              <a:rPr lang="ru-RU" smtClean="0"/>
              <a:t>21.10.2016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F7D8C3F-C16A-4E98-8525-585410D4171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8D8B-C0C5-48AC-9E67-B12F08AC9A0A}" type="datetimeFigureOut">
              <a:rPr lang="ru-RU" smtClean="0"/>
              <a:t>21.10.2016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D8C3F-C16A-4E98-8525-585410D417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8D8B-C0C5-48AC-9E67-B12F08AC9A0A}" type="datetimeFigureOut">
              <a:rPr lang="ru-RU" smtClean="0"/>
              <a:t>21.10.2016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D8C3F-C16A-4E98-8525-585410D417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FD18D8B-C0C5-48AC-9E67-B12F08AC9A0A}" type="datetimeFigureOut">
              <a:rPr lang="ru-RU" smtClean="0"/>
              <a:t>21.10.2016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F7D8C3F-C16A-4E98-8525-585410D41718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Техническое обслуживание ИКО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Виды технического обслуживания</a:t>
            </a:r>
          </a:p>
          <a:p>
            <a:r>
              <a:rPr lang="ru-RU" dirty="0" smtClean="0"/>
              <a:t>Методы </a:t>
            </a:r>
            <a:r>
              <a:rPr lang="ru-RU" smtClean="0"/>
              <a:t>технического обслуживания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557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Виды технического обслуживания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200" b="1" dirty="0"/>
              <a:t>Регламентированное  техническое  обслуживание  </a:t>
            </a:r>
            <a:r>
              <a:rPr lang="ru-RU" sz="2200" dirty="0"/>
              <a:t>должно  выполняться  в объеме  и  с  учетом  наработки,  предусмотренном</a:t>
            </a:r>
            <a:r>
              <a:rPr lang="en-US" sz="2200" dirty="0"/>
              <a:t> </a:t>
            </a:r>
            <a:r>
              <a:rPr lang="ru-RU" sz="2200" dirty="0"/>
              <a:t>в  эксплуатационной документации, независимо от технического состояния.</a:t>
            </a:r>
            <a:endParaRPr lang="en-US" sz="2200" dirty="0"/>
          </a:p>
          <a:p>
            <a:endParaRPr lang="ru-RU" sz="2200" dirty="0"/>
          </a:p>
          <a:p>
            <a:r>
              <a:rPr lang="ru-RU" sz="2200" b="1" dirty="0"/>
              <a:t>Периодическое  техническое  обслуживание</a:t>
            </a:r>
            <a:r>
              <a:rPr lang="ru-RU" sz="2200" dirty="0"/>
              <a:t>  должно  выполняться  через интервалы  времени  и  в  объеме,  установленными  в  эксплуатационной документации.</a:t>
            </a:r>
            <a:endParaRPr lang="en-US" sz="2200" dirty="0"/>
          </a:p>
          <a:p>
            <a:endParaRPr lang="ru-RU" sz="2200" dirty="0"/>
          </a:p>
          <a:p>
            <a:r>
              <a:rPr lang="ru-RU" sz="2200" b="1" dirty="0"/>
              <a:t>Техническое  обслуживание  с  периодическим  контролем</a:t>
            </a:r>
            <a:r>
              <a:rPr lang="ru-RU" sz="2200" dirty="0"/>
              <a:t>  должно выполняться с установленной в технологической документации периодичностью контроля  технического  состояния  и  необходимым  комплексом</a:t>
            </a:r>
            <a:r>
              <a:rPr lang="en-US" sz="2200" dirty="0"/>
              <a:t> </a:t>
            </a:r>
            <a:r>
              <a:rPr lang="ru-RU" sz="2200" dirty="0"/>
              <a:t>технологических операций, зависящих от технического состояния.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013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/>
              <a:t>Техническое  обслуживание  с  непрерывным  контролем</a:t>
            </a:r>
            <a:r>
              <a:rPr lang="ru-RU" sz="2000" dirty="0"/>
              <a:t>  должно </a:t>
            </a:r>
            <a:r>
              <a:rPr lang="ru-RU" sz="2000" dirty="0" smtClean="0"/>
              <a:t>выполняться  </a:t>
            </a:r>
            <a:r>
              <a:rPr lang="ru-RU" sz="2000" dirty="0"/>
              <a:t>в  соответствии  с  эксплуатационной  документацией  на  СВТ  или </a:t>
            </a:r>
            <a:r>
              <a:rPr lang="ru-RU" sz="2000" dirty="0" smtClean="0"/>
              <a:t>технологической  </a:t>
            </a:r>
            <a:r>
              <a:rPr lang="ru-RU" sz="2000" dirty="0"/>
              <a:t>документацией  по  результатам  постоянного  контроля  за </a:t>
            </a:r>
            <a:r>
              <a:rPr lang="ru-RU" sz="2000" dirty="0" smtClean="0"/>
              <a:t>техническим состоянием.</a:t>
            </a:r>
            <a:endParaRPr lang="en-US" sz="2000" dirty="0" smtClean="0"/>
          </a:p>
          <a:p>
            <a:endParaRPr lang="ru-RU" sz="2000" dirty="0"/>
          </a:p>
          <a:p>
            <a:r>
              <a:rPr lang="ru-RU" sz="2000" b="1" dirty="0"/>
              <a:t>Профилактический  контроль  </a:t>
            </a:r>
            <a:r>
              <a:rPr lang="ru-RU" sz="2000" dirty="0"/>
              <a:t>осуществляется  аппаратурным  и </a:t>
            </a:r>
            <a:r>
              <a:rPr lang="ru-RU" sz="2000" dirty="0" smtClean="0"/>
              <a:t>программным  </a:t>
            </a:r>
            <a:r>
              <a:rPr lang="ru-RU" sz="2000" dirty="0"/>
              <a:t>путями.  Аппаратурный  контроль  проводится  с  помощью </a:t>
            </a:r>
            <a:r>
              <a:rPr lang="ru-RU" sz="2000" dirty="0" smtClean="0"/>
              <a:t>специальной  </a:t>
            </a:r>
            <a:r>
              <a:rPr lang="ru-RU" sz="2000" dirty="0"/>
              <a:t>аппаратуры,  контрольно-измерительных  приборов  и  стендов  и </a:t>
            </a:r>
            <a:r>
              <a:rPr lang="ru-RU" sz="2000" dirty="0" smtClean="0"/>
              <a:t>программно-аппаратных </a:t>
            </a:r>
            <a:r>
              <a:rPr lang="ru-RU" sz="2000" dirty="0"/>
              <a:t>комплексов.</a:t>
            </a:r>
          </a:p>
        </p:txBody>
      </p:sp>
    </p:spTree>
    <p:extLst>
      <p:ext uri="{BB962C8B-B14F-4D97-AF65-F5344CB8AC3E}">
        <p14:creationId xmlns:p14="http://schemas.microsoft.com/office/powerpoint/2010/main" val="37234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В  настоящее  время  наибольшее  распространение  получили  следующие </a:t>
            </a:r>
            <a:r>
              <a:rPr lang="ru-RU" sz="2000" dirty="0" smtClean="0"/>
              <a:t>виды </a:t>
            </a:r>
            <a:r>
              <a:rPr lang="ru-RU" sz="2000" dirty="0"/>
              <a:t>систем технического обслуживания (СТО):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/>
              <a:t>Планово-предупредительное обслуживание;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/>
              <a:t>Обслуживание по техническому состоянию;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/>
              <a:t>Комбинированное обслуживание</a:t>
            </a:r>
            <a:r>
              <a:rPr lang="ru-RU" sz="2000" dirty="0" smtClean="0"/>
              <a:t>.</a:t>
            </a:r>
            <a:endParaRPr lang="en-US" sz="2000" dirty="0" smtClean="0"/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3945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389120"/>
          </a:xfrm>
        </p:spPr>
        <p:txBody>
          <a:bodyPr>
            <a:normAutofit/>
          </a:bodyPr>
          <a:lstStyle/>
          <a:p>
            <a:r>
              <a:rPr lang="ru-RU" sz="2000" u="sng" dirty="0"/>
              <a:t>Планово-предупредительное  обслуживание  </a:t>
            </a:r>
            <a:r>
              <a:rPr lang="ru-RU" sz="2000" dirty="0"/>
              <a:t>основано  на  календарном </a:t>
            </a:r>
            <a:r>
              <a:rPr lang="ru-RU" sz="2000" dirty="0" smtClean="0"/>
              <a:t>принципе  </a:t>
            </a:r>
            <a:r>
              <a:rPr lang="ru-RU" sz="2000" dirty="0"/>
              <a:t>и  реализует  регламентированное  и  периодическое  технические </a:t>
            </a:r>
            <a:r>
              <a:rPr lang="ru-RU" sz="2000" dirty="0" smtClean="0"/>
              <a:t>обслуживания</a:t>
            </a:r>
            <a:r>
              <a:rPr lang="ru-RU" sz="2000" dirty="0"/>
              <a:t>. Эти работы выполняются с целью поддержания устройств </a:t>
            </a:r>
            <a:r>
              <a:rPr lang="ru-RU" sz="2000" dirty="0" smtClean="0"/>
              <a:t>в исправном </a:t>
            </a:r>
            <a:r>
              <a:rPr lang="ru-RU" sz="2000" dirty="0"/>
              <a:t>состоянии, выявлении отказов в оборудовании, предупреждении сбоев </a:t>
            </a:r>
            <a:r>
              <a:rPr lang="ru-RU" sz="2000" dirty="0" smtClean="0"/>
              <a:t>и </a:t>
            </a:r>
            <a:r>
              <a:rPr lang="ru-RU" sz="2000" dirty="0"/>
              <a:t>отказов в </a:t>
            </a:r>
            <a:r>
              <a:rPr lang="ru-RU" sz="2000" dirty="0" smtClean="0"/>
              <a:t>работе.</a:t>
            </a:r>
            <a:endParaRPr lang="ru-RU" sz="2000" dirty="0"/>
          </a:p>
          <a:p>
            <a:r>
              <a:rPr lang="ru-RU" sz="2000" dirty="0"/>
              <a:t>Периодичность  планово-профилактических  работ  зависит  от  типа  </a:t>
            </a:r>
            <a:r>
              <a:rPr lang="ru-RU" sz="2000" dirty="0" smtClean="0"/>
              <a:t>оборудования  </a:t>
            </a:r>
            <a:r>
              <a:rPr lang="ru-RU" sz="2000" dirty="0"/>
              <a:t>и </a:t>
            </a:r>
            <a:r>
              <a:rPr lang="ru-RU" sz="2000" dirty="0" smtClean="0"/>
              <a:t>условий </a:t>
            </a:r>
            <a:r>
              <a:rPr lang="ru-RU" sz="2000" dirty="0"/>
              <a:t>эксплуатации (количества смен и загрузка).</a:t>
            </a:r>
          </a:p>
          <a:p>
            <a:r>
              <a:rPr lang="ru-RU" sz="2000" i="1" dirty="0"/>
              <a:t>Достоинства системы </a:t>
            </a:r>
            <a:r>
              <a:rPr lang="ru-RU" sz="2000" dirty="0"/>
              <a:t>– обеспечивает наивысшую готовность СВТ.</a:t>
            </a:r>
          </a:p>
          <a:p>
            <a:r>
              <a:rPr lang="ru-RU" sz="2000" i="1" dirty="0"/>
              <a:t>Недостатки системы </a:t>
            </a:r>
            <a:r>
              <a:rPr lang="ru-RU" sz="2000" dirty="0"/>
              <a:t>– требует больших материальных и физических затрат. </a:t>
            </a:r>
          </a:p>
        </p:txBody>
      </p:sp>
    </p:spTree>
    <p:extLst>
      <p:ext uri="{BB962C8B-B14F-4D97-AF65-F5344CB8AC3E}">
        <p14:creationId xmlns:p14="http://schemas.microsoft.com/office/powerpoint/2010/main" val="2683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/>
          </a:bodyPr>
          <a:lstStyle/>
          <a:p>
            <a:r>
              <a:rPr lang="ru-RU" sz="2000" dirty="0"/>
              <a:t>В  общем,  система  включает  следующие  виды  технических  обслуживания </a:t>
            </a:r>
            <a:r>
              <a:rPr lang="ru-RU" sz="2000" dirty="0" smtClean="0"/>
              <a:t>(</a:t>
            </a:r>
            <a:r>
              <a:rPr lang="ru-RU" sz="2000" dirty="0"/>
              <a:t>профилактик):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/>
              <a:t>контрольные осмотры (КО)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/>
              <a:t>ежедневные ТО (ЕТО);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/>
              <a:t>еженедельные ТО;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/>
              <a:t>двухнедельные ТО;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/>
              <a:t>декадные ТО;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/>
              <a:t>ежемесячные ТО (ТО1);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/>
              <a:t>двухмесячные ТО;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/>
              <a:t>полугодовые или сезонные (СТО);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/>
              <a:t>годовые ТО</a:t>
            </a:r>
            <a:r>
              <a:rPr lang="ru-RU" sz="2000" dirty="0" smtClean="0"/>
              <a:t>;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2884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616624"/>
          </a:xfrm>
        </p:spPr>
        <p:txBody>
          <a:bodyPr>
            <a:normAutofit/>
          </a:bodyPr>
          <a:lstStyle/>
          <a:p>
            <a:r>
              <a:rPr lang="ru-RU" sz="2000" u="sng" dirty="0"/>
              <a:t>КО, </a:t>
            </a:r>
            <a:r>
              <a:rPr lang="ru-RU" sz="2000" u="sng" dirty="0" smtClean="0"/>
              <a:t>ЕТО</a:t>
            </a:r>
            <a:r>
              <a:rPr lang="ru-RU" sz="2000" dirty="0" smtClean="0"/>
              <a:t> включает </a:t>
            </a:r>
            <a:r>
              <a:rPr lang="ru-RU" sz="2000" dirty="0"/>
              <a:t>осмотр устройств, прогон </a:t>
            </a:r>
            <a:r>
              <a:rPr lang="ru-RU" sz="2000" dirty="0" smtClean="0"/>
              <a:t>теста быстрой </a:t>
            </a:r>
            <a:r>
              <a:rPr lang="ru-RU" sz="2000" dirty="0"/>
              <a:t>проверки готовности  (работоспособности  устройств),  а  также  работы  предусмотренные </a:t>
            </a:r>
            <a:r>
              <a:rPr lang="ru-RU" sz="2000" dirty="0" smtClean="0"/>
              <a:t>ежедневной </a:t>
            </a:r>
            <a:r>
              <a:rPr lang="ru-RU" sz="2000" dirty="0"/>
              <a:t>профилактикой (в соответствии с инструкцией по эксплуатации) всех </a:t>
            </a:r>
            <a:r>
              <a:rPr lang="ru-RU" sz="2000" dirty="0" smtClean="0"/>
              <a:t>внешних </a:t>
            </a:r>
            <a:r>
              <a:rPr lang="ru-RU" sz="2000" dirty="0"/>
              <a:t>устройств (чистка, смазка, регулировка и т. д</a:t>
            </a:r>
            <a:r>
              <a:rPr lang="ru-RU" sz="2000" dirty="0" smtClean="0"/>
              <a:t>.).</a:t>
            </a:r>
          </a:p>
          <a:p>
            <a:endParaRPr lang="ru-RU" sz="2000" dirty="0"/>
          </a:p>
          <a:p>
            <a:r>
              <a:rPr lang="ru-RU" sz="2000" u="sng" dirty="0"/>
              <a:t>Во время  двухнедельного ТО  </a:t>
            </a:r>
            <a:r>
              <a:rPr lang="ru-RU" sz="2000" dirty="0"/>
              <a:t>предусматривается прогон диагностических тестов,  а  также  все  виды  двухнедельных  профилактических  работ, предусмотренных для внешних устройств</a:t>
            </a:r>
            <a:r>
              <a:rPr lang="ru-RU" sz="2000" dirty="0" smtClean="0"/>
              <a:t>.</a:t>
            </a:r>
          </a:p>
          <a:p>
            <a:endParaRPr lang="ru-RU" sz="2000" dirty="0" smtClean="0"/>
          </a:p>
          <a:p>
            <a:r>
              <a:rPr lang="ru-RU" sz="2000" dirty="0"/>
              <a:t>При  </a:t>
            </a:r>
            <a:r>
              <a:rPr lang="ru-RU" sz="2000" u="sng" dirty="0"/>
              <a:t>Ежемесячном </a:t>
            </a:r>
            <a:r>
              <a:rPr lang="ru-RU" sz="2000" u="sng" dirty="0" smtClean="0"/>
              <a:t>ТО </a:t>
            </a:r>
            <a:r>
              <a:rPr lang="ru-RU" sz="2000" dirty="0" smtClean="0"/>
              <a:t>предусматривает  </a:t>
            </a:r>
            <a:r>
              <a:rPr lang="ru-RU" sz="2000" dirty="0"/>
              <a:t>более  полная   </a:t>
            </a:r>
            <a:r>
              <a:rPr lang="ru-RU" sz="2000" dirty="0" smtClean="0"/>
              <a:t>проверка функционирования  с  </a:t>
            </a:r>
            <a:r>
              <a:rPr lang="ru-RU" sz="2000" dirty="0"/>
              <a:t>помощью  всей  системы  тестов,  входящих  в состав ее </a:t>
            </a:r>
            <a:r>
              <a:rPr lang="ru-RU" sz="2000" dirty="0" smtClean="0"/>
              <a:t>программного </a:t>
            </a:r>
            <a:r>
              <a:rPr lang="ru-RU" sz="2000" dirty="0"/>
              <a:t>обеспечения. </a:t>
            </a:r>
            <a:r>
              <a:rPr lang="ru-RU" sz="2000" dirty="0" smtClean="0"/>
              <a:t>Во  </a:t>
            </a:r>
            <a:r>
              <a:rPr lang="ru-RU" sz="2000" dirty="0"/>
              <a:t>время  ежемесячной  профилактики  выполняются  все  необходимые </a:t>
            </a:r>
            <a:r>
              <a:rPr lang="ru-RU" sz="2000" dirty="0" smtClean="0"/>
              <a:t>работы</a:t>
            </a:r>
            <a:r>
              <a:rPr lang="ru-RU" sz="2000" dirty="0"/>
              <a:t>, предусмотренные в инструкции по эксплуатации внешних устройств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8760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>
            <a:normAutofit/>
          </a:bodyPr>
          <a:lstStyle/>
          <a:p>
            <a:r>
              <a:rPr lang="ru-RU" sz="2000" u="sng" dirty="0"/>
              <a:t>При  полугодовом (годовом)  </a:t>
            </a:r>
            <a:r>
              <a:rPr lang="ru-RU" sz="2000" u="sng" dirty="0" smtClean="0"/>
              <a:t>ТО  </a:t>
            </a:r>
            <a:r>
              <a:rPr lang="ru-RU" sz="2000" dirty="0"/>
              <a:t>проводятся те же работы, что при </a:t>
            </a:r>
            <a:r>
              <a:rPr lang="ru-RU" sz="2000" dirty="0" smtClean="0"/>
              <a:t>ежемесячном  </a:t>
            </a:r>
            <a:r>
              <a:rPr lang="ru-RU" sz="2000" dirty="0"/>
              <a:t>ТО.  А  также  все  виды  полугодовых  (годовых)  профилактических </a:t>
            </a:r>
            <a:r>
              <a:rPr lang="ru-RU" sz="2000" dirty="0" smtClean="0"/>
              <a:t>работ</a:t>
            </a:r>
            <a:r>
              <a:rPr lang="ru-RU" sz="2000" dirty="0"/>
              <a:t>: разборку, чистку и смазку всех механических узлов внешних устройств с </a:t>
            </a:r>
            <a:r>
              <a:rPr lang="ru-RU" sz="2000" dirty="0" smtClean="0"/>
              <a:t>их </a:t>
            </a:r>
            <a:r>
              <a:rPr lang="ru-RU" sz="2000" dirty="0"/>
              <a:t>одновременной регулировкой или заменой деталей. </a:t>
            </a:r>
            <a:r>
              <a:rPr lang="ru-RU" sz="2000" dirty="0" smtClean="0"/>
              <a:t>Подробное  </a:t>
            </a:r>
            <a:r>
              <a:rPr lang="ru-RU" sz="2000" dirty="0"/>
              <a:t>описание  профилактических  работ  дается  в  инструкции  по </a:t>
            </a:r>
            <a:r>
              <a:rPr lang="ru-RU" sz="2000" dirty="0" smtClean="0"/>
              <a:t>эксплуатации </a:t>
            </a:r>
            <a:r>
              <a:rPr lang="ru-RU" sz="2000" dirty="0"/>
              <a:t>отдельных устройств, прилагаемых к СВТ заводом-изготовителем.</a:t>
            </a:r>
          </a:p>
        </p:txBody>
      </p:sp>
    </p:spTree>
    <p:extLst>
      <p:ext uri="{BB962C8B-B14F-4D97-AF65-F5344CB8AC3E}">
        <p14:creationId xmlns:p14="http://schemas.microsoft.com/office/powerpoint/2010/main" val="196141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112568"/>
          </a:xfrm>
        </p:spPr>
        <p:txBody>
          <a:bodyPr>
            <a:normAutofit lnSpcReduction="10000"/>
          </a:bodyPr>
          <a:lstStyle/>
          <a:p>
            <a:r>
              <a:rPr lang="ru-RU" sz="2000" b="1" dirty="0"/>
              <a:t>При обслуживании по  техническому состоянию  </a:t>
            </a:r>
            <a:r>
              <a:rPr lang="ru-RU" sz="2000" dirty="0"/>
              <a:t>выполнение работ по  ТО </a:t>
            </a:r>
            <a:r>
              <a:rPr lang="ru-RU" sz="2000" dirty="0" smtClean="0"/>
              <a:t>имеет   </a:t>
            </a:r>
            <a:r>
              <a:rPr lang="ru-RU" sz="2000" dirty="0"/>
              <a:t>внеплановый  характер  и  выполняется  по  мере  необходимости  исходя  из </a:t>
            </a:r>
            <a:r>
              <a:rPr lang="ru-RU" sz="2000" dirty="0" smtClean="0"/>
              <a:t>состояния  </a:t>
            </a:r>
            <a:r>
              <a:rPr lang="ru-RU" sz="2000" dirty="0"/>
              <a:t>объекта  (результатов  тестирования),  что  соответствует  техническому </a:t>
            </a:r>
            <a:r>
              <a:rPr lang="ru-RU" sz="2000" dirty="0" smtClean="0"/>
              <a:t>обслуживанию  </a:t>
            </a:r>
            <a:r>
              <a:rPr lang="ru-RU" sz="2000" dirty="0"/>
              <a:t>с  непрерывным  контролем  или  техническому  обслуживанию  с </a:t>
            </a:r>
            <a:r>
              <a:rPr lang="ru-RU" sz="2000" dirty="0" smtClean="0"/>
              <a:t>периодическим </a:t>
            </a:r>
            <a:r>
              <a:rPr lang="ru-RU" sz="2000" dirty="0"/>
              <a:t>контролем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b="1" dirty="0"/>
              <a:t>К  внеплановому  профилактическому  обслуживанию  </a:t>
            </a:r>
            <a:r>
              <a:rPr lang="ru-RU" sz="2000" dirty="0"/>
              <a:t>относятся </a:t>
            </a:r>
            <a:r>
              <a:rPr lang="ru-RU" sz="2000" dirty="0" smtClean="0"/>
              <a:t>внеочередные  </a:t>
            </a:r>
            <a:r>
              <a:rPr lang="ru-RU" sz="2000" dirty="0"/>
              <a:t>профилактики,  назначаемые  главным  образом  после  устранения </a:t>
            </a:r>
            <a:r>
              <a:rPr lang="ru-RU" sz="2000" dirty="0" err="1" smtClean="0"/>
              <a:t>серьѐзных</a:t>
            </a:r>
            <a:r>
              <a:rPr lang="ru-RU" sz="2000" dirty="0" smtClean="0"/>
              <a:t> неисправностей  </a:t>
            </a:r>
            <a:r>
              <a:rPr lang="ru-RU" sz="2000" dirty="0"/>
              <a:t>СВТ.  Объем  профилактических  мероприятий </a:t>
            </a:r>
            <a:r>
              <a:rPr lang="ru-RU" sz="2000" dirty="0" smtClean="0"/>
              <a:t>определяется  </a:t>
            </a:r>
            <a:r>
              <a:rPr lang="ru-RU" sz="2000" dirty="0"/>
              <a:t>характером  возникшей  неисправности  и  </a:t>
            </a:r>
            <a:r>
              <a:rPr lang="ru-RU" sz="2000" dirty="0" err="1"/>
              <a:t>еѐ</a:t>
            </a:r>
            <a:r>
              <a:rPr lang="ru-RU" sz="2000" dirty="0"/>
              <a:t>  возможными </a:t>
            </a:r>
            <a:r>
              <a:rPr lang="ru-RU" sz="2000" dirty="0" smtClean="0"/>
              <a:t>последствиями.</a:t>
            </a:r>
          </a:p>
          <a:p>
            <a:r>
              <a:rPr lang="ru-RU" sz="2000" dirty="0"/>
              <a:t>Вывод </a:t>
            </a:r>
            <a:r>
              <a:rPr lang="ru-RU" sz="2000" dirty="0" smtClean="0"/>
              <a:t>на </a:t>
            </a:r>
            <a:r>
              <a:rPr lang="ru-RU" sz="2000" dirty="0"/>
              <a:t>внеплановую профилактику можно также производить, когда </a:t>
            </a:r>
            <a:r>
              <a:rPr lang="ru-RU" sz="2000" dirty="0" smtClean="0"/>
              <a:t>количество  </a:t>
            </a:r>
            <a:r>
              <a:rPr lang="ru-RU" sz="2000" dirty="0"/>
              <a:t>сбоев,  возникающих  за  определенный  установленный  период </a:t>
            </a:r>
            <a:r>
              <a:rPr lang="ru-RU" sz="2000" dirty="0" smtClean="0"/>
              <a:t>времени</a:t>
            </a:r>
            <a:r>
              <a:rPr lang="ru-RU" sz="2000" dirty="0"/>
              <a:t>, превышает допустимые значения. </a:t>
            </a:r>
          </a:p>
        </p:txBody>
      </p:sp>
    </p:spTree>
    <p:extLst>
      <p:ext uri="{BB962C8B-B14F-4D97-AF65-F5344CB8AC3E}">
        <p14:creationId xmlns:p14="http://schemas.microsoft.com/office/powerpoint/2010/main" val="165187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/>
              <a:t>При  комбинированной  системе  технического  обслуживания  </a:t>
            </a:r>
            <a:r>
              <a:rPr lang="ru-RU" sz="2000" dirty="0"/>
              <a:t>«младшие </a:t>
            </a:r>
            <a:r>
              <a:rPr lang="ru-RU" sz="2000" dirty="0" smtClean="0"/>
              <a:t>виды </a:t>
            </a:r>
            <a:r>
              <a:rPr lang="ru-RU" sz="2000" dirty="0"/>
              <a:t>ТО» проводятся по мере необходимости, как при ТО по состоянию исходя </a:t>
            </a:r>
            <a:r>
              <a:rPr lang="ru-RU" sz="2000" dirty="0" smtClean="0"/>
              <a:t>из  </a:t>
            </a:r>
            <a:r>
              <a:rPr lang="ru-RU" sz="2000" dirty="0"/>
              <a:t>наработки  и  условий  работы  конкретного  вида  </a:t>
            </a:r>
            <a:r>
              <a:rPr lang="ru-RU" sz="2000" dirty="0" smtClean="0"/>
              <a:t>или  </a:t>
            </a:r>
            <a:r>
              <a:rPr lang="ru-RU" sz="2000" dirty="0"/>
              <a:t>результатов  его </a:t>
            </a:r>
            <a:r>
              <a:rPr lang="ru-RU" sz="2000" dirty="0" smtClean="0"/>
              <a:t>тестирования</a:t>
            </a:r>
            <a:r>
              <a:rPr lang="ru-RU" sz="2000" dirty="0"/>
              <a:t>. Выполнение «старших видов ТО» и ремонтов планируется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endParaRPr lang="ru-RU" sz="2000" dirty="0"/>
          </a:p>
          <a:p>
            <a:r>
              <a:rPr lang="ru-RU" sz="2000" dirty="0"/>
              <a:t>Рациональная  организация  СТО  должна  предусматривать  накопление </a:t>
            </a:r>
            <a:r>
              <a:rPr lang="ru-RU" sz="2000" dirty="0" smtClean="0"/>
              <a:t>статического  </a:t>
            </a:r>
            <a:r>
              <a:rPr lang="ru-RU" sz="2000" dirty="0"/>
              <a:t>материала  по  результатам  эксплуатации  </a:t>
            </a:r>
            <a:r>
              <a:rPr lang="ru-RU" sz="2000" dirty="0" smtClean="0"/>
              <a:t>с  </a:t>
            </a:r>
            <a:r>
              <a:rPr lang="ru-RU" sz="2000" dirty="0"/>
              <a:t>целью  его </a:t>
            </a:r>
            <a:r>
              <a:rPr lang="ru-RU" sz="2000" dirty="0" smtClean="0"/>
              <a:t>обобщения</a:t>
            </a:r>
            <a:r>
              <a:rPr lang="ru-RU" sz="2000" dirty="0"/>
              <a:t>,  анализа  и  выработки  рекомендаций  по  совершенствованию </a:t>
            </a:r>
            <a:r>
              <a:rPr lang="ru-RU" sz="2000" dirty="0" smtClean="0"/>
              <a:t>структуры  </a:t>
            </a:r>
            <a:r>
              <a:rPr lang="ru-RU" sz="2000" dirty="0"/>
              <a:t>обслуживания,  повышению  эффективности  использования </a:t>
            </a:r>
            <a:r>
              <a:rPr lang="ru-RU" sz="2000" dirty="0" smtClean="0"/>
              <a:t>, снижению </a:t>
            </a:r>
            <a:r>
              <a:rPr lang="ru-RU" sz="2000" dirty="0"/>
              <a:t>эксплуатационных расходов. </a:t>
            </a:r>
          </a:p>
        </p:txBody>
      </p:sp>
    </p:spTree>
    <p:extLst>
      <p:ext uri="{BB962C8B-B14F-4D97-AF65-F5344CB8AC3E}">
        <p14:creationId xmlns:p14="http://schemas.microsoft.com/office/powerpoint/2010/main" val="312789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/>
              <a:t>Методы технического обслуживания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Autofit/>
          </a:bodyPr>
          <a:lstStyle/>
          <a:p>
            <a:r>
              <a:rPr lang="ru-RU" sz="2000" dirty="0"/>
              <a:t>Техническое обслуживание  (сервис) не  зависимо от принятой  системы  ТО </a:t>
            </a:r>
            <a:r>
              <a:rPr lang="ru-RU" sz="2000" dirty="0" smtClean="0"/>
              <a:t>может </a:t>
            </a:r>
            <a:r>
              <a:rPr lang="ru-RU" sz="2000" dirty="0"/>
              <a:t>организовываться с использованием известных методов ТО.</a:t>
            </a:r>
          </a:p>
          <a:p>
            <a:r>
              <a:rPr lang="ru-RU" sz="2000" dirty="0"/>
              <a:t>Метод  технического  обслуживания  (ремонта)  </a:t>
            </a:r>
            <a:r>
              <a:rPr lang="ru-RU" sz="2000" dirty="0" smtClean="0"/>
              <a:t>ИКО  </a:t>
            </a:r>
            <a:r>
              <a:rPr lang="ru-RU" sz="2000" dirty="0"/>
              <a:t>определяется </a:t>
            </a:r>
            <a:r>
              <a:rPr lang="ru-RU" sz="2000" dirty="0" smtClean="0"/>
              <a:t>совокупностью  </a:t>
            </a:r>
            <a:r>
              <a:rPr lang="ru-RU" sz="2000" dirty="0"/>
              <a:t>организационных  мероприятий  и  комплексом  технологических </a:t>
            </a:r>
            <a:r>
              <a:rPr lang="ru-RU" sz="2000" dirty="0" smtClean="0"/>
              <a:t>операций </a:t>
            </a:r>
            <a:r>
              <a:rPr lang="ru-RU" sz="2000" dirty="0"/>
              <a:t>по техническому обслуживанию (ремонту).</a:t>
            </a:r>
          </a:p>
          <a:p>
            <a:r>
              <a:rPr lang="ru-RU" sz="2000" dirty="0"/>
              <a:t>Методы технического обслуживания (ремонта) подразделяются по признаку </a:t>
            </a:r>
            <a:r>
              <a:rPr lang="ru-RU" sz="2000" dirty="0" smtClean="0"/>
              <a:t>организации </a:t>
            </a:r>
            <a:r>
              <a:rPr lang="ru-RU" sz="2000" dirty="0"/>
              <a:t>на: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/>
              <a:t>фирменный;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/>
              <a:t>автономный;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/>
              <a:t>специализированный;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/>
              <a:t>комбинированный.</a:t>
            </a:r>
          </a:p>
        </p:txBody>
      </p:sp>
    </p:spTree>
    <p:extLst>
      <p:ext uri="{BB962C8B-B14F-4D97-AF65-F5344CB8AC3E}">
        <p14:creationId xmlns:p14="http://schemas.microsoft.com/office/powerpoint/2010/main" val="96187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965184"/>
          </a:xfrm>
        </p:spPr>
        <p:txBody>
          <a:bodyPr>
            <a:normAutofit/>
          </a:bodyPr>
          <a:lstStyle/>
          <a:p>
            <a:r>
              <a:rPr lang="ru-RU" sz="2000" u="sng" dirty="0"/>
              <a:t>Фирменный  метод  </a:t>
            </a:r>
            <a:r>
              <a:rPr lang="ru-RU" sz="2000" dirty="0"/>
              <a:t>заключается  в  обеспечении  работоспособного </a:t>
            </a:r>
            <a:r>
              <a:rPr lang="ru-RU" sz="2000" dirty="0" smtClean="0"/>
              <a:t>состояния  ИКО  </a:t>
            </a:r>
            <a:r>
              <a:rPr lang="ru-RU" sz="2000" dirty="0"/>
              <a:t>предприятием-изготовителем,  проводящим  работы  по </a:t>
            </a:r>
            <a:r>
              <a:rPr lang="ru-RU" sz="2000" dirty="0" smtClean="0"/>
              <a:t>техническому </a:t>
            </a:r>
            <a:r>
              <a:rPr lang="ru-RU" sz="2000" dirty="0"/>
              <a:t>обслуживанию и ремонту СВТ собственного производства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u="sng" dirty="0"/>
              <a:t>Автономный  метод  </a:t>
            </a:r>
            <a:r>
              <a:rPr lang="ru-RU" sz="2000" dirty="0"/>
              <a:t>заключается  в  поддержании  работоспособного </a:t>
            </a:r>
            <a:r>
              <a:rPr lang="ru-RU" sz="2000" dirty="0" smtClean="0"/>
              <a:t>состояния в </a:t>
            </a:r>
            <a:r>
              <a:rPr lang="ru-RU" sz="2000" dirty="0"/>
              <a:t>период эксплуатации, при котором техническое обслуживание и </a:t>
            </a:r>
            <a:r>
              <a:rPr lang="ru-RU" sz="2000" dirty="0" smtClean="0"/>
              <a:t>ремонт пользователь </a:t>
            </a:r>
            <a:r>
              <a:rPr lang="ru-RU" sz="2000" dirty="0"/>
              <a:t>выполняет своими силами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u="sng" dirty="0"/>
              <a:t>Специализированный  метод  </a:t>
            </a:r>
            <a:r>
              <a:rPr lang="ru-RU" sz="2000" dirty="0"/>
              <a:t>заключается  в  обеспечении </a:t>
            </a:r>
          </a:p>
          <a:p>
            <a:r>
              <a:rPr lang="ru-RU" sz="2000" dirty="0"/>
              <a:t>работоспособного состояния </a:t>
            </a:r>
            <a:r>
              <a:rPr lang="ru-RU" sz="2000" dirty="0" smtClean="0"/>
              <a:t>оборудования </a:t>
            </a:r>
            <a:r>
              <a:rPr lang="ru-RU" sz="2000" dirty="0"/>
              <a:t>предприятием сервиса, проводящим работы по </a:t>
            </a:r>
            <a:r>
              <a:rPr lang="ru-RU" sz="2000" dirty="0" smtClean="0"/>
              <a:t>техническому </a:t>
            </a:r>
            <a:r>
              <a:rPr lang="ru-RU" sz="2000" dirty="0"/>
              <a:t>обслуживанию и </a:t>
            </a:r>
            <a:r>
              <a:rPr lang="ru-RU" sz="2000" dirty="0" smtClean="0"/>
              <a:t>ремонту.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0793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389120"/>
          </a:xfrm>
        </p:spPr>
        <p:txBody>
          <a:bodyPr>
            <a:normAutofit/>
          </a:bodyPr>
          <a:lstStyle/>
          <a:p>
            <a:r>
              <a:rPr lang="ru-RU" sz="2000" u="sng" dirty="0"/>
              <a:t>Комбинированный  метод  </a:t>
            </a:r>
            <a:r>
              <a:rPr lang="ru-RU" sz="2000" dirty="0"/>
              <a:t>заключается  в  обеспечении  работоспособного </a:t>
            </a:r>
            <a:r>
              <a:rPr lang="ru-RU" sz="2000" dirty="0" smtClean="0"/>
              <a:t>состояния  оборудования пользователем  </a:t>
            </a:r>
            <a:r>
              <a:rPr lang="ru-RU" sz="2000" dirty="0"/>
              <a:t>совместно  с  предприятием  сервиса,  либо  с </a:t>
            </a:r>
            <a:r>
              <a:rPr lang="ru-RU" sz="2000" dirty="0" smtClean="0"/>
              <a:t>предприятием-изготовителем </a:t>
            </a:r>
            <a:r>
              <a:rPr lang="ru-RU" sz="2000" dirty="0"/>
              <a:t>и сводится к распределению между ними работ по </a:t>
            </a:r>
            <a:r>
              <a:rPr lang="ru-RU" sz="2000" dirty="0" smtClean="0"/>
              <a:t>техническому </a:t>
            </a:r>
            <a:r>
              <a:rPr lang="ru-RU" sz="2000" dirty="0"/>
              <a:t>обслуживанию и </a:t>
            </a:r>
            <a:r>
              <a:rPr lang="ru-RU" sz="2000" dirty="0" smtClean="0"/>
              <a:t>ремонту.</a:t>
            </a:r>
          </a:p>
          <a:p>
            <a:pPr marL="0" indent="0">
              <a:buNone/>
            </a:pPr>
            <a:endParaRPr lang="ru-RU" sz="2000" dirty="0"/>
          </a:p>
          <a:p>
            <a:r>
              <a:rPr lang="ru-RU" sz="2000" dirty="0"/>
              <a:t>По характеру выполнения  методы технического обслуживания (ремонта) </a:t>
            </a:r>
            <a:r>
              <a:rPr lang="ru-RU" sz="2000" dirty="0" smtClean="0"/>
              <a:t>подразделяются </a:t>
            </a:r>
            <a:r>
              <a:rPr lang="ru-RU" sz="2000" dirty="0"/>
              <a:t>на: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индивидуальное</a:t>
            </a:r>
            <a:r>
              <a:rPr lang="ru-RU" sz="2000" dirty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групповое</a:t>
            </a:r>
            <a:r>
              <a:rPr lang="ru-RU" sz="2000" dirty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централизованное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404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271864"/>
          </a:xfrm>
        </p:spPr>
        <p:txBody>
          <a:bodyPr>
            <a:normAutofit/>
          </a:bodyPr>
          <a:lstStyle/>
          <a:p>
            <a:r>
              <a:rPr lang="ru-RU" sz="2000" u="sng" dirty="0"/>
              <a:t>При  индивидуальном  ТО  </a:t>
            </a:r>
            <a:r>
              <a:rPr lang="ru-RU" sz="2000" dirty="0"/>
              <a:t>обеспечивается  обслуживание  </a:t>
            </a:r>
            <a:r>
              <a:rPr lang="ru-RU" sz="2000" dirty="0" smtClean="0"/>
              <a:t>силами </a:t>
            </a:r>
            <a:r>
              <a:rPr lang="ru-RU" sz="2000" dirty="0"/>
              <a:t>и средствами персонала данного </a:t>
            </a:r>
            <a:r>
              <a:rPr lang="ru-RU" sz="2000" dirty="0" smtClean="0"/>
              <a:t>ИКО. </a:t>
            </a:r>
            <a:r>
              <a:rPr lang="ru-RU" sz="2000" dirty="0"/>
              <a:t>В состав комплекта оборудования </a:t>
            </a:r>
            <a:r>
              <a:rPr lang="ru-RU" sz="2000" dirty="0" smtClean="0"/>
              <a:t>для </a:t>
            </a:r>
            <a:r>
              <a:rPr lang="ru-RU" sz="2000" dirty="0"/>
              <a:t>этого типа ТО входят: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аппаратура </a:t>
            </a:r>
            <a:r>
              <a:rPr lang="ru-RU" sz="2000" dirty="0"/>
              <a:t>контроля элементной базы </a:t>
            </a:r>
            <a:r>
              <a:rPr lang="ru-RU" sz="2000" dirty="0" smtClean="0"/>
              <a:t>и электропитания;</a:t>
            </a:r>
            <a:endParaRPr lang="ru-RU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контрольно-наладочная  </a:t>
            </a:r>
            <a:r>
              <a:rPr lang="ru-RU" sz="2000" dirty="0"/>
              <a:t>аппаратура  для  автономной  проверки  и  </a:t>
            </a:r>
            <a:r>
              <a:rPr lang="ru-RU" sz="2000" dirty="0" smtClean="0"/>
              <a:t>ремонта;</a:t>
            </a:r>
            <a:endParaRPr lang="ru-RU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комплект  </a:t>
            </a:r>
            <a:r>
              <a:rPr lang="ru-RU" sz="2000" dirty="0"/>
              <a:t>электроизмерительной  аппаратуры,  необходимой  для </a:t>
            </a:r>
          </a:p>
          <a:p>
            <a:pPr marL="0" indent="0">
              <a:buNone/>
            </a:pPr>
            <a:r>
              <a:rPr lang="ru-RU" sz="2000" dirty="0" smtClean="0"/>
              <a:t>эксплуатации;</a:t>
            </a:r>
            <a:endParaRPr lang="ru-RU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комплект </a:t>
            </a:r>
            <a:r>
              <a:rPr lang="ru-RU" sz="2000" dirty="0"/>
              <a:t>программ (тестов) для проверки </a:t>
            </a:r>
            <a:r>
              <a:rPr lang="ru-RU" sz="2000" dirty="0" smtClean="0"/>
              <a:t>работы;</a:t>
            </a:r>
            <a:endParaRPr lang="ru-RU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инструмент </a:t>
            </a:r>
            <a:r>
              <a:rPr lang="ru-RU" sz="2000" dirty="0"/>
              <a:t>и ремонтные принадлежности;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вспомогательное </a:t>
            </a:r>
            <a:r>
              <a:rPr lang="ru-RU" sz="2000" dirty="0"/>
              <a:t>оборудование и приспособления;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специальная </a:t>
            </a:r>
            <a:r>
              <a:rPr lang="ru-RU" sz="2000" dirty="0"/>
              <a:t>мебель для хранения имущества и оборудование рабочих мест </a:t>
            </a:r>
            <a:r>
              <a:rPr lang="ru-RU" sz="2000" dirty="0" smtClean="0"/>
              <a:t>оператора </a:t>
            </a:r>
            <a:r>
              <a:rPr lang="ru-RU" sz="2000" dirty="0"/>
              <a:t>и наладчика элементной базы. </a:t>
            </a:r>
          </a:p>
        </p:txBody>
      </p:sp>
    </p:spTree>
    <p:extLst>
      <p:ext uri="{BB962C8B-B14F-4D97-AF65-F5344CB8AC3E}">
        <p14:creationId xmlns:p14="http://schemas.microsoft.com/office/powerpoint/2010/main" val="71694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u="sng" dirty="0"/>
              <a:t>Групповое  ТО  </a:t>
            </a:r>
            <a:r>
              <a:rPr lang="ru-RU" sz="2000" dirty="0"/>
              <a:t>служит  для  обслуживания  нескольких  СВТ, </a:t>
            </a:r>
            <a:r>
              <a:rPr lang="ru-RU" sz="2000" dirty="0" smtClean="0"/>
              <a:t>сосредоточенных  </a:t>
            </a:r>
            <a:r>
              <a:rPr lang="ru-RU" sz="2000" dirty="0"/>
              <a:t>в  одном  месте,  средствами  и  силами  специального  персонала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</a:t>
            </a:r>
            <a:endParaRPr lang="ru-RU" sz="2000" dirty="0"/>
          </a:p>
          <a:p>
            <a:r>
              <a:rPr lang="ru-RU" sz="2000" dirty="0"/>
              <a:t>Структура  состава  оборудования  при  групповом  сервисе  та  же,  что  и  при </a:t>
            </a:r>
            <a:r>
              <a:rPr lang="ru-RU" sz="2000" dirty="0" smtClean="0"/>
              <a:t>индивидуальном</a:t>
            </a:r>
            <a:r>
              <a:rPr lang="ru-RU" sz="2000" dirty="0"/>
              <a:t>,  но  при  этом  предполагается  наличие  большего  числа </a:t>
            </a:r>
            <a:r>
              <a:rPr lang="ru-RU" sz="2000" dirty="0" smtClean="0"/>
              <a:t>аппаратуры</a:t>
            </a:r>
            <a:r>
              <a:rPr lang="ru-RU" sz="2000" dirty="0"/>
              <a:t>, приспособлений и т. д., исключающей неоправданное дублирование. </a:t>
            </a:r>
          </a:p>
          <a:p>
            <a:r>
              <a:rPr lang="ru-RU" sz="2000" dirty="0"/>
              <a:t>Комплект  группового  сервиса  включает  как  минимум  комплект  оборудования </a:t>
            </a:r>
            <a:r>
              <a:rPr lang="ru-RU" sz="2000" dirty="0" smtClean="0"/>
              <a:t>индивидуального  сервиса,  </a:t>
            </a:r>
            <a:r>
              <a:rPr lang="ru-RU" sz="2000" dirty="0"/>
              <a:t>дополненный  аппаратурой  и  приспособлениями </a:t>
            </a:r>
            <a:r>
              <a:rPr lang="ru-RU" sz="2000" dirty="0" smtClean="0"/>
              <a:t>других ИКО.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8356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Централизованное  техническое  обслуживание  является  более </a:t>
            </a:r>
            <a:r>
              <a:rPr lang="ru-RU" sz="2000" dirty="0" smtClean="0"/>
              <a:t>прогрессивной  </a:t>
            </a:r>
            <a:r>
              <a:rPr lang="ru-RU" sz="2000" dirty="0"/>
              <a:t>формой  </a:t>
            </a:r>
            <a:r>
              <a:rPr lang="ru-RU" sz="2000" dirty="0" smtClean="0"/>
              <a:t>обслуживания.  </a:t>
            </a:r>
            <a:r>
              <a:rPr lang="ru-RU" sz="2000" dirty="0"/>
              <a:t>Система  централизованного </a:t>
            </a:r>
            <a:r>
              <a:rPr lang="ru-RU" sz="2000" dirty="0" smtClean="0"/>
              <a:t>технического  </a:t>
            </a:r>
            <a:r>
              <a:rPr lang="ru-RU" sz="2000" dirty="0"/>
              <a:t>обслуживания  представляет  собой  сеть  региональных  центров </a:t>
            </a:r>
            <a:r>
              <a:rPr lang="ru-RU" sz="2000" dirty="0" smtClean="0"/>
              <a:t>обслуживания </a:t>
            </a:r>
            <a:r>
              <a:rPr lang="ru-RU" sz="2000" dirty="0"/>
              <a:t>и их филиалов – пунктов технического обслуживания.</a:t>
            </a:r>
          </a:p>
          <a:p>
            <a:r>
              <a:rPr lang="ru-RU" sz="2000" dirty="0"/>
              <a:t>При централизованном обслуживании сокращаются расходы на содержание </a:t>
            </a:r>
            <a:r>
              <a:rPr lang="ru-RU" sz="2000" dirty="0" smtClean="0"/>
              <a:t>технического  </a:t>
            </a:r>
            <a:r>
              <a:rPr lang="ru-RU" sz="2000" dirty="0"/>
              <a:t>персонала,  сервисной  аппаратуры  и  </a:t>
            </a:r>
            <a:r>
              <a:rPr lang="ru-RU" sz="2000" dirty="0" smtClean="0"/>
              <a:t>запасные части.  </a:t>
            </a:r>
          </a:p>
          <a:p>
            <a:r>
              <a:rPr lang="ru-RU" sz="2000" dirty="0" smtClean="0"/>
              <a:t>Такое  </a:t>
            </a:r>
            <a:r>
              <a:rPr lang="ru-RU" sz="2000" dirty="0"/>
              <a:t>обслуживание </a:t>
            </a:r>
            <a:r>
              <a:rPr lang="ru-RU" sz="2000" dirty="0" smtClean="0"/>
              <a:t>предполагает  </a:t>
            </a:r>
            <a:r>
              <a:rPr lang="ru-RU" sz="2000" dirty="0"/>
              <a:t>ремонт  элементов,  узлов  и  блоков  </a:t>
            </a:r>
            <a:r>
              <a:rPr lang="ru-RU" sz="2000" dirty="0" smtClean="0"/>
              <a:t>на  </a:t>
            </a:r>
            <a:r>
              <a:rPr lang="ru-RU" sz="2000" dirty="0"/>
              <a:t>базе  специальной </a:t>
            </a:r>
            <a:r>
              <a:rPr lang="ru-RU" sz="2000" dirty="0" smtClean="0"/>
              <a:t>мастерской</a:t>
            </a:r>
            <a:r>
              <a:rPr lang="ru-RU" sz="2000" dirty="0"/>
              <a:t>,  оснащенной  всем  необходимым  оборудованием  и  приборами. </a:t>
            </a:r>
          </a:p>
        </p:txBody>
      </p:sp>
    </p:spTree>
    <p:extLst>
      <p:ext uri="{BB962C8B-B14F-4D97-AF65-F5344CB8AC3E}">
        <p14:creationId xmlns:p14="http://schemas.microsoft.com/office/powerpoint/2010/main" val="70975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Помимо  этого,  централизованное  техническое  обслуживание  позволяет </a:t>
            </a:r>
            <a:r>
              <a:rPr lang="ru-RU" sz="2000" dirty="0" smtClean="0"/>
              <a:t>сосредоточить </a:t>
            </a:r>
            <a:r>
              <a:rPr lang="ru-RU" sz="2000" dirty="0"/>
              <a:t>в одном месте материалы по статистике отказов элементов, узлов, </a:t>
            </a:r>
            <a:r>
              <a:rPr lang="ru-RU" sz="2000" dirty="0" smtClean="0"/>
              <a:t>блоков </a:t>
            </a:r>
            <a:r>
              <a:rPr lang="ru-RU" sz="2000" dirty="0"/>
              <a:t>и </a:t>
            </a:r>
            <a:r>
              <a:rPr lang="ru-RU" sz="2000" dirty="0" smtClean="0"/>
              <a:t>устройств, </a:t>
            </a:r>
            <a:r>
              <a:rPr lang="ru-RU" sz="2000" dirty="0"/>
              <a:t>а также получить эксплуатационные данные с десятки </a:t>
            </a:r>
            <a:r>
              <a:rPr lang="ru-RU" sz="2000" dirty="0" smtClean="0"/>
              <a:t>однотипных ИКО </a:t>
            </a:r>
            <a:r>
              <a:rPr lang="ru-RU" sz="2000" dirty="0"/>
              <a:t>при прямом контроле достоверности.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Все </a:t>
            </a:r>
            <a:r>
              <a:rPr lang="ru-RU" sz="2000" dirty="0"/>
              <a:t>это дает возможность </a:t>
            </a:r>
            <a:r>
              <a:rPr lang="ru-RU" sz="2000" dirty="0" smtClean="0"/>
              <a:t>использовать информацию  </a:t>
            </a:r>
            <a:r>
              <a:rPr lang="ru-RU" sz="2000" dirty="0"/>
              <a:t>для  прогнозирования </a:t>
            </a:r>
            <a:r>
              <a:rPr lang="ru-RU" sz="2000" dirty="0" smtClean="0"/>
              <a:t>необходимых  запасных частей,  </a:t>
            </a:r>
            <a:r>
              <a:rPr lang="ru-RU" sz="2000" dirty="0"/>
              <a:t>выдачи </a:t>
            </a:r>
            <a:r>
              <a:rPr lang="ru-RU" sz="2000" dirty="0" smtClean="0"/>
              <a:t>рекомендаций </a:t>
            </a:r>
            <a:r>
              <a:rPr lang="ru-RU" sz="2000" dirty="0"/>
              <a:t>по эксплуатации </a:t>
            </a:r>
            <a:r>
              <a:rPr lang="ru-RU" sz="2000" dirty="0" smtClean="0"/>
              <a:t>ИКО.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0975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0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47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53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32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77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15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168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78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74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f767a28ae5510f51cee2fa8a230b55b3dfdb4b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64</TotalTime>
  <Words>1046</Words>
  <Application>Microsoft Office PowerPoint</Application>
  <PresentationFormat>Экран (4:3)</PresentationFormat>
  <Paragraphs>82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Поток</vt:lpstr>
      <vt:lpstr>Техническое обслуживание ИКО</vt:lpstr>
      <vt:lpstr>Виды технического обслуживания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Методы технического обслуживания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Белоус Игорь</dc:creator>
  <cp:lastModifiedBy>Белоус Игорь</cp:lastModifiedBy>
  <cp:revision>25</cp:revision>
  <dcterms:created xsi:type="dcterms:W3CDTF">2016-10-21T05:36:37Z</dcterms:created>
  <dcterms:modified xsi:type="dcterms:W3CDTF">2016-10-21T06:41:03Z</dcterms:modified>
</cp:coreProperties>
</file>