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6.xml" ContentType="application/vnd.openxmlformats-officedocument.presentationml.tags+xml"/>
  <Override PartName="/ppt/notesSlides/notesSlide34.xml" ContentType="application/vnd.openxmlformats-officedocument.presentationml.notesSlide+xml"/>
  <Override PartName="/ppt/tags/tag7.xml" ContentType="application/vnd.openxmlformats-officedocument.presentationml.tags+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7"/>
  </p:notesMasterIdLst>
  <p:handoutMasterIdLst>
    <p:handoutMasterId r:id="rId38"/>
  </p:handoutMasterIdLst>
  <p:sldIdLst>
    <p:sldId id="258" r:id="rId2"/>
    <p:sldId id="331" r:id="rId3"/>
    <p:sldId id="332" r:id="rId4"/>
    <p:sldId id="333" r:id="rId5"/>
    <p:sldId id="337" r:id="rId6"/>
    <p:sldId id="335" r:id="rId7"/>
    <p:sldId id="338" r:id="rId8"/>
    <p:sldId id="348" r:id="rId9"/>
    <p:sldId id="349" r:id="rId10"/>
    <p:sldId id="336" r:id="rId11"/>
    <p:sldId id="343" r:id="rId12"/>
    <p:sldId id="334" r:id="rId13"/>
    <p:sldId id="342" r:id="rId14"/>
    <p:sldId id="344" r:id="rId15"/>
    <p:sldId id="345" r:id="rId16"/>
    <p:sldId id="347" r:id="rId17"/>
    <p:sldId id="341" r:id="rId18"/>
    <p:sldId id="346" r:id="rId19"/>
    <p:sldId id="340" r:id="rId20"/>
    <p:sldId id="339" r:id="rId21"/>
    <p:sldId id="355" r:id="rId22"/>
    <p:sldId id="354" r:id="rId23"/>
    <p:sldId id="353" r:id="rId24"/>
    <p:sldId id="356" r:id="rId25"/>
    <p:sldId id="357" r:id="rId26"/>
    <p:sldId id="358" r:id="rId27"/>
    <p:sldId id="360" r:id="rId28"/>
    <p:sldId id="361" r:id="rId29"/>
    <p:sldId id="359" r:id="rId30"/>
    <p:sldId id="362" r:id="rId31"/>
    <p:sldId id="363" r:id="rId32"/>
    <p:sldId id="364" r:id="rId33"/>
    <p:sldId id="365" r:id="rId34"/>
    <p:sldId id="298" r:id="rId35"/>
    <p:sldId id="271" r:id="rId36"/>
  </p:sldIdLst>
  <p:sldSz cx="9144000" cy="6858000" type="screen4x3"/>
  <p:notesSz cx="6858000" cy="9144000"/>
  <p:custDataLst>
    <p:tags r:id="rId39"/>
  </p:custDataLst>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orient="horz" pos="3974">
          <p15:clr>
            <a:srgbClr val="A4A3A4"/>
          </p15:clr>
        </p15:guide>
        <p15:guide id="3" orient="horz" pos="890">
          <p15:clr>
            <a:srgbClr val="A4A3A4"/>
          </p15:clr>
        </p15:guide>
        <p15:guide id="4" orient="horz" pos="709">
          <p15:clr>
            <a:srgbClr val="A4A3A4"/>
          </p15:clr>
        </p15:guide>
        <p15:guide id="5" orient="horz" pos="527">
          <p15:clr>
            <a:srgbClr val="A4A3A4"/>
          </p15:clr>
        </p15:guide>
        <p15:guide id="6" orient="horz" pos="346">
          <p15:clr>
            <a:srgbClr val="A4A3A4"/>
          </p15:clr>
        </p15:guide>
        <p15:guide id="7" pos="204">
          <p15:clr>
            <a:srgbClr val="A4A3A4"/>
          </p15:clr>
        </p15:guide>
        <p15:guide id="8" pos="5556">
          <p15:clr>
            <a:srgbClr val="A4A3A4"/>
          </p15:clr>
        </p15:guide>
        <p15:guide id="9" pos="2880">
          <p15:clr>
            <a:srgbClr val="A4A3A4"/>
          </p15:clr>
        </p15:guide>
        <p15:guide id="10" pos="2744">
          <p15:clr>
            <a:srgbClr val="A4A3A4"/>
          </p15:clr>
        </p15:guide>
        <p15:guide id="11" pos="30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FFFFFF"/>
    <a:srgbClr val="0000CC"/>
    <a:srgbClr val="B2B2B2"/>
    <a:srgbClr val="33CC33"/>
    <a:srgbClr val="FFCC00"/>
    <a:srgbClr val="00DCDC"/>
    <a:srgbClr val="0064EB"/>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4502" autoAdjust="0"/>
  </p:normalViewPr>
  <p:slideViewPr>
    <p:cSldViewPr snapToGrid="0">
      <p:cViewPr varScale="1">
        <p:scale>
          <a:sx n="112" d="100"/>
          <a:sy n="112" d="100"/>
        </p:scale>
        <p:origin x="1488" y="132"/>
      </p:cViewPr>
      <p:guideLst>
        <p:guide orient="horz" pos="2432"/>
        <p:guide orient="horz" pos="3974"/>
        <p:guide orient="horz" pos="890"/>
        <p:guide orient="horz" pos="709"/>
        <p:guide orient="horz" pos="527"/>
        <p:guide orient="horz" pos="346"/>
        <p:guide pos="204"/>
        <p:guide pos="5556"/>
        <p:guide pos="2880"/>
        <p:guide pos="2744"/>
        <p:guide pos="3016"/>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717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717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717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E5FDE15-6177-4CE3-9356-F1A8AA943A07}" type="slidenum">
              <a:rPr lang="ru-RU" altLang="ru-RU"/>
              <a:pPr>
                <a:defRPr/>
              </a:pPr>
              <a:t>‹#›</a:t>
            </a:fld>
            <a:endParaRPr lang="ru-RU" altLang="ru-RU"/>
          </a:p>
        </p:txBody>
      </p:sp>
    </p:spTree>
    <p:extLst>
      <p:ext uri="{BB962C8B-B14F-4D97-AF65-F5344CB8AC3E}">
        <p14:creationId xmlns:p14="http://schemas.microsoft.com/office/powerpoint/2010/main" val="243631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277B536-6C4C-43EB-9A4A-1F2BB5DC0470}" type="slidenum">
              <a:rPr lang="ru-RU" altLang="ru-RU"/>
              <a:pPr>
                <a:defRPr/>
              </a:pPr>
              <a:t>‹#›</a:t>
            </a:fld>
            <a:endParaRPr lang="ru-RU" altLang="ru-RU"/>
          </a:p>
        </p:txBody>
      </p:sp>
    </p:spTree>
    <p:extLst>
      <p:ext uri="{BB962C8B-B14F-4D97-AF65-F5344CB8AC3E}">
        <p14:creationId xmlns:p14="http://schemas.microsoft.com/office/powerpoint/2010/main" val="185917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2703274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106873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26826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4</a:t>
            </a:fld>
            <a:endParaRPr lang="ru-RU" altLang="ru-RU"/>
          </a:p>
        </p:txBody>
      </p:sp>
    </p:spTree>
    <p:extLst>
      <p:ext uri="{BB962C8B-B14F-4D97-AF65-F5344CB8AC3E}">
        <p14:creationId xmlns:p14="http://schemas.microsoft.com/office/powerpoint/2010/main" val="21887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5</a:t>
            </a:fld>
            <a:endParaRPr lang="ru-RU" altLang="ru-RU"/>
          </a:p>
        </p:txBody>
      </p:sp>
    </p:spTree>
    <p:extLst>
      <p:ext uri="{BB962C8B-B14F-4D97-AF65-F5344CB8AC3E}">
        <p14:creationId xmlns:p14="http://schemas.microsoft.com/office/powerpoint/2010/main" val="2971288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6</a:t>
            </a:fld>
            <a:endParaRPr lang="ru-RU" altLang="ru-RU"/>
          </a:p>
        </p:txBody>
      </p:sp>
    </p:spTree>
    <p:extLst>
      <p:ext uri="{BB962C8B-B14F-4D97-AF65-F5344CB8AC3E}">
        <p14:creationId xmlns:p14="http://schemas.microsoft.com/office/powerpoint/2010/main" val="67958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7</a:t>
            </a:fld>
            <a:endParaRPr lang="ru-RU" altLang="ru-RU"/>
          </a:p>
        </p:txBody>
      </p:sp>
    </p:spTree>
    <p:extLst>
      <p:ext uri="{BB962C8B-B14F-4D97-AF65-F5344CB8AC3E}">
        <p14:creationId xmlns:p14="http://schemas.microsoft.com/office/powerpoint/2010/main" val="434145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8</a:t>
            </a:fld>
            <a:endParaRPr lang="ru-RU" altLang="ru-RU"/>
          </a:p>
        </p:txBody>
      </p:sp>
    </p:spTree>
    <p:extLst>
      <p:ext uri="{BB962C8B-B14F-4D97-AF65-F5344CB8AC3E}">
        <p14:creationId xmlns:p14="http://schemas.microsoft.com/office/powerpoint/2010/main" val="3445047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9</a:t>
            </a:fld>
            <a:endParaRPr lang="ru-RU" altLang="ru-RU"/>
          </a:p>
        </p:txBody>
      </p:sp>
    </p:spTree>
    <p:extLst>
      <p:ext uri="{BB962C8B-B14F-4D97-AF65-F5344CB8AC3E}">
        <p14:creationId xmlns:p14="http://schemas.microsoft.com/office/powerpoint/2010/main" val="2493696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10</a:t>
            </a:fld>
            <a:endParaRPr lang="ru-RU" altLang="ru-RU"/>
          </a:p>
        </p:txBody>
      </p:sp>
    </p:spTree>
    <p:extLst>
      <p:ext uri="{BB962C8B-B14F-4D97-AF65-F5344CB8AC3E}">
        <p14:creationId xmlns:p14="http://schemas.microsoft.com/office/powerpoint/2010/main" val="1354484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11</a:t>
            </a:fld>
            <a:endParaRPr lang="ru-RU" altLang="ru-RU"/>
          </a:p>
        </p:txBody>
      </p:sp>
    </p:spTree>
    <p:extLst>
      <p:ext uri="{BB962C8B-B14F-4D97-AF65-F5344CB8AC3E}">
        <p14:creationId xmlns:p14="http://schemas.microsoft.com/office/powerpoint/2010/main" val="2662888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12</a:t>
            </a:fld>
            <a:endParaRPr lang="ru-RU" altLang="ru-RU"/>
          </a:p>
        </p:txBody>
      </p:sp>
    </p:spTree>
    <p:extLst>
      <p:ext uri="{BB962C8B-B14F-4D97-AF65-F5344CB8AC3E}">
        <p14:creationId xmlns:p14="http://schemas.microsoft.com/office/powerpoint/2010/main" val="2329855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13</a:t>
            </a:fld>
            <a:endParaRPr lang="ru-RU" altLang="ru-RU"/>
          </a:p>
        </p:txBody>
      </p:sp>
    </p:spTree>
    <p:extLst>
      <p:ext uri="{BB962C8B-B14F-4D97-AF65-F5344CB8AC3E}">
        <p14:creationId xmlns:p14="http://schemas.microsoft.com/office/powerpoint/2010/main" val="3725837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14</a:t>
            </a:fld>
            <a:endParaRPr lang="ru-RU" altLang="ru-RU"/>
          </a:p>
        </p:txBody>
      </p:sp>
    </p:spTree>
    <p:extLst>
      <p:ext uri="{BB962C8B-B14F-4D97-AF65-F5344CB8AC3E}">
        <p14:creationId xmlns:p14="http://schemas.microsoft.com/office/powerpoint/2010/main" val="2485410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15</a:t>
            </a:fld>
            <a:endParaRPr lang="ru-RU" altLang="ru-RU"/>
          </a:p>
        </p:txBody>
      </p:sp>
    </p:spTree>
    <p:extLst>
      <p:ext uri="{BB962C8B-B14F-4D97-AF65-F5344CB8AC3E}">
        <p14:creationId xmlns:p14="http://schemas.microsoft.com/office/powerpoint/2010/main" val="31573654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16</a:t>
            </a:fld>
            <a:endParaRPr lang="ru-RU" altLang="ru-RU"/>
          </a:p>
        </p:txBody>
      </p:sp>
    </p:spTree>
    <p:extLst>
      <p:ext uri="{BB962C8B-B14F-4D97-AF65-F5344CB8AC3E}">
        <p14:creationId xmlns:p14="http://schemas.microsoft.com/office/powerpoint/2010/main" val="1348827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17</a:t>
            </a:fld>
            <a:endParaRPr lang="ru-RU" altLang="ru-RU"/>
          </a:p>
        </p:txBody>
      </p:sp>
    </p:spTree>
    <p:extLst>
      <p:ext uri="{BB962C8B-B14F-4D97-AF65-F5344CB8AC3E}">
        <p14:creationId xmlns:p14="http://schemas.microsoft.com/office/powerpoint/2010/main" val="970960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18</a:t>
            </a:fld>
            <a:endParaRPr lang="ru-RU" altLang="ru-RU"/>
          </a:p>
        </p:txBody>
      </p:sp>
    </p:spTree>
    <p:extLst>
      <p:ext uri="{BB962C8B-B14F-4D97-AF65-F5344CB8AC3E}">
        <p14:creationId xmlns:p14="http://schemas.microsoft.com/office/powerpoint/2010/main" val="1751118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19</a:t>
            </a:fld>
            <a:endParaRPr lang="ru-RU" altLang="ru-RU"/>
          </a:p>
        </p:txBody>
      </p:sp>
    </p:spTree>
    <p:extLst>
      <p:ext uri="{BB962C8B-B14F-4D97-AF65-F5344CB8AC3E}">
        <p14:creationId xmlns:p14="http://schemas.microsoft.com/office/powerpoint/2010/main" val="433571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20</a:t>
            </a:fld>
            <a:endParaRPr lang="ru-RU" altLang="ru-RU"/>
          </a:p>
        </p:txBody>
      </p:sp>
    </p:spTree>
    <p:extLst>
      <p:ext uri="{BB962C8B-B14F-4D97-AF65-F5344CB8AC3E}">
        <p14:creationId xmlns:p14="http://schemas.microsoft.com/office/powerpoint/2010/main" val="2720690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21</a:t>
            </a:fld>
            <a:endParaRPr lang="ru-RU" altLang="ru-RU"/>
          </a:p>
        </p:txBody>
      </p:sp>
    </p:spTree>
    <p:extLst>
      <p:ext uri="{BB962C8B-B14F-4D97-AF65-F5344CB8AC3E}">
        <p14:creationId xmlns:p14="http://schemas.microsoft.com/office/powerpoint/2010/main" val="15512767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22</a:t>
            </a:fld>
            <a:endParaRPr lang="ru-RU" altLang="ru-RU"/>
          </a:p>
        </p:txBody>
      </p:sp>
    </p:spTree>
    <p:extLst>
      <p:ext uri="{BB962C8B-B14F-4D97-AF65-F5344CB8AC3E}">
        <p14:creationId xmlns:p14="http://schemas.microsoft.com/office/powerpoint/2010/main" val="26916803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23</a:t>
            </a:fld>
            <a:endParaRPr lang="ru-RU" altLang="ru-RU"/>
          </a:p>
        </p:txBody>
      </p:sp>
    </p:spTree>
    <p:extLst>
      <p:ext uri="{BB962C8B-B14F-4D97-AF65-F5344CB8AC3E}">
        <p14:creationId xmlns:p14="http://schemas.microsoft.com/office/powerpoint/2010/main" val="36046784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24</a:t>
            </a:fld>
            <a:endParaRPr lang="ru-RU" altLang="ru-RU"/>
          </a:p>
        </p:txBody>
      </p:sp>
    </p:spTree>
    <p:extLst>
      <p:ext uri="{BB962C8B-B14F-4D97-AF65-F5344CB8AC3E}">
        <p14:creationId xmlns:p14="http://schemas.microsoft.com/office/powerpoint/2010/main" val="3648607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25</a:t>
            </a:fld>
            <a:endParaRPr lang="ru-RU" altLang="ru-RU"/>
          </a:p>
        </p:txBody>
      </p:sp>
    </p:spTree>
    <p:extLst>
      <p:ext uri="{BB962C8B-B14F-4D97-AF65-F5344CB8AC3E}">
        <p14:creationId xmlns:p14="http://schemas.microsoft.com/office/powerpoint/2010/main" val="103391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26</a:t>
            </a:fld>
            <a:endParaRPr lang="ru-RU" altLang="ru-RU"/>
          </a:p>
        </p:txBody>
      </p:sp>
    </p:spTree>
    <p:extLst>
      <p:ext uri="{BB962C8B-B14F-4D97-AF65-F5344CB8AC3E}">
        <p14:creationId xmlns:p14="http://schemas.microsoft.com/office/powerpoint/2010/main" val="40854175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27</a:t>
            </a:fld>
            <a:endParaRPr lang="ru-RU" altLang="ru-RU"/>
          </a:p>
        </p:txBody>
      </p:sp>
    </p:spTree>
    <p:extLst>
      <p:ext uri="{BB962C8B-B14F-4D97-AF65-F5344CB8AC3E}">
        <p14:creationId xmlns:p14="http://schemas.microsoft.com/office/powerpoint/2010/main" val="11863198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28</a:t>
            </a:fld>
            <a:endParaRPr lang="ru-RU" altLang="ru-RU"/>
          </a:p>
        </p:txBody>
      </p:sp>
    </p:spTree>
    <p:extLst>
      <p:ext uri="{BB962C8B-B14F-4D97-AF65-F5344CB8AC3E}">
        <p14:creationId xmlns:p14="http://schemas.microsoft.com/office/powerpoint/2010/main" val="38472483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29</a:t>
            </a:fld>
            <a:endParaRPr lang="ru-RU" altLang="ru-RU"/>
          </a:p>
        </p:txBody>
      </p:sp>
    </p:spTree>
    <p:extLst>
      <p:ext uri="{BB962C8B-B14F-4D97-AF65-F5344CB8AC3E}">
        <p14:creationId xmlns:p14="http://schemas.microsoft.com/office/powerpoint/2010/main" val="1877608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30</a:t>
            </a:fld>
            <a:endParaRPr lang="ru-RU" altLang="ru-RU"/>
          </a:p>
        </p:txBody>
      </p:sp>
    </p:spTree>
    <p:extLst>
      <p:ext uri="{BB962C8B-B14F-4D97-AF65-F5344CB8AC3E}">
        <p14:creationId xmlns:p14="http://schemas.microsoft.com/office/powerpoint/2010/main" val="11391666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31</a:t>
            </a:fld>
            <a:endParaRPr lang="ru-RU" altLang="ru-RU"/>
          </a:p>
        </p:txBody>
      </p:sp>
    </p:spTree>
    <p:extLst>
      <p:ext uri="{BB962C8B-B14F-4D97-AF65-F5344CB8AC3E}">
        <p14:creationId xmlns:p14="http://schemas.microsoft.com/office/powerpoint/2010/main" val="12431578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32</a:t>
            </a:fld>
            <a:endParaRPr lang="ru-RU" altLang="ru-RU"/>
          </a:p>
        </p:txBody>
      </p:sp>
    </p:spTree>
    <p:extLst>
      <p:ext uri="{BB962C8B-B14F-4D97-AF65-F5344CB8AC3E}">
        <p14:creationId xmlns:p14="http://schemas.microsoft.com/office/powerpoint/2010/main" val="34686712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33</a:t>
            </a:fld>
            <a:endParaRPr lang="ru-RU" altLang="ru-RU"/>
          </a:p>
        </p:txBody>
      </p:sp>
    </p:spTree>
    <p:extLst>
      <p:ext uri="{BB962C8B-B14F-4D97-AF65-F5344CB8AC3E}">
        <p14:creationId xmlns:p14="http://schemas.microsoft.com/office/powerpoint/2010/main" val="26033775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1850359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703365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extLst>
      <p:ext uri="{BB962C8B-B14F-4D97-AF65-F5344CB8AC3E}">
        <p14:creationId xmlns:p14="http://schemas.microsoft.com/office/powerpoint/2010/main" val="25640342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8192897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3695341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862099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525532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Tree>
    <p:extLst>
      <p:ext uri="{BB962C8B-B14F-4D97-AF65-F5344CB8AC3E}">
        <p14:creationId xmlns:p14="http://schemas.microsoft.com/office/powerpoint/2010/main" val="57165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00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77838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77187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649326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581259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8522257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23741"/>
            </a:gs>
            <a:gs pos="100000">
              <a:srgbClr val="230FAF"/>
            </a:gs>
          </a:gsLst>
          <a:lin ang="2700000" scaled="1"/>
        </a:gradFill>
        <a:effectLst/>
      </p:bgPr>
    </p:bg>
    <p:spTree>
      <p:nvGrpSpPr>
        <p:cNvPr id="1" name=""/>
        <p:cNvGrpSpPr/>
        <p:nvPr/>
      </p:nvGrpSpPr>
      <p:grpSpPr>
        <a:xfrm>
          <a:off x="0" y="0"/>
          <a:ext cx="0" cy="0"/>
          <a:chOff x="0" y="0"/>
          <a:chExt cx="0" cy="0"/>
        </a:xfrm>
      </p:grpSpPr>
      <p:pic>
        <p:nvPicPr>
          <p:cNvPr id="1026" name="Picture 13" descr="Untitled-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940675" y="6381750"/>
            <a:ext cx="8794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4"/>
          <p:cNvSpPr>
            <a:spLocks noChangeArrowheads="1"/>
          </p:cNvSpPr>
          <p:nvPr userDrawn="1"/>
        </p:nvSpPr>
        <p:spPr bwMode="auto">
          <a:xfrm>
            <a:off x="0" y="0"/>
            <a:ext cx="9144000" cy="11255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5"/>
          <p:cNvSpPr>
            <a:spLocks noChangeArrowheads="1"/>
          </p:cNvSpPr>
          <p:nvPr/>
        </p:nvSpPr>
        <p:spPr bwMode="auto">
          <a:xfrm>
            <a:off x="0" y="0"/>
            <a:ext cx="9144000" cy="200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4099" name="Text Box 7"/>
          <p:cNvSpPr txBox="1">
            <a:spLocks noChangeArrowheads="1"/>
          </p:cNvSpPr>
          <p:nvPr/>
        </p:nvSpPr>
        <p:spPr bwMode="auto">
          <a:xfrm>
            <a:off x="323850" y="2723356"/>
            <a:ext cx="84963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b="1" dirty="0">
                <a:solidFill>
                  <a:srgbClr val="FFFF00"/>
                </a:solidFill>
              </a:rPr>
              <a:t>ТЕМА 1</a:t>
            </a:r>
          </a:p>
        </p:txBody>
      </p:sp>
      <p:sp>
        <p:nvSpPr>
          <p:cNvPr id="4100" name="Text Box 8"/>
          <p:cNvSpPr txBox="1">
            <a:spLocks noChangeArrowheads="1"/>
          </p:cNvSpPr>
          <p:nvPr/>
        </p:nvSpPr>
        <p:spPr bwMode="auto">
          <a:xfrm>
            <a:off x="360362" y="75414"/>
            <a:ext cx="8632809" cy="193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r>
              <a:rPr lang="ru-RU" altLang="ru-RU" sz="2200" dirty="0">
                <a:solidFill>
                  <a:srgbClr val="0000CC"/>
                </a:solidFill>
              </a:rPr>
              <a:t>Анализ деятельности финансовых </a:t>
            </a:r>
            <a:r>
              <a:rPr lang="ru-RU" altLang="ru-RU" sz="2200" dirty="0" smtClean="0">
                <a:solidFill>
                  <a:srgbClr val="0000CC"/>
                </a:solidFill>
              </a:rPr>
              <a:t>институтов</a:t>
            </a:r>
          </a:p>
          <a:p>
            <a:pPr eaLnBrk="1" hangingPunct="1">
              <a:lnSpc>
                <a:spcPct val="130000"/>
              </a:lnSpc>
            </a:pPr>
            <a:r>
              <a:rPr lang="ru-RU" altLang="ru-RU" sz="2200" dirty="0" smtClean="0">
                <a:solidFill>
                  <a:srgbClr val="0000CC"/>
                </a:solidFill>
              </a:rPr>
              <a:t>380301 </a:t>
            </a:r>
            <a:r>
              <a:rPr lang="ru-RU" altLang="ru-RU" sz="2200" dirty="0">
                <a:solidFill>
                  <a:srgbClr val="0000CC"/>
                </a:solidFill>
              </a:rPr>
              <a:t>Экономика. Финансы и кредит</a:t>
            </a:r>
          </a:p>
          <a:p>
            <a:pPr eaLnBrk="1" hangingPunct="1">
              <a:lnSpc>
                <a:spcPct val="130000"/>
              </a:lnSpc>
            </a:pPr>
            <a:r>
              <a:rPr lang="ru-RU" altLang="ru-RU" sz="2200" dirty="0">
                <a:solidFill>
                  <a:srgbClr val="0000CC"/>
                </a:solidFill>
              </a:rPr>
              <a:t>Кафедра экономики</a:t>
            </a:r>
            <a:r>
              <a:rPr lang="en-US" altLang="ru-RU" sz="2200" dirty="0">
                <a:solidFill>
                  <a:srgbClr val="0000CC"/>
                </a:solidFill>
              </a:rPr>
              <a:t> </a:t>
            </a:r>
            <a:r>
              <a:rPr lang="ru-RU" altLang="ru-RU" sz="2200">
                <a:solidFill>
                  <a:srgbClr val="0000CC"/>
                </a:solidFill>
              </a:rPr>
              <a:t>и управления</a:t>
            </a:r>
          </a:p>
          <a:p>
            <a:pPr eaLnBrk="1" hangingPunct="1">
              <a:lnSpc>
                <a:spcPct val="130000"/>
              </a:lnSpc>
            </a:pPr>
            <a:r>
              <a:rPr lang="ru-RU" altLang="ru-RU" sz="2200" smtClean="0">
                <a:solidFill>
                  <a:srgbClr val="0000CC"/>
                </a:solidFill>
              </a:rPr>
              <a:t>Канд</a:t>
            </a:r>
            <a:r>
              <a:rPr lang="ru-RU" altLang="ru-RU" sz="2200" dirty="0">
                <a:solidFill>
                  <a:srgbClr val="0000CC"/>
                </a:solidFill>
              </a:rPr>
              <a:t>. экон. наук, доцент Корень Андрей Владимирович</a:t>
            </a:r>
          </a:p>
        </p:txBody>
      </p:sp>
      <p:sp>
        <p:nvSpPr>
          <p:cNvPr id="4101" name="Text Box 13"/>
          <p:cNvSpPr txBox="1">
            <a:spLocks noChangeArrowheads="1"/>
          </p:cNvSpPr>
          <p:nvPr/>
        </p:nvSpPr>
        <p:spPr bwMode="auto">
          <a:xfrm>
            <a:off x="360363" y="3727450"/>
            <a:ext cx="84963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dirty="0">
                <a:solidFill>
                  <a:schemeClr val="bg1"/>
                </a:solidFill>
              </a:rPr>
              <a:t>Особенности деятельности инвестиционных финансовых организаций</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34963" y="1349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МАТЕРИАЛ ДЛЯ ВОССТАНОВЛЕНИЯ ЗНАНИЙ</a:t>
            </a:r>
          </a:p>
        </p:txBody>
      </p:sp>
      <p:sp>
        <p:nvSpPr>
          <p:cNvPr id="6147"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9922F02-EA37-4038-B181-00EE422DD6FC}" type="slidenum">
              <a:rPr lang="ru-RU" altLang="ru-RU">
                <a:solidFill>
                  <a:schemeClr val="bg1"/>
                </a:solidFill>
              </a:rPr>
              <a:pPr eaLnBrk="1" hangingPunct="1"/>
              <a:t>2</a:t>
            </a:fld>
            <a:endParaRPr lang="ru-RU" altLang="ru-RU">
              <a:solidFill>
                <a:schemeClr val="bg1"/>
              </a:solidFill>
            </a:endParaRPr>
          </a:p>
        </p:txBody>
      </p:sp>
      <p:sp>
        <p:nvSpPr>
          <p:cNvPr id="6148" name="Text Box 5"/>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buClr>
                <a:srgbClr val="FFFF00"/>
              </a:buClr>
              <a:buFont typeface="Symbol" panose="05050102010706020507" pitchFamily="18" charset="2"/>
              <a:buChar char="¨"/>
            </a:pPr>
            <a:r>
              <a:rPr lang="ru-RU" altLang="ru-RU" sz="2400" u="sng" dirty="0">
                <a:solidFill>
                  <a:srgbClr val="FFFF00"/>
                </a:solidFill>
              </a:rPr>
              <a:t>Тема 1. Особенности деятельности инвестиционных финансовых </a:t>
            </a:r>
            <a:r>
              <a:rPr lang="ru-RU" altLang="ru-RU" sz="2400" u="sng" dirty="0" smtClean="0">
                <a:solidFill>
                  <a:srgbClr val="FFFF00"/>
                </a:solidFill>
              </a:rPr>
              <a:t>организаций</a:t>
            </a:r>
          </a:p>
          <a:p>
            <a:pPr eaLnBrk="1" hangingPunct="1">
              <a:spcBef>
                <a:spcPct val="10000"/>
              </a:spcBef>
              <a:buClr>
                <a:srgbClr val="FFFF00"/>
              </a:buClr>
              <a:buFont typeface="Symbol" panose="05050102010706020507" pitchFamily="18" charset="2"/>
              <a:buChar char="¨"/>
            </a:pPr>
            <a:endParaRPr lang="ru-RU" altLang="ru-RU" sz="2400" u="sng" dirty="0">
              <a:solidFill>
                <a:srgbClr val="FFFF00"/>
              </a:solidFill>
            </a:endParaRPr>
          </a:p>
          <a:p>
            <a:pPr eaLnBrk="1" hangingPunct="1">
              <a:spcBef>
                <a:spcPct val="10000"/>
              </a:spcBef>
              <a:buClr>
                <a:srgbClr val="FFFF00"/>
              </a:buClr>
              <a:buFont typeface="Symbol" panose="05050102010706020507" pitchFamily="18" charset="2"/>
              <a:buChar char="¨"/>
            </a:pPr>
            <a:r>
              <a:rPr lang="ru-RU" altLang="ru-RU" sz="2400" dirty="0" smtClean="0">
                <a:solidFill>
                  <a:schemeClr val="bg1"/>
                </a:solidFill>
              </a:rPr>
              <a:t>Тема </a:t>
            </a:r>
            <a:r>
              <a:rPr lang="ru-RU" altLang="ru-RU" sz="2400" dirty="0">
                <a:solidFill>
                  <a:schemeClr val="bg1"/>
                </a:solidFill>
              </a:rPr>
              <a:t>2. Анализ деятельности страховых </a:t>
            </a:r>
            <a:r>
              <a:rPr lang="ru-RU" altLang="ru-RU" sz="2400" dirty="0" smtClean="0">
                <a:solidFill>
                  <a:schemeClr val="bg1"/>
                </a:solidFill>
              </a:rPr>
              <a:t>организаций</a:t>
            </a:r>
          </a:p>
          <a:p>
            <a:pPr eaLnBrk="1" hangingPunct="1">
              <a:spcBef>
                <a:spcPct val="10000"/>
              </a:spcBef>
              <a:buClr>
                <a:srgbClr val="FFFF00"/>
              </a:buClr>
              <a:buFont typeface="Symbol" panose="05050102010706020507" pitchFamily="18" charset="2"/>
              <a:buChar char="¨"/>
            </a:pPr>
            <a:endParaRPr lang="ru-RU" altLang="ru-RU" sz="2400" dirty="0" smtClean="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dirty="0" smtClean="0">
                <a:solidFill>
                  <a:schemeClr val="bg1"/>
                </a:solidFill>
              </a:rPr>
              <a:t>Тема </a:t>
            </a:r>
            <a:r>
              <a:rPr lang="ru-RU" altLang="ru-RU" sz="2400" dirty="0">
                <a:solidFill>
                  <a:schemeClr val="bg1"/>
                </a:solidFill>
              </a:rPr>
              <a:t>3. Банки и анализ банковской </a:t>
            </a:r>
            <a:r>
              <a:rPr lang="ru-RU" altLang="ru-RU" sz="2400" dirty="0" smtClean="0">
                <a:solidFill>
                  <a:schemeClr val="bg1"/>
                </a:solidFill>
              </a:rPr>
              <a:t>деятельности</a:t>
            </a:r>
          </a:p>
          <a:p>
            <a:pPr eaLnBrk="1" hangingPunct="1">
              <a:spcBef>
                <a:spcPct val="10000"/>
              </a:spcBef>
              <a:buClr>
                <a:srgbClr val="FFFF00"/>
              </a:buClr>
              <a:buFont typeface="Symbol" panose="05050102010706020507" pitchFamily="18" charset="2"/>
              <a:buChar char="¨"/>
            </a:pPr>
            <a:endParaRPr lang="ru-RU" altLang="ru-RU" sz="2400" dirty="0" smtClean="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dirty="0" smtClean="0">
                <a:solidFill>
                  <a:schemeClr val="bg1"/>
                </a:solidFill>
              </a:rPr>
              <a:t>Тема 4</a:t>
            </a:r>
            <a:r>
              <a:rPr lang="ru-RU" altLang="ru-RU" sz="2400" dirty="0">
                <a:solidFill>
                  <a:schemeClr val="bg1"/>
                </a:solidFill>
              </a:rPr>
              <a:t>. Деятельность финансовых </a:t>
            </a:r>
            <a:r>
              <a:rPr lang="ru-RU" altLang="ru-RU" sz="2400" dirty="0" smtClean="0">
                <a:solidFill>
                  <a:schemeClr val="bg1"/>
                </a:solidFill>
              </a:rPr>
              <a:t>посредников</a:t>
            </a:r>
          </a:p>
          <a:p>
            <a:pPr eaLnBrk="1" hangingPunct="1">
              <a:spcBef>
                <a:spcPct val="10000"/>
              </a:spcBef>
              <a:buClr>
                <a:srgbClr val="FFFF00"/>
              </a:buClr>
              <a:buFont typeface="Symbol" panose="05050102010706020507" pitchFamily="18" charset="2"/>
              <a:buChar char="¨"/>
            </a:pPr>
            <a:endParaRPr lang="ru-RU" altLang="ru-RU" sz="2400" dirty="0" smtClean="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dirty="0" smtClean="0">
                <a:solidFill>
                  <a:schemeClr val="bg1"/>
                </a:solidFill>
              </a:rPr>
              <a:t>Тема </a:t>
            </a:r>
            <a:r>
              <a:rPr lang="ru-RU" altLang="ru-RU" sz="2400" dirty="0">
                <a:solidFill>
                  <a:schemeClr val="bg1"/>
                </a:solidFill>
              </a:rPr>
              <a:t>5. Центральный банк как участник и регулятор финансового рынка</a:t>
            </a:r>
            <a:endParaRPr lang="ru-RU" altLang="ru-RU" sz="2400" dirty="0" smtClean="0">
              <a:solidFill>
                <a:schemeClr val="bg1"/>
              </a:solidFill>
            </a:endParaRPr>
          </a:p>
        </p:txBody>
      </p:sp>
    </p:spTree>
    <p:custDataLst>
      <p:tags r:id="rId1"/>
    </p:custDataLst>
    <p:extLst>
      <p:ext uri="{BB962C8B-B14F-4D97-AF65-F5344CB8AC3E}">
        <p14:creationId xmlns:p14="http://schemas.microsoft.com/office/powerpoint/2010/main" val="107149379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334963" y="1349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КЛЮЧЕВЫЕ ПОНЯТИЯ</a:t>
            </a:r>
          </a:p>
        </p:txBody>
      </p:sp>
      <p:sp>
        <p:nvSpPr>
          <p:cNvPr id="8195"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E35DEC1-06A5-4B19-A164-A95F1D8F194F}" type="slidenum">
              <a:rPr lang="ru-RU" altLang="ru-RU">
                <a:solidFill>
                  <a:schemeClr val="bg1"/>
                </a:solidFill>
              </a:rPr>
              <a:pPr eaLnBrk="1" hangingPunct="1"/>
              <a:t>3</a:t>
            </a:fld>
            <a:endParaRPr lang="ru-RU" altLang="ru-RU">
              <a:solidFill>
                <a:schemeClr val="bg1"/>
              </a:solidFill>
            </a:endParaRPr>
          </a:p>
        </p:txBody>
      </p:sp>
      <p:sp>
        <p:nvSpPr>
          <p:cNvPr id="8196" name="Text Box 4"/>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buClr>
                <a:srgbClr val="FFFF00"/>
              </a:buClr>
              <a:buFont typeface="Symbol" panose="05050102010706020507" pitchFamily="18" charset="2"/>
              <a:buChar char="¨"/>
            </a:pPr>
            <a:r>
              <a:rPr lang="ru-RU" altLang="ru-RU" sz="2400" dirty="0">
                <a:solidFill>
                  <a:schemeClr val="bg1"/>
                </a:solidFill>
              </a:rPr>
              <a:t>Перечень основных терминов и понятий дисциплины приведен в среде Moodle в электронном курсе «Обеспечение безопасности предпринимательской </a:t>
            </a:r>
            <a:r>
              <a:rPr lang="ru-RU" altLang="ru-RU" sz="2400" dirty="0" smtClean="0">
                <a:solidFill>
                  <a:schemeClr val="bg1"/>
                </a:solidFill>
              </a:rPr>
              <a:t>деятельности»</a:t>
            </a:r>
            <a:endParaRPr lang="ru-RU" altLang="ru-RU" sz="2400" dirty="0">
              <a:solidFill>
                <a:schemeClr val="bg1"/>
              </a:solidFill>
            </a:endParaRPr>
          </a:p>
          <a:p>
            <a:pPr eaLnBrk="1" hangingPunct="1">
              <a:spcBef>
                <a:spcPct val="10000"/>
              </a:spcBef>
              <a:buClr>
                <a:srgbClr val="FFFF00"/>
              </a:buClr>
              <a:buFont typeface="Symbol" panose="05050102010706020507" pitchFamily="18" charset="2"/>
              <a:buChar char="¨"/>
            </a:pPr>
            <a:endParaRPr lang="ru-RU" altLang="ru-RU" sz="2400" dirty="0">
              <a:solidFill>
                <a:schemeClr val="bg1"/>
              </a:solidFill>
            </a:endParaRPr>
          </a:p>
          <a:p>
            <a:pPr eaLnBrk="1" hangingPunct="1">
              <a:spcBef>
                <a:spcPct val="10000"/>
              </a:spcBef>
              <a:buClr>
                <a:srgbClr val="FFFF00"/>
              </a:buClr>
              <a:buFont typeface="Symbol" panose="05050102010706020507" pitchFamily="18" charset="2"/>
              <a:buChar char="¨"/>
            </a:pPr>
            <a:r>
              <a:rPr lang="en-US" altLang="ru-RU" sz="2400" dirty="0">
                <a:solidFill>
                  <a:srgbClr val="FFFF00"/>
                </a:solidFill>
              </a:rPr>
              <a:t>http://edu.vvsu.ru/course/view.php?id=32300</a:t>
            </a:r>
            <a:endParaRPr lang="ru-RU" altLang="ru-RU" sz="2400" dirty="0">
              <a:solidFill>
                <a:srgbClr val="FFFF00"/>
              </a:solidFill>
            </a:endParaRPr>
          </a:p>
        </p:txBody>
      </p:sp>
    </p:spTree>
    <p:custDataLst>
      <p:tags r:id="rId1"/>
    </p:custDataLst>
    <p:extLst>
      <p:ext uri="{BB962C8B-B14F-4D97-AF65-F5344CB8AC3E}">
        <p14:creationId xmlns:p14="http://schemas.microsoft.com/office/powerpoint/2010/main" val="312725744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35670"/>
            <a:ext cx="8229600" cy="907330"/>
          </a:xfrm>
        </p:spPr>
        <p:txBody>
          <a:bodyPr/>
          <a:lstStyle/>
          <a:p>
            <a:r>
              <a:rPr lang="ru-RU" sz="3200" dirty="0" smtClean="0"/>
              <a:t>Вопрос 1. </a:t>
            </a:r>
            <a:r>
              <a:rPr lang="ru-RU" sz="3200" dirty="0"/>
              <a:t>Паевой инвестиционный фонд</a:t>
            </a:r>
            <a:br>
              <a:rPr lang="ru-RU" sz="3200" dirty="0"/>
            </a:br>
            <a:endParaRPr lang="ru-RU" sz="3200" dirty="0"/>
          </a:p>
        </p:txBody>
      </p:sp>
      <p:sp>
        <p:nvSpPr>
          <p:cNvPr id="3" name="Объект 2"/>
          <p:cNvSpPr>
            <a:spLocks noGrp="1"/>
          </p:cNvSpPr>
          <p:nvPr>
            <p:ph idx="1"/>
          </p:nvPr>
        </p:nvSpPr>
        <p:spPr>
          <a:xfrm>
            <a:off x="457200" y="1600200"/>
            <a:ext cx="8229600" cy="4525963"/>
          </a:xfrm>
        </p:spPr>
        <p:txBody>
          <a:bodyPr/>
          <a:lstStyle/>
          <a:p>
            <a:r>
              <a:rPr lang="ru-RU" sz="2400" dirty="0">
                <a:solidFill>
                  <a:schemeClr val="bg1"/>
                </a:solidFill>
              </a:rPr>
              <a:t>Паевой инвестиционный фонд (ПИФ) является имущественным комплексом, без образования юридического лица, основанным на доверительном управлении имуществом фонда специализированной управляющей компанией с целью увеличения стоимости имущества фонда. </a:t>
            </a:r>
            <a:endParaRPr lang="ru-RU" sz="2400" dirty="0" smtClean="0">
              <a:solidFill>
                <a:schemeClr val="bg1"/>
              </a:solidFill>
            </a:endParaRPr>
          </a:p>
          <a:p>
            <a:r>
              <a:rPr lang="ru-RU" sz="2400" dirty="0" smtClean="0">
                <a:solidFill>
                  <a:schemeClr val="bg1"/>
                </a:solidFill>
              </a:rPr>
              <a:t>Таким </a:t>
            </a:r>
            <a:r>
              <a:rPr lang="ru-RU" sz="2400" dirty="0">
                <a:solidFill>
                  <a:schemeClr val="bg1"/>
                </a:solidFill>
              </a:rPr>
              <a:t>образом, подобный фонд формируется из денег инвесторов (пайщиков), каждому из которых принадлежит определённое количество паёв.</a:t>
            </a:r>
          </a:p>
        </p:txBody>
      </p:sp>
    </p:spTree>
    <p:extLst>
      <p:ext uri="{BB962C8B-B14F-4D97-AF65-F5344CB8AC3E}">
        <p14:creationId xmlns:p14="http://schemas.microsoft.com/office/powerpoint/2010/main" val="25021838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223"/>
            <a:ext cx="8229600" cy="1143000"/>
          </a:xfrm>
        </p:spPr>
        <p:txBody>
          <a:bodyPr/>
          <a:lstStyle/>
          <a:p>
            <a:r>
              <a:rPr lang="ru-RU" dirty="0"/>
              <a:t>Цель создания </a:t>
            </a:r>
            <a:r>
              <a:rPr lang="ru-RU" dirty="0" err="1"/>
              <a:t>ПИФа</a:t>
            </a:r>
            <a:r>
              <a:rPr lang="ru-RU" dirty="0"/>
              <a:t> </a:t>
            </a:r>
          </a:p>
        </p:txBody>
      </p:sp>
      <p:sp>
        <p:nvSpPr>
          <p:cNvPr id="3" name="Объект 2"/>
          <p:cNvSpPr>
            <a:spLocks noGrp="1"/>
          </p:cNvSpPr>
          <p:nvPr>
            <p:ph idx="1"/>
          </p:nvPr>
        </p:nvSpPr>
        <p:spPr/>
        <p:txBody>
          <a:bodyPr/>
          <a:lstStyle/>
          <a:p>
            <a:r>
              <a:rPr lang="ru-RU" sz="2000" dirty="0">
                <a:solidFill>
                  <a:schemeClr val="bg1"/>
                </a:solidFill>
              </a:rPr>
              <a:t>Цель создания </a:t>
            </a:r>
            <a:r>
              <a:rPr lang="ru-RU" sz="2000" dirty="0" err="1">
                <a:solidFill>
                  <a:schemeClr val="bg1"/>
                </a:solidFill>
              </a:rPr>
              <a:t>ПИФа</a:t>
            </a:r>
            <a:r>
              <a:rPr lang="ru-RU" sz="2000" dirty="0">
                <a:solidFill>
                  <a:schemeClr val="bg1"/>
                </a:solidFill>
              </a:rPr>
              <a:t> — получение прибыли на объединённые в фонд активы и распределение полученной прибыли между инвесторами (пайщиками) пропорционально количеству паёв. </a:t>
            </a:r>
            <a:endParaRPr lang="ru-RU" sz="2000" dirty="0" smtClean="0">
              <a:solidFill>
                <a:schemeClr val="bg1"/>
              </a:solidFill>
            </a:endParaRPr>
          </a:p>
          <a:p>
            <a:r>
              <a:rPr lang="ru-RU" sz="2000" dirty="0" smtClean="0">
                <a:solidFill>
                  <a:schemeClr val="bg1"/>
                </a:solidFill>
              </a:rPr>
              <a:t>Инвестиционный </a:t>
            </a:r>
            <a:r>
              <a:rPr lang="ru-RU" sz="2000" dirty="0">
                <a:solidFill>
                  <a:schemeClr val="bg1"/>
                </a:solidFill>
              </a:rPr>
              <a:t>пай (пай) — это именная ценная бумага, удостоверяющая право её владельца на часть имущества фонда, а также погашения (выкупа) принадлежащего пая в соответствии с правилами фонда. Инвестиционные паи, таким образом, удостоверяют долю инвестора в имуществе фонда и право инвестора получить из паевого инвестиционного фонда денежные средства, соответствующие этой доле, то есть погасить паи по текущей стоимости. Каждый инвестиционный пай предоставляет его владельцу одинаковый объём прав. Учёт прав владельцев инвестиционных паёв (реестр) ведётся независимой организацией, ведущей реестр владельцев паёв.</a:t>
            </a:r>
          </a:p>
        </p:txBody>
      </p:sp>
    </p:spTree>
    <p:extLst>
      <p:ext uri="{BB962C8B-B14F-4D97-AF65-F5344CB8AC3E}">
        <p14:creationId xmlns:p14="http://schemas.microsoft.com/office/powerpoint/2010/main" val="2888133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223"/>
            <a:ext cx="8229600" cy="1143000"/>
          </a:xfrm>
        </p:spPr>
        <p:txBody>
          <a:bodyPr/>
          <a:lstStyle/>
          <a:p>
            <a:endParaRPr lang="ru-RU" dirty="0"/>
          </a:p>
        </p:txBody>
      </p:sp>
      <p:pic>
        <p:nvPicPr>
          <p:cNvPr id="4" name="Объект 3"/>
          <p:cNvPicPr>
            <a:picLocks noGrp="1" noChangeAspect="1"/>
          </p:cNvPicPr>
          <p:nvPr>
            <p:ph idx="1"/>
          </p:nvPr>
        </p:nvPicPr>
        <p:blipFill>
          <a:blip r:embed="rId4"/>
          <a:stretch>
            <a:fillRect/>
          </a:stretch>
        </p:blipFill>
        <p:spPr>
          <a:xfrm>
            <a:off x="1280734" y="2026763"/>
            <a:ext cx="6878115" cy="3756049"/>
          </a:xfrm>
          <a:prstGeom prst="rect">
            <a:avLst/>
          </a:prstGeom>
        </p:spPr>
      </p:pic>
    </p:spTree>
    <p:custDataLst>
      <p:tags r:id="rId1"/>
    </p:custDataLst>
    <p:extLst>
      <p:ext uri="{BB962C8B-B14F-4D97-AF65-F5344CB8AC3E}">
        <p14:creationId xmlns:p14="http://schemas.microsoft.com/office/powerpoint/2010/main" val="42628291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99223"/>
            <a:ext cx="9078012" cy="1143000"/>
          </a:xfrm>
        </p:spPr>
        <p:txBody>
          <a:bodyPr/>
          <a:lstStyle/>
          <a:p>
            <a:r>
              <a:rPr lang="ru-RU" sz="2000" dirty="0"/>
              <a:t>Паевой инвестиционный фонд обеспечивает следующие преимущества инвесторам по сравнению с инвестициями через брокера:</a:t>
            </a:r>
            <a:br>
              <a:rPr lang="ru-RU" sz="2000" dirty="0"/>
            </a:br>
            <a:endParaRPr lang="ru-RU" sz="2000" dirty="0"/>
          </a:p>
        </p:txBody>
      </p:sp>
      <p:sp>
        <p:nvSpPr>
          <p:cNvPr id="3" name="Объект 2"/>
          <p:cNvSpPr>
            <a:spLocks noGrp="1"/>
          </p:cNvSpPr>
          <p:nvPr>
            <p:ph idx="1"/>
          </p:nvPr>
        </p:nvSpPr>
        <p:spPr>
          <a:xfrm>
            <a:off x="424206" y="1342223"/>
            <a:ext cx="8229600" cy="4525963"/>
          </a:xfrm>
        </p:spPr>
        <p:txBody>
          <a:bodyPr/>
          <a:lstStyle/>
          <a:p>
            <a:r>
              <a:rPr lang="ru-RU" sz="1600" dirty="0" smtClean="0">
                <a:solidFill>
                  <a:schemeClr val="bg1"/>
                </a:solidFill>
              </a:rPr>
              <a:t>доступность</a:t>
            </a:r>
            <a:r>
              <a:rPr lang="ru-RU" sz="1600" dirty="0">
                <a:solidFill>
                  <a:schemeClr val="bg1"/>
                </a:solidFill>
              </a:rPr>
              <a:t>, так как сумма инвестиций может начинаться от 1-3 тыс. руб.;</a:t>
            </a:r>
          </a:p>
          <a:p>
            <a:r>
              <a:rPr lang="ru-RU" sz="1600" dirty="0">
                <a:solidFill>
                  <a:schemeClr val="bg1"/>
                </a:solidFill>
              </a:rPr>
              <a:t>диверсификация инвестиционных рисков даже для минимальных инвестиций;</a:t>
            </a:r>
          </a:p>
          <a:p>
            <a:r>
              <a:rPr lang="ru-RU" sz="1600" dirty="0">
                <a:solidFill>
                  <a:schemeClr val="bg1"/>
                </a:solidFill>
              </a:rPr>
              <a:t>жёсткий контроль за деятельностью со стороны государства;</a:t>
            </a:r>
          </a:p>
          <a:p>
            <a:r>
              <a:rPr lang="ru-RU" sz="1600" dirty="0">
                <a:solidFill>
                  <a:schemeClr val="bg1"/>
                </a:solidFill>
              </a:rPr>
              <a:t>прозрачная инфраструктура: средства пайщиков отделены от средств управляющей компании и хранятся в специализированном депозитарии;</a:t>
            </a:r>
          </a:p>
          <a:p>
            <a:r>
              <a:rPr lang="ru-RU" sz="1600" dirty="0">
                <a:solidFill>
                  <a:schemeClr val="bg1"/>
                </a:solidFill>
              </a:rPr>
              <a:t>отсутствие налогообложения текущих операций фонда (в том числе отсутствует налог на прибыль), уплата подоходного налога или налога на прибыль производится лишь инвестором и только при продаже пая. Согласно действующему законодательству налог платят сами пайщики в случае получения дохода, то есть в момент продажи пая. Во время владения паем налоговых платежей не производится;</a:t>
            </a:r>
          </a:p>
          <a:p>
            <a:r>
              <a:rPr lang="ru-RU" sz="1600" dirty="0">
                <a:solidFill>
                  <a:schemeClr val="bg1"/>
                </a:solidFill>
              </a:rPr>
              <a:t>профессиональное управление;</a:t>
            </a:r>
          </a:p>
          <a:p>
            <a:r>
              <a:rPr lang="ru-RU" sz="1600" dirty="0">
                <a:solidFill>
                  <a:schemeClr val="bg1"/>
                </a:solidFill>
              </a:rPr>
              <a:t>высокая ликвидность пая (для открытых фондов);</a:t>
            </a:r>
          </a:p>
          <a:p>
            <a:r>
              <a:rPr lang="ru-RU" sz="1600" dirty="0">
                <a:solidFill>
                  <a:schemeClr val="bg1"/>
                </a:solidFill>
              </a:rPr>
              <a:t>возможность поэтапной оплаты паёв при работе по схеме вызова капитала.</a:t>
            </a:r>
          </a:p>
        </p:txBody>
      </p:sp>
    </p:spTree>
    <p:extLst>
      <p:ext uri="{BB962C8B-B14F-4D97-AF65-F5344CB8AC3E}">
        <p14:creationId xmlns:p14="http://schemas.microsoft.com/office/powerpoint/2010/main" val="31438376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Размер крупнейших </a:t>
            </a:r>
            <a:r>
              <a:rPr lang="ru-RU" dirty="0" err="1" smtClean="0"/>
              <a:t>ПИФов</a:t>
            </a:r>
            <a:endParaRPr lang="ru-RU" dirty="0"/>
          </a:p>
        </p:txBody>
      </p:sp>
      <p:pic>
        <p:nvPicPr>
          <p:cNvPr id="4" name="Объект 3"/>
          <p:cNvPicPr>
            <a:picLocks noGrp="1" noChangeAspect="1"/>
          </p:cNvPicPr>
          <p:nvPr>
            <p:ph idx="1"/>
          </p:nvPr>
        </p:nvPicPr>
        <p:blipFill>
          <a:blip r:embed="rId3"/>
          <a:stretch>
            <a:fillRect/>
          </a:stretch>
        </p:blipFill>
        <p:spPr>
          <a:xfrm>
            <a:off x="1029617" y="1274562"/>
            <a:ext cx="7084766" cy="4851602"/>
          </a:xfrm>
          <a:prstGeom prst="rect">
            <a:avLst/>
          </a:prstGeom>
        </p:spPr>
      </p:pic>
    </p:spTree>
    <p:extLst>
      <p:ext uri="{BB962C8B-B14F-4D97-AF65-F5344CB8AC3E}">
        <p14:creationId xmlns:p14="http://schemas.microsoft.com/office/powerpoint/2010/main" val="278337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14" y="170943"/>
            <a:ext cx="8535971" cy="1143000"/>
          </a:xfrm>
        </p:spPr>
        <p:txBody>
          <a:bodyPr/>
          <a:lstStyle/>
          <a:p>
            <a:r>
              <a:rPr lang="ru-RU" dirty="0" smtClean="0"/>
              <a:t>Доходность крупнейшего </a:t>
            </a:r>
            <a:r>
              <a:rPr lang="ru-RU" dirty="0" err="1" smtClean="0"/>
              <a:t>Пифа</a:t>
            </a:r>
            <a:endParaRPr lang="ru-RU" dirty="0"/>
          </a:p>
        </p:txBody>
      </p:sp>
      <p:pic>
        <p:nvPicPr>
          <p:cNvPr id="4" name="Объект 3"/>
          <p:cNvPicPr>
            <a:picLocks noGrp="1" noChangeAspect="1"/>
          </p:cNvPicPr>
          <p:nvPr>
            <p:ph idx="1"/>
          </p:nvPr>
        </p:nvPicPr>
        <p:blipFill>
          <a:blip r:embed="rId3"/>
          <a:stretch>
            <a:fillRect/>
          </a:stretch>
        </p:blipFill>
        <p:spPr>
          <a:xfrm>
            <a:off x="961533" y="1244745"/>
            <a:ext cx="7220931" cy="5042934"/>
          </a:xfrm>
          <a:prstGeom prst="rect">
            <a:avLst/>
          </a:prstGeom>
        </p:spPr>
      </p:pic>
    </p:spTree>
    <p:extLst>
      <p:ext uri="{BB962C8B-B14F-4D97-AF65-F5344CB8AC3E}">
        <p14:creationId xmlns:p14="http://schemas.microsoft.com/office/powerpoint/2010/main" val="11358164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43000"/>
          </a:xfrm>
        </p:spPr>
        <p:txBody>
          <a:bodyPr/>
          <a:lstStyle/>
          <a:p>
            <a:r>
              <a:rPr lang="ru-RU" sz="3200" dirty="0"/>
              <a:t>Недостатки паевых инвестиционных фондов</a:t>
            </a:r>
            <a:br>
              <a:rPr lang="ru-RU" sz="3200" dirty="0"/>
            </a:br>
            <a:endParaRPr lang="ru-RU" sz="3200" dirty="0"/>
          </a:p>
        </p:txBody>
      </p:sp>
      <p:sp>
        <p:nvSpPr>
          <p:cNvPr id="3" name="Объект 2"/>
          <p:cNvSpPr>
            <a:spLocks noGrp="1"/>
          </p:cNvSpPr>
          <p:nvPr>
            <p:ph idx="1"/>
          </p:nvPr>
        </p:nvSpPr>
        <p:spPr>
          <a:xfrm>
            <a:off x="457200" y="1143000"/>
            <a:ext cx="8229600" cy="4525963"/>
          </a:xfrm>
        </p:spPr>
        <p:txBody>
          <a:bodyPr/>
          <a:lstStyle/>
          <a:p>
            <a:r>
              <a:rPr lang="ru-RU" sz="1800" dirty="0" smtClean="0">
                <a:solidFill>
                  <a:schemeClr val="bg1"/>
                </a:solidFill>
              </a:rPr>
              <a:t>Более </a:t>
            </a:r>
            <a:r>
              <a:rPr lang="ru-RU" sz="1800" dirty="0">
                <a:solidFill>
                  <a:schemeClr val="bg1"/>
                </a:solidFill>
              </a:rPr>
              <a:t>высокий риск по сравнению с инструментами с фиксированной доходностью и законодательно гарантированным возвратом средств — депозитами, высокорейтинговыми облигациями. Однако есть </a:t>
            </a:r>
            <a:r>
              <a:rPr lang="ru-RU" sz="1800" dirty="0" err="1">
                <a:solidFill>
                  <a:schemeClr val="bg1"/>
                </a:solidFill>
              </a:rPr>
              <a:t>ПИФы</a:t>
            </a:r>
            <a:r>
              <a:rPr lang="ru-RU" sz="1800" dirty="0">
                <a:solidFill>
                  <a:schemeClr val="bg1"/>
                </a:solidFill>
              </a:rPr>
              <a:t>, инвестирующие только в высокорейтинговые облигации и банковские депозиты (фонды денежного рынка), которые за счёт диверсификации могут служить инструментом дополнительного увеличения надёжности (понижения рисков).</a:t>
            </a:r>
          </a:p>
          <a:p>
            <a:r>
              <a:rPr lang="ru-RU" sz="1800" dirty="0">
                <a:solidFill>
                  <a:schemeClr val="bg1"/>
                </a:solidFill>
              </a:rPr>
              <a:t>Дополнительные расходы на оформление и хранение инвестиционных сертификатов.</a:t>
            </a:r>
          </a:p>
          <a:p>
            <a:r>
              <a:rPr lang="ru-RU" sz="1800" dirty="0">
                <a:solidFill>
                  <a:schemeClr val="bg1"/>
                </a:solidFill>
              </a:rPr>
              <a:t>Постоянно выплачиваемое вознаграждение управляющей компании, даже в моменты, когда фонд терпит убытки. Размер вознаграждения колеблется в пределах от 0,5 % до 5 % стоимости чистых активов фонда.</a:t>
            </a:r>
          </a:p>
          <a:p>
            <a:r>
              <a:rPr lang="ru-RU" sz="1800" dirty="0">
                <a:solidFill>
                  <a:schemeClr val="bg1"/>
                </a:solidFill>
              </a:rPr>
              <a:t>Часто для открытых </a:t>
            </a:r>
            <a:r>
              <a:rPr lang="ru-RU" sz="1800" dirty="0" err="1">
                <a:solidFill>
                  <a:schemeClr val="bg1"/>
                </a:solidFill>
              </a:rPr>
              <a:t>ПИФов</a:t>
            </a:r>
            <a:r>
              <a:rPr lang="ru-RU" sz="1800" dirty="0">
                <a:solidFill>
                  <a:schemeClr val="bg1"/>
                </a:solidFill>
              </a:rPr>
              <a:t> законодательство накладывает ограничения на то, какие акции и облигации может покупать управляющий фондом. Частный инвестор не имеет таких ограничений.</a:t>
            </a:r>
          </a:p>
        </p:txBody>
      </p:sp>
    </p:spTree>
    <p:extLst>
      <p:ext uri="{BB962C8B-B14F-4D97-AF65-F5344CB8AC3E}">
        <p14:creationId xmlns:p14="http://schemas.microsoft.com/office/powerpoint/2010/main" val="37349230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43000"/>
          </a:xfrm>
        </p:spPr>
        <p:txBody>
          <a:bodyPr/>
          <a:lstStyle/>
          <a:p>
            <a:r>
              <a:rPr lang="ru-RU" sz="3200" dirty="0"/>
              <a:t>Недостатки паевых инвестиционных фондов</a:t>
            </a:r>
            <a:br>
              <a:rPr lang="ru-RU" sz="3200" dirty="0"/>
            </a:br>
            <a:endParaRPr lang="ru-RU" sz="3200" dirty="0"/>
          </a:p>
        </p:txBody>
      </p:sp>
      <p:sp>
        <p:nvSpPr>
          <p:cNvPr id="3" name="Объект 2"/>
          <p:cNvSpPr>
            <a:spLocks noGrp="1"/>
          </p:cNvSpPr>
          <p:nvPr>
            <p:ph idx="1"/>
          </p:nvPr>
        </p:nvSpPr>
        <p:spPr>
          <a:xfrm>
            <a:off x="457200" y="1350390"/>
            <a:ext cx="8229600" cy="4525963"/>
          </a:xfrm>
        </p:spPr>
        <p:txBody>
          <a:bodyPr/>
          <a:lstStyle/>
          <a:p>
            <a:r>
              <a:rPr lang="ru-RU" sz="2000" dirty="0">
                <a:solidFill>
                  <a:schemeClr val="bg1"/>
                </a:solidFill>
              </a:rPr>
              <a:t>Для возмещения расходов, связанных с выдачей и погашением инвестиционных паёв, управляющие компании вводят скидки и надбавки.</a:t>
            </a:r>
          </a:p>
          <a:p>
            <a:r>
              <a:rPr lang="ru-RU" sz="2000" dirty="0">
                <a:solidFill>
                  <a:schemeClr val="bg1"/>
                </a:solidFill>
              </a:rPr>
              <a:t>Надбавка — это денежные средства, требуемые управляющей компанией или агентом дополнительно к стоимости паёв при их выдаче. Размер надбавки не может превышать 1,5 % от стоимости пая.</a:t>
            </a:r>
          </a:p>
          <a:p>
            <a:r>
              <a:rPr lang="ru-RU" sz="2000" dirty="0">
                <a:solidFill>
                  <a:schemeClr val="bg1"/>
                </a:solidFill>
              </a:rPr>
              <a:t>Скидка — это денежные средства, удерживаемые управляющей компанией или агентом из стоимости паёв при их погашении. Размер скидки не может превышать 3 % от стоимости пая.</a:t>
            </a:r>
          </a:p>
          <a:p>
            <a:r>
              <a:rPr lang="ru-RU" sz="2000" dirty="0">
                <a:solidFill>
                  <a:schemeClr val="bg1"/>
                </a:solidFill>
              </a:rPr>
              <a:t>У одного и того же фонда могут быть разные скидки и надбавки, в зависимости от того, через какого агента осуществляются операции.</a:t>
            </a:r>
          </a:p>
        </p:txBody>
      </p:sp>
    </p:spTree>
    <p:extLst>
      <p:ext uri="{BB962C8B-B14F-4D97-AF65-F5344CB8AC3E}">
        <p14:creationId xmlns:p14="http://schemas.microsoft.com/office/powerpoint/2010/main" val="19168011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223"/>
            <a:ext cx="8229600" cy="1143000"/>
          </a:xfrm>
        </p:spPr>
        <p:txBody>
          <a:bodyPr/>
          <a:lstStyle/>
          <a:p>
            <a:r>
              <a:rPr lang="ru-RU" dirty="0" smtClean="0"/>
              <a:t>Особенности при падении цен</a:t>
            </a:r>
            <a:endParaRPr lang="ru-RU" dirty="0"/>
          </a:p>
        </p:txBody>
      </p:sp>
      <p:sp>
        <p:nvSpPr>
          <p:cNvPr id="3" name="Объект 2"/>
          <p:cNvSpPr>
            <a:spLocks noGrp="1"/>
          </p:cNvSpPr>
          <p:nvPr>
            <p:ph idx="1"/>
          </p:nvPr>
        </p:nvSpPr>
        <p:spPr/>
        <p:txBody>
          <a:bodyPr/>
          <a:lstStyle/>
          <a:p>
            <a:r>
              <a:rPr lang="ru-RU" sz="1800" dirty="0">
                <a:solidFill>
                  <a:schemeClr val="bg1"/>
                </a:solidFill>
              </a:rPr>
              <a:t>Если на фондовом рынке начинается затяжное падение цен, то управляющие компании </a:t>
            </a:r>
            <a:r>
              <a:rPr lang="ru-RU" sz="1800" dirty="0" err="1">
                <a:solidFill>
                  <a:schemeClr val="bg1"/>
                </a:solidFill>
              </a:rPr>
              <a:t>ПИФов</a:t>
            </a:r>
            <a:r>
              <a:rPr lang="ru-RU" sz="1800" dirty="0">
                <a:solidFill>
                  <a:schemeClr val="bg1"/>
                </a:solidFill>
              </a:rPr>
              <a:t> распродают не все акции, а только часть активов. </a:t>
            </a:r>
            <a:endParaRPr lang="ru-RU" sz="1800" dirty="0" smtClean="0">
              <a:solidFill>
                <a:schemeClr val="bg1"/>
              </a:solidFill>
            </a:endParaRPr>
          </a:p>
          <a:p>
            <a:endParaRPr lang="ru-RU" sz="1800" dirty="0">
              <a:solidFill>
                <a:schemeClr val="bg1"/>
              </a:solidFill>
            </a:endParaRPr>
          </a:p>
          <a:p>
            <a:r>
              <a:rPr lang="ru-RU" sz="1800" dirty="0" smtClean="0">
                <a:solidFill>
                  <a:schemeClr val="bg1"/>
                </a:solidFill>
              </a:rPr>
              <a:t>ЦБ </a:t>
            </a:r>
            <a:r>
              <a:rPr lang="ru-RU" sz="1800" dirty="0">
                <a:solidFill>
                  <a:schemeClr val="bg1"/>
                </a:solidFill>
              </a:rPr>
              <a:t>РФ с одной стороны требует строгого соблюдения оговоренной в </a:t>
            </a:r>
            <a:r>
              <a:rPr lang="ru-RU" sz="1800" dirty="0" err="1">
                <a:solidFill>
                  <a:schemeClr val="bg1"/>
                </a:solidFill>
              </a:rPr>
              <a:t>инвестдекларации</a:t>
            </a:r>
            <a:r>
              <a:rPr lang="ru-RU" sz="1800" dirty="0">
                <a:solidFill>
                  <a:schemeClr val="bg1"/>
                </a:solidFill>
              </a:rPr>
              <a:t> фонда структуры активов (что не позволяет перевести все активы в денежную форму), а с другой стороны такие требования поддерживают ликвидность фондового рынка. </a:t>
            </a:r>
            <a:endParaRPr lang="ru-RU" sz="1800" dirty="0" smtClean="0">
              <a:solidFill>
                <a:schemeClr val="bg1"/>
              </a:solidFill>
            </a:endParaRPr>
          </a:p>
          <a:p>
            <a:endParaRPr lang="ru-RU" sz="1800" dirty="0">
              <a:solidFill>
                <a:schemeClr val="bg1"/>
              </a:solidFill>
            </a:endParaRPr>
          </a:p>
          <a:p>
            <a:r>
              <a:rPr lang="ru-RU" sz="1800" dirty="0" smtClean="0">
                <a:solidFill>
                  <a:schemeClr val="bg1"/>
                </a:solidFill>
              </a:rPr>
              <a:t>Такая </a:t>
            </a:r>
            <a:r>
              <a:rPr lang="ru-RU" sz="1800" dirty="0">
                <a:solidFill>
                  <a:schemeClr val="bg1"/>
                </a:solidFill>
              </a:rPr>
              <a:t>ситуация не защитит капитал пайщика в случае обвала на рынке. Частные инвесторы и управляющие в доверительном управлении имеют право действовать более агрессивно, избавляясь от всех дешевеющих бумаг, так как их руки не связаны подобными законодательными нормами. Это стимулирует ещё больший обвал на рынке.</a:t>
            </a:r>
          </a:p>
        </p:txBody>
      </p:sp>
    </p:spTree>
    <p:extLst>
      <p:ext uri="{BB962C8B-B14F-4D97-AF65-F5344CB8AC3E}">
        <p14:creationId xmlns:p14="http://schemas.microsoft.com/office/powerpoint/2010/main" val="21819743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223"/>
            <a:ext cx="8229600" cy="1143000"/>
          </a:xfrm>
        </p:spPr>
        <p:txBody>
          <a:bodyPr/>
          <a:lstStyle/>
          <a:p>
            <a:r>
              <a:rPr lang="ru-RU" dirty="0" smtClean="0"/>
              <a:t>Ожидаемая доходность (1)</a:t>
            </a:r>
            <a:endParaRPr lang="ru-RU" dirty="0"/>
          </a:p>
        </p:txBody>
      </p:sp>
      <p:sp>
        <p:nvSpPr>
          <p:cNvPr id="3" name="Объект 2"/>
          <p:cNvSpPr>
            <a:spLocks noGrp="1"/>
          </p:cNvSpPr>
          <p:nvPr>
            <p:ph idx="1"/>
          </p:nvPr>
        </p:nvSpPr>
        <p:spPr/>
        <p:txBody>
          <a:bodyPr/>
          <a:lstStyle/>
          <a:p>
            <a:r>
              <a:rPr lang="ru-RU" sz="2400" dirty="0">
                <a:solidFill>
                  <a:schemeClr val="bg1"/>
                </a:solidFill>
              </a:rPr>
              <a:t>Законодательно фондам запрещено гарантировать или рекламировать ожидаемую доходность, можно лишь показывать прошлые достижения. </a:t>
            </a:r>
            <a:endParaRPr lang="ru-RU" sz="2400" dirty="0" smtClean="0">
              <a:solidFill>
                <a:schemeClr val="bg1"/>
              </a:solidFill>
            </a:endParaRPr>
          </a:p>
          <a:p>
            <a:r>
              <a:rPr lang="ru-RU" sz="2400" dirty="0" smtClean="0">
                <a:solidFill>
                  <a:schemeClr val="bg1"/>
                </a:solidFill>
              </a:rPr>
              <a:t>На </a:t>
            </a:r>
            <a:r>
              <a:rPr lang="ru-RU" sz="2400" dirty="0">
                <a:solidFill>
                  <a:schemeClr val="bg1"/>
                </a:solidFill>
              </a:rPr>
              <a:t>этот счет один из руководителей ФСФР России однозначно указывал на аналогичность биржевой игры и </a:t>
            </a:r>
            <a:r>
              <a:rPr lang="ru-RU" sz="2400" dirty="0" err="1">
                <a:solidFill>
                  <a:schemeClr val="bg1"/>
                </a:solidFill>
              </a:rPr>
              <a:t>ПИФов</a:t>
            </a:r>
            <a:r>
              <a:rPr lang="ru-RU" sz="2400" dirty="0">
                <a:solidFill>
                  <a:schemeClr val="bg1"/>
                </a:solidFill>
              </a:rPr>
              <a:t>, утверждая, что пайщики </a:t>
            </a:r>
            <a:r>
              <a:rPr lang="ru-RU" sz="2400" dirty="0" err="1">
                <a:solidFill>
                  <a:schemeClr val="bg1"/>
                </a:solidFill>
              </a:rPr>
              <a:t>ПИФов</a:t>
            </a:r>
            <a:r>
              <a:rPr lang="ru-RU" sz="2400" dirty="0">
                <a:solidFill>
                  <a:schemeClr val="bg1"/>
                </a:solidFill>
              </a:rPr>
              <a:t> должны уметь выдерживать 50 процентное падение без </a:t>
            </a:r>
            <a:r>
              <a:rPr lang="ru-RU" sz="2400" dirty="0" smtClean="0">
                <a:solidFill>
                  <a:schemeClr val="bg1"/>
                </a:solidFill>
              </a:rPr>
              <a:t>паники, </a:t>
            </a:r>
            <a:r>
              <a:rPr lang="ru-RU" sz="2400" dirty="0">
                <a:solidFill>
                  <a:schemeClr val="bg1"/>
                </a:solidFill>
              </a:rPr>
              <a:t>иные аналитики находили сходство в издержках взымаемых управляющими </a:t>
            </a:r>
            <a:r>
              <a:rPr lang="ru-RU" sz="2400" dirty="0" err="1">
                <a:solidFill>
                  <a:schemeClr val="bg1"/>
                </a:solidFill>
              </a:rPr>
              <a:t>ПИФами</a:t>
            </a:r>
            <a:r>
              <a:rPr lang="ru-RU" sz="2400" dirty="0">
                <a:solidFill>
                  <a:schemeClr val="bg1"/>
                </a:solidFill>
              </a:rPr>
              <a:t> с брокерским вознаграждением, однако, брокер получает процент за сделку </a:t>
            </a:r>
            <a:r>
              <a:rPr lang="ru-RU" sz="2400" dirty="0" err="1">
                <a:solidFill>
                  <a:schemeClr val="bg1"/>
                </a:solidFill>
              </a:rPr>
              <a:t>единоразово</a:t>
            </a:r>
            <a:r>
              <a:rPr lang="ru-RU" sz="2400" dirty="0">
                <a:solidFill>
                  <a:schemeClr val="bg1"/>
                </a:solidFill>
              </a:rPr>
              <a:t>, а не ежегодно, как управляющие </a:t>
            </a:r>
            <a:r>
              <a:rPr lang="ru-RU" sz="2400" dirty="0" err="1">
                <a:solidFill>
                  <a:schemeClr val="bg1"/>
                </a:solidFill>
              </a:rPr>
              <a:t>ПИФом</a:t>
            </a:r>
            <a:endParaRPr lang="ru-RU" sz="2400" dirty="0">
              <a:solidFill>
                <a:schemeClr val="bg1"/>
              </a:solidFill>
            </a:endParaRPr>
          </a:p>
        </p:txBody>
      </p:sp>
    </p:spTree>
    <p:extLst>
      <p:ext uri="{BB962C8B-B14F-4D97-AF65-F5344CB8AC3E}">
        <p14:creationId xmlns:p14="http://schemas.microsoft.com/office/powerpoint/2010/main" val="24242051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223"/>
            <a:ext cx="8229600" cy="1143000"/>
          </a:xfrm>
        </p:spPr>
        <p:txBody>
          <a:bodyPr/>
          <a:lstStyle/>
          <a:p>
            <a:r>
              <a:rPr lang="ru-RU" dirty="0" smtClean="0"/>
              <a:t>Ожидаемая доходность (2)</a:t>
            </a:r>
            <a:endParaRPr lang="ru-RU" dirty="0"/>
          </a:p>
        </p:txBody>
      </p:sp>
      <p:sp>
        <p:nvSpPr>
          <p:cNvPr id="3" name="Объект 2"/>
          <p:cNvSpPr>
            <a:spLocks noGrp="1"/>
          </p:cNvSpPr>
          <p:nvPr>
            <p:ph idx="1"/>
          </p:nvPr>
        </p:nvSpPr>
        <p:spPr/>
        <p:txBody>
          <a:bodyPr/>
          <a:lstStyle/>
          <a:p>
            <a:r>
              <a:rPr lang="ru-RU" sz="2400" dirty="0">
                <a:solidFill>
                  <a:schemeClr val="bg1"/>
                </a:solidFill>
              </a:rPr>
              <a:t>Для оценки эффективности управления фондом достигнутую доходность обычно сравнивают с потенциальной доходностью, которую мог бы получить инвестор, если бы купил некий эталонный актив (сравнение с финансовым </a:t>
            </a:r>
            <a:r>
              <a:rPr lang="ru-RU" sz="2400" dirty="0" err="1">
                <a:solidFill>
                  <a:schemeClr val="bg1"/>
                </a:solidFill>
              </a:rPr>
              <a:t>бенчмарком</a:t>
            </a:r>
            <a:r>
              <a:rPr lang="ru-RU" sz="2400" dirty="0">
                <a:solidFill>
                  <a:schemeClr val="bg1"/>
                </a:solidFill>
              </a:rPr>
              <a:t>). Чаще всего в роли </a:t>
            </a:r>
            <a:r>
              <a:rPr lang="ru-RU" sz="2400" dirty="0" err="1">
                <a:solidFill>
                  <a:schemeClr val="bg1"/>
                </a:solidFill>
              </a:rPr>
              <a:t>бенчмарков</a:t>
            </a:r>
            <a:r>
              <a:rPr lang="ru-RU" sz="2400" dirty="0">
                <a:solidFill>
                  <a:schemeClr val="bg1"/>
                </a:solidFill>
              </a:rPr>
              <a:t> (эталонов) рассматривают национальные фондовые индексы. </a:t>
            </a:r>
            <a:endParaRPr lang="ru-RU" sz="2400" dirty="0" smtClean="0">
              <a:solidFill>
                <a:schemeClr val="bg1"/>
              </a:solidFill>
            </a:endParaRPr>
          </a:p>
          <a:p>
            <a:r>
              <a:rPr lang="ru-RU" sz="2400" dirty="0" smtClean="0">
                <a:solidFill>
                  <a:schemeClr val="bg1"/>
                </a:solidFill>
              </a:rPr>
              <a:t>В </a:t>
            </a:r>
            <a:r>
              <a:rPr lang="ru-RU" sz="2400" dirty="0">
                <a:solidFill>
                  <a:schemeClr val="bg1"/>
                </a:solidFill>
              </a:rPr>
              <a:t>России это индекс РТС или индекс ММВБ. Для США ориентиром служат индекс Доу-Джонса, S&amp;P 500 и индексы NASDAQ.</a:t>
            </a:r>
          </a:p>
        </p:txBody>
      </p:sp>
    </p:spTree>
    <p:extLst>
      <p:ext uri="{BB962C8B-B14F-4D97-AF65-F5344CB8AC3E}">
        <p14:creationId xmlns:p14="http://schemas.microsoft.com/office/powerpoint/2010/main" val="10112668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223"/>
            <a:ext cx="8229600" cy="1143000"/>
          </a:xfrm>
        </p:spPr>
        <p:txBody>
          <a:bodyPr/>
          <a:lstStyle/>
          <a:p>
            <a:r>
              <a:rPr lang="ru-RU" dirty="0" smtClean="0"/>
              <a:t>Ожидаемая доходность (3)</a:t>
            </a:r>
            <a:endParaRPr lang="ru-RU" dirty="0"/>
          </a:p>
        </p:txBody>
      </p:sp>
      <p:sp>
        <p:nvSpPr>
          <p:cNvPr id="3" name="Объект 2"/>
          <p:cNvSpPr>
            <a:spLocks noGrp="1"/>
          </p:cNvSpPr>
          <p:nvPr>
            <p:ph idx="1"/>
          </p:nvPr>
        </p:nvSpPr>
        <p:spPr/>
        <p:txBody>
          <a:bodyPr/>
          <a:lstStyle/>
          <a:p>
            <a:r>
              <a:rPr lang="ru-RU" sz="1800" dirty="0">
                <a:solidFill>
                  <a:schemeClr val="bg1"/>
                </a:solidFill>
              </a:rPr>
              <a:t>Считается, что доходность инвестиций в активно управляемые </a:t>
            </a:r>
            <a:r>
              <a:rPr lang="ru-RU" sz="1800" dirty="0" err="1">
                <a:solidFill>
                  <a:schemeClr val="bg1"/>
                </a:solidFill>
              </a:rPr>
              <a:t>ПИФы</a:t>
            </a:r>
            <a:r>
              <a:rPr lang="ru-RU" sz="1800" dirty="0">
                <a:solidFill>
                  <a:schemeClr val="bg1"/>
                </a:solidFill>
              </a:rPr>
              <a:t> в среднем несколько ниже, чем при использовании некоторых видов пассивных стратегий за счёт расходов за управление </a:t>
            </a:r>
            <a:r>
              <a:rPr lang="ru-RU" sz="1800" dirty="0" err="1" smtClean="0">
                <a:solidFill>
                  <a:schemeClr val="bg1"/>
                </a:solidFill>
              </a:rPr>
              <a:t>ПИФом</a:t>
            </a:r>
            <a:r>
              <a:rPr lang="ru-RU" sz="1800" dirty="0" smtClean="0">
                <a:solidFill>
                  <a:schemeClr val="bg1"/>
                </a:solidFill>
              </a:rPr>
              <a:t>. </a:t>
            </a:r>
            <a:r>
              <a:rPr lang="ru-RU" sz="1800" dirty="0">
                <a:solidFill>
                  <a:schemeClr val="bg1"/>
                </a:solidFill>
              </a:rPr>
              <a:t>Законодатель ограничивает расходы на управление </a:t>
            </a:r>
            <a:r>
              <a:rPr lang="ru-RU" sz="1800" dirty="0" err="1">
                <a:solidFill>
                  <a:schemeClr val="bg1"/>
                </a:solidFill>
              </a:rPr>
              <a:t>ПИФом</a:t>
            </a:r>
            <a:r>
              <a:rPr lang="ru-RU" sz="1800" dirty="0">
                <a:solidFill>
                  <a:schemeClr val="bg1"/>
                </a:solidFill>
              </a:rPr>
              <a:t> 10% его активов, это и есть издержки — скидки и надбавки, услуги инфраструктурных организаций (</a:t>
            </a:r>
            <a:r>
              <a:rPr lang="ru-RU" sz="1800" dirty="0" err="1">
                <a:solidFill>
                  <a:schemeClr val="bg1"/>
                </a:solidFill>
              </a:rPr>
              <a:t>спецдепозитарий</a:t>
            </a:r>
            <a:r>
              <a:rPr lang="ru-RU" sz="1800" dirty="0">
                <a:solidFill>
                  <a:schemeClr val="bg1"/>
                </a:solidFill>
              </a:rPr>
              <a:t>, аудитор и регистратор), которые придется оплатить со всей стоимости пая, а не только с дохода, кроме того, сам доход облагается </a:t>
            </a:r>
            <a:r>
              <a:rPr lang="ru-RU" sz="1800" dirty="0" smtClean="0">
                <a:solidFill>
                  <a:schemeClr val="bg1"/>
                </a:solidFill>
              </a:rPr>
              <a:t>налогом. </a:t>
            </a:r>
          </a:p>
          <a:p>
            <a:r>
              <a:rPr lang="ru-RU" sz="1800" dirty="0" smtClean="0">
                <a:solidFill>
                  <a:schemeClr val="bg1"/>
                </a:solidFill>
              </a:rPr>
              <a:t>Однако </a:t>
            </a:r>
            <a:r>
              <a:rPr lang="ru-RU" sz="1800" dirty="0">
                <a:solidFill>
                  <a:schemeClr val="bg1"/>
                </a:solidFill>
              </a:rPr>
              <a:t>такая оценка не учитывает дополнительную доходность, которую может приносить ПИФ за счёт льгот в налогообложении доходов, в частности, в соответствии с Налоговым кодексом России, отечественный инвестор имеет право на инвестиционный налоговый вычет при продаже ценных бумаг, купленных после 1 января 2014 года и находившихся в собственности инвестора более трех лет</a:t>
            </a:r>
          </a:p>
        </p:txBody>
      </p:sp>
    </p:spTree>
    <p:extLst>
      <p:ext uri="{BB962C8B-B14F-4D97-AF65-F5344CB8AC3E}">
        <p14:creationId xmlns:p14="http://schemas.microsoft.com/office/powerpoint/2010/main" val="6265341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223"/>
            <a:ext cx="8229600" cy="1143000"/>
          </a:xfrm>
        </p:spPr>
        <p:txBody>
          <a:bodyPr/>
          <a:lstStyle/>
          <a:p>
            <a:r>
              <a:rPr lang="ru-RU" dirty="0" smtClean="0"/>
              <a:t>Доходность за 1 год</a:t>
            </a:r>
            <a:endParaRPr lang="ru-RU" dirty="0"/>
          </a:p>
        </p:txBody>
      </p:sp>
      <p:pic>
        <p:nvPicPr>
          <p:cNvPr id="5" name="Объект 4"/>
          <p:cNvPicPr>
            <a:picLocks noGrp="1" noChangeAspect="1"/>
          </p:cNvPicPr>
          <p:nvPr>
            <p:ph idx="1"/>
          </p:nvPr>
        </p:nvPicPr>
        <p:blipFill>
          <a:blip r:embed="rId3"/>
          <a:stretch>
            <a:fillRect/>
          </a:stretch>
        </p:blipFill>
        <p:spPr>
          <a:xfrm>
            <a:off x="920023" y="1342223"/>
            <a:ext cx="7413272" cy="4926602"/>
          </a:xfrm>
          <a:prstGeom prst="rect">
            <a:avLst/>
          </a:prstGeom>
        </p:spPr>
      </p:pic>
    </p:spTree>
    <p:extLst>
      <p:ext uri="{BB962C8B-B14F-4D97-AF65-F5344CB8AC3E}">
        <p14:creationId xmlns:p14="http://schemas.microsoft.com/office/powerpoint/2010/main" val="28318614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223"/>
            <a:ext cx="8229600" cy="1143000"/>
          </a:xfrm>
        </p:spPr>
        <p:txBody>
          <a:bodyPr/>
          <a:lstStyle/>
          <a:p>
            <a:r>
              <a:rPr lang="ru-RU" dirty="0" smtClean="0"/>
              <a:t>Доходность за 3 года</a:t>
            </a:r>
            <a:endParaRPr lang="ru-RU" dirty="0"/>
          </a:p>
        </p:txBody>
      </p:sp>
      <p:pic>
        <p:nvPicPr>
          <p:cNvPr id="4" name="Объект 3"/>
          <p:cNvPicPr>
            <a:picLocks noGrp="1" noChangeAspect="1"/>
          </p:cNvPicPr>
          <p:nvPr>
            <p:ph idx="1"/>
          </p:nvPr>
        </p:nvPicPr>
        <p:blipFill>
          <a:blip r:embed="rId3"/>
          <a:stretch>
            <a:fillRect/>
          </a:stretch>
        </p:blipFill>
        <p:spPr>
          <a:xfrm>
            <a:off x="1202082" y="1241981"/>
            <a:ext cx="6572948" cy="5017417"/>
          </a:xfrm>
          <a:prstGeom prst="rect">
            <a:avLst/>
          </a:prstGeom>
        </p:spPr>
      </p:pic>
    </p:spTree>
    <p:extLst>
      <p:ext uri="{BB962C8B-B14F-4D97-AF65-F5344CB8AC3E}">
        <p14:creationId xmlns:p14="http://schemas.microsoft.com/office/powerpoint/2010/main" val="28753786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223"/>
            <a:ext cx="8229600" cy="1143000"/>
          </a:xfrm>
        </p:spPr>
        <p:txBody>
          <a:bodyPr/>
          <a:lstStyle/>
          <a:p>
            <a:r>
              <a:rPr lang="ru-RU" dirty="0" smtClean="0"/>
              <a:t>Доходность за 5 лет</a:t>
            </a:r>
            <a:endParaRPr lang="ru-RU" dirty="0"/>
          </a:p>
        </p:txBody>
      </p:sp>
      <p:pic>
        <p:nvPicPr>
          <p:cNvPr id="5" name="Объект 4"/>
          <p:cNvPicPr>
            <a:picLocks noGrp="1" noChangeAspect="1"/>
          </p:cNvPicPr>
          <p:nvPr>
            <p:ph idx="1"/>
          </p:nvPr>
        </p:nvPicPr>
        <p:blipFill>
          <a:blip r:embed="rId3"/>
          <a:stretch>
            <a:fillRect/>
          </a:stretch>
        </p:blipFill>
        <p:spPr>
          <a:xfrm>
            <a:off x="952248" y="1213701"/>
            <a:ext cx="7447033" cy="5064582"/>
          </a:xfrm>
          <a:prstGeom prst="rect">
            <a:avLst/>
          </a:prstGeom>
        </p:spPr>
      </p:pic>
    </p:spTree>
    <p:extLst>
      <p:ext uri="{BB962C8B-B14F-4D97-AF65-F5344CB8AC3E}">
        <p14:creationId xmlns:p14="http://schemas.microsoft.com/office/powerpoint/2010/main" val="1014142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43000"/>
          </a:xfrm>
        </p:spPr>
        <p:txBody>
          <a:bodyPr/>
          <a:lstStyle/>
          <a:p>
            <a:r>
              <a:rPr lang="ru-RU" sz="2800" dirty="0"/>
              <a:t>По направлениям инвестирования </a:t>
            </a:r>
            <a:r>
              <a:rPr lang="ru-RU" sz="2800" dirty="0" err="1"/>
              <a:t>ПИФы</a:t>
            </a:r>
            <a:r>
              <a:rPr lang="ru-RU" sz="2800" dirty="0"/>
              <a:t> подразделяют на следующие категории:</a:t>
            </a:r>
            <a:br>
              <a:rPr lang="ru-RU" sz="2800" dirty="0"/>
            </a:br>
            <a:endParaRPr lang="ru-RU" sz="2800" dirty="0"/>
          </a:p>
        </p:txBody>
      </p:sp>
      <p:sp>
        <p:nvSpPr>
          <p:cNvPr id="3" name="Объект 2"/>
          <p:cNvSpPr>
            <a:spLocks noGrp="1"/>
          </p:cNvSpPr>
          <p:nvPr>
            <p:ph idx="1"/>
          </p:nvPr>
        </p:nvSpPr>
        <p:spPr>
          <a:xfrm>
            <a:off x="697583" y="1600200"/>
            <a:ext cx="7828961" cy="4525963"/>
          </a:xfrm>
        </p:spPr>
        <p:txBody>
          <a:bodyPr/>
          <a:lstStyle/>
          <a:p>
            <a:r>
              <a:rPr lang="ru-RU" sz="2400" dirty="0" smtClean="0">
                <a:solidFill>
                  <a:schemeClr val="bg1"/>
                </a:solidFill>
              </a:rPr>
              <a:t>Фонды </a:t>
            </a:r>
            <a:r>
              <a:rPr lang="ru-RU" sz="2400" dirty="0">
                <a:solidFill>
                  <a:schemeClr val="bg1"/>
                </a:solidFill>
              </a:rPr>
              <a:t>акций</a:t>
            </a:r>
          </a:p>
          <a:p>
            <a:r>
              <a:rPr lang="ru-RU" sz="2400" dirty="0">
                <a:solidFill>
                  <a:schemeClr val="bg1"/>
                </a:solidFill>
              </a:rPr>
              <a:t>Фонды облигаций</a:t>
            </a:r>
          </a:p>
          <a:p>
            <a:r>
              <a:rPr lang="ru-RU" sz="2400" dirty="0">
                <a:solidFill>
                  <a:schemeClr val="bg1"/>
                </a:solidFill>
              </a:rPr>
              <a:t>Фонды смешанных инвестиций</a:t>
            </a:r>
          </a:p>
          <a:p>
            <a:r>
              <a:rPr lang="ru-RU" sz="2400" dirty="0">
                <a:solidFill>
                  <a:schemeClr val="bg1"/>
                </a:solidFill>
              </a:rPr>
              <a:t>Фонды денежного рынка</a:t>
            </a:r>
          </a:p>
          <a:p>
            <a:r>
              <a:rPr lang="ru-RU" sz="2400" dirty="0">
                <a:solidFill>
                  <a:schemeClr val="bg1"/>
                </a:solidFill>
              </a:rPr>
              <a:t>Индексные фонды</a:t>
            </a:r>
          </a:p>
          <a:p>
            <a:r>
              <a:rPr lang="ru-RU" sz="2400" dirty="0">
                <a:solidFill>
                  <a:schemeClr val="bg1"/>
                </a:solidFill>
              </a:rPr>
              <a:t>Ипотечные фонды</a:t>
            </a:r>
          </a:p>
          <a:p>
            <a:r>
              <a:rPr lang="ru-RU" sz="2400" dirty="0">
                <a:solidFill>
                  <a:schemeClr val="bg1"/>
                </a:solidFill>
              </a:rPr>
              <a:t>Фонды недвижимости</a:t>
            </a:r>
          </a:p>
          <a:p>
            <a:r>
              <a:rPr lang="ru-RU" sz="2400" dirty="0">
                <a:solidFill>
                  <a:schemeClr val="bg1"/>
                </a:solidFill>
              </a:rPr>
              <a:t>Венчурные фонды</a:t>
            </a:r>
          </a:p>
        </p:txBody>
      </p:sp>
    </p:spTree>
    <p:extLst>
      <p:ext uri="{BB962C8B-B14F-4D97-AF65-F5344CB8AC3E}">
        <p14:creationId xmlns:p14="http://schemas.microsoft.com/office/powerpoint/2010/main" val="8952726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223"/>
            <a:ext cx="8229600" cy="1143000"/>
          </a:xfrm>
        </p:spPr>
        <p:txBody>
          <a:bodyPr/>
          <a:lstStyle/>
          <a:p>
            <a:r>
              <a:rPr lang="ru-RU" dirty="0" smtClean="0"/>
              <a:t>Риски </a:t>
            </a:r>
            <a:r>
              <a:rPr lang="ru-RU" dirty="0" err="1" smtClean="0"/>
              <a:t>ПИФов</a:t>
            </a:r>
            <a:r>
              <a:rPr lang="ru-RU" dirty="0" smtClean="0"/>
              <a:t> по видам</a:t>
            </a:r>
            <a:endParaRPr lang="ru-RU" dirty="0"/>
          </a:p>
        </p:txBody>
      </p:sp>
      <p:sp>
        <p:nvSpPr>
          <p:cNvPr id="3" name="Объект 2"/>
          <p:cNvSpPr>
            <a:spLocks noGrp="1"/>
          </p:cNvSpPr>
          <p:nvPr>
            <p:ph idx="1"/>
          </p:nvPr>
        </p:nvSpPr>
        <p:spPr/>
        <p:txBody>
          <a:bodyPr/>
          <a:lstStyle/>
          <a:p>
            <a:r>
              <a:rPr lang="ru-RU" sz="1800" dirty="0">
                <a:solidFill>
                  <a:schemeClr val="bg1"/>
                </a:solidFill>
              </a:rPr>
              <a:t>Фонд акций наиболее рисковый из всех видов фондов, но при этом потенциально и самый прибыльный. Фонд облигаций наоборот является наименее рискованным, из-за устойчивости цен на эти бумаги. А смешанный фонд в свою очередь представляет собой фонд с варьирующейся доходностью и риском, в зависимости от того, какие бумаги в него входят и какие преобладают. </a:t>
            </a:r>
            <a:endParaRPr lang="ru-RU" sz="1800" dirty="0" smtClean="0">
              <a:solidFill>
                <a:schemeClr val="bg1"/>
              </a:solidFill>
            </a:endParaRPr>
          </a:p>
          <a:p>
            <a:endParaRPr lang="ru-RU" sz="1800" dirty="0">
              <a:solidFill>
                <a:schemeClr val="bg1"/>
              </a:solidFill>
            </a:endParaRPr>
          </a:p>
          <a:p>
            <a:r>
              <a:rPr lang="ru-RU" sz="1800" dirty="0" smtClean="0">
                <a:solidFill>
                  <a:schemeClr val="bg1"/>
                </a:solidFill>
              </a:rPr>
              <a:t>Существует </a:t>
            </a:r>
            <a:r>
              <a:rPr lang="ru-RU" sz="1800" dirty="0">
                <a:solidFill>
                  <a:schemeClr val="bg1"/>
                </a:solidFill>
              </a:rPr>
              <a:t>множество видов </a:t>
            </a:r>
            <a:r>
              <a:rPr lang="ru-RU" sz="1800" dirty="0" err="1">
                <a:solidFill>
                  <a:schemeClr val="bg1"/>
                </a:solidFill>
              </a:rPr>
              <a:t>ПИФов</a:t>
            </a:r>
            <a:r>
              <a:rPr lang="ru-RU" sz="1800" dirty="0">
                <a:solidFill>
                  <a:schemeClr val="bg1"/>
                </a:solidFill>
              </a:rPr>
              <a:t>, в зависимости от пропорций вложений управляющими компаниями средств пайщиков в разные финансовые инструменты, а именно: акции, государственные, муниципальные или корпоративные облигации, а, кроме того, средства на счетах в банках. Более подробно возможный состав инвестиционного портфеля фонда можно увидеть в его правилах.</a:t>
            </a:r>
          </a:p>
        </p:txBody>
      </p:sp>
    </p:spTree>
    <p:extLst>
      <p:ext uri="{BB962C8B-B14F-4D97-AF65-F5344CB8AC3E}">
        <p14:creationId xmlns:p14="http://schemas.microsoft.com/office/powerpoint/2010/main" val="7350671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223"/>
            <a:ext cx="8229600" cy="1143000"/>
          </a:xfrm>
        </p:spPr>
        <p:txBody>
          <a:bodyPr/>
          <a:lstStyle/>
          <a:p>
            <a:r>
              <a:rPr lang="ru-RU" sz="2400" dirty="0"/>
              <a:t>По времени, когда можно купить/продать паи </a:t>
            </a:r>
            <a:r>
              <a:rPr lang="ru-RU" sz="2400" dirty="0" err="1"/>
              <a:t>ПИФы</a:t>
            </a:r>
            <a:r>
              <a:rPr lang="ru-RU" sz="2400" dirty="0"/>
              <a:t> подразделяют:</a:t>
            </a:r>
            <a:br>
              <a:rPr lang="ru-RU" sz="2400" dirty="0"/>
            </a:br>
            <a:endParaRPr lang="ru-RU" sz="2400" dirty="0"/>
          </a:p>
        </p:txBody>
      </p:sp>
      <p:sp>
        <p:nvSpPr>
          <p:cNvPr id="3" name="Объект 2"/>
          <p:cNvSpPr>
            <a:spLocks noGrp="1"/>
          </p:cNvSpPr>
          <p:nvPr>
            <p:ph idx="1"/>
          </p:nvPr>
        </p:nvSpPr>
        <p:spPr>
          <a:xfrm>
            <a:off x="457200" y="1342223"/>
            <a:ext cx="8229600" cy="4525963"/>
          </a:xfrm>
        </p:spPr>
        <p:txBody>
          <a:bodyPr/>
          <a:lstStyle/>
          <a:p>
            <a:r>
              <a:rPr lang="ru-RU" sz="2000" dirty="0" smtClean="0">
                <a:solidFill>
                  <a:srgbClr val="FFFF00"/>
                </a:solidFill>
              </a:rPr>
              <a:t>Открытый</a:t>
            </a:r>
            <a:r>
              <a:rPr lang="ru-RU" sz="2000" dirty="0" smtClean="0">
                <a:solidFill>
                  <a:schemeClr val="bg1"/>
                </a:solidFill>
              </a:rPr>
              <a:t> </a:t>
            </a:r>
            <a:r>
              <a:rPr lang="ru-RU" sz="2000" dirty="0">
                <a:solidFill>
                  <a:schemeClr val="bg1"/>
                </a:solidFill>
              </a:rPr>
              <a:t>— обязаны выкупать и продавать паи каждый рабочий день</a:t>
            </a:r>
          </a:p>
          <a:p>
            <a:r>
              <a:rPr lang="ru-RU" sz="2000" dirty="0">
                <a:solidFill>
                  <a:srgbClr val="FFFF00"/>
                </a:solidFill>
              </a:rPr>
              <a:t>Интервальный</a:t>
            </a:r>
            <a:r>
              <a:rPr lang="ru-RU" sz="2000" dirty="0">
                <a:solidFill>
                  <a:schemeClr val="bg1"/>
                </a:solidFill>
              </a:rPr>
              <a:t> — открываются для покупки и продажи паёв в определённый период времени, оговоренный в правилах фонда, однако не реже раза в год</a:t>
            </a:r>
          </a:p>
          <a:p>
            <a:r>
              <a:rPr lang="ru-RU" sz="2000" dirty="0">
                <a:solidFill>
                  <a:srgbClr val="FFFF00"/>
                </a:solidFill>
              </a:rPr>
              <a:t>Закрытый </a:t>
            </a:r>
            <a:r>
              <a:rPr lang="ru-RU" sz="2000" dirty="0">
                <a:solidFill>
                  <a:schemeClr val="bg1"/>
                </a:solidFill>
              </a:rPr>
              <a:t>— продают паи при формировании фонда. Как правило, не выкупают паи до завершения фонда (кроме случая, когда пайщик не согласен с изменениями правил ДУ фонда). Инвестор может продать паи только на вторичном рынке, что не слишком просто. Дело в том, что фактически все </a:t>
            </a:r>
            <a:r>
              <a:rPr lang="ru-RU" sz="2000" dirty="0" err="1">
                <a:solidFill>
                  <a:schemeClr val="bg1"/>
                </a:solidFill>
              </a:rPr>
              <a:t>ЗПИФы</a:t>
            </a:r>
            <a:r>
              <a:rPr lang="ru-RU" sz="2000" dirty="0">
                <a:solidFill>
                  <a:schemeClr val="bg1"/>
                </a:solidFill>
              </a:rPr>
              <a:t> создавались для заранее установленного узкого круга клиентов, а там, где всё же принимали сторонних инвесторов, минимальный взнос составлял 1 млн рублей.</a:t>
            </a:r>
          </a:p>
        </p:txBody>
      </p:sp>
    </p:spTree>
    <p:extLst>
      <p:ext uri="{BB962C8B-B14F-4D97-AF65-F5344CB8AC3E}">
        <p14:creationId xmlns:p14="http://schemas.microsoft.com/office/powerpoint/2010/main" val="23469063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674"/>
            <a:ext cx="8229600" cy="1143000"/>
          </a:xfrm>
        </p:spPr>
        <p:txBody>
          <a:bodyPr/>
          <a:lstStyle/>
          <a:p>
            <a:r>
              <a:rPr lang="ru-RU" sz="2800" dirty="0"/>
              <a:t>Рейтинг управляющих компаний по стоимости чистых активов</a:t>
            </a:r>
          </a:p>
        </p:txBody>
      </p:sp>
      <p:pic>
        <p:nvPicPr>
          <p:cNvPr id="4" name="Объект 3"/>
          <p:cNvPicPr>
            <a:picLocks noGrp="1" noChangeAspect="1"/>
          </p:cNvPicPr>
          <p:nvPr>
            <p:ph idx="1"/>
          </p:nvPr>
        </p:nvPicPr>
        <p:blipFill>
          <a:blip r:embed="rId3"/>
          <a:stretch>
            <a:fillRect/>
          </a:stretch>
        </p:blipFill>
        <p:spPr>
          <a:xfrm>
            <a:off x="613781" y="1600200"/>
            <a:ext cx="7916437" cy="4525963"/>
          </a:xfrm>
          <a:prstGeom prst="rect">
            <a:avLst/>
          </a:prstGeom>
        </p:spPr>
      </p:pic>
    </p:spTree>
    <p:extLst>
      <p:ext uri="{BB962C8B-B14F-4D97-AF65-F5344CB8AC3E}">
        <p14:creationId xmlns:p14="http://schemas.microsoft.com/office/powerpoint/2010/main" val="38141770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9223"/>
            <a:ext cx="8229600" cy="1143000"/>
          </a:xfrm>
        </p:spPr>
        <p:txBody>
          <a:bodyPr/>
          <a:lstStyle/>
          <a:p>
            <a:r>
              <a:rPr lang="ru-RU" dirty="0" smtClean="0"/>
              <a:t>Преимущества и недостатки</a:t>
            </a:r>
            <a:endParaRPr lang="ru-RU" dirty="0"/>
          </a:p>
        </p:txBody>
      </p:sp>
      <p:sp>
        <p:nvSpPr>
          <p:cNvPr id="3" name="Объект 2"/>
          <p:cNvSpPr>
            <a:spLocks noGrp="1"/>
          </p:cNvSpPr>
          <p:nvPr>
            <p:ph idx="1"/>
          </p:nvPr>
        </p:nvSpPr>
        <p:spPr/>
        <p:txBody>
          <a:bodyPr/>
          <a:lstStyle/>
          <a:p>
            <a:r>
              <a:rPr lang="ru-RU" sz="2400" dirty="0">
                <a:solidFill>
                  <a:schemeClr val="bg1"/>
                </a:solidFill>
              </a:rPr>
              <a:t>Каждый из видов фондов имеет свои плюсы и минусы. Открытые фонды обеспечивают </a:t>
            </a:r>
            <a:r>
              <a:rPr lang="ru-RU" sz="2400" dirty="0" err="1">
                <a:solidFill>
                  <a:schemeClr val="bg1"/>
                </a:solidFill>
              </a:rPr>
              <a:t>бо́льшую</a:t>
            </a:r>
            <a:r>
              <a:rPr lang="ru-RU" sz="2400" dirty="0">
                <a:solidFill>
                  <a:schemeClr val="bg1"/>
                </a:solidFill>
              </a:rPr>
              <a:t> ликвидность средств пайщиков. Зато интервальные и закрытые фонды, обычно, более доходные, так как им проще планировать свои инвестиции на длительный период, так как пайщики не могут забрать свои средства из фонда в любой момент, меньше операционные расходы для обеспечения работы фонда. </a:t>
            </a:r>
          </a:p>
        </p:txBody>
      </p:sp>
    </p:spTree>
    <p:extLst>
      <p:ext uri="{BB962C8B-B14F-4D97-AF65-F5344CB8AC3E}">
        <p14:creationId xmlns:p14="http://schemas.microsoft.com/office/powerpoint/2010/main" val="38591268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376"/>
            <a:ext cx="8229600" cy="869623"/>
          </a:xfrm>
        </p:spPr>
        <p:txBody>
          <a:bodyPr/>
          <a:lstStyle/>
          <a:p>
            <a:r>
              <a:rPr lang="ru-RU" sz="3200" dirty="0" smtClean="0"/>
              <a:t>Особенности отдельных видов </a:t>
            </a:r>
            <a:r>
              <a:rPr lang="ru-RU" sz="3200" dirty="0" err="1" smtClean="0"/>
              <a:t>Пифов</a:t>
            </a:r>
            <a:endParaRPr lang="ru-RU" sz="3200" dirty="0"/>
          </a:p>
        </p:txBody>
      </p:sp>
      <p:sp>
        <p:nvSpPr>
          <p:cNvPr id="3" name="Объект 2"/>
          <p:cNvSpPr>
            <a:spLocks noGrp="1"/>
          </p:cNvSpPr>
          <p:nvPr>
            <p:ph idx="1"/>
          </p:nvPr>
        </p:nvSpPr>
        <p:spPr/>
        <p:txBody>
          <a:bodyPr/>
          <a:lstStyle/>
          <a:p>
            <a:r>
              <a:rPr lang="ru-RU" sz="2400" dirty="0">
                <a:solidFill>
                  <a:schemeClr val="bg1"/>
                </a:solidFill>
              </a:rPr>
              <a:t>Среди других видов паевых фондов — индексные, покупающие акции в соответствии с пропорцией, воспроизводящей структуру индексов, таких как ММВБ, PTC. Преимуществом такого вида фондов являются низкие издержки, так как состав портфеля пересматривается относительно редко, только когда изменяется состав самого индекса, не требуется дорогой аналитической поддержки.</a:t>
            </a:r>
          </a:p>
          <a:p>
            <a:endParaRPr lang="ru-RU" sz="2400" dirty="0">
              <a:solidFill>
                <a:schemeClr val="bg1"/>
              </a:solidFill>
            </a:endParaRPr>
          </a:p>
        </p:txBody>
      </p:sp>
    </p:spTree>
    <p:extLst>
      <p:ext uri="{BB962C8B-B14F-4D97-AF65-F5344CB8AC3E}">
        <p14:creationId xmlns:p14="http://schemas.microsoft.com/office/powerpoint/2010/main" val="19136668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376"/>
            <a:ext cx="8229600" cy="869623"/>
          </a:xfrm>
        </p:spPr>
        <p:txBody>
          <a:bodyPr/>
          <a:lstStyle/>
          <a:p>
            <a:r>
              <a:rPr lang="ru-RU" sz="3200" dirty="0" smtClean="0"/>
              <a:t>Особенности отдельных видов </a:t>
            </a:r>
            <a:r>
              <a:rPr lang="ru-RU" sz="3200" dirty="0" err="1" smtClean="0"/>
              <a:t>Пифов</a:t>
            </a:r>
            <a:endParaRPr lang="ru-RU" sz="3200" dirty="0"/>
          </a:p>
        </p:txBody>
      </p:sp>
      <p:sp>
        <p:nvSpPr>
          <p:cNvPr id="3" name="Объект 2"/>
          <p:cNvSpPr>
            <a:spLocks noGrp="1"/>
          </p:cNvSpPr>
          <p:nvPr>
            <p:ph idx="1"/>
          </p:nvPr>
        </p:nvSpPr>
        <p:spPr>
          <a:xfrm>
            <a:off x="457200" y="1307969"/>
            <a:ext cx="8229600" cy="4525963"/>
          </a:xfrm>
        </p:spPr>
        <p:txBody>
          <a:bodyPr/>
          <a:lstStyle/>
          <a:p>
            <a:r>
              <a:rPr lang="ru-RU" sz="1600" dirty="0">
                <a:solidFill>
                  <a:schemeClr val="bg1"/>
                </a:solidFill>
              </a:rPr>
              <a:t>Кроме того, с недавнего времени российскому рынку стали известны закрытые паевые инвестиционные фонды, ориентированные на рынок недвижимости, изъять средства из которых можно только через несколько лет. Первый такой фонд был образован в марте 2003 г., а спустя год их уже насчитывалось около 10. Обычно </a:t>
            </a:r>
            <a:r>
              <a:rPr lang="ru-RU" sz="1600" dirty="0" err="1">
                <a:solidFill>
                  <a:schemeClr val="bg1"/>
                </a:solidFill>
              </a:rPr>
              <a:t>ЗПИФы</a:t>
            </a:r>
            <a:r>
              <a:rPr lang="ru-RU" sz="1600" dirty="0">
                <a:solidFill>
                  <a:schemeClr val="bg1"/>
                </a:solidFill>
              </a:rPr>
              <a:t> создаются на максимально разрешённый законом срок — 15 лет. </a:t>
            </a:r>
            <a:endParaRPr lang="ru-RU" sz="1600" dirty="0" smtClean="0">
              <a:solidFill>
                <a:schemeClr val="bg1"/>
              </a:solidFill>
            </a:endParaRPr>
          </a:p>
          <a:p>
            <a:r>
              <a:rPr lang="ru-RU" sz="1600" dirty="0" smtClean="0">
                <a:solidFill>
                  <a:schemeClr val="bg1"/>
                </a:solidFill>
              </a:rPr>
              <a:t>Вложения </a:t>
            </a:r>
            <a:r>
              <a:rPr lang="ru-RU" sz="1600" dirty="0">
                <a:solidFill>
                  <a:schemeClr val="bg1"/>
                </a:solidFill>
              </a:rPr>
              <a:t>в такие инструменты как недвижимость и земля показали хорошую доходность, а диверсификация вложенных средств между несколькими проектами снижает риски. </a:t>
            </a:r>
            <a:endParaRPr lang="ru-RU" sz="1600" dirty="0" smtClean="0">
              <a:solidFill>
                <a:schemeClr val="bg1"/>
              </a:solidFill>
            </a:endParaRPr>
          </a:p>
          <a:p>
            <a:endParaRPr lang="ru-RU" sz="1600" dirty="0">
              <a:solidFill>
                <a:schemeClr val="bg1"/>
              </a:solidFill>
            </a:endParaRPr>
          </a:p>
          <a:p>
            <a:r>
              <a:rPr lang="ru-RU" sz="1600" dirty="0" smtClean="0">
                <a:solidFill>
                  <a:schemeClr val="bg1"/>
                </a:solidFill>
              </a:rPr>
              <a:t>Самыми </a:t>
            </a:r>
            <a:r>
              <a:rPr lang="ru-RU" sz="1600" dirty="0">
                <a:solidFill>
                  <a:schemeClr val="bg1"/>
                </a:solidFill>
              </a:rPr>
              <a:t>доходными управляющие считают инвестиции фонда в строительство с последующей продажей объекта после его сдачи. А более стабильной и, естественно, менее доходной является сдача в аренду торговой или коммерческой недвижимости, приносящая до 10-15 %. Комиссия управляющей компании за управление закрытым паевым фондом обычно составляет 1-3 % от стоимости активов </a:t>
            </a:r>
            <a:r>
              <a:rPr lang="ru-RU" sz="1600" dirty="0" err="1">
                <a:solidFill>
                  <a:schemeClr val="bg1"/>
                </a:solidFill>
              </a:rPr>
              <a:t>ЗПИФа</a:t>
            </a:r>
            <a:r>
              <a:rPr lang="ru-RU" sz="1600" dirty="0">
                <a:solidFill>
                  <a:schemeClr val="bg1"/>
                </a:solidFill>
              </a:rPr>
              <a:t>.</a:t>
            </a:r>
          </a:p>
          <a:p>
            <a:endParaRPr lang="ru-RU" sz="1600" dirty="0">
              <a:solidFill>
                <a:schemeClr val="bg1"/>
              </a:solidFill>
            </a:endParaRPr>
          </a:p>
        </p:txBody>
      </p:sp>
    </p:spTree>
    <p:extLst>
      <p:ext uri="{BB962C8B-B14F-4D97-AF65-F5344CB8AC3E}">
        <p14:creationId xmlns:p14="http://schemas.microsoft.com/office/powerpoint/2010/main" val="41444675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69623"/>
          </a:xfrm>
        </p:spPr>
        <p:txBody>
          <a:bodyPr/>
          <a:lstStyle/>
          <a:p>
            <a:r>
              <a:rPr lang="ru-RU" sz="3200" dirty="0" smtClean="0"/>
              <a:t>Вопрос 2. Многопрофильные инвестиционные компании</a:t>
            </a:r>
            <a:endParaRPr lang="ru-RU" sz="3200" dirty="0"/>
          </a:p>
        </p:txBody>
      </p:sp>
      <p:sp>
        <p:nvSpPr>
          <p:cNvPr id="3" name="Объект 2"/>
          <p:cNvSpPr>
            <a:spLocks noGrp="1"/>
          </p:cNvSpPr>
          <p:nvPr>
            <p:ph idx="1"/>
          </p:nvPr>
        </p:nvSpPr>
        <p:spPr/>
        <p:txBody>
          <a:bodyPr/>
          <a:lstStyle/>
          <a:p>
            <a:r>
              <a:rPr lang="ru-RU" sz="2400" dirty="0">
                <a:solidFill>
                  <a:schemeClr val="bg1"/>
                </a:solidFill>
              </a:rPr>
              <a:t>АФК «Система» является крупным частным инвестором в реальный сектор экономики России. История компании неразрывно связана с развитием целого ряда отраслей.</a:t>
            </a:r>
          </a:p>
        </p:txBody>
      </p:sp>
    </p:spTree>
    <p:extLst>
      <p:ext uri="{BB962C8B-B14F-4D97-AF65-F5344CB8AC3E}">
        <p14:creationId xmlns:p14="http://schemas.microsoft.com/office/powerpoint/2010/main" val="37720732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376"/>
            <a:ext cx="8229600" cy="869623"/>
          </a:xfrm>
        </p:spPr>
        <p:txBody>
          <a:bodyPr/>
          <a:lstStyle/>
          <a:p>
            <a:r>
              <a:rPr lang="ru-RU" sz="3200" dirty="0" smtClean="0"/>
              <a:t>Инвестиционный портфель</a:t>
            </a:r>
            <a:endParaRPr lang="ru-RU" sz="3200" dirty="0"/>
          </a:p>
        </p:txBody>
      </p:sp>
      <p:pic>
        <p:nvPicPr>
          <p:cNvPr id="4" name="Объект 3"/>
          <p:cNvPicPr>
            <a:picLocks noGrp="1" noChangeAspect="1"/>
          </p:cNvPicPr>
          <p:nvPr>
            <p:ph idx="1"/>
          </p:nvPr>
        </p:nvPicPr>
        <p:blipFill>
          <a:blip r:embed="rId3"/>
          <a:stretch>
            <a:fillRect/>
          </a:stretch>
        </p:blipFill>
        <p:spPr>
          <a:xfrm>
            <a:off x="1941922" y="1273064"/>
            <a:ext cx="5533534" cy="5449462"/>
          </a:xfrm>
          <a:prstGeom prst="rect">
            <a:avLst/>
          </a:prstGeom>
        </p:spPr>
      </p:pic>
    </p:spTree>
    <p:extLst>
      <p:ext uri="{BB962C8B-B14F-4D97-AF65-F5344CB8AC3E}">
        <p14:creationId xmlns:p14="http://schemas.microsoft.com/office/powerpoint/2010/main" val="8755314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376"/>
            <a:ext cx="8229600" cy="869623"/>
          </a:xfrm>
        </p:spPr>
        <p:txBody>
          <a:bodyPr/>
          <a:lstStyle/>
          <a:p>
            <a:r>
              <a:rPr lang="ru-RU" sz="3200" dirty="0" smtClean="0"/>
              <a:t>Инвестиционный портфель</a:t>
            </a:r>
            <a:endParaRPr lang="ru-RU" sz="3200" dirty="0"/>
          </a:p>
        </p:txBody>
      </p:sp>
      <p:pic>
        <p:nvPicPr>
          <p:cNvPr id="6" name="Рисунок 5"/>
          <p:cNvPicPr>
            <a:picLocks noChangeAspect="1"/>
          </p:cNvPicPr>
          <p:nvPr/>
        </p:nvPicPr>
        <p:blipFill>
          <a:blip r:embed="rId3"/>
          <a:stretch>
            <a:fillRect/>
          </a:stretch>
        </p:blipFill>
        <p:spPr>
          <a:xfrm>
            <a:off x="202627" y="1292257"/>
            <a:ext cx="5495925" cy="3048000"/>
          </a:xfrm>
          <a:prstGeom prst="rect">
            <a:avLst/>
          </a:prstGeom>
        </p:spPr>
      </p:pic>
      <p:pic>
        <p:nvPicPr>
          <p:cNvPr id="7" name="Рисунок 6"/>
          <p:cNvPicPr>
            <a:picLocks noChangeAspect="1"/>
          </p:cNvPicPr>
          <p:nvPr/>
        </p:nvPicPr>
        <p:blipFill>
          <a:blip r:embed="rId4"/>
          <a:stretch>
            <a:fillRect/>
          </a:stretch>
        </p:blipFill>
        <p:spPr>
          <a:xfrm>
            <a:off x="4138367" y="2799455"/>
            <a:ext cx="4651390" cy="3515489"/>
          </a:xfrm>
          <a:prstGeom prst="rect">
            <a:avLst/>
          </a:prstGeom>
        </p:spPr>
      </p:pic>
    </p:spTree>
    <p:extLst>
      <p:ext uri="{BB962C8B-B14F-4D97-AF65-F5344CB8AC3E}">
        <p14:creationId xmlns:p14="http://schemas.microsoft.com/office/powerpoint/2010/main" val="41346248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376"/>
            <a:ext cx="8229600" cy="869623"/>
          </a:xfrm>
        </p:spPr>
        <p:txBody>
          <a:bodyPr/>
          <a:lstStyle/>
          <a:p>
            <a:r>
              <a:rPr lang="ru-RU" sz="3200" dirty="0" smtClean="0"/>
              <a:t>Основные финансовые показатели</a:t>
            </a:r>
            <a:endParaRPr lang="ru-RU" sz="3200" dirty="0"/>
          </a:p>
        </p:txBody>
      </p:sp>
      <p:pic>
        <p:nvPicPr>
          <p:cNvPr id="4" name="Объект 3"/>
          <p:cNvPicPr>
            <a:picLocks noGrp="1" noChangeAspect="1"/>
          </p:cNvPicPr>
          <p:nvPr>
            <p:ph idx="1"/>
          </p:nvPr>
        </p:nvPicPr>
        <p:blipFill>
          <a:blip r:embed="rId3"/>
          <a:stretch>
            <a:fillRect/>
          </a:stretch>
        </p:blipFill>
        <p:spPr>
          <a:xfrm>
            <a:off x="457200" y="2520995"/>
            <a:ext cx="8229600" cy="2684372"/>
          </a:xfrm>
          <a:prstGeom prst="rect">
            <a:avLst/>
          </a:prstGeom>
        </p:spPr>
      </p:pic>
    </p:spTree>
    <p:extLst>
      <p:ext uri="{BB962C8B-B14F-4D97-AF65-F5344CB8AC3E}">
        <p14:creationId xmlns:p14="http://schemas.microsoft.com/office/powerpoint/2010/main" val="16152531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376"/>
            <a:ext cx="8229600" cy="869623"/>
          </a:xfrm>
        </p:spPr>
        <p:txBody>
          <a:bodyPr/>
          <a:lstStyle/>
          <a:p>
            <a:r>
              <a:rPr lang="ru-RU" sz="3200" dirty="0" smtClean="0"/>
              <a:t>Основные финансовые показатели</a:t>
            </a:r>
            <a:endParaRPr lang="ru-RU" sz="3200" dirty="0"/>
          </a:p>
        </p:txBody>
      </p:sp>
      <p:sp>
        <p:nvSpPr>
          <p:cNvPr id="3" name="Объект 2"/>
          <p:cNvSpPr>
            <a:spLocks noGrp="1"/>
          </p:cNvSpPr>
          <p:nvPr>
            <p:ph idx="1"/>
          </p:nvPr>
        </p:nvSpPr>
        <p:spPr/>
        <p:txBody>
          <a:bodyPr/>
          <a:lstStyle/>
          <a:p>
            <a:pPr marL="0" indent="0">
              <a:buNone/>
            </a:pPr>
            <a:r>
              <a:rPr lang="ru-RU" sz="1400" dirty="0">
                <a:solidFill>
                  <a:schemeClr val="bg1"/>
                </a:solidFill>
              </a:rPr>
              <a:t>Скорректированная OIBDA Группы выросла на 32,3% год-к-году по итогам квартала </a:t>
            </a:r>
            <a:r>
              <a:rPr lang="ru-RU" sz="1400" dirty="0" smtClean="0">
                <a:solidFill>
                  <a:schemeClr val="bg1"/>
                </a:solidFill>
              </a:rPr>
              <a:t>благодаря:</a:t>
            </a:r>
          </a:p>
          <a:p>
            <a:endParaRPr lang="ru-RU" sz="1400" dirty="0" smtClean="0">
              <a:solidFill>
                <a:schemeClr val="bg1"/>
              </a:solidFill>
            </a:endParaRPr>
          </a:p>
          <a:p>
            <a:r>
              <a:rPr lang="ru-RU" sz="1400" dirty="0" smtClean="0">
                <a:solidFill>
                  <a:schemeClr val="bg1"/>
                </a:solidFill>
              </a:rPr>
              <a:t>сильным результатам МТС</a:t>
            </a:r>
            <a:r>
              <a:rPr lang="ru-RU" sz="1400" dirty="0">
                <a:solidFill>
                  <a:schemeClr val="bg1"/>
                </a:solidFill>
              </a:rPr>
              <a:t>, в основном за счет роста выручки и применения новых стандартов отчетности; </a:t>
            </a:r>
            <a:endParaRPr lang="ru-RU" sz="1400" dirty="0" smtClean="0">
              <a:solidFill>
                <a:schemeClr val="bg1"/>
              </a:solidFill>
            </a:endParaRPr>
          </a:p>
          <a:p>
            <a:r>
              <a:rPr lang="ru-RU" sz="1400" dirty="0" smtClean="0">
                <a:solidFill>
                  <a:schemeClr val="bg1"/>
                </a:solidFill>
              </a:rPr>
              <a:t>«</a:t>
            </a:r>
            <a:r>
              <a:rPr lang="ru-RU" sz="1400" dirty="0">
                <a:solidFill>
                  <a:schemeClr val="bg1"/>
                </a:solidFill>
              </a:rPr>
              <a:t>Детского мира» – за </a:t>
            </a:r>
            <a:r>
              <a:rPr lang="ru-RU" sz="1400" dirty="0" smtClean="0">
                <a:solidFill>
                  <a:schemeClr val="bg1"/>
                </a:solidFill>
              </a:rPr>
              <a:t>счет применения </a:t>
            </a:r>
            <a:r>
              <a:rPr lang="ru-RU" sz="1400" dirty="0">
                <a:solidFill>
                  <a:schemeClr val="bg1"/>
                </a:solidFill>
              </a:rPr>
              <a:t>новых стандартов МСФО, </a:t>
            </a:r>
            <a:r>
              <a:rPr lang="ru-RU" sz="1400" dirty="0" smtClean="0">
                <a:solidFill>
                  <a:schemeClr val="bg1"/>
                </a:solidFill>
              </a:rPr>
              <a:t>сильного </a:t>
            </a:r>
            <a:r>
              <a:rPr lang="ru-RU" sz="1400" dirty="0">
                <a:solidFill>
                  <a:schemeClr val="bg1"/>
                </a:solidFill>
              </a:rPr>
              <a:t>роста выручки и сокращения маркетинговых расходов; </a:t>
            </a:r>
            <a:endParaRPr lang="ru-RU" sz="1400" dirty="0" smtClean="0">
              <a:solidFill>
                <a:schemeClr val="bg1"/>
              </a:solidFill>
            </a:endParaRPr>
          </a:p>
          <a:p>
            <a:r>
              <a:rPr lang="ru-RU" sz="1400" dirty="0" err="1" smtClean="0">
                <a:solidFill>
                  <a:schemeClr val="bg1"/>
                </a:solidFill>
              </a:rPr>
              <a:t>Segezha</a:t>
            </a:r>
            <a:r>
              <a:rPr lang="ru-RU" sz="1400" dirty="0" smtClean="0">
                <a:solidFill>
                  <a:schemeClr val="bg1"/>
                </a:solidFill>
              </a:rPr>
              <a:t> </a:t>
            </a:r>
            <a:r>
              <a:rPr lang="ru-RU" sz="1400" dirty="0" err="1">
                <a:solidFill>
                  <a:schemeClr val="bg1"/>
                </a:solidFill>
              </a:rPr>
              <a:t>Group</a:t>
            </a:r>
            <a:r>
              <a:rPr lang="ru-RU" sz="1400" dirty="0">
                <a:solidFill>
                  <a:schemeClr val="bg1"/>
                </a:solidFill>
              </a:rPr>
              <a:t> </a:t>
            </a:r>
            <a:r>
              <a:rPr lang="ru-RU" sz="1400" dirty="0" smtClean="0">
                <a:solidFill>
                  <a:schemeClr val="bg1"/>
                </a:solidFill>
              </a:rPr>
              <a:t>– в </a:t>
            </a:r>
            <a:r>
              <a:rPr lang="ru-RU" sz="1400" dirty="0">
                <a:solidFill>
                  <a:schemeClr val="bg1"/>
                </a:solidFill>
              </a:rPr>
              <a:t>результате динамики выручки, снижения административных расходов и затрат на логистику; </a:t>
            </a:r>
            <a:endParaRPr lang="ru-RU" sz="1400" dirty="0" smtClean="0">
              <a:solidFill>
                <a:schemeClr val="bg1"/>
              </a:solidFill>
            </a:endParaRPr>
          </a:p>
          <a:p>
            <a:r>
              <a:rPr lang="ru-RU" sz="1400" dirty="0" smtClean="0">
                <a:solidFill>
                  <a:schemeClr val="bg1"/>
                </a:solidFill>
              </a:rPr>
              <a:t>РТИ </a:t>
            </a:r>
            <a:r>
              <a:rPr lang="ru-RU" sz="1400" dirty="0">
                <a:solidFill>
                  <a:schemeClr val="bg1"/>
                </a:solidFill>
              </a:rPr>
              <a:t>– </a:t>
            </a:r>
            <a:r>
              <a:rPr lang="ru-RU" sz="1400" dirty="0" smtClean="0">
                <a:solidFill>
                  <a:schemeClr val="bg1"/>
                </a:solidFill>
              </a:rPr>
              <a:t>благодаря существенному </a:t>
            </a:r>
            <a:r>
              <a:rPr lang="ru-RU" sz="1400" dirty="0">
                <a:solidFill>
                  <a:schemeClr val="bg1"/>
                </a:solidFill>
              </a:rPr>
              <a:t>снижению </a:t>
            </a:r>
            <a:r>
              <a:rPr lang="ru-RU" sz="1400" dirty="0" err="1">
                <a:solidFill>
                  <a:schemeClr val="bg1"/>
                </a:solidFill>
              </a:rPr>
              <a:t>КиАУР</a:t>
            </a:r>
            <a:r>
              <a:rPr lang="ru-RU" sz="1400" dirty="0">
                <a:solidFill>
                  <a:schemeClr val="bg1"/>
                </a:solidFill>
              </a:rPr>
              <a:t>. </a:t>
            </a:r>
            <a:endParaRPr lang="ru-RU" sz="1400" dirty="0" smtClean="0">
              <a:solidFill>
                <a:schemeClr val="bg1"/>
              </a:solidFill>
            </a:endParaRPr>
          </a:p>
          <a:p>
            <a:endParaRPr lang="ru-RU" sz="1400" dirty="0">
              <a:solidFill>
                <a:schemeClr val="bg1"/>
              </a:solidFill>
            </a:endParaRPr>
          </a:p>
          <a:p>
            <a:pPr marL="0" indent="0">
              <a:buNone/>
            </a:pPr>
            <a:r>
              <a:rPr lang="ru-RU" sz="1400" dirty="0" smtClean="0">
                <a:solidFill>
                  <a:schemeClr val="bg1"/>
                </a:solidFill>
              </a:rPr>
              <a:t>Без </a:t>
            </a:r>
            <a:r>
              <a:rPr lang="ru-RU" sz="1400" dirty="0">
                <a:solidFill>
                  <a:schemeClr val="bg1"/>
                </a:solidFill>
              </a:rPr>
              <a:t>учета эффекта применения новых стандартов отчетности </a:t>
            </a:r>
            <a:r>
              <a:rPr lang="ru-RU" sz="1400" dirty="0" smtClean="0">
                <a:solidFill>
                  <a:schemeClr val="bg1"/>
                </a:solidFill>
              </a:rPr>
              <a:t>скорректированная OIBDA </a:t>
            </a:r>
            <a:r>
              <a:rPr lang="ru-RU" sz="1400" dirty="0">
                <a:solidFill>
                  <a:schemeClr val="bg1"/>
                </a:solidFill>
              </a:rPr>
              <a:t>Группы увеличилась на 10,8% год-к-году в основном за счет роста показателей МТС, «Детского мира», </a:t>
            </a:r>
            <a:r>
              <a:rPr lang="ru-RU" sz="1400" dirty="0" err="1">
                <a:solidFill>
                  <a:schemeClr val="bg1"/>
                </a:solidFill>
              </a:rPr>
              <a:t>Segezha</a:t>
            </a:r>
            <a:r>
              <a:rPr lang="ru-RU" sz="1400" dirty="0">
                <a:solidFill>
                  <a:schemeClr val="bg1"/>
                </a:solidFill>
              </a:rPr>
              <a:t> </a:t>
            </a:r>
            <a:r>
              <a:rPr lang="ru-RU" sz="1400" dirty="0" smtClean="0">
                <a:solidFill>
                  <a:schemeClr val="bg1"/>
                </a:solidFill>
              </a:rPr>
              <a:t>и РТИ</a:t>
            </a:r>
            <a:r>
              <a:rPr lang="ru-RU" sz="1400" dirty="0">
                <a:solidFill>
                  <a:schemeClr val="bg1"/>
                </a:solidFill>
              </a:rPr>
              <a:t>. Рентабельность по скорректированной OIBDA выросла на 6,0 </a:t>
            </a:r>
            <a:r>
              <a:rPr lang="ru-RU" sz="1400" dirty="0" err="1">
                <a:solidFill>
                  <a:schemeClr val="bg1"/>
                </a:solidFill>
              </a:rPr>
              <a:t>п.п</a:t>
            </a:r>
            <a:r>
              <a:rPr lang="ru-RU" sz="1400" dirty="0">
                <a:solidFill>
                  <a:schemeClr val="bg1"/>
                </a:solidFill>
              </a:rPr>
              <a:t>. год-к-году до 36,2%, в основном в </a:t>
            </a:r>
            <a:r>
              <a:rPr lang="ru-RU" sz="1400" dirty="0" smtClean="0">
                <a:solidFill>
                  <a:schemeClr val="bg1"/>
                </a:solidFill>
              </a:rPr>
              <a:t>результате применения </a:t>
            </a:r>
            <a:r>
              <a:rPr lang="ru-RU" sz="1400" dirty="0">
                <a:solidFill>
                  <a:schemeClr val="bg1"/>
                </a:solidFill>
              </a:rPr>
              <a:t>новых стандартов отчетности. Без влияния этого фактора рентабельность по скорректированной </a:t>
            </a:r>
            <a:r>
              <a:rPr lang="ru-RU" sz="1400" dirty="0" smtClean="0">
                <a:solidFill>
                  <a:schemeClr val="bg1"/>
                </a:solidFill>
              </a:rPr>
              <a:t>OIBDA составила </a:t>
            </a:r>
            <a:r>
              <a:rPr lang="ru-RU" sz="1400" dirty="0">
                <a:solidFill>
                  <a:schemeClr val="bg1"/>
                </a:solidFill>
              </a:rPr>
              <a:t>30,5%, увеличившись на 0,3 </a:t>
            </a:r>
            <a:r>
              <a:rPr lang="ru-RU" sz="1400" dirty="0" err="1">
                <a:solidFill>
                  <a:schemeClr val="bg1"/>
                </a:solidFill>
              </a:rPr>
              <a:t>п.п</a:t>
            </a:r>
            <a:r>
              <a:rPr lang="ru-RU" sz="1400" dirty="0">
                <a:solidFill>
                  <a:schemeClr val="bg1"/>
                </a:solidFill>
              </a:rPr>
              <a:t>. за счет роста эффективности бизнеса</a:t>
            </a:r>
          </a:p>
        </p:txBody>
      </p:sp>
    </p:spTree>
    <p:extLst>
      <p:ext uri="{BB962C8B-B14F-4D97-AF65-F5344CB8AC3E}">
        <p14:creationId xmlns:p14="http://schemas.microsoft.com/office/powerpoint/2010/main" val="7169848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376"/>
            <a:ext cx="8229600" cy="869623"/>
          </a:xfrm>
        </p:spPr>
        <p:txBody>
          <a:bodyPr/>
          <a:lstStyle/>
          <a:p>
            <a:r>
              <a:rPr lang="ru-RU" sz="3200" dirty="0" smtClean="0"/>
              <a:t>Инвестиционные решения</a:t>
            </a:r>
            <a:endParaRPr lang="ru-RU" sz="3200" dirty="0"/>
          </a:p>
        </p:txBody>
      </p:sp>
      <p:pic>
        <p:nvPicPr>
          <p:cNvPr id="5" name="Объект 4"/>
          <p:cNvPicPr>
            <a:picLocks noGrp="1" noChangeAspect="1"/>
          </p:cNvPicPr>
          <p:nvPr>
            <p:ph idx="1"/>
          </p:nvPr>
        </p:nvPicPr>
        <p:blipFill>
          <a:blip r:embed="rId3"/>
          <a:stretch>
            <a:fillRect/>
          </a:stretch>
        </p:blipFill>
        <p:spPr>
          <a:xfrm>
            <a:off x="2394408" y="1225201"/>
            <a:ext cx="4421171" cy="5507603"/>
          </a:xfrm>
          <a:prstGeom prst="rect">
            <a:avLst/>
          </a:prstGeom>
        </p:spPr>
      </p:pic>
    </p:spTree>
    <p:extLst>
      <p:ext uri="{BB962C8B-B14F-4D97-AF65-F5344CB8AC3E}">
        <p14:creationId xmlns:p14="http://schemas.microsoft.com/office/powerpoint/2010/main" val="13206132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7773" y="0"/>
            <a:ext cx="8229600" cy="869623"/>
          </a:xfrm>
        </p:spPr>
        <p:txBody>
          <a:bodyPr/>
          <a:lstStyle/>
          <a:p>
            <a:r>
              <a:rPr lang="ru-RU" sz="3200" dirty="0" smtClean="0"/>
              <a:t>Вопрос 3. Профильные инвесторы: Газпром, </a:t>
            </a:r>
            <a:r>
              <a:rPr lang="ru-RU" sz="3200" dirty="0" err="1" smtClean="0"/>
              <a:t>Россети</a:t>
            </a:r>
            <a:r>
              <a:rPr lang="ru-RU" sz="3200" dirty="0" smtClean="0"/>
              <a:t>, Лукойл</a:t>
            </a:r>
            <a:endParaRPr lang="ru-RU" sz="3200" dirty="0"/>
          </a:p>
        </p:txBody>
      </p:sp>
      <p:pic>
        <p:nvPicPr>
          <p:cNvPr id="4" name="Рисунок 3"/>
          <p:cNvPicPr>
            <a:picLocks noChangeAspect="1"/>
          </p:cNvPicPr>
          <p:nvPr/>
        </p:nvPicPr>
        <p:blipFill>
          <a:blip r:embed="rId3"/>
          <a:stretch>
            <a:fillRect/>
          </a:stretch>
        </p:blipFill>
        <p:spPr>
          <a:xfrm>
            <a:off x="2007910" y="1287815"/>
            <a:ext cx="5260156" cy="5436146"/>
          </a:xfrm>
          <a:prstGeom prst="rect">
            <a:avLst/>
          </a:prstGeom>
        </p:spPr>
      </p:pic>
    </p:spTree>
    <p:extLst>
      <p:ext uri="{BB962C8B-B14F-4D97-AF65-F5344CB8AC3E}">
        <p14:creationId xmlns:p14="http://schemas.microsoft.com/office/powerpoint/2010/main" val="29961551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7773" y="94268"/>
            <a:ext cx="8229600" cy="775355"/>
          </a:xfrm>
        </p:spPr>
        <p:txBody>
          <a:bodyPr/>
          <a:lstStyle/>
          <a:p>
            <a:r>
              <a:rPr lang="ru-RU" sz="3200" dirty="0" err="1" smtClean="0"/>
              <a:t>Газпромэнергохолдинг</a:t>
            </a:r>
            <a:endParaRPr lang="ru-RU" sz="3200" dirty="0"/>
          </a:p>
        </p:txBody>
      </p:sp>
      <p:pic>
        <p:nvPicPr>
          <p:cNvPr id="3" name="Рисунок 2"/>
          <p:cNvPicPr>
            <a:picLocks noChangeAspect="1"/>
          </p:cNvPicPr>
          <p:nvPr/>
        </p:nvPicPr>
        <p:blipFill>
          <a:blip r:embed="rId3"/>
          <a:stretch>
            <a:fillRect/>
          </a:stretch>
        </p:blipFill>
        <p:spPr>
          <a:xfrm>
            <a:off x="243780" y="1555422"/>
            <a:ext cx="8787343" cy="4430941"/>
          </a:xfrm>
          <a:prstGeom prst="rect">
            <a:avLst/>
          </a:prstGeom>
        </p:spPr>
      </p:pic>
    </p:spTree>
    <p:extLst>
      <p:ext uri="{BB962C8B-B14F-4D97-AF65-F5344CB8AC3E}">
        <p14:creationId xmlns:p14="http://schemas.microsoft.com/office/powerpoint/2010/main" val="17501022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284163" y="277813"/>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ВОПРОСЫ ДЛЯ САМОПРОВЕРКИ</a:t>
            </a:r>
          </a:p>
        </p:txBody>
      </p:sp>
      <p:sp>
        <p:nvSpPr>
          <p:cNvPr id="46083" name="Text Box 3"/>
          <p:cNvSpPr txBox="1">
            <a:spLocks noChangeArrowheads="1"/>
          </p:cNvSpPr>
          <p:nvPr/>
        </p:nvSpPr>
        <p:spPr bwMode="auto">
          <a:xfrm>
            <a:off x="323850" y="6308725"/>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2F505EA-C9F9-47E1-ADA6-8975620363E7}" type="slidenum">
              <a:rPr lang="ru-RU" altLang="ru-RU">
                <a:solidFill>
                  <a:schemeClr val="bg1"/>
                </a:solidFill>
              </a:rPr>
              <a:pPr eaLnBrk="1" hangingPunct="1"/>
              <a:t>34</a:t>
            </a:fld>
            <a:endParaRPr lang="ru-RU" altLang="ru-RU">
              <a:solidFill>
                <a:schemeClr val="bg1"/>
              </a:solidFill>
            </a:endParaRPr>
          </a:p>
        </p:txBody>
      </p:sp>
      <p:sp>
        <p:nvSpPr>
          <p:cNvPr id="46084" name="Text Box 4"/>
          <p:cNvSpPr txBox="1">
            <a:spLocks noChangeArrowheads="1"/>
          </p:cNvSpPr>
          <p:nvPr/>
        </p:nvSpPr>
        <p:spPr bwMode="auto">
          <a:xfrm>
            <a:off x="349250" y="1074738"/>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endParaRPr lang="ru-RU" altLang="ru-RU" sz="2400" dirty="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dirty="0">
                <a:solidFill>
                  <a:schemeClr val="bg1"/>
                </a:solidFill>
              </a:rPr>
              <a:t>Для проверки степени усвоения знаний возможно прохождение интерактивного модуля  вопросов для самопроверки в среде Moodle по соответствующей теме учебного курса</a:t>
            </a:r>
          </a:p>
          <a:p>
            <a:pPr eaLnBrk="1" hangingPunct="1">
              <a:spcBef>
                <a:spcPct val="10000"/>
              </a:spcBef>
              <a:buClr>
                <a:srgbClr val="FFFF00"/>
              </a:buClr>
              <a:buFont typeface="Symbol" panose="05050102010706020507" pitchFamily="18" charset="2"/>
              <a:buChar char="¨"/>
            </a:pPr>
            <a:endParaRPr lang="ru-RU" altLang="ru-RU" sz="2400" dirty="0">
              <a:solidFill>
                <a:schemeClr val="bg1"/>
              </a:solidFill>
            </a:endParaRPr>
          </a:p>
        </p:txBody>
      </p:sp>
    </p:spTree>
    <p:custDataLst>
      <p:tags r:id="rId1"/>
    </p:custData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323850" y="6308725"/>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8E425FE-18A4-406A-8F22-BA5382F201EC}" type="slidenum">
              <a:rPr lang="ru-RU" altLang="ru-RU">
                <a:solidFill>
                  <a:schemeClr val="bg1"/>
                </a:solidFill>
              </a:rPr>
              <a:pPr eaLnBrk="1" hangingPunct="1"/>
              <a:t>35</a:t>
            </a:fld>
            <a:endParaRPr lang="ru-RU" altLang="ru-RU">
              <a:solidFill>
                <a:schemeClr val="bg1"/>
              </a:solidFill>
            </a:endParaRPr>
          </a:p>
        </p:txBody>
      </p:sp>
      <p:sp>
        <p:nvSpPr>
          <p:cNvPr id="48131" name="Text Box 4"/>
          <p:cNvSpPr txBox="1">
            <a:spLocks noChangeArrowheads="1"/>
          </p:cNvSpPr>
          <p:nvPr/>
        </p:nvSpPr>
        <p:spPr bwMode="auto">
          <a:xfrm>
            <a:off x="323850" y="3860800"/>
            <a:ext cx="84963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10000"/>
              </a:spcBef>
              <a:buClr>
                <a:srgbClr val="FF0000"/>
              </a:buClr>
              <a:buSzPct val="120000"/>
              <a:buFont typeface="Symbol" panose="05050102010706020507" pitchFamily="18" charset="2"/>
              <a:buNone/>
            </a:pPr>
            <a:r>
              <a:rPr lang="ru-RU" altLang="ru-RU" sz="1200" b="1">
                <a:solidFill>
                  <a:schemeClr val="bg1"/>
                </a:solidFill>
              </a:rPr>
              <a:t>Использование материалов презентации</a:t>
            </a:r>
          </a:p>
          <a:p>
            <a:pPr algn="just" eaLnBrk="1" hangingPunct="1">
              <a:spcBef>
                <a:spcPct val="10000"/>
              </a:spcBef>
              <a:buClr>
                <a:srgbClr val="FF0000"/>
              </a:buClr>
              <a:buSzPct val="120000"/>
              <a:buFont typeface="Symbol" panose="05050102010706020507" pitchFamily="18" charset="2"/>
              <a:buNone/>
            </a:pPr>
            <a:endParaRPr lang="ru-RU" altLang="ru-RU" sz="1200">
              <a:solidFill>
                <a:schemeClr val="bg1"/>
              </a:solidFill>
            </a:endParaRPr>
          </a:p>
          <a:p>
            <a:pPr algn="just" eaLnBrk="1" hangingPunct="1">
              <a:spcBef>
                <a:spcPct val="10000"/>
              </a:spcBef>
              <a:buClr>
                <a:srgbClr val="FF0000"/>
              </a:buClr>
              <a:buSzPct val="120000"/>
              <a:buFont typeface="Symbol" panose="05050102010706020507" pitchFamily="18" charset="2"/>
              <a:buNone/>
            </a:pPr>
            <a:r>
              <a:rPr lang="ru-RU" altLang="ru-RU" sz="1200">
                <a:solidFill>
                  <a:schemeClr val="bg1"/>
                </a:solidFill>
              </a:rPr>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anose="05050102010706020507" pitchFamily="18" charset="2"/>
              <a:buNone/>
            </a:pPr>
            <a:endParaRPr lang="ru-RU" altLang="ru-RU" sz="1200">
              <a:solidFill>
                <a:schemeClr val="bg1"/>
              </a:solidFill>
            </a:endParaRPr>
          </a:p>
          <a:p>
            <a:pPr algn="just" eaLnBrk="1" hangingPunct="1">
              <a:spcBef>
                <a:spcPct val="10000"/>
              </a:spcBef>
              <a:buClr>
                <a:srgbClr val="FF0000"/>
              </a:buClr>
              <a:buSzPct val="120000"/>
              <a:buFont typeface="Symbol" panose="05050102010706020507" pitchFamily="18" charset="2"/>
              <a:buNone/>
            </a:pPr>
            <a:r>
              <a:rPr lang="ru-RU" altLang="ru-RU" sz="1200">
                <a:solidFill>
                  <a:schemeClr val="bg1"/>
                </a:solidFill>
              </a:rPr>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spTree>
    <p:custDataLst>
      <p:tags r:id="rId1"/>
    </p:custData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jwvY29uZmlndXJhdGlvbj4NCg=="/>
  <p:tag name="MMPROD_UIDATA" val="&lt;database version=&quot;6.0&quot;&gt;&lt;object type=&quot;1&quot; unique_id=&quot;10001&quot;&gt;&lt;property id=&quot;20139&quot; value=&quot;%n. %s&quot;/&gt;&lt;property id=&quot;20141&quot; value=&quot;01 lecture template&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91&quot; value=&quot;http://connectpro60727338.acrobat.com&quot;/&gt;&lt;property id=&quot;20192&quot; value=&quot;http://connectpro60727338.acrobat.com&quot;/&gt;&lt;property id=&quot;20193&quot; value=&quot;0&quot;/&gt;&lt;property id=&quot;20250&quot; value=&quot;6&quot;/&gt;&lt;property id=&quot;20251&quot; value=&quot;0&quot;/&gt;&lt;property id=&quot;20259&quot; value=&quot;0&quot;/&gt;&lt;property id=&quot;20262&quot; value=&quot;731685214&quot;/&gt;&lt;object type=&quot;4&quot; unique_id=&quot;10424&quot;&gt;&lt;/object&gt;&lt;object type=&quot;8&quot; unique_id=&quot;10425&quot;&gt;&lt;/object&gt;&lt;object type=&quot;2&quot; unique_id=&quot;10426&quot;&gt;&lt;object type=&quot;3&quot; unique_id=&quot;10427&quot;&gt;&lt;property id=&quot;20148&quot; value=&quot;5&quot;/&gt;&lt;property id=&quot;20300&quot; value=&quot;Slide 1&quot;/&gt;&lt;property id=&quot;20303&quot; value=&quot;-1&quot;/&gt;&lt;property id=&quot;20307&quot; value=&quot;258&quot;/&gt;&lt;property id=&quot;20309&quot; value=&quot;-1&quot;/&gt;&lt;/object&gt;&lt;object type=&quot;3&quot; unique_id=&quot;10430&quot;&gt;&lt;property id=&quot;20148&quot; value=&quot;5&quot;/&gt;&lt;property id=&quot;20300&quot; value=&quot;Slide 2&quot;/&gt;&lt;property id=&quot;20303&quot; value=&quot;-1&quot;/&gt;&lt;property id=&quot;20307&quot; value=&quot;267&quot;/&gt;&lt;property id=&quot;20309&quot; value=&quot;-1&quot;/&gt;&lt;/object&gt;&lt;object type=&quot;3&quot; unique_id=&quot;10431&quot;&gt;&lt;property id=&quot;20148&quot; value=&quot;5&quot;/&gt;&lt;property id=&quot;20300&quot; value=&quot;Slide 3&quot;/&gt;&lt;property id=&quot;20303&quot; value=&quot;-1&quot;/&gt;&lt;property id=&quot;20307&quot; value=&quot;268&quot;/&gt;&lt;property id=&quot;20309&quot; value=&quot;-1&quot;/&gt;&lt;/object&gt;&lt;object type=&quot;3&quot; unique_id=&quot;10432&quot;&gt;&lt;property id=&quot;20148&quot; value=&quot;5&quot;/&gt;&lt;property id=&quot;20300&quot; value=&quot;Slide 4&quot;/&gt;&lt;property id=&quot;20303&quot; value=&quot;-1&quot;/&gt;&lt;property id=&quot;20307&quot; value=&quot;269&quot;/&gt;&lt;property id=&quot;20309&quot; value=&quot;-1&quot;/&gt;&lt;/object&gt;&lt;object type=&quot;3&quot; unique_id=&quot;10433&quot;&gt;&lt;property id=&quot;20148&quot; value=&quot;5&quot;/&gt;&lt;property id=&quot;20300&quot; value=&quot;Slide 5&quot;/&gt;&lt;property id=&quot;20303&quot; value=&quot;-1&quot;/&gt;&lt;property id=&quot;20307&quot; value=&quot;257&quot;/&gt;&lt;property id=&quot;20309&quot; value=&quot;-1&quot;/&gt;&lt;/object&gt;&lt;object type=&quot;3&quot; unique_id=&quot;10434&quot;&gt;&lt;property id=&quot;20148&quot; value=&quot;5&quot;/&gt;&lt;property id=&quot;20300&quot; value=&quot;Slide 6&quot;/&gt;&lt;property id=&quot;20303&quot; value=&quot;-1&quot;/&gt;&lt;property id=&quot;20307&quot; value=&quot;256&quot;/&gt;&lt;property id=&quot;20309&quot; value=&quot;-1&quot;/&gt;&lt;/object&gt;&lt;object type=&quot;3&quot; unique_id=&quot;10435&quot;&gt;&lt;property id=&quot;20148&quot; value=&quot;5&quot;/&gt;&lt;property id=&quot;20300&quot; value=&quot;Slide 7&quot;/&gt;&lt;property id=&quot;20303&quot; value=&quot;-1&quot;/&gt;&lt;property id=&quot;20307&quot; value=&quot;264&quot;/&gt;&lt;property id=&quot;20309&quot; value=&quot;-1&quot;/&gt;&lt;/object&gt;&lt;object type=&quot;3&quot; unique_id=&quot;10436&quot;&gt;&lt;property id=&quot;20148&quot; value=&quot;5&quot;/&gt;&lt;property id=&quot;20300&quot; value=&quot;Slide 8&quot;/&gt;&lt;property id=&quot;20303&quot; value=&quot;-1&quot;/&gt;&lt;property id=&quot;20307&quot; value=&quot;259&quot;/&gt;&lt;property id=&quot;20309&quot; value=&quot;-1&quot;/&gt;&lt;/object&gt;&lt;object type=&quot;3&quot; unique_id=&quot;10437&quot;&gt;&lt;property id=&quot;20148&quot; value=&quot;5&quot;/&gt;&lt;property id=&quot;20300&quot; value=&quot;Slide 10&quot;/&gt;&lt;property id=&quot;20303&quot; value=&quot;-1&quot;/&gt;&lt;property id=&quot;20307&quot; value=&quot;265&quot;/&gt;&lt;property id=&quot;20309&quot; value=&quot;-1&quot;/&gt;&lt;/object&gt;&lt;object type=&quot;3&quot; unique_id=&quot;10438&quot;&gt;&lt;property id=&quot;20148&quot; value=&quot;5&quot;/&gt;&lt;property id=&quot;20300&quot; value=&quot;Slide 11&quot;/&gt;&lt;property id=&quot;20303&quot; value=&quot;-1&quot;/&gt;&lt;property id=&quot;20307&quot; value=&quot;266&quot;/&gt;&lt;property id=&quot;20309&quot; value=&quot;-1&quot;/&gt;&lt;/object&gt;&lt;object type=&quot;3&quot; unique_id=&quot;10439&quot;&gt;&lt;property id=&quot;20148&quot; value=&quot;5&quot;/&gt;&lt;property id=&quot;20300&quot; value=&quot;Slide 12&quot;/&gt;&lt;property id=&quot;20303&quot; value=&quot;-1&quot;/&gt;&lt;property id=&quot;20307&quot; value=&quot;262&quot;/&gt;&lt;property id=&quot;20309&quot; value=&quot;-1&quot;/&gt;&lt;/object&gt;&lt;object type=&quot;3&quot; unique_id=&quot;10440&quot;&gt;&lt;property id=&quot;20148&quot; value=&quot;5&quot;/&gt;&lt;property id=&quot;20300&quot; value=&quot;Slide 13&quot;/&gt;&lt;property id=&quot;20303&quot; value=&quot;-1&quot;/&gt;&lt;property id=&quot;20307&quot; value=&quot;263&quot;/&gt;&lt;property id=&quot;20309&quot; value=&quot;-1&quot;/&gt;&lt;/object&gt;&lt;object type=&quot;3&quot; unique_id=&quot;10441&quot;&gt;&lt;property id=&quot;20148&quot; value=&quot;5&quot;/&gt;&lt;property id=&quot;20300&quot; value=&quot;Slide 15&quot;/&gt;&lt;property id=&quot;20303&quot; value=&quot;-1&quot;/&gt;&lt;property id=&quot;20307&quot; value=&quot;270&quot;/&gt;&lt;property id=&quot;20309&quot; value=&quot;-1&quot;/&gt;&lt;/object&gt;&lt;object type=&quot;3&quot; unique_id=&quot;10541&quot;&gt;&lt;property id=&quot;20148&quot; value=&quot;5&quot;/&gt;&lt;property id=&quot;20300&quot; value=&quot;Slide 16&quot;/&gt;&lt;property id=&quot;20307&quot; value=&quot;271&quot;/&gt;&lt;property id=&quot;20309&quot; value=&quot;-1&quot;/&gt;&lt;/object&gt;&lt;object type=&quot;3&quot; unique_id=&quot;11959&quot;&gt;&lt;property id=&quot;20148&quot; value=&quot;5&quot;/&gt;&lt;property id=&quot;20300&quot; value=&quot;Slide 9&quot;/&gt;&lt;property id=&quot;20307&quot; value=&quot;272&quot;/&gt;&lt;/object&gt;&lt;object type=&quot;3&quot; unique_id=&quot;11978&quot;&gt;&lt;property id=&quot;20148&quot; value=&quot;5&quot;/&gt;&lt;property id=&quot;20300&quot; value=&quot;Slide 14&quot;/&gt;&lt;property id=&quot;20307&quot; value=&quot;273&quot;/&gt;&lt;/object&gt;&lt;/object&gt;&lt;/object&gt;&lt;/database&gt;"/>
  <p:tag name="FLASHSPRING_BG_AUDIO_DURATION_TAG" val="0.0000000"/>
  <p:tag name="ISPRING_SCORM_RATE_SLIDES" val="1"/>
  <p:tag name="ISPRING_SCORM_PASSING_SCORE" val="100.0000000000"/>
  <p:tag name="ISPRING_UUID" val="{69FE0B99-A217-43EB-87DE-A498FA55920D}"/>
  <p:tag name="ISPRING_RESOURCE_FOLDER" val="D:\Documents\Дисциплины\Moodle-2014\Moodle-2013\Лекции\Lect-1\"/>
  <p:tag name="ISPRING_PRESENTATION_PATH" val="D:\Documents\Дисциплины\Moodle-2014\Moodle-2013\Лекции\Lect-1.ppt"/>
  <p:tag name="ISPRING_PRESENTATION_INFO" val="&lt;?xml version=&quot;1.0&quot; encoding=&quot;UTF-8&quot; standalone=&quot;no&quot; ?&gt;&#10;&lt;presentation&gt;&#10;&#10;  &lt;slides&gt;&#10;    &lt;slide duration=&quot;22450&quot; id=&quot;{84E56C29-299E-4501-9EC0-81A4D7F7E17F}&quot; pptId=&quot;258&quot; transitionDuration=&quot;0&quot;/&gt;&#10;    &lt;slide duration=&quot;17400&quot; id=&quot;{1AA3389F-3F1E-4748-83B2-144567DBA6F3}&quot; pptId=&quot;295&quot; transitionDuration=&quot;0&quot;/&gt;&#10;    &lt;slide duration=&quot;10370&quot; id=&quot;{1192DB6F-104E-4A32-835D-41FA9BFCF2FF}&quot; pptId=&quot;296&quot; transitionDuration=&quot;0&quot;/&gt;&#10;    &lt;slide duration=&quot;35660&quot; id=&quot;{EE3523DE-8D50-422A-90D7-989E329C026C}&quot; pptId=&quot;274&quot; transitionDuration=&quot;0&quot;/&gt;&#10;    &lt;slide duration=&quot;43700&quot; id=&quot;{47383AD8-91AA-4A15-9AE1-53430DCC3018}&quot; pptId=&quot;302&quot; transitionDuration=&quot;0&quot;/&gt;&#10;    &lt;slide duration=&quot;19840&quot; id=&quot;{B4B1DDAA-AE5D-4334-A8E5-30C195AEC98B}&quot; pptId=&quot;273&quot; transitionDuration=&quot;0&quot;/&gt;&#10;    &lt;slide duration=&quot;19230&quot; id=&quot;{A5FF5ADF-F88B-461F-A107-514095062BB1}&quot; pptId=&quot;301&quot; transitionDuration=&quot;0&quot;/&gt;&#10;    &lt;slide duration=&quot;46990&quot; id=&quot;{AF48154C-6821-425F-BCD6-D3D06CF1A4D3}&quot; pptId=&quot;285&quot; transitionDuration=&quot;0&quot;/&gt;&#10;    &lt;slide duration=&quot;60240&quot; id=&quot;{338E0625-1B65-4DD8-A4F8-2D55431A6DEC}&quot; pptId=&quot;284&quot; transitionDuration=&quot;0&quot;/&gt;&#10;    &lt;slide duration=&quot;50600&quot; id=&quot;{D07AB3D1-97D5-4968-AFFB-70E3072ED7C6}&quot; pptId=&quot;286&quot; transitionDuration=&quot;0&quot;/&gt;&#10;    &lt;slide duration=&quot;63780&quot; id=&quot;{63E7F3E2-5A6B-4ACD-BB09-05E3075BD0FF}&quot; pptId=&quot;287&quot; transitionDuration=&quot;0&quot;/&gt;&#10;    &lt;slide duration=&quot;18020&quot; id=&quot;{33E9A703-6554-410B-B097-7E1D5B7F63E9}&quot; pptId=&quot;288&quot; transitionDuration=&quot;0&quot;/&gt;&#10;    &lt;slide duration=&quot;18480&quot; id=&quot;{36EBDD29-B7C6-4B5C-BE6B-88E7451159C8}&quot; pptId=&quot;303&quot; transitionDuration=&quot;0&quot;/&gt;&#10;    &lt;slide duration=&quot;49700&quot; id=&quot;{99CBD65B-4DC4-4827-A32A-8ECC1E5CFDBD}&quot; pptId=&quot;289&quot; transitionDuration=&quot;0&quot;/&gt;&#10;    &lt;slide duration=&quot;32000&quot; id=&quot;{3C88915E-0BCF-46B6-97BC-5D23C7E0481C}&quot; pptId=&quot;299&quot; transitionDuration=&quot;0&quot;/&gt;&#10;    &lt;slide duration=&quot;42670&quot; id=&quot;{BE8F9F46-7B0E-4DC9-88EE-B04EB81E95C6}&quot; pptId=&quot;290&quot; transitionDuration=&quot;0&quot;/&gt;&#10;    &lt;slide duration=&quot;24830&quot; id=&quot;{FBF5C8A9-072F-452F-A284-C9DC686BF85D}&quot; pptId=&quot;293&quot; transitionDuration=&quot;0&quot;/&gt;&#10;    &lt;slide duration=&quot;9150&quot; id=&quot;{4195A1E5-9B74-4F52-9F2A-8C921E8B896F}&quot; pptId=&quot;298&quot; transitionDuration=&quot;0&quot;/&gt;&#10;    &lt;slide duration=&quot;8450&quot; id=&quot;{3864E923-F8D7-4305-9B14-BCCCB81AA296}&quot; pptId=&quot;271&quot; transitionDuration=&quot;0&quot;/&gt;&#10;  &lt;/slides&gt;&#10;&#10;  &lt;narration&gt;&#10;    &lt;audioTracks&gt;&#10;      &lt;audioTrack duration=&quot;22450&quot; muted=&quot;false&quot; slideId=&quot;{84E56C29-299E-4501-9EC0-81A4D7F7E17F}&quot; startTime=&quot;0&quot; stepIndex=&quot;0&quot; volume=&quot;1&quot;&gt;&#10;        &lt;file modifyTime=&quot;2014-06-01T06:02:19&quot; size=&quot;3960224&quot;&gt;&#10;          &lt;path full=&quot;D:\Documents\Дисциплины\Moodle-2014\Moodle-2013\Лекции\Lect-1\audio\Sun Jun 01 17-01-56 2014.wav&quot; relative=&quot;Lect-1\audio\Sun Jun 01 17-01-56 2014.wav&quot; resource=&quot;Sun Jun 01 17-01-56 2014.wav&quot;/&gt;&#10;        &lt;/file&gt;&#10;        &lt;audio channels=&quot;2&quot; sampleRate=&quot;44100&quot;/&gt;&#10;      &lt;/audioTrack&gt;&#10;      &lt;audioTrack duration=&quot;17400&quot; muted=&quot;false&quot; slideId=&quot;{1AA3389F-3F1E-4748-83B2-144567DBA6F3}&quot; startTime=&quot;0&quot; stepIndex=&quot;0&quot; volume=&quot;1&quot;&gt;&#10;        &lt;file modifyTime=&quot;2014-06-01T06:03:07&quot; size=&quot;3069404&quot;&gt;&#10;          &lt;path full=&quot;D:\Documents\Дисциплины\Moodle-2014\Moodle-2013\Лекции\Lect-1\audio\Sun Jun 01 17-02-49 2014.wav&quot; relative=&quot;Lect-1\audio\Sun Jun 01 17-02-49 2014.wav&quot; resource=&quot;Sun Jun 01 17-02-49 2014.wav&quot;/&gt;&#10;        &lt;/file&gt;&#10;        &lt;audio channels=&quot;2&quot; sampleRate=&quot;44100&quot;/&gt;&#10;      &lt;/audioTrack&gt;&#10;      &lt;audioTrack duration=&quot;10370&quot; muted=&quot;false&quot; slideId=&quot;{1192DB6F-104E-4A32-835D-41FA9BFCF2FF}&quot; startTime=&quot;0&quot; stepIndex=&quot;0&quot; volume=&quot;1&quot;&gt;&#10;        &lt;file modifyTime=&quot;2014-06-01T06:03:28&quot; size=&quot;1829312&quot;&gt;&#10;          &lt;path full=&quot;D:\Documents\Дисциплины\Moodle-2014\Moodle-2013\Лекции\Lect-1\audio\Sun Jun 01 17-03-17 2014.wav&quot; relative=&quot;Lect-1\audio\Sun Jun 01 17-03-17 2014.wav&quot; resource=&quot;Sun Jun 01 17-03-17 2014.wav&quot;/&gt;&#10;        &lt;/file&gt;&#10;        &lt;audio channels=&quot;2&quot; sampleRate=&quot;44100&quot;/&gt;&#10;      &lt;/audioTrack&gt;&#10;      &lt;audioTrack duration=&quot;35660&quot; muted=&quot;false&quot; slideId=&quot;{EE3523DE-8D50-422A-90D7-989E329C026C}&quot; startTime=&quot;0&quot; stepIndex=&quot;0&quot; volume=&quot;1&quot;&gt;&#10;        &lt;file modifyTime=&quot;2014-06-01T06:04:23&quot; size=&quot;6290468&quot;&gt;&#10;          &lt;path full=&quot;D:\Documents\Дисциплины\Moodle-2014\Moodle-2013\Лекции\Lect-1\audio\Sun Jun 01 17-03-47 2014.wav&quot; relative=&quot;Lect-1\audio\Sun Jun 01 17-03-47 2014.wav&quot; resource=&quot;Sun Jun 01 17-03-47 2014.wav&quot;/&gt;&#10;        &lt;/file&gt;&#10;        &lt;audio channels=&quot;2&quot; sampleRate=&quot;44100&quot;/&gt;&#10;      &lt;/audioTrack&gt;&#10;      &lt;audioTrack duration=&quot;43700&quot; muted=&quot;false&quot; slideId=&quot;{47383AD8-91AA-4A15-9AE1-53430DCC3018}&quot; startTime=&quot;0&quot; stepIndex=&quot;0&quot; volume=&quot;1&quot;&gt;&#10;        &lt;file modifyTime=&quot;2014-06-01T06:06:59&quot; size=&quot;7708724&quot;&gt;&#10;          &lt;path full=&quot;D:\Documents\Дисциплины\Moodle-2014\Moodle-2013\Лекции\Lect-1\audio\Sun Jun 01 17-06-15 2014.wav&quot; relative=&quot;Lect-1\audio\Sun Jun 01 17-06-15 2014.wav&quot; resource=&quot;Sun Jun 01 17-06-15 2014.wav&quot;/&gt;&#10;        &lt;/file&gt;&#10;        &lt;audio channels=&quot;2&quot; sampleRate=&quot;44100&quot;/&gt;&#10;      &lt;/audioTrack&gt;&#10;      &lt;audioTrack duration=&quot;19840&quot; muted=&quot;false&quot; slideId=&quot;{B4B1DDAA-AE5D-4334-A8E5-30C195AEC98B}&quot; startTime=&quot;0&quot; stepIndex=&quot;0&quot; volume=&quot;1&quot;&gt;&#10;        &lt;file modifyTime=&quot;2014-06-01T06:08:14&quot; size=&quot;3499820&quot;&gt;&#10;          &lt;path full=&quot;D:\Documents\Дисциплины\Moodle-2014\Moodle-2013\Лекции\Lect-1\audio\Sun Jun 01 17-07-54 2014.wav&quot; relative=&quot;Lect-1\audio\Sun Jun 01 17-07-54 2014.wav&quot; resource=&quot;Sun Jun 01 17-07-54 2014.wav&quot;/&gt;&#10;        &lt;/file&gt;&#10;        &lt;audio channels=&quot;2&quot; sampleRate=&quot;44100&quot;/&gt;&#10;      &lt;/audioTrack&gt;&#10;      &lt;audioTrack duration=&quot;19230&quot; muted=&quot;false&quot; slideId=&quot;{A5FF5ADF-F88B-461F-A107-514095062BB1}&quot; startTime=&quot;0&quot; stepIndex=&quot;0&quot; volume=&quot;1&quot;&gt;&#10;        &lt;file modifyTime=&quot;2014-06-01T06:08:46&quot; size=&quot;3392216&quot;&gt;&#10;          &lt;path full=&quot;D:\Documents\Дисциплины\Moodle-2014\Moodle-2013\Лекции\Lect-1\audio\Sun Jun 01 17-08-26 2014.wav&quot; relative=&quot;Lect-1\audio\Sun Jun 01 17-08-26 2014.wav&quot; resource=&quot;Sun Jun 01 17-08-26 2014.wav&quot;/&gt;&#10;        &lt;/file&gt;&#10;        &lt;audio channels=&quot;2&quot; sampleRate=&quot;44100&quot;/&gt;&#10;      &lt;/audioTrack&gt;&#10;      &lt;audioTrack duration=&quot;46990&quot; muted=&quot;false&quot; slideId=&quot;{AF48154C-6821-425F-BCD6-D3D06CF1A4D3}&quot; startTime=&quot;0&quot; stepIndex=&quot;0&quot; volume=&quot;1&quot;&gt;&#10;        &lt;file modifyTime=&quot;2014-06-01T06:09:56&quot; size=&quot;8289080&quot;&gt;&#10;          &lt;path full=&quot;D:\Documents\Дисциплины\Moodle-2014\Moodle-2013\Лекции\Lect-1\audio\Sun Jun 01 17-09-09 2014.wav&quot; relative=&quot;Lect-1\audio\Sun Jun 01 17-09-09 2014.wav&quot; resource=&quot;Sun Jun 01 17-09-09 2014.wav&quot;/&gt;&#10;        &lt;/file&gt;&#10;        &lt;audio channels=&quot;2&quot; sampleRate=&quot;44100&quot;/&gt;&#10;      &lt;/audioTrack&gt;&#10;      &lt;audioTrack duration=&quot;60240&quot; muted=&quot;false&quot; slideId=&quot;{338E0625-1B65-4DD8-A4F8-2D55431A6DEC}&quot; startTime=&quot;0&quot; stepIndex=&quot;0&quot; volume=&quot;1&quot;&gt;&#10;        &lt;file modifyTime=&quot;2014-06-01T06:11:55&quot; size=&quot;10626380&quot;&gt;&#10;          &lt;path full=&quot;D:\Documents\Дисциплины\Moodle-2014\Moodle-2013\Лекции\Lect-1\audio\Sun Jun 01 17-10-54 2014.wav&quot; relative=&quot;Lect-1\audio\Sun Jun 01 17-10-54 2014.wav&quot; resource=&quot;Sun Jun 01 17-10-54 2014.wav&quot;/&gt;&#10;        &lt;/file&gt;&#10;        &lt;audio channels=&quot;2&quot; sampleRate=&quot;44100&quot;/&gt;&#10;      &lt;/audioTrack&gt;&#10;      &lt;audioTrack duration=&quot;50600&quot; muted=&quot;false&quot; slideId=&quot;{D07AB3D1-97D5-4968-AFFB-70E3072ED7C6}&quot; startTime=&quot;0&quot; stepIndex=&quot;0&quot; volume=&quot;1&quot;&gt;&#10;        &lt;file modifyTime=&quot;2014-06-01T06:13:00&quot; size=&quot;8925884&quot;&gt;&#10;          &lt;path full=&quot;D:\Documents\Дисциплины\Moodle-2014\Moodle-2013\Лекции\Lect-1\audio\Sun Jun 01 17-12-09 2014.wav&quot; relative=&quot;Lect-1\audio\Sun Jun 01 17-12-09 2014.wav&quot; resource=&quot;Sun Jun 01 17-12-09 2014.wav&quot;/&gt;&#10;        &lt;/file&gt;&#10;        &lt;audio channels=&quot;2&quot; sampleRate=&quot;44100&quot;/&gt;&#10;      &lt;/audioTrack&gt;&#10;      &lt;audioTrack duration=&quot;63780&quot; muted=&quot;false&quot; slideId=&quot;{63E7F3E2-5A6B-4ACD-BB09-05E3075BD0FF}&quot; startTime=&quot;0&quot; stepIndex=&quot;0&quot; volume=&quot;1&quot;&gt;&#10;        &lt;file modifyTime=&quot;2014-06-01T06:14:56&quot; size=&quot;11250836&quot;&gt;&#10;          &lt;path full=&quot;D:\Documents\Дисциплины\Moodle-2014\Moodle-2013\Лекции\Lect-1\audio\Sun Jun 01 17-13-52 2014.wav&quot; relative=&quot;Lect-1\audio\Sun Jun 01 17-13-52 2014.wav&quot; resource=&quot;Sun Jun 01 17-13-52 2014.wav&quot;/&gt;&#10;        &lt;/file&gt;&#10;        &lt;audio channels=&quot;2&quot; sampleRate=&quot;44100&quot;/&gt;&#10;      &lt;/audioTrack&gt;&#10;      &lt;audioTrack duration=&quot;18020&quot; muted=&quot;false&quot; slideId=&quot;{33E9A703-6554-410B-B097-7E1D5B7F63E9}&quot; startTime=&quot;0&quot; stepIndex=&quot;0&quot; volume=&quot;1&quot;&gt;&#10;        &lt;file modifyTime=&quot;2014-06-01T06:15:58&quot; size=&quot;3178772&quot;&gt;&#10;          &lt;path full=&quot;D:\Documents\Дисциплины\Moodle-2014\Moodle-2013\Лекции\Lect-1\audio\Sun Jun 01 17-15-39 2014.wav&quot; relative=&quot;Lect-1\audio\Sun Jun 01 17-15-39 2014.wav&quot; resource=&quot;Sun Jun 01 17-15-39 2014.wav&quot;/&gt;&#10;        &lt;/file&gt;&#10;        &lt;audio channels=&quot;2&quot; sampleRate=&quot;44100&quot;/&gt;&#10;      &lt;/audioTrack&gt;&#10;      &lt;audioTrack duration=&quot;18480&quot; muted=&quot;false&quot; slideId=&quot;{36EBDD29-B7C6-4B5C-BE6B-88E7451159C8}&quot; startTime=&quot;0&quot; stepIndex=&quot;0&quot; volume=&quot;1&quot;&gt;&#10;        &lt;file modifyTime=&quot;2014-06-01T06:16:34&quot; size=&quot;3259916&quot;&gt;&#10;          &lt;path full=&quot;D:\Documents\Дисциплины\Moodle-2014\Moodle-2013\Лекции\Lect-1\audio\Sun Jun 01 17-16-15 2014.wav&quot; relative=&quot;Lect-1\audio\Sun Jun 01 17-16-15 2014.wav&quot; resource=&quot;Sun Jun 01 17-16-15 2014.wav&quot;/&gt;&#10;        &lt;/file&gt;&#10;        &lt;audio channels=&quot;2&quot; sampleRate=&quot;44100&quot;/&gt;&#10;      &lt;/audioTrack&gt;&#10;      &lt;audioTrack duration=&quot;49700&quot; muted=&quot;false&quot; slideId=&quot;{99CBD65B-4DC4-4827-A32A-8ECC1E5CFDBD}&quot; startTime=&quot;0&quot; stepIndex=&quot;0&quot; volume=&quot;1&quot;&gt;&#10;        &lt;file modifyTime=&quot;2014-06-01T06:17:36&quot; size=&quot;8767124&quot;&gt;&#10;          &lt;path full=&quot;D:\Documents\Дисциплины\Moodle-2014\Moodle-2013\Лекции\Lect-1\audio\Sun Jun 01 17-16-46 2014.wav&quot; relative=&quot;Lect-1\audio\Sun Jun 01 17-16-46 2014.wav&quot; resource=&quot;Sun Jun 01 17-16-46 2014.wav&quot;/&gt;&#10;        &lt;/file&gt;&#10;        &lt;audio channels=&quot;2&quot; sampleRate=&quot;44100&quot;/&gt;&#10;      &lt;/audioTrack&gt;&#10;      &lt;audioTrack duration=&quot;32000&quot; muted=&quot;false&quot; slideId=&quot;{3C88915E-0BCF-46B6-97BC-5D23C7E0481C}&quot; startTime=&quot;0&quot; stepIndex=&quot;0&quot; volume=&quot;1&quot;&gt;&#10;        &lt;file modifyTime=&quot;2014-06-01T06:22:00&quot; size=&quot;5644844&quot;&gt;&#10;          &lt;path full=&quot;D:\Documents\Дисциплины\Moodle-2014\Moodle-2013\Лекции\Lect-1\audio\Sun Jun 01 17-21-27 2014.wav&quot; relative=&quot;Lect-1\audio\Sun Jun 01 17-21-27 2014.wav&quot; resource=&quot;Sun Jun 01 17-21-27 2014.wav&quot;/&gt;&#10;        &lt;/file&gt;&#10;        &lt;audio channels=&quot;2&quot; sampleRate=&quot;44100&quot;/&gt;&#10;      &lt;/audioTrack&gt;&#10;      &lt;audioTrack duration=&quot;42670&quot; muted=&quot;false&quot; slideId=&quot;{BE8F9F46-7B0E-4DC9-88EE-B04EB81E95C6}&quot; startTime=&quot;0&quot; stepIndex=&quot;0&quot; volume=&quot;1&quot;&gt;&#10;        &lt;file modifyTime=&quot;2014-06-01T06:22:58&quot; size=&quot;7527032&quot;&gt;&#10;          &lt;path full=&quot;D:\Documents\Дисциплины\Moodle-2014\Moodle-2013\Лекции\Lect-1\audio\Sun Jun 01 17-22-15 2014.wav&quot; relative=&quot;Lect-1\audio\Sun Jun 01 17-22-15 2014.wav&quot; resource=&quot;Sun Jun 01 17-22-15 2014.wav&quot;/&gt;&#10;        &lt;/file&gt;&#10;        &lt;audio channels=&quot;2&quot; sampleRate=&quot;44100&quot;/&gt;&#10;      &lt;/audioTrack&gt;&#10;      &lt;audioTrack duration=&quot;24830&quot; muted=&quot;false&quot; slideId=&quot;{FBF5C8A9-072F-452F-A284-C9DC686BF85D}&quot; startTime=&quot;0&quot; stepIndex=&quot;0&quot; volume=&quot;1&quot;&gt;&#10;        &lt;file modifyTime=&quot;2014-06-01T06:23:38&quot; size=&quot;4380056&quot;&gt;&#10;          &lt;path full=&quot;D:\Documents\Дисциплины\Moodle-2014\Moodle-2013\Лекции\Lect-1\audio\Sun Jun 01 17-23-13 2014.wav&quot; relative=&quot;Lect-1\audio\Sun Jun 01 17-23-13 2014.wav&quot; resource=&quot;Sun Jun 01 17-23-13 2014.wav&quot;/&gt;&#10;        &lt;/file&gt;&#10;        &lt;audio channels=&quot;2&quot; sampleRate=&quot;44100&quot;/&gt;&#10;      &lt;/audioTrack&gt;&#10;      &lt;audioTrack duration=&quot;9150&quot; muted=&quot;false&quot; slideId=&quot;{4195A1E5-9B74-4F52-9F2A-8C921E8B896F}&quot; startTime=&quot;0&quot; stepIndex=&quot;0&quot; volume=&quot;1&quot;&gt;&#10;        &lt;file modifyTime=&quot;2014-06-01T06:24:18&quot; size=&quot;1614104&quot;&gt;&#10;          &lt;path full=&quot;D:\Documents\Дисциплины\Moodle-2014\Moodle-2013\Лекции\Lect-1\audio\Sun Jun 01 17-24-09 2014.wav&quot; relative=&quot;Lect-1\audio\Sun Jun 01 17-24-09 2014.wav&quot; resource=&quot;Sun Jun 01 17-24-09 2014.wav&quot;/&gt;&#10;        &lt;/file&gt;&#10;        &lt;audio channels=&quot;2&quot; sampleRate=&quot;44100&quot;/&gt;&#10;      &lt;/audioTrack&gt;&#10;      &lt;audioTrack duration=&quot;8450&quot; muted=&quot;false&quot; slideId=&quot;{3864E923-F8D7-4305-9B14-BCCCB81AA296}&quot; startTime=&quot;0&quot; stepIndex=&quot;0&quot; volume=&quot;1&quot;&gt;&#10;        &lt;file modifyTime=&quot;2014-06-01T06:25:55&quot; size=&quot;1490624&quot;&gt;&#10;          &lt;path full=&quot;D:\Documents\Дисциплины\Moodle-2014\Moodle-2013\Лекции\Lect-1\audio\Sun Jun 01 17-25-46 2014.wav&quot; relative=&quot;Lect-1\audio\Sun Jun 01 17-25-46 2014.wav&quot; resource=&quot;Sun Jun 01 17-25-46 2014.wav&quot;/&gt;&#10;        &lt;/file&gt;&#10;        &lt;audio channels=&quot;2&quot; sampleRate=&quot;44100&quot;/&gt;&#10;      &lt;/audioTrack&gt;&#10;    &lt;/audioTracks&gt;&#10;  &lt;/narration&gt;&#10;&#10;&lt;/presentation&gt;&#10;"/>
  <p:tag name="ISPRING_RESOURCE_PATHS_HASH_2" val="63bfb924d5dc5c1737db4eb19968e542c61ed7"/>
  <p:tag name="GENSWF_OUTPUT_FILE_NAME" val="Lecture-1"/>
  <p:tag name="ISPRING_PRESENTER_PHOTO_0" val="jpeg|/9j/4AAQSkZJRgABAQEAZABkAAD/2wBDAAEBAQEBAQEBAQEBAQEBAQEBAQEBAQEBAQEBAQEBAQEB&#10;AQEBAQEBAQEBAQEBAQEBAQEBAQEBAQEBAQEBAQEBAQH/2wBDAQEBAQEBAQEBAQEBAQEBAQEBAQEB&#10;AQEBAQEBAQEBAQEBAQEBAQEBAQEBAQEBAQEBAQEBAQEBAQEBAQEBAQEBAQH/wgARCACxAJQDASIA&#10;AhEBAxEB/8QAHgAAAAYDAQEAAAAAAAAAAAAAAAMEBQYHAggJAQr/xAAaAQABBQEAAAAAAAAAAAAA&#10;AAABAAIDBAUG/9oADAMBAAIQAxAAAAHtPkSJ7hvmGCRvqWJJTg/kZpNnXPpJy+WF0kr/AFDFfPLt&#10;u2brLnTFwXq6j0kPad6V6icMAgk8KxCMJxb0m3i7ttzPx9HGsui1rZO3xuK6vt2pm8r7C6M1dE6E&#10;dbeEW3MkHacxEbu5SjIjNI8YAJCX4UFizObAW6c6D9BNSef3drZlDpzm7zi5pnbUgQw+dV9VOlzz&#10;JrQ0MboGpblO1iLjEihFQCwxNxXpKRUPktega8VE9SrluspOr51Wdi1tbI6klCsV1bOplvS1JnZh&#10;76/P27VN6ve5paamMT1gLDE3EgpNZKvndVRy6t2WXBOW6+5GiMvlmwonOo0ukV6yeJo7MD6hYb/V&#10;Kx1iBXucssOTHNcqHgYmhsVR4tZa0nMGis1REbBr7KvZySrIhk9Nc051JlulPsbEIXJIalyXxCbB&#10;6DkHRY2LZ6a09IcHLQSA+Jsp7dG5miEpiqfAqstXlrWOwFlx+kcXf2we9eFLdS0iqg3kmpwncXmL&#10;bfS8VvUrbVTpHE1CraFoKEZrtDo/poD2B075Dx4Q7O6upfVW7P7F6J9jtOzxRtvYS1ud6mFb1v0b&#10;6LmPnw1JzSVqG7O7fE/1sn1Bu3zB7iKx3DHPAJ3F9EaSKJCdegBSIXZrjO23Xj5+PpT1X/Onu7C2&#10;GBv0j6dy/Sa27j2c3r82E3FMED1DeqRcQ3hzmckI4A8IzWIp3bUi5hdPo4+cnsLcdrrZehUxae9/&#10;GDvD8xVwxDElBnRHlFOIRpQJKXBGAEac5E1y05rdnJP6cAs9g9d3AmzDEi6Q9guEm9GikgPJxKga&#10;q8T4pG4F4gqAmARSUBoSv4DneJgAj3UACbLALQl1BANmJAEERXoCcV6AmeACQ//EAC8QAAAGAgED&#10;AwQBAwUAAAAAAAABAgMEBQYRBxASIRMUMQgVIkEWIDM1FyQ0NkL/2gAIAQEAAQUC/o2NjY7HNa0O&#10;1YNKklsbG/6S6bGxsbF1e11BDyTnS8fFnm91ZPu2b7y49taxV1PIeSwFUPMuXIXjma1eQI2NjfUu&#10;myGwahZ2kOog5/mNjk1m7FKYUmulNmTKx6bndHacSqBPOIrHbG7eXg+VpuGBvrvqZhStDnx+ainj&#10;R/uDtHhUNiOWJ1ZJm4FVSii8U16Ff6XVhJtOL+1Cm51XL4vvDss5JWxsbGwQ2DCg4sc0t+vjGGV/&#10;+/jGRJaNKyQSTPQd7NOkQ5Bp45OcI1UZ3MSMEfQgQPooPK8cqbexrFY6nJMdGww0giQ14bTsPMIM&#10;pG0pzHucLhqO0U8jBb6ECBmDChKcHIZ9+PUMUodVZX1lFNeb5rAcoMwXaIvMsKnbZ5UvZDsPL0Tk&#10;5fF763hdpftSMECBAuhh5WkyXNFk8d558o5e1OlU1YxcdWiPiVO4zbZzSuSrR+nyNgNQrhqwtoXu&#10;abAXpMGAQIwQIF0MSleJjh6yZqUu6jSEktTEWSk4cZoUxLdlWzRnM+z1Mg2IECImTqQvCFWKLIgQ&#10;IENDYM/EpYmqMT1t9rT/AKjcaYvcl5w4zWTWkGxq8mu7q6bldpO2jRFGW45IpENBPTY/ZGNhxYlL&#10;EwxMSSh2MtN9xEfuE+k/EbUzFYTXNylNOkcZIqamDaMQo7MRojBeQXVatE4sSD2JIlIISi/ByZoS&#10;WJUhbK3IjsVmydOC85BbVNSZUDPp1aAQIECBBxYWYfD4lC0mxK2LW2iranYro0pLeM1pg8cisif7&#10;SGqqL3Mp3J5mGZd5IyMEYI+hBagow+YePw+RrPk/No9vKwnHF5fw5Bu7OsmfyOeQLJLNSGGrGwew&#10;LGW5hfVFOadn8Ocjt5NWEYIwXQjClBSxYSGYMa+5kwWqLI+XsqvzP4+nOWcjC864/ay2LBdsoD7R&#10;IU3g+AuXBemhtPPd0VvyXDlzIEnHOe84p14/z5g9qIMuJZxSBGYv+esVrhcc4cg2QsZ0u0kLUZhv&#10;57h9NE/smRdrGdSePbO8wLBKSY24YmSmYUaZOft5SSLbv9xKlJFdZzqiTRc957WqhfUZjK46lmYM&#10;9noGEF+J73wlZnWch8kZFa0GF0vtlI4s5AVx7kSzHOd0qn4wcMu5J6Bn3dO4EYJShsbJXRZkQ12J&#10;VsVU9ymsDr41m1zDhX8NyvGcPey8uLreTYYl9UNzG9irZub/ABI/yUYT5G+ilDfk/juSbxkFF5Sl&#10;GuGbD7txlzFk68o5D4TuI6p2PV32tfPVo7Y8omRbc2SVKJCCeJ4yV47vOyH7X4CFeJcf1FIkvtBl&#10;aHD354NyhNTxPGJ7sobuXj9vXuMOs5FcfyHIjPYW66Y9o2aiTodwMwSujheGFfgfyYJJIItjFblE&#10;XD21fkx2bq8s9twchPpNmFAj2DPoZgj0DCzEc9KMJG/OxDX2yE+CeV3nMvfb8Cb87G9A9pPfQzHg&#10;K+V/Mb+4v4MfsxX/AOSb/wAa/wD8m7/6H/7H6c+Qfx+h/8QAOxEAAQIEAgYHBQYHAAAAAAAAAQIR&#10;AAMSITFBBBNRYXGBEDJCkaHB8AUiUrHRI3KC0uHxICRikqKzwv/aAAgBAwEBPwGOcAKJAAqJsAIO&#10;iFA+2molf03W24kMgH8ZgolvaYSn49Wlv9z94hOiqmCqXMlzCHcOxs2yoA7ASl8UuLwpCkKKVpKV&#10;DEHH9thzjKOfRs3/AKdGhJTSFAEzVvqzgwdgEn4z2tttkTPZcqa1cwoX2qQ6XVY2ccWDJd2CXhfs&#10;Qjqz00viQpKnLN7t9hziT7KXJA1c9FTHGqmsMzW/bHFmnqlrllExR10t2UsGsqAdrISkVFzQBbb0&#10;22dDZfK0ey5RWJRPZVN5F0l+JQrHsvBsd/8Ajl3+UKcPxz63OEgZbxhGny6dZMa9Pzo81Afwpuec&#10;aHo40eWAF6wTEImoU1IpnISohV1MQfd3gBWbBYOtloRI0lYLPpUoSzKlsxOsrqZJwU6bIVXdqYJl&#10;axKWDHtC3aCRffCGVNmy/wCZQUP9pOkamQqwICCwNN/dM0JUbn3ksY02XMnSl00poQVrUXSKJQUp&#10;TkBVzQyRtObQD0kwgGJUzXaHoa6UgS5eo9wC5SWDs12AxvtSnMJfM3AdNRwOTF38GhclRNWATjuT&#10;She8GyhgTC0KZnmFILtUSnx9cY0qaJWh6WFICkzJYkpN3SslgUkZX5tlGzj9IGGHcIcbR3wmE5cv&#10;CNEm0T01KZBJCh2U1hqm6guwemz5wjIB7keJAcmwD79mMTdHSlAVr5SsCWUp11JwFOJD4YnIYxMc&#10;WewU34cz+ZXC0aXPXMnTU1LMtMw0oUSZaWZLpR1HYEYWfODAPQBAidN1SSrE3pS2JIZt4L3wj2Zp&#10;yZ0hEoq+1lhKFBXWWhgyxuxr+FaVFzUEoK1lqSvYKZalDg9J6vAO+EaVPTo8hc6f1Q1Mt2XNWeqk&#10;2PHO1RwSY1xmTFqVbWLUu2AKzUQOB/WGyyjDLPLc0P67oVPljN+F/HC/F9ouIVpZ7Kea7nut5wpa&#10;1l1qKtmwDdEicuSUzZaqVpPwg2s4ILgpUHSUkMU2LiJftzR9RUqoTwBVJaZiKXomUqSEKIKiSK0i&#10;p0khCTpelztMm6ycX7KJYcS0JLWSC7ZVHFRxODEsdnhCZqk4qB4i/l5wmcnO3C8axG1H9qvpA+UA&#10;v0JUwO7DjFXDmWeDjwfhhGe9x9Yv3et8eHrl0bRugejG+EXLPBIcHIlsGaFlk7Lhs+i0MNkU+ve/&#10;NAjA93QCxEDDAj5cvOFl6W325t5eMARaxzzw5YNv6U9VP3f+lR+nyHQesn12FRM64/BCuqn7vmI9&#10;fKMxygZ8fpAj/8QAQBEAAQIEAgcEBggEBwAAAAAAAQIRAAMSITFBBBMiUWFxkTJCgfAQYqGxweEF&#10;FBUzUnKC0SNDstJTc5Kis7TC/9oACAECAQE/AfQSAHUQALl4+0EKJEmVMm5awjVoPKrabcqmlXdK&#10;hePrS/8ABS7O2s2hshV06uxybHe2EfaEtNpkuZLfvFIp/wBT9N97WMIWiakKlqC0HNJcfuDvBEdf&#10;ERh090UqyTbn8vTp61rWZVVMtNzSHrsguoXBCXsC92IwIiVpMyWqwSzm5NmtTlYYtk7sA15elVd3&#10;DLPk2KU2xItxidpAWQlctRQWL2chJAN7EE03IObEApMaIFyZgUkJ1K9WkhJUQquhmq7yQtnzbJ7A&#10;dd8YdR1yEX8gf2wIEfScymYWDKKUFxTdrbXadO97bwqzSEKJ7Kj+K2AHB7dbwlDtiGYNu5bxxjSA&#10;Qc7EY2PSNCNepAIat8T3arPa7Aq9UhPIQQ8F3wHnw9Bw8+c40mb9Zmk0UGXMMohyfulqRZqXBILF&#10;r5OllK0c1pUULkgpDCWorK1EJTklIerutVxpvEuZO20gqUUTEpTiKt5uLLfZOLEUllApCgoSgqZS&#10;sEALpxLgbQf7z1ila6dmsoUaY0RSJM6U9wpVKEpCQXXsNiA227qOXH0+EboX7g0T006TNLdohQN7&#10;hxiS+RJG9oSbAoJBIbHkwcMQd4BHjEm0o9rWEy1JHgntCxDNtONlwz5FSFitRFVgbX4dI0aWFT5Z&#10;v/DJUBssySsbWzdqLfm6qx5n9vQY6Esc8cIXd+nSNLlkoNg4GzbaBTtb6sElk1Puqu0uylDCzXqY&#10;Fkl2Q5VjgMPGESylKVa6VfIFsQDcFKlf7fbYAqezgHIg547W1iHGJ+B0eUiXJlkJS+rF2Y7W0Q4L&#10;gXsAbXuXs/j1+BHoY7vd+0E4hvEcDCk+LvCpdZbrGn6FNkTjMAJkTqVyym1K1Euj8QIuagECZZy+&#10;shITSjaQxDj+MkBgF32VEkJNLlrCkZudFkTNInCVIcrW9cxyKGAURSzpILVPSaCKVJSrYoEg6oFw&#10;jZysoJSG5EJHLC0UwQzePwg4wxJfjh8L7/fDZefdADRLkyp2jCXNTVLXLZSSc0kpJtcXqDgginGJ&#10;n0NOlTm2dStTpmApekmtzLSoLvUSxG395rAFCNB0eXoks0JyJUrvG2D+b3gmtVRY1Fzx3E2GIvh4&#10;QzYOOeHQxfMdPnF/Jg++CGg7t0aClE6Xq1lSQgzCohgRKUKkhL1APMrDtYF2uRA0eZrTooAMyoBE&#10;zsoaoFMyraYNtN+ly4ClGmUsKsu8sj1gct1RYtnbnAzyxOHJof29Idob1hBMYi3k/OMY0VQQpT4a&#10;tduNJAqwdyaRZ3LxLmKSpKwTWFBRKr/hLcjSAS7sGjTVYNczdotY0hi+HeISScqAM7E8MfaYYw5Z&#10;3h+Ps+cP7yx4Wt4QA45E/CPIgM+D2UAOJSQFc0EhQ4hrO8CxJ4eGIx884ndqW5qOplEDAgKFTHcz&#10;jwbCCYJt59gjI4R06coVgfyiBj4D+tUJ7A85R3v0y/6oTgv9X/mF/wAr/L0b/rSo7p/KP+OVBxH5&#10;v7YGPSPnH//EAFcQAAEDAgMDBgcKCgYGCwAAAAIBAwQREgAFEyEiMQYUIzJBUTNCQ2FxgfAQFSAk&#10;UmJykaGxU2NzgoOSssHR4QclosLS8RZEk7O0wzQ1dHV3o7W24vLz/9oACAEBAAY/Avc/l7vsnudQ&#10;vXs+/rY2k2i7dms0irTj4/mxsGvbuqh7Oxd1V4r1MJuqKcE3aJTspu22+57en4X8/hLNzJ3SaraK&#10;JtNxeKo2F1xEDYmemHkm3MPRsmaaykdRwBJlBdmOslutrzhy7Rd3jO9kPwenhyRPzOc+YCaahzpR&#10;mrd9rbQIrqIIuPjfZ5TTbdxc07Y4zpiKualuo6ZLuihpaXSGZmeA0M2lRyXRVvQzCWzZb8aaQyZc&#10;aIbStM97Tacccd/C4TmvKzPRdK+1RlPPC8ZuFVtWZr77eo6+ZleY9HXU6TDAy5OVZ6C0uYkxkiyH&#10;EU7UFvMIygt2mN+ocaxrU39TT0sCNPeyapGHM5LzZodhWVjPjRty4uox1/0uKbU7POnm+B/DHb8F&#10;/MJ74sxWEqRESVMy8Gy0i9Z1wk6MMOOvuC1CbcIIbDQnayyKrzczMK3SNoA8YC35TyWAlRVqVBbk&#10;M1QSbMFvBQ8Ud7fsPonNT9FiSKtrZchgtKJYjl1PpCSkFmEFapcpoq8E30olyfNHcwRoi1uJUReN&#10;CQUX9nF9CogKKd975Erp/OIYxGH6TCuFcpuIt1tbhYGt4NeMJSSsC8Ok/wDK0gkOxkSOhAEUNYGN&#10;KzeEWmwucHS8mZf/AK+9sw1TNojaXCZXE4wKUB4qNA1vD8h5zpPwXue1Me1cf5fA7cbfPwrwrs/s&#10;45NIwqpH99J5P7UQVeSK2DFVXq2tlILf6PS/G4Fiw3HjoAlqGq1WlKJQBEcN6wKbqpvFVVIlXuNS&#10;6n/LxTmjG1a9VFVa+nrfPwQ8zFktqIbSbE629Rd3xsCZ3qKpaKKqJxQtu76Q/wBng91eGm3VEWnq&#10;6o3YU4bvSCPR3D46XUvW67xuvghktzlNg7NPXcFrj5FxpnTau+XZ0f43HJ7LXzeQ1kvEy46Nk0mo&#10;8U5StvPRkKNJY6Iw17m9RvwjePXX4HHHt+/H7se23H24y5ESrgZ8GmtKoOrCkod6XCVvR9JZ+kwr&#10;7pE49vKlypREXgqW2iO7v2M/i8Nrs83Z2cafm4qid/dsXHCteK02pXZhE7K9yd23Gy1PF4d/+HC/&#10;b3UUtv52AzGwk5w0QvGyZC43bsJbbSbUbd87v91hJLxPJKySFNehki0YlJpc3daOO4Tltrc3nIHG&#10;PorOj1YruPb7sf5fB9vv9xcDSu5m0RF2om661IbVVr6Q3A1MHIFCFppVG5eBImxBT6dMJWi0Wnb3&#10;1p1cWqVPpbURE9rMVEkLiqV20Su9cnzcJVOCL56U2ba4r6e2v629g+Pya9uxdlMRwbNBMSuQVWiG&#10;KL2EPVIeu24H+6ddxygkpahjBgsiIgg2C7JNXBRabpXMj0d/5LosebHdw7K/A7Pux9nH3FTBgJIt&#10;M1gCdpIpAVki0FRCuEyIg3Cwzu0VdR4l2cVOu3eG7q4sF9sQKoM1fSOqlTZpstirj9vj6IfosAjj&#10;MZ9tw0QEccNlXNvkhfBhwiLxAZP/AGuLFZOPIpboElaKlK0OtpW/Tw6TjZkQ0VARdpqnmRVL599j&#10;mKReSc9yPtRXxbJ1abaKiFZ1R64YJqXCMDJaIisPQX2kW1EVWnkUS/Wbw1KFPAOgWwUVVFy5DSu3&#10;HKWUY9eblkUDpRC0Yz8hwAXqkI85ZP8AF6nwvb+OOzC4r24kAKaYe+XS21TncBE14vOk8aRBfkSW&#10;mDv8G5+NdwjLe7a3YnCiWpSn62Ck5i68jDoONuJDJWJCCqLp6Mnwgg2RaxsCTbc3/WnOj0sZgzLz&#10;yXnDzpK1loXPygbFZGvqTud29UfiwNgfOW23P+k/FWtVlVU1ZWMysoS6S2UidIyB2jq2jv3h5Pwm&#10;EdbSjIwVcitoNbpImAWU3vJnreU8G5ptuO6TWIBZBLCRIe1Ws1bkDGAorl7qA9bmCOfFBHSe1B/B&#10;yW3W2/iuqLQXz4Ik2HOgFbNVUFVdRtTV2Na5cHQnzdxvTdbjQXdXVcaLdcRoCXzGPVxk+TCqDrz8&#10;0f0BaRUGBc7Llzpz1NQnXEEYkIAJvT+Laur0nuf5+57Jj+K09393CvrTewtFxlapJejsSZzTNw1V&#10;py6xtWXEXd6Vu6y/ymm410uEUuqvZ3JXtxWyq+hFFVTeTYuFOxOC8UpTivzcI42iIDREnBd5VXbw&#10;612BN8RJt9RREXalbNiLvbp2p4mNrAea4N7vrW3etx0dLRooiK1S5e35XVW/Cx2ySr9zLd2xEcNK&#10;CR/neEw9HmsMpYEloXmQt0VAERGlO4id3RMT/Ke79uzbj1+v6sfzp7q+vHb29+CQ0rqIcc7nbAFs&#10;6LVE/DiXgDA+jwhIepYpsmVwF0rJaZXqG7qkNhn+UxxVFXZvKqotuy1U3brcGtKEgqW3iq03fpbx&#10;YBpqKbeWQ4mpIkrIbaslHda1zZW75CPKLlxXggVHTA7XECTEchkGXR2mXm31Nk9aoC4j1G6uRhEj&#10;0emPUc/FNYqdbk71oqW9iDile1dvGndwwBXKC3oiLTUUOqpu+LcTbYlZ+MxJkMKiMk4jTLCNoCxt&#10;0XX7z3teQ+4rJm+fk22sef4P2+57L/ix9fHBAQoQqlqiSIQqncQGijhAbbaZaG7o22wbFFW1VWgI&#10;g73lMd1KV7N7dtX87CAlK3ChV7uK4cNWrldtGhApNkncib25i8WqawtmVQRDVKIiAPAejEr+vjUA&#10;h03K1pxRU2X0wryqlEVbiKiLaPFVTq7uHSmtE6Iut82NmRJjOsuo2qm8y9GMC3hd3wPUbcb8nhuP&#10;HDTab6qKZmSqq3GbjrhK446745n0mPTw7a/nY9vv+B/DC49u3H144f5YKlaptRO+nZs+bhK/XWtU&#10;T52OdR87lwXE3UBmPDeZovGuuC6btq7hh0eFcLlTn0WbQt9yK3NB5FTavQtNoN125Z0eDRjlZm/N&#10;31VXOfQI7yERcXAacRlxsy8Sw8LFfllNJFSkhRQCdFOsqgAiIkXyADFF3rqIgpXbVep43W+RiLWt&#10;zmq4dU4mrzgLavjAOnoh+Tx7Urj+PDH8cfzx9nuen4C4lZjPe5tBgslIlvUqQtDbQWQ8pKecII8V&#10;gd+RIcabb8LjJs+kMsxiz+HLzYITZKSx4YZ5meWxUqSITpAzDZ52+Ldjj8i8GwIwbwjrLy6ZdoKi&#10;iq+MiqN3V6mAV1XN5a3C+tqXd6JujvYTTecPhxWtEVK7VqNw4sFxXCHsFeJp4lP7+EcNUBpi519x&#10;V3GWw2kl62jqKPhHPJN/jPBclctzlEicl/6Qco1YZyVcU8j5VRpMeEDhDtXL8uz+JMyIMyhWExFz&#10;iQmZqkRBzJyQqUoQqtUWqKKitFQ/k2luY9tmPb+17vb8Bf3YQARSNSQREdpERLaIiPf3Y/0eyl7W&#10;yzLJmrPntLVjNM2j3tizEMdjuW5SpGgSEozMzZVkRr4sGK6/yOSG6DOf8nkztvKn3DsYeMM1mszs&#10;lnHRbcvzdkItHlquXzo8CdarUd1tyXEfjvwJMWUUWVFmN6T8eSiVNmQ1cQ6w3AaoHRyAcbkRnHIz&#10;jTuNrLhCtVSwaht48LvGwgiDoJt2CC3n6VOwb/n43+gaLrnerh7VrRF3d8x+Rhuc8ynvPGcuZbPq&#10;ZvKjn0aL+FgQnkvfJOjlTA5oGo0ExHOReVrvOtwOUeZSBVdpMTJGV5eCbqj4XRlL1uzDHJzOJLpc&#10;qMojWNyJTuqXKPKooALeYA6W+ea5a1pxs6juXvPgLOdoWnKlaPudn2+5/NPdObPfj5fCBFI5mYSG&#10;oMQU71kSjaa3fp4cGLPk8pJIVQY+QR1KIp0r0mcTeb5fYnjLH52VdlnHEiLDWNycyt9t9g4eW3PT&#10;pEZ9lG3GZmdyQSQouNm425zCPlgkLu1fK4QeCbLRRERBQUoiIPi2jjM4JbSy3lPPt2+RzCLDmhT5&#10;txl+kxzuJpROUUVlG4c1V0m5jDVxjlmZqnXjLcfMZRfGctkOavSQedxXnokmObEuG8USdAlha7Hk&#10;NWobTqDdadpAQl0seQ243IjOOtONOYV961pEFSNF2A2KDcRER2iIJ+EM9LAZxnrD0bJiqsDKzRWZ&#10;Obgv+tTeo7EydzyMUUbmZr4SU4GWdBLEAAAFsRbBtsUBttsEsbaARoINtiloiI2BjOGgMHGMgh5X&#10;yeZIC2a0Zg8zzBF27CCZmpsF8g41nAEwxLhSZEKZGeB+PLiOqxJjyB6j8d1FQwdG4kS3rCZsG24w&#10;bjbot5yUTlhC2JZmojl2bAiIQ0YzrLIqXXFaqpmWXzbqeHHYOEbzccz5JSFol2aM++OVKpHb/wBb&#10;ZUjyxw7VLMIUNunlONAn5ZMh5nl7iKrc/LZTM+GdvWtkxDdbSi7FEjv8+Osnm7cfwT/5YNrIoGZc&#10;qHhW3nKKOSZL51CZLaezOYzd1XY2VoDmzSkYtiTcu5ONb25kGXtLJS7YgrmmcFmckrE4kwMNPyXg&#10;sc7zSXMzWZx5zm0uTmT9a1v1Zjr+nv8AihaOxKqtExtX+f14PzU4eda/uxxTj9de352OWGWqaUdZ&#10;yjMm2lrdeCyobzg9hNUBgfl6nhPExb2rSmyqqvYlMaTvKjI8oz3LFPL8zzd7NsqaitOx95vJMxhS&#10;JrEjM5DFz9r0cm/el0XITs6R02XlE5SOZ7l/KvL7keyVMsT+p9WO4onKldM7z6XGlAYNRVJuNCdb&#10;Vw45zEaVjEidIKyPCYfmPl8lmIyb7pefcbLErN5RVlZvMmZw/anB/N5T2YOW3eKCydK63frjiOz7&#10;Nv8AexVK0Ie/gvBccVrXsWnycLNynMJ2UTS603KZ0jLJBrW7pTiOtI8FOISheDaqWby1EczdyvlR&#10;HvC8c5hjAzFW7aKDWbZLzUfGRbpWWTT499RFcx5M8pocqq6jMJ/JcxjfSalOzcsdMV4dLDaNKbU7&#10;u1eOxFx9mzb9Fcd/ZtXt7sfWm3z4LtqS+pB3P2t/C8eP1be752MsBNjeawczyl306KZlGT6SHAP0&#10;X4zEuTyOnyizb+qsm0RInoxSW3HJ+YtWPR/jUDL2pHMSvX+tDheEpYbNjUdERBRtVa6Ut0V2Eoaj&#10;jmoOsrbF8hw+lPSc6VyGMya61yS5Qy2YOeRD0OZQZ0heaxeVDZPvNczKLI0IGeuahtOwFUZwBPy6&#10;Jlcf+fnov62OVBNGISM2jx+Tse7tLPZTcCRSip1MvOaSecMUDhVKIlKIKcMD+9PN68DXsKi8fG7P&#10;1hx7U/xDj2rj+PBU7aY4r6kr9fnTh6sfuTbXzY9l29vsGPr4e3i4+7zquz9rCDtWlEJe8vHX9Ysf&#10;x83mxl+cNIquZRmELNQoVq2wZAPugKru1OOjjOnw6bGTZgoq4Bll7mXuVVURmbLguNyBDaPTIcbf&#10;PxPVhubBacbyzlIUmQDTIK4rOYx97NGAEVBNAmKZhYfxcPjPRSXEbbxmD8th9vLckixlkNnZSZmk&#10;tXGo0MnGHHAVGoLTsx1WVXXgJF5sUHK5QZYkOBmLpPZryesyaW+ZXPzIrTaLlGYOKqqbrsrL9NuU&#10;+ew8wjTBTYmOSfJdDukyMwk8pZTYkKE1Dy2M5l0I3ArWr0+e4UbZROZvdraaly9uwvyicUTxsdvq&#10;4qvqx9NLa9iL2Lj18O9a7f1Sx68U7tlOHzezGz7fqx7cEwnHz17E40xXz+njghqik2CGg1qqqSlR&#10;fzaX4/ei/vTA7PGTbt2qmKGlRJLSRaKiovZau7vY5BypJEchqG3lpk4qqSv5Tm55cF6lVVVChAKG&#10;WzuxmQNkfvTyafe5P5YAAQI69CeBc6laT7ug9Ifz4ObNkYhDd96Mt52aZU3mbjmd8kZCtA7ngt53&#10;lkq97Udl5VBRuTli61pqDmTOBmWWC8Lcw2sunOSm44FDjQwzVN1p1s4GZAAkq82v1YklGgRdUokx&#10;FDdDwEyQtNmM5vqnvZluR5WILRUZJIi5obHHrNe+QIa1pzjUTx8emidtEJN1F/uH+jwuxO/ai029&#10;3ycKbhoA/KPYle75RHi5OqtKKValRLVOnW3iHqY+rzr5sdnBF/lTHWRPX/LHtx/+2EX0ehPNiv1e&#10;nCOjVHATrDsLZwVFTeHFHwR8a+EFKOImzaYbolb8sNPCkKoVtKim6oqu1EVN0u3GynD61rXjdjln&#10;LknqDyKzbN80ZbNFoDMvK42bw2yFrpFa99kkVURRbD2bNTDfOiUpCgjkwpDm67JLnCy3JJvIQWOE&#10;zmHPJL1UZQOUOYykdTKlanx+UUZS51k+YhnA6us088jGpz5h4nTTpJkY5rOYajmoY5lmrsuye1Lc&#10;y+CkYr4c2IMiO7wU47zQSWXF+lHML8coc+uI0zrPM1zJvU8WO9LdCAidoAEBuOAV29+3CpxRajRe&#10;1F2LhGEBSVKXOuJRoU8Q0pvPkXXsD9JhHHVV5zbvu8G/M00iWtD9AMJ2bd1O1F4bMbfR6K4+3vX2&#10;uxxp66Y9vRj+z5tvBceun93s3sduyvHj/ZxwqtUpsqq1pT+11Mdm3atNtV7dq/J8THnouxKLs9eP&#10;6SMj1Dbcz4eQbjenXVP3v5THzlQs4nzZwGhpUnqxY43uvMtlUEHiFmmQbCHmqNthrdDQSjxUim9W&#10;PSDk86ZqZFl+ZLKBN2w20To2nnA2ixTonC54Q6UqODbC/GnY0uBAkf17yoz16BE5Sa+lJyn+jvNo&#10;ouIesvvnlYP8l4tXR8Irk9pm6S30bpXvtlpLXDbSrcrTYN179MUbu+SN2Psr3omKpSo9lOKcVROP&#10;V6+KJ29VERVVVXgiW7xXYXzJ9i/tY8/CnYuO77dvq9z1+mvqxx7fbbgk29np2pj669/fUsXbOFRT&#10;itPP1etbitfq9h3ce3Be3DfClHblUyAABG1ccceIN9tpsBM3JDV7sJmuZQW+fRoyYt3qmtiiUYSN&#10;VUijEKwrtF255t9jmXgpUludyS1PeuDFddbO4ircVxuq8i1E3dTnVtxiQy3HkllvTGp8rlCenP5b&#10;5YEb3o3DOfy3eyFRRLbIbObP8sX9xUQRuRmN0TaWtrIBk1bc50OPWv172PZKd+3Hbxr37cVHZVdh&#10;IqjavpTql44Y7vr4ccdnD0eNwTdx3+nzd+O368L6P34T1/8ALwv5n34X0JhPVgfV92PUuMs/7wg/&#10;8Q3hP+xOf+3OTmP00z/1p7HJ/wD8ReWf/Ct4H6Sft4L0L+xgvX9y4b9uzC+v7iwnt2rhMJ6Mf//E&#10;ACYQAQACAgEEAQQDAQAAAAAAAAEAESExQVFhcfCRgaGxwRDR8eH/2gAIAQEAAT8hvWpjxNcfhL73&#10;0lL8bh4MU0G4JYrecnWSKDZA1Xr9IcxqOAX5fdBnUvz8aU6Rx9ZVxmHfU7Xepd8lnEvGFO0x1mOn&#10;3ls63F+cTTdzDtGt7jes34gjTsE75pS+ReFCOUxPWjgDDV8ysoUwvsEJ8TEeLHPe8zXzXFseZggT&#10;5Dpti96BRO1jrUZykpRh6/EphfphLCoTYjOHEp9JdZ+0uvHMLy98yw+kwRpz4Z3fBDTPEUa9mdzN&#10;o/jhMW+TYckXPhnL0+0ocLqT7K8mloBGH02jv4VGYwk2z74aW94uGmCKPYYmsG8t6MbY0TpVz02l&#10;g/7oQG+GHZfEDkDBxH5JOyX13Fbu9SgswihKXo7Y3OGrqG/5rXQ1n33Zf3uEIDX5S+eTSd+A90Pa&#10;y3GYA9jPWUG5SpcRF+AT7ddRiT1Cd8viVhb3accteI3ogtfB8z+YwfW6WLqrogfHaAozc+FcRqcH&#10;nu9frFdb8StcwsXriAL+6NRUeKVOzck2X1n8sOfzcIlKAf0cgGRy/wAvSUQFF+U7HG0HYufcbJBp&#10;DjFnEDotl9w+LPf0mySprPAs7jK6ZrmPyQLrUX+xHN7x4i635iw8O7gCLiA28pvq/tNEvVkWErUo&#10;H1eYaEH8BRpmlCfT2wT82HOVeh7mIA0QS9hhugl7j+g4gIc2DabL19HcmC9dUXBpALFn+4sdJkxl&#10;UL+jC3jyTGGA377XzDTGgw138D+Thghi/djLjt1g7oxNv+lRtwTfAaSK+OA2y21e990gkwL4PlQn&#10;j+18835eYaDvzJp5k+AIXyxvy/0O1wwt9rvqbms8xXrXEXzzEeUixhi46E/cNzuytSytfVHEYbrJ&#10;fMAwzNfKqP3fpGO7zcwexJuPoD+NB+XuIOyx+EzF+dHs5mMB9lN0n5eNisCCHVcDZ3onKb6n1g1J&#10;ZmE/5kHTVPfEkf8ADd9cyqFo+Li1W9MLGj5HxxF73F3zxUrqmtwc2oma/KynWcwZAldIuYMmvTl9&#10;AyNYYyHqO/vbATNBUZJL1eL/AMzIRqfQBJ/3Kxp/2B2INecYK+i7SXGY8H5+vvE+mOw2jpDYLuEw&#10;pvGCqK4xHCbkxD6ooTCN5NuZMcMBWP8ANqm3fQu0XV0ZCdstW8YtLgSPKqeESCFRAsTB7cH/AKQB&#10;ruBfoDsxDmSh/m5V+9JjAac/vjQCtefJpPp0n2GDgrrDbkg7LxhZg4mm+ILhubM2vEMF1j+Ai870&#10;daGlpuNY+CNvdsv2P9Jl93z29+k9zoTrnkjZH9asvPGYBQoRGhozkMf/AMQC1VOzHHlFF7VGq8/X&#10;JqNQTFf38yu8HpzBJgDEI/oR+UEcdYfe0PUFinp+qlRLn3B8T6NgoDzzLaDZk1eKItaDffnxSJ25&#10;a/ZMC62bDIBM4gFv+pxYur9uAWFu6g8ax6XG63cWvKxbT5RldZuxCq4lKYbPrPgOZgtkhJkAMmjy&#10;C0ukhWcYdkMJ96xMp/rWUv8AkIe5XM+cJU5cOoP97/7CX8AmkxxJ+plysz8W3EwdEzMEZKiLvWKh&#10;Ao4qFz1X8J2TtBet30jK7GOr+Ztm1vWoGgviLDP+EI/KmgGVaNkPKpvTHpoDIQMxTdS7zNX3xJqf&#10;bw3gIgEvCvQSNi86ETy784a/T2mIuwJr+OH2cRq8IDkwCqGxSyOoOdkstHJWtwXxBHnXCtkqo6aU&#10;k93vcZoif6e/vn5hfnrECOZ1CBzU6ANTft3cjyRE7GENXr6GvkNUbGYI0CMAqDvjAgCD4KH7kZAd&#10;mmOwQfShxZdc7Dcg3q1wq5HiH4XosjidnwGlsipvMRIwtpDK1mEUy0hQPIvIBkOtkQxObZ/56y02&#10;fcD6I1/PVrtFjpufDTrlBgviGvUkRLkXUNFPoVK1NCgo9oRhMCeOfVUANYLwr479ff3DFW/Z/KLU&#10;UDYilNc3PsDhhu8hQWNjqT27ixuYd26AoqFo7kBEVZDDPbaUA9P39EXdl0J9j9iKcsGZ9l3s4sQ5&#10;UUsE4VmlkAADY1IiKySYaJqsOOGO8mc92W41t4AOzVZ0sgx2qwZHipKwNBXFZmFkPT5wjbVof9H9&#10;vxENCggj4mKOKhWsIVUYCRlwBKFj0HzVYVZecF6t7EHUWCHLuAbhusDwev4nJqy0IJoulvJFbE0U&#10;YYuoQ5uL8LpKcO53YdZWljNdmgSVRgwcB6vAaegCkEEyPN4FBnAoSJSvtu9oVcXIOspp5hdGtoUY&#10;sSxpmJwobKvad412s+j3+IY25K85ihdZ63GY2ZTFRUOc1uDiKprBwO6s7sIShcwJZB8EZKsu+uIC&#10;12DBNSwOoPV9LmYsquRM5oxaYBDfju4h6vb+NPiy5sh0Gp/KwB2eMcbWSptdRb2sTC21PJfY3cSI&#10;9ZjRRH7EE3FZiRS71dr0/tjvDA3phgXUXRYcnhvnBEO5bvh3lRNbUmrdORQdQmj4qWcudkBCplrB&#10;q8BjT6G4X1ov7xtSzHHEOaGnoj3xHfcaDaPy+Ip5lpVOHjEdiPwUWhe+h094qF+rCFqGVLeKkCi9&#10;cSwxlAxnSCUrv9LmhqiZWGopGDObHxBxtFCjD00fEE884JcR3jwaumq/W1XkmwsKkMyrkZqN3prF&#10;R4Ci4uKstSF7TjtqfwKC7mnUXbZf4Ihp91rg7YcO29EgjWqJOsHAJunJljJ5zIzVh6pDFNgEgNlX&#10;iokuWqTjjP2a3xCpHVjgOkACHrzdRLvVKj6HbeuGhLPUmfp4gWUDD0H7mNqPB+D6zvX1T0GCPmrF&#10;13qKbXXHv3UoA31e370nxrPX13lOVtEFWrtUOqPzOsBZTHvBTgek/MoflOkP8iRqgrJfMERjUKxe&#10;0Q2YX0VcyvKrJMTO9kMqmLS/y4r6vKtpzWy+6WALMbgG2cig7iAF/wDYYc/3MWVCW/s1IuhyaQGm&#10;6JuGltzlzyxazugQ5aaVpKh4D6v+xVbyW/Zorz9GPqvU0DbT79eJ2Vg38HvmE5Fib+h82m5CA9bQ&#10;pyGs5qxZjEGRQOVIIHvkheGix0BUByyOMhm3yxdnt8zt115vHC69HB+iVWJZI6Wurw4/X+kuuhgi&#10;P1ahFbrSnyZ9q/Gej3/gP0fSb/wPseu/5CQtX8VWJI178YfZn9vhOfGf7Sb9r9TjwT//2gAMAwEA&#10;AgADAAAAEB8tQj4TGrvHEL3kL0sCPiEbJ626owDAIGh8LJCyMgI+kMHcRgTFb45+dY3HAI0lasy2&#10;4FjCu1ZZLnU7P8Hv8o7GVRTIb93k+0kwcDpgw16WYaTYAvHHHAYow//EACURAQEAAgICAQQDAQEA&#10;AAAAAAERITEAQVFhcZGhsfAQgcHR8f/aAAgBAwEBPxBnTf6nj2+/pysRi+rr0p+y64iZZQqpoM9D&#10;8AfPMudwEZQ2rYoTxUwOAvAimu8geIF2OGPMIWlcgRUYGlQziWbIwF0yuXowcYedHt6/od/344tm&#10;T8msB/n2/grl+vD6/bjS0k+//Opu3is+OEBsCjEQwnRaVh42SlV9ixOcFFYd68nCwr7GVeLqwiJ6&#10;gIxutaggXBp9AIK2HB0A5aDz8dnnmAqxNnj+/qfPJs07W7cXr193Of4aywzMYal3XcITebOZAlgT&#10;cScZAI2rXbEBccBtPweINajwQGxD8BL8Oj2JeJgkRQY1ETOdJOvLedXAHmQByfS32HBGKWf1v678&#10;/Mf5YCpfGQ/I9z44Cj2Ax07cfeFc8FJp7wddGsuIF8imPxJWAUImAG0gIDMFCMnpspFJI8KwsAgJ&#10;kfkMQyrv2QsC3YEhhtjTmaPec+f5od5lXuGCer5d48uJocbd2HjXvesa5gaHAYCIwAkudA4SAkih&#10;YUJ0VTZGsTAgiOTDimW9ZO4oAAD5ECyRrc2TWfBgoth44FdNZr0VPycLCLo0+DOYaxMb1nn6b169&#10;v098yrE6KT+z8cY4vQ+r9x1zLXVaxl5wQJZGVzDBGwqDQghdIXCioZql6I1TICiHLajjHJBKDhKb&#10;gYwZXYcfJJzoVCh3OriMoNg3z1PGPrf64wxJZM3P2/T+CDGLGfoc6WiJhPju36hPng1xAokjnk2B&#10;ugKMeUVlBuRYVgAqwDygJAPqxe6wzXwC8SUDD2I8M3E7URyCRIlYACuEQB3XbkMGMAPGf6/z55l2&#10;AoAQm1y5zPXlvDAyPv8AXox7nKgpvRik6xU00BgyQAYgAyU8ABjZcvEnCCAAroEB1769ecOlqhUA&#10;6npzkkwN4EhFSEZAJy4xRR7GmZNKiVcxpw7BWhcAxZnMoegLrOHAM4KstQHuIpYnaoFTOpzMDSym&#10;5eED0fZ9/J28SnlD/dz/AJO+ZGJOGX7eP1+LXzcr2wYVJVtiSPzdoaBRYXbgKUiZXfg8ZxRhZuxV&#10;GltmkB6yl4uB0RudMeN16IB5hhgzp2ahhCFD/wBs5EiCrhw5xj5Y74JD4D8f9OYWAZFPc9e/PBsE&#10;LJ6Hr1queAi9GR8zc+3/ADSmjGhg2ghUmJfdr6mAmECkEy5tcjnI9dcZ1iQTIe8UvStM3euAUBAM&#10;gNxgyw8bd31ynWCTT6vX7jhRGEztz+OLVaZfPr6+/t75880MeTxPmd2HGLtEWcATS5B8Yy9c7H5+&#10;/wD574ngIi7MoAJhtbqUS3hKDQGHfHa4X0ycSG4bAbsTZsm7QyZSi0nlvUx45BIatwmjBFeVCAPb&#10;yVG6/wB/H+8h4P3/AMPp/HLt/lB/Q9P8Udnw/nj9Hwc3+f8AHGh8H45//8QAJhEBAQABBAEEAgID&#10;AAAAAAAAAREhADFBUWFxgZGhsfDB0RDh8f/aAAgBAgEBPxBWhN77SeP330LyTrN06KVXCEzY5P3b&#10;Uo2mSxvhqWQpFhNIIZLsLCBC02MIwVJs8IX5EA+plGw742Q2wjAZgS4WM33R1g3nn0vm+dC1Tkmx&#10;wx97u0+FXcWyqoyPrp8mv399dUBWYm5eTbJNjh+nWMSFSqWbKIlktQQNPMm5GIu1cDRjK2JUFEO7&#10;QGBkNpyidglYAKxm5KBBrYxw41wLCjwqQNEHKiNj1MO7M9976rgOyXv6FznYeHSBcc/j/h+5uDYc&#10;OP8Aht76Fc7fvjn+9BKW4TFhyBaMqhFoAsmGMuQ27wpRxNRQCMAAm02pcYWOCOg9Ngjc7pmxAXnS&#10;IBkgwD2UuFJligaEonesDMmsiQvafVT5f8SCqVx5CDznI+HbRppfCqytbkUIV6JPhrfyBFyIHlTC&#10;iNxSSiV9rzTPpp1lZhMzAqV0wwm0USooZI5REMAYYQiRTrSWdKDjtlvCffjTa/yXrp8n0aci4kHu&#10;c/emCrgNPrEZ8kvWdIU1ujQwKyCIGUhaQZ6AtrKJA3AMVElkZp0SCCkcsHKgrpRICgMGAtF3As3U&#10;ND9QKEWqKW6wIo0yDco/h6v1/hFf6Hr/AH+rq8ykIJHoo5ggiXaTQcBs4Xsc+fjYXOo3GNJgXWoJ&#10;JmMVoWyIjuIKIZRAIM3RlphAI6LCwQ4EYHUuCgUkGhJC1gztu+jfEiUpgJHJthYBqM3OG6JPcWZt&#10;8St02w56fyrV6paCFvInHy4vWkybGk2lk5zK+vxqKFB3nWIpczPPtpkdQ4QTFSmJKd0+1+9QVCUK&#10;BhR0FDXBgDlZQqIFJqkAcXwBT2AaicAaQsHmVyuxloYmMHvqhW56cV2/1k1VYf2f6+dQE5BhsMEC&#10;jsXABx0wKxiYb1EvDOG7740Jh7veqYdIBAiBwhskNgFAUEQcX/lTho0bPEjQEwUyQSybpgs07wAL&#10;dCvoQC1Wuj8SiVBF7HOcweHVPJy9DG4irbv433AAQwBkDiDiv5ducUZPI9pj338aQMzkepMee9Vi&#10;G4J+G75ziH9I3+HRZFS2oHuBBsFEvUgwtSxlOqI2zMrGgjIAZKBHKm3G6gQQ2Mu+TwHNxCVww5cp&#10;wnMvfPnQqz5wcCV3dqetlzoCDvR5vHN8fjrKjGs7dLCt8uPCvVBAdpL0lYd/qB/fjOhjCCiiiUsJ&#10;Mphb6LoUykMxgoViFLF1s0wjSmONSolKhy0GNVRVxwkMy+rIb8KnOdlbtLBfUzw8OsAcujGr/wCH&#10;j+X2e6AzkhwRhHGV83AYpCJgCTeEr42T851jppuu21ZN2TcmmKQ1xIH7CjbkyGA3jYMZVQwHzjDE&#10;oLp8sZhBRI0QwpAyE0TZMzYkk+f40FFWCvRE3JLzl498C0EorLEs37PnXt7P7PH3r9T1rY1f4+h+&#10;jx1+t4036g6D+103/XQ29/ydf//EACcQAQEAAgICAQQDAQEBAQAAAAERITEAQVFhcYGRofCxwfHR&#10;EOEg/9oACAEBAAE/EPsXP78XfxwYVVdH/wBrvxeL5Ph+514n7hi9n8sP/M/TOeOAawN/Z/XEw6I+&#10;X3xOuz1Gc/0DvNGON3WfN4MlIlJxpQ9axzF8xwTs6w+wAo6RWiA9aRSsubnzO4aTLjkfVwAN0jYY&#10;yjUN/wCZmPGX4ZrTOdLTP2j8TFXwVnfPuj5+vjPn7b5Xb8D9xH+uVs39Pt18e+WNfjr48cvBj9u7&#10;5x7P7+Xhpnd8567z+uufoBb+c/x557/P7d3M++Py7s/++z996y8/QPd+wX/OG2qnwJqCRBjpHh+j&#10;9gE5CQrBOU5cTDCgY9mlTqyIlvGIR0VLN0U8Ol6EFYI+mcmTkMpQFQ0KY262uQbKbM0xGrt08iCF&#10;OoMUyiKGMjOc+ksMwwWIgdYrUP0cav265gkMN/iSyc0Ze+n7nHjxrn5F0bbbPO9+Yt5gcUXN+PTj&#10;kFPBkL1Or++eaHc3O/55lSM3wfYPPq78T6j8v27vznlYtRnSWP5C5zeHtzDusFGksygeOh+V98JZ&#10;p0SCsC2QzHOVBrSTRlvA3OU6vaIsckzSXrxaRJw05xz+ZhhTw2Uc1FlSFKnIWy86BDrHmClOILBS&#10;cZENo1h0cBS5ceIUpsgiBgcwJr9dO1160Z0FnIZPu8X7bOzN+vIeR34fM6z1/ByQ8NMVG/Xr4H3z&#10;E+3n49fTgAdVrb83L+3lJd+7e7LXHf8AOuekF9vu59/YxzBDbbhMrjrdoozIcUwk17asG/JoQpwU&#10;LckBJ+9zfoXnUCR0wIg9veWL/WhQoFJLXdYCQiBGT1TzrK3DI74kAsqsm5QzUK3GnE0WQ0ratCWb&#10;CoeR0RpfVVbkVx1jhAgKuOyjDA9pFDiNvWPWr+wcm0HYLFM9S+DGczGuA/t/WdT/AJvZgP4ua+fP&#10;45s/UXf26638ZnKnMW86y9/DeYcQ9zMy+LcTGvix1z0F6Qxgn3/5rnyF+LOutG83s4Bm4yGEuRW9&#10;583NEc331iYEzjgYkVUeXqDYdDBMgAuKnGkob9T7noQxCBIaOkb0DXbLeZCHJO+fEvAQwqJQMdTk&#10;Uqztk16L3opiUvBN3b1m6g5HvomdHEOEw75OrvHdcJWAYGM7wBI3kmKqALbkdKhAC5SXmJDEDDCe&#10;rvPpZzZr735MMuzHyc2Xbv8Ah+vSb74B9e2Pt9T166kLW7saE+fnhZp5fre99+jfjif7P879Bc8h&#10;9S/z6fb6cqhxjXvfz/ZNk51Dy+PtbksYVMT2tEC1G/K5bGF4EYFYbd3Zmsx2XCG/lBgHaW3Z6ucZ&#10;WpOMBr0vhRPuhOCrdKpI6bTpY00ZK2JedVyGUN1vS9McXlKkpmDPbRACkx5IJA76Ka9MikNvMIIU&#10;YUsvjFCQTmz8ZU1r6FzP+cR+sB8nXst8TmB39iZ9ffXxyno4O/r+df8AM4WTDQz/AH551Ne+D4rP&#10;s/Pnmh/S8H1p83rnQeTRno6vxjwdPDRlRsdHbIdymH3OYh6bbCI6zKQ4TYSsi2IVGXmbDwqHqNFw&#10;sbgQwRvNaLv5agy1ZkOzMS5RBxOhpBrFJZ4kyiHR3NomSt5EMvLhsiGFAEvYJmWgQU3q1B8AEqXX&#10;oqzxEEWXcGG5vN2QgwULAi58A5Y+ZTrv+sc9CPaB+z793mBz+Ydfg/Z3+qTz76y+jXPKC59OMfac&#10;TD2se3vTXjqvl5CeCyLi/EfiZ5PG2pXfcPOp3fpyNQg3u+W36/eLahKlM05cMDydgTjdYrvZZgYi&#10;MFmZvPalkqr5eW90f49nemEKETji14LklKlvSgGcAxvuzIkkamYFML5rupg0TEnYiHi5mcMSHP8A&#10;t05tfkz4EOIOg5UJqSXsyQBMC6/UTU4ucevuLl2Jh8iY7Ma+Aue+jxsvg76y88hr+3rv8fXmAdQX&#10;x7k8XWPHXMjPl/sv4uuJ83xr5/rnsEf0/T++XfHYvWnvZmIBnpTptjvHo7OyhTHCjwk3zfIHN6+8&#10;y4dKUbVagk8bgYShSbF0JUXMHw2SPAkSwPsFvhmYXNmRddfmNxulW0M5cuDgF+V6HADMb1HZQOuc&#10;Nb4rlOhbjnR4ot0DLHWjpaYB+Mwi+BQDE3jyMtoPB6aup1IgTxth+cnhC/B02HjnT5/H+f3xaH+s&#10;FztfJet3PYMmPWYh9684LwYQyBIOhODPNnHz5/ZX7Y5l4TKTf1Wft1nlld5MFx7+ni75uoNMoNq4&#10;w+a+l0cO1nEcAcWkSMQypyqkrQFo4lPFhlONiBQYuz9VTOei8QVkpEyKrBZs8tooanSoFkeOSDjS&#10;PxiO28kkuZEHMnmeZrGBlpj6cMP5cOCTM2ONapxYhYBwFGnpLhAZh0S1ZftBgSHixAHwAZHBcwmn&#10;uGV4x1unZvvqem/jki4A9n+a+DzjmFRZ9PB5694nCbbbvzrf7nd5h0T6R5/vx9eVJOGTO8l19swr&#10;rLyh4vSyhpcoSd5yW5s0MstDHjPlz84zx3VqUHF5xroR8wrIIKHhrlDwDLyajLNQcn0Y5EiG64VD&#10;DaAa3zgZyuquIzIbJwlMuLDRLioyRjJ3pUlMFUtaC3V6ozFEiYq9Aki8jJ2kvCMbaZheNYtzwDtd&#10;BVoyBJqLxlNYDtV5VCwCcETxYEd5xLdiCuImtapkQ5TS9erzwfA+z+nIGRgCZtPxLnPfWOS6udwz&#10;gz1zNC3SErYyeOwa/M4hha437xN/2/xxLLv9ZzrbEmPl0Q4FILLvPnx9Uu+JeBAc+IaNFMfENC45&#10;syY3Wx6I7ZBeFOhG2ddPmvkspOLdrmcWQEpltTJHuaVd0UtyHkyZQ3YQ5V3rZJThLmNA7WF2w8IM&#10;kBQhWckQCaSHVLcQdcPVmkqxNixs60Ti16L4/ZPWvO+3kxRbkK4koOgXWS+yyXax1d5o3FKCu9uJ&#10;XL/fr7ar/HfEjswHb/eH91H35bg9H57SG9cshh3vV1POsfXwc+AGvX21/vkehDP0cZ/7n275L8bP&#10;ywnmb3/9owPqvNvzg+82nMbxXpLBh43cf+A8cO5jtCUC0jsuaNphglJGyqxaFsYBDl6nBtqr0aSm&#10;3K9IfQYZiOEzvzj5aB9fZkzQKRMd6xqLUDSN5mDrqm05/JFZDK1IwkpmIelQFATqQMlxNwpcJm+F&#10;xLeZ9JMDoyy56KAGvOhJ6LkUaesfNEx9zli6Gu+MZS5+2uscxtVDF6Dij7wv24xfB85/R+5xfHXf&#10;PUB19/W9BjF3nh4jp+ad9Uz+dcDibQ5O0YNAFQ5jhCWxyVvHIeoqwelJvNzvdoR+6GMdrd0NElta&#10;3zTtpvLaYUyI9lF5CsGZldBZSAJoHUIPUoAEsHbhTTmVSLHRuMKk6cvcS8AHOxIqpRA+daoLeNwm&#10;AfJ+Gvt1rDz5An2P4nWPPviGBk3W1cBHePQfCDuaW9iPeHtzS+rySQtyuZhk9fvocJB/Pb86zn+e&#10;aEO/nad2bj1LOZkOtZTv0gEW5Hhti4ELC3IHUeGXp+I+qn0MTFuC3F4taGAAACA8YymZMtrdoIuI&#10;Jxej7XDI2+uMYBzpnGXhd0/DwTiC3KzwdAiCB6OAPfi0CkQlxuTn9ZieyicpckpczPjUnmij8VGx&#10;91Fov34yLFK+MC5ZOPjywdCig+CMzNAc4H4BMrI7Fp4JSGhH3QCzigX3rKYCCgQE6J1NIHzlzfjg&#10;1nr3l3gu7vzhzfJ492lKW0heUpVOohOFi/KAN1QzqxgBVXGFyu3Lx/M9zz457ylVUd8bNtGShDrR&#10;uM6i1GwlspxKgxhZHOB+F2F2wRC1pibzGS4Tlg/rnpdwh02qOD9xYrBWCobRAgGJiDo6zB3w5/Rz&#10;a2YRlMyx5M178wxdxccIcJbyEZZ2kYxhUCDtZ4rJQzO+RjGEQUOOz+b55bIdUCb8WVXFRNDcOX2T&#10;Cy/4pE+EDVKnIgurcxXWiA/XCKiiVJdXV66k804RgShup9BpDxZAV0GnC7mcyJcw/viGRTE/2yyJ&#10;boTs4z1i2JPn3TMZnM2aTLkz06d4TD2peMonBAcEETqLLfIkDdPrnJQgXPGyzvEEDeN+drNmakgX&#10;y0fKqc8AgjxhBgWKtB73E5TIhiKC5OQUE4Hsdr80HDi+RqWRsHHPCJtsm63pgyIQwv3AyFNrDXCL&#10;hMEQzTTKRYGbySoLOPk6UDmXuHxg+vEIHLitxeVBRAN6b3cit2UYC7ZvnHjF3XB61k7etOsc1gRc&#10;3dsdFLi9W3mnqBo9k3ankzW0iMmRWBjtn456cdZWiwExc7bk7HJjhCj64EGcRN2T1vHE0GD1jCWS&#10;khpSm4MSlAnbSGkzj73X0bvANTALwZGOFn9q/uoBcAVGLQV4cziYF2FT6xc4zo5Yys1lVJ0jKQdg&#10;trlHMxn+Kibl8cQGYC1N16sgFSSl4FQsC3flEdNx3rUVRStMTLdpjx/pwjC36hYjVFYGXAY64gCU&#10;mZmUiYDVMwwcTBjhL+vP2AhnsWecgFcciAyYPWTgURS6b0ZW+jOs74pSaauSfxmul59EdwlJ4tbn&#10;0nDU/khw1XIeNGLDwVBAL7lRBl0TDFODTI/61W9nLSZU4qyF7CH/AJz8H1ae1pyXcWpIOSzc3k7d&#10;NaAZQxlcqFcK31Lh4lnsrwskoqMmADBrUrlZKrf1OVpbVeQluBbcDTI54fM363AgSLsxsLzZd941&#10;syr487MjyQcgv5wWIDps84XmYUbFbA3N1KYx9A2nhv8AMc5nR3v3piklw+UwjkQAyGQdcGTg4sDX&#10;bitjrps3EozWLp1VxcPwjxhCSY3FNYk6bAvIa2q9J1CTYZxCoCJA53uopiqSY674lXV0zZFumrgh&#10;owMKIEUHciCYrLzZ4F5eJO+KGIMascSphCiDjhhofjiabOewzKgfDhEoKVMMJXczUHD81IddYDIC&#10;4ocZ3pIfcFd6DQgKk9Vl50LkwbRcac+pVU7Rye3X3dcQaYOlybcNzWNqVjzecVgtDGkgbLA4TyyH&#10;xpmceIYxGDhQff00/wCDENopBwuG2XN8tb73ZgWQ3MiJXmk7WbPUc3hx9iebtqo03hhAyi3Z6N21&#10;Mo1FMzOM8Ccns58coBDWh2w5YaRy7SLGaI3DnARkgbCEeEfwAlMqDBensFPOFQ20cYkkvKo7cpXg&#10;PQMphRuLkAqtEGfWvyJ6BBuycyxE9ZAKrmDV8KMXkiqmAaSDcgytqZyJWMPLjv8AYz3O+FXMyN0M&#10;Eut418FSjnvxJTBufziu+XjO2VaL164itD41aQtZ/NkNsXFGDoBfsmMx+0pKjbkyyKJVqvRgnfDW&#10;D35zQBWZ6CO98xGgaDP61ut91REumd8btKuWOSscwCSA3Azp3lVnw+laLckbhEkoknT5CRZIxyDH&#10;Ew7ywvreYAoysM0CmOzVAZaai+jVgfMvkRxZmmQUhObamRmpvF5fDTMXkDIAPrRJlpyYy5lby3mJ&#10;Msx0kghk68cmDpgmZBhXRpd608zkYoia1X0zcT6HB1Hp+5AOcOdkLseEMNCygeY9+Pvt/wDbiN/1&#10;Hlz8f+/H8/8AJz955/8AyWEF7f8AfeH/ALC5/gPN4l+F/wDDD+h5ef/Z"/>
  <p:tag name="ISPRING_PRESENTER_PHOTO_1" val="png|iVBORw0KGgoAAAANSUhEUgAAAI8AAAEsCAYAAAGNm9DxAAAACXBIWXMAAAsTAAALEwEAmpwYAAAK&#10;T2lDQ1BQaG90b3Nob3AgSUNDIHByb2ZpbGUAAHjanVNnVFPpFj333vRCS4iAlEtvUhUIIFJCi4AU&#10;kSYqIQkQSoghodkVUcERRUUEG8igiAOOjoCMFVEsDIoK2AfkIaKOg6OIisr74Xuja9a89+bN/rXX&#10;Pues852zzwfACAyWSDNRNYAMqUIeEeCDx8TG4eQuQIEKJHAAEAizZCFz/SMBAPh+PDwrIsAHvgAB&#10;eNMLCADATZvAMByH/w/qQplcAYCEAcB0kThLCIAUAEB6jkKmAEBGAYCdmCZTAKAEAGDLY2LjAFAt&#10;AGAnf+bTAICd+Jl7AQBblCEVAaCRACATZYhEAGg7AKzPVopFAFgwABRmS8Q5ANgtADBJV2ZIALC3&#10;AMDOEAuyAAgMADBRiIUpAAR7AGDIIyN4AISZABRG8lc88SuuEOcqAAB4mbI8uSQ5RYFbCC1xB1dX&#10;Lh4ozkkXKxQ2YQJhmkAuwnmZGTKBNA/g88wAAKCRFRHgg/P9eM4Ors7ONo62Dl8t6r8G/yJiYuP+&#10;5c+rcEAAAOF0ftH+LC+zGoA7BoBt/qIl7gRoXgugdfeLZrIPQLUAoOnaV/Nw+H48PEWhkLnZ2eXk&#10;5NhKxEJbYcpXff5nwl/AV/1s+X48/Pf14L7iJIEyXYFHBPjgwsz0TKUcz5IJhGLc5o9H/LcL//wd&#10;0yLESWK5WCoU41EScY5EmozzMqUiiUKSKcUl0v9k4t8s+wM+3zUAsGo+AXuRLahdYwP2SycQWHTA&#10;4vcAAPK7b8HUKAgDgGiD4c93/+8//UegJQCAZkmScQAAXkQkLlTKsz/HCAAARKCBKrBBG/TBGCzA&#10;BhzBBdzBC/xgNoRCJMTCQhBCCmSAHHJgKayCQiiGzbAdKmAv1EAdNMBRaIaTcA4uwlW4Dj1wD/ph&#10;CJ7BKLyBCQRByAgTYSHaiAFiilgjjggXmYX4IcFIBBKLJCDJiBRRIkuRNUgxUopUIFVIHfI9cgI5&#10;h1xGupE7yAAygvyGvEcxlIGyUT3UDLVDuag3GoRGogvQZHQxmo8WoJvQcrQaPYw2oefQq2gP2o8+&#10;Q8cwwOgYBzPEbDAuxsNCsTgsCZNjy7EirAyrxhqwVqwDu4n1Y8+xdwQSgUXACTYEd0IgYR5BSFhM&#10;WE7YSKggHCQ0EdoJNwkDhFHCJyKTqEu0JroR+cQYYjIxh1hILCPWEo8TLxB7iEPENyQSiUMyJ7mQ&#10;AkmxpFTSEtJG0m5SI+ksqZs0SBojk8naZGuyBzmULCAryIXkneTD5DPkG+Qh8lsKnWJAcaT4U+Io&#10;UspqShnlEOU05QZlmDJBVaOaUt2ooVQRNY9aQq2htlKvUYeoEzR1mjnNgxZJS6WtopXTGmgXaPdp&#10;r+h0uhHdlR5Ol9BX0svpR+iX6AP0dwwNhhWDx4hnKBmbGAcYZxl3GK+YTKYZ04sZx1QwNzHrmOeZ&#10;D5lvVVgqtip8FZHKCpVKlSaVGyovVKmqpqreqgtV81XLVI+pXlN9rkZVM1PjqQnUlqtVqp1Q61Mb&#10;U2epO6iHqmeob1Q/pH5Z/YkGWcNMw09DpFGgsV/jvMYgC2MZs3gsIWsNq4Z1gTXEJrHN2Xx2KruY&#10;/R27iz2qqaE5QzNKM1ezUvOUZj8H45hx+Jx0TgnnKKeX836K3hTvKeIpG6Y0TLkxZVxrqpaXllir&#10;SKtRq0frvTau7aedpr1Fu1n7gQ5Bx0onXCdHZ4/OBZ3nU9lT3acKpxZNPTr1ri6qa6UbobtEd79u&#10;p+6Ynr5egJ5Mb6feeb3n+hx9L/1U/W36p/VHDFgGswwkBtsMzhg8xTVxbzwdL8fb8VFDXcNAQ6Vh&#10;lWGX4YSRudE8o9VGjUYPjGnGXOMk423GbcajJgYmISZLTepN7ppSTbmmKaY7TDtMx83MzaLN1pk1&#10;mz0x1zLnm+eb15vft2BaeFostqi2uGVJsuRaplnutrxuhVo5WaVYVVpds0atna0l1rutu6cRp7lO&#10;k06rntZnw7Dxtsm2qbcZsOXYBtuutm22fWFnYhdnt8Wuw+6TvZN9un2N/T0HDYfZDqsdWh1+c7Ry&#10;FDpWOt6azpzuP33F9JbpL2dYzxDP2DPjthPLKcRpnVOb00dnF2e5c4PziIuJS4LLLpc+Lpsbxt3I&#10;veRKdPVxXeF60vWdm7Obwu2o26/uNu5p7ofcn8w0nymeWTNz0MPIQ+BR5dE/C5+VMGvfrH5PQ0+B&#10;Z7XnIy9jL5FXrdewt6V3qvdh7xc+9j5yn+M+4zw33jLeWV/MN8C3yLfLT8Nvnl+F30N/I/9k/3r/&#10;0QCngCUBZwOJgUGBWwL7+Hp8Ib+OPzrbZfay2e1BjKC5QRVBj4KtguXBrSFoyOyQrSH355jOkc5p&#10;DoVQfujW0Adh5mGLw34MJ4WHhVeGP45wiFga0TGXNXfR3ENz30T6RJZE3ptnMU85ry1KNSo+qi5q&#10;PNo3ujS6P8YuZlnM1VidWElsSxw5LiquNm5svt/87fOH4p3iC+N7F5gvyF1weaHOwvSFpxapLhIs&#10;OpZATIhOOJTwQRAqqBaMJfITdyWOCnnCHcJnIi/RNtGI2ENcKh5O8kgqTXqS7JG8NXkkxTOlLOW5&#10;hCepkLxMDUzdmzqeFpp2IG0yPTq9MYOSkZBxQqohTZO2Z+pn5mZ2y6xlhbL+xW6Lty8elQfJa7OQ&#10;rAVZLQq2QqboVFoo1yoHsmdlV2a/zYnKOZarnivN7cyzytuQN5zvn//tEsIS4ZK2pYZLVy0dWOa9&#10;rGo5sjxxedsK4xUFK4ZWBqw8uIq2Km3VT6vtV5eufr0mek1rgV7ByoLBtQFr6wtVCuWFfevc1+1d&#10;T1gvWd+1YfqGnRs+FYmKrhTbF5cVf9go3HjlG4dvyr+Z3JS0qavEuWTPZtJm6ebeLZ5bDpaql+aX&#10;Dm4N2dq0Dd9WtO319kXbL5fNKNu7g7ZDuaO/PLi8ZafJzs07P1SkVPRU+lQ27tLdtWHX+G7R7ht7&#10;vPY07NXbW7z3/T7JvttVAVVN1WbVZftJ+7P3P66Jqun4lvttXa1ObXHtxwPSA/0HIw6217nU1R3S&#10;PVRSj9Yr60cOxx++/p3vdy0NNg1VjZzG4iNwRHnk6fcJ3/ceDTradox7rOEH0x92HWcdL2pCmvKa&#10;RptTmvtbYlu6T8w+0dbq3nr8R9sfD5w0PFl5SvNUyWna6YLTk2fyz4ydlZ19fi753GDborZ752PO&#10;32oPb++6EHTh0kX/i+c7vDvOXPK4dPKy2+UTV7hXmq86X23qdOo8/pPTT8e7nLuarrlca7nuer21&#10;e2b36RueN87d9L158Rb/1tWeOT3dvfN6b/fF9/XfFt1+cif9zsu72Xcn7q28T7xf9EDtQdlD3YfV&#10;P1v+3Njv3H9qwHeg89HcR/cGhYPP/pH1jw9DBY+Zj8uGDYbrnjg+OTniP3L96fynQ89kzyaeF/6i&#10;/suuFxYvfvjV69fO0ZjRoZfyl5O/bXyl/erA6xmv28bCxh6+yXgzMV70VvvtwXfcdx3vo98PT+R8&#10;IH8o/2j5sfVT0Kf7kxmTk/8EA5jz/GMzLdsAAAAgY0hSTQAAeiUAAICDAAD5/wAAgOkAAHUwAADq&#10;YAAAOpgAABdvkl/FRgAAN1hJREFUeNqsVtFtwjAQfY4YADYoG4QNQPIAMAIToLoDFBZw2wnoBjCA&#10;UdmAFdgg3eD6Ycdxwjm2VSwhhTv75d753V0EEeEpiwVShqAMMfYf1s4CxTZyL4sC5YJw+z1QaFTm&#10;VBpZ5f9oKQLHujTCKmJfALh68LGlpYAyJIgIQohhuC8ATgBqvzlBLxbRew9EmWOSZrEgeX0xET3e&#10;3tE9T53vG8rUecnuwNYAvtxzA2ALLbcA7mmgTgZ7AAcAt8C7c3t+c6/fJlzLvadoVz2gTjlAfYqh&#10;BFp7YKuybsXab/6gEyGUafIisgcP7nnhXnL2Pi1n7dZJFrU2giG9UWp97hvuEEc/paNdsmtm5QhY&#10;jvhWeUB8xc8C/zUPSJnpwHLmFJ2T7LoXlZab0g45d0kdy8+mbK61t2QLuLBDdppZBbT2ASgrgUlm&#10;R5ylpkqs+TcA5q6ZpeUx0vyn7sdp6rNM2Vre2drS8pUTa4UnLZujt8v/P5KI6FE3ls4x2ja6Hu7P&#10;Trg57ub+ymuqs3flY2uxSY2j5WgP1/JRGgG1j17V92k2kUnsU/K0ZP8BAAD//7RY7Y2CQBB9XCxg&#10;7cASLGFJLEA7gArOswE7MHagHWABJnAd0AF2cJRwP3Zgh/2AgSgJiQEzzM6+N/PeJm9TtVF+RVSH&#10;TMWZP+4XSZu3KNog+BZq7Q5HmfdSEowB9Qun59Fjs9VIWrz93jj2s8lx2d2X6mw+EGsKvh+pVbkK&#10;OqBhhjXRpgAQ09s6lNGGAmasZq1jMURTZMMy0QAULrsHEVcBqOQ1Ml9V5ACqfiCY3pSGMlsFRzbQ&#10;kNqoiDahIZBM6eyXQ9CrxNhIVO3RsV+QLs1uu7mzQM+eyOj05HZhy4JohzrZ1PZvRyVySOEK5bHb&#10;9LS82LYeKYCcvakAlHKdbbe8BHBju6UBXD0RNrG0HwAtMzE1e44+s2igITFVZJJoAHepg8yd+vCr&#10;JDs6wf7hqcQNwJoyq+WADNer7f3a7Fbr+jSLo+jhy5gXKQNLUfMAaa7fvuHzZ7OMn0Vy4RyHnSno&#10;WhooZaDTXrYBu5XMFg+iGnXCkwPTfWZ+d/Q5xBqb6klqDqO+Hc3YUMAOpIUfyHzhj5G0oUZ3oKBG&#10;zYpwxAFol/Kg8ZQ4UGg/Uux/AAAA//+8Wu1NwzAQPVUMUDbICO0GRMp/2gmACYAu0HSBwAYtGzBA&#10;pbAB2aBs0DIB/LDjnO27y9ktWEIqSepcz/fx3rNpviajtCcAeFE+/T5GqtMNMoTgycElgfqrcOuY&#10;EsnifjU0vxAVEMXsvzBEaZi/ZOaBpY1kmQFoVGX9crpQmBA33vP5TMbAdQKwSM8Uz0jEGDyzueAC&#10;usI0sGKFDi9IzD+2iB0BoHSwJX3pykm2m/0fMLdGXQPAF1Lji8SZ20GA0HpmtT8g4aEgn8X3zOep&#10;OutUBnGTctJCLukXFDo8eoHtKBrAYUb/+v2YobqgpieZQ1N1ATR8CagYBY+eXS8klPpJQq0Ir3Xo&#10;RSWs9lMkS57IgDVjRyRFgszLL8uNfUmJeBL2BsVSvsaa89UZFbnlqBEAFNBUO2egvzSfFkN2+R7i&#10;lJumOiGDHwDgzsLnLaz2W2ap5/kekjPiiJYIEEuFqEH7c70i4pnhIUolCrHuGAKISdrz+TE09Kpp&#10;Vr8z92uK16fyV5+uD7+yI2uTPNbM99QGlQIengm1iWJnvQ56OsegIoqbfj/CCBhlsGQFG0fm+vY8&#10;UbZXdY0xBZr4xgohLSkNxrFVs/0tK4aMMQdyy9kgyY2If5qq1mJwTZb1LeKVyb4+hWsCIYDWMymV&#10;unUvDtN2RMl2omKCUZpuPw/SFhAabL2NttiDa/T/9jIGNVUXKMQfNltOgvoHnjhlxkLP7dNYBw0t&#10;uGMRwpkLav60bj/ETJtFHBVxdJVkzNAyZtlIU71kMsh/s59vkTE9c30Ec5hpja6t0fc3UVKYEvJN&#10;PEvsecd737XA0fzjWriFaNlJ8Md5KFa+4kN6/KZGXAIOdpt8NNa4LYYlIeP15zkWjj3ojJl6kENg&#10;HNoY+tfxy8zVHScOA+GFoQBTwYUO4goOJhQAFWA6ABogKSBAKgipAO6dmfgqCB3YHYQOfA+yrJW9&#10;kla2uImekgBmtdqfb3c/5c6j/BYCdWpgcisT5iqKgimQhB9qrWE3PVje/wg6HfFIDZLaCaQ0csOc&#10;PQ+NPlexxhEo7QLhXYZocKqK5WoqFouiMA673kthjsG6rUK7Q6iTQJ1GrVQct+oV+jhGbbMmDW1t&#10;zYBA2uqZQNuAkPzW4JAoXA3BbEq1cZb0kUmj0wFVBDSDL634FwGPrn5kETTHlyY64ThIJ18dXaQn&#10;V8k7azN6CrMajLvICdgdWbqzlhrwgyZDHYiIPbxTKNgLgWz1EiZ7CkydaXalM3IfOoq0km6feAB8&#10;U9mTVaPmdsdadXL7RvTnB0MeKhTQxvsQ/1sK9MFoOADK+lTpnFghiddObXRBTEV1Z3NZ7yfGgtIi&#10;hznb6ysyli3NbA5lBH+vajLJh2Cuvoed4FiUMuu0PQA8hLjPpOyFFmwCkr7V7F/Pymp1Brtp7BtQ&#10;+wx3pHZfVPlMXndS64Ru5kSwuYy1qrZTs0HMw0xxKas8sA7gdRJqio74s4Sw6y4dtKZHClT5QfaJ&#10;JBqgNzgBgD+2qM5px8wBMYVAzsh20xQ2l60xROh2dy3t6lRqawyby9D3lpbc1Zkw9LyGZzJEpjXZ&#10;4jvS0tCEtdqMOCMAyGreNULeNDfgnQi9/wZe1OF20b5AGr06N2aAwF1GnPjazTfKeQsQ87AFC0l0&#10;itQO+AmSDLqbprVQMARJx3A8dwChVx0TqZ+vIMhzM1vkbk9GUQ1NaZyx1vIzE6HOXVKHSwt5FQQx&#10;y6FDQTnodDS2LzU1RB1tnYHlCz+9BOMIY5pmMzX0F+WkFOyXB83CNLtvLd1eQgjxBW8NjMQ9JimM&#10;gilpNxviEAhsCFNsQKaNxP9qhnr4rNa0xMMXDkNPauLNI8ha3f6E4ssSeVVcNrVyy2ePpRAr1xH5&#10;CHQjjuKFKA4pW5JpY1+/BNxFIPlPC740Q+fX8OM24c3mZXPDuWdGr7L/PgpRdYDlgWdj54SuhBNw&#10;MGP8BNpN81JjcaVBM96hBNpy7Mkl0LHCxLJeF+3iK2MLt7A2hL1FzeqPZU6Kq7uyzfWi1fp3sKF1&#10;6VkvNRS4ql7nHnkQgUTPJ6tyG/16Mwfi3mHA2l73GGFHKdtmRJm99rEhPjtGLBM3sVfbwAF5WxrO&#10;qM1aeyYEkUzgBSqRc9+eY1ti5W/LexLYXG6l0U/Cur25uy+OQr+3eWx4oAyEwTpoqru/Ngj1gY4u&#10;gQCL22w4GAz5F/BGDVdu0cBnetJrhQzYhiIfuXCkz/Sqb2PHVSHJ5xDTIq7bR9YUoQt7QH+PtFYy&#10;w7h9KtdrixCxAsVvXHMGyz6BcdHiSLbIFjmQha2hUQldl2xRWtoT1+1zEDecsntfhuv9l9t2zFW8&#10;PvU4R0ax7G5AM/PqLL0D0Gw8is3n1NCSYDjQ/y1L4iRRCOxB8K1j62cJzyxen3p9Zx6TUIOep8YI&#10;J+UoesdES2bSxcswxW/k3T1rvp45qc5WgeRu9S/MnS4ux1AdUoitHXNC+eoLESMzTRP6jmcNLYi2&#10;zrDxWbaGFHFgXsvWeteD1gJFljuhZ45caJTbQTuz3ufwIgY0/nmBsQ8/bP1j7+quU8eB8LDnFgAV&#10;LOmAVBBz9haQVHChggS2AJIC9oZUEDpY5509MRVAB/FWAFsB+yAJjUajH9uy8cPVS85xjC1/mn/N&#10;jKrX2zcZIhXxsab9fQCAt5iWRslW7HyGdgASgnkPvsov/dEHAPiXOLgT+du7SFP8xRl66A1A7lK4&#10;eSurLtLoPoEvV1ikyNNpDhAvwEZXS/UTEdhZKrDqAYRzo5XlWCfHun2wnoD2JqlogVQDyF6deZcC&#10;syFYtbaB4wCyU/1vW82y7g6oIOWHATIfGFUDQYToMDZSfkWgnAvuB6hKax4R9Jy0FXhoCSQ8ZzZz&#10;ngeI7vdXb3IRGos0qbJJQMpAb1BYLGdnwJrgnFpa8dfe+DcinK88xCGXfkx9H0w5banuEVqMPoBU&#10;onDMkO5m/1ZL5oTljOjgquPSIyseEHZDuqYkJahntrP65z9YldeTEWZKyKMEQKXJng2/yQ4nHkJN&#10;UjrXbj+/D7AMwikm6waUs5EOpuJr7kCTFQroHCR5v1l9n5bb+6jmUmnHhg936NLf5isZJ4A3TFq6&#10;aOfEdw7oTvMhTjj/9cczFdIfLb76JNnrRYY3KAUuPLLwNbbpRMLxA8COcRYNkJ+Bbm7xJtnnFEwR&#10;MsMkOYiagTOpGttL4Tm3Vrs943PMAVQ/DqRlUIjtTKuVMyeW2xMst0f0vzcQXbAoINOWQWpYESDI&#10;fhgRHsEjQ+VWM4fAz6XgVkmzG+CrobLLNd/zGgwqpKeVsjBtgRz3e8Eyig334OoVq2JPemdJsyNN&#10;CxIs8TuIBnDTBot++aYUuwiUpT7ZNo3L7R6t8t9SU76DPirp3pGk/kwm/UYCYnChMJHVMU9Srp2M&#10;gkJqnc/Ct7szmhudZiDOfD7t1OcbBYiE/bxS/IpQUIoSlzlENDIj6nxh1RLGFS0eAaBatbjIytvX&#10;DfQ1p6B6YY9CypKJ03gUHzUF39lFQoYVoLMkAMJbRX6gWqAgiClcscDXrfeyi5MoyqpxkWeo+nli&#10;gEwL2YXAxt0WjgCwh+U22iFPQ0G80cet9sRTquSSWcdGnr+9Qf8EomZiEENBaQGq9kFce90ziESS&#10;qTQ+D+TZX+ArGolRElcQ0tTViGXHPSy3C2ZiYxS4G1w8e/HszmNIKVyNJudLvV7UurubdCkTZ3Lm&#10;/xhMU9apAi/dVGMo7a7NNS3ptsaBTaPT48ZxNp5pgsSwXGssFq/eX4DvCoBbqI5lVPL+oq1Uzako&#10;R6dbyqVH9myaTLjrhKWFpFDsd5WSAgaXjxX3fCDtp8YQdEbHQ2sthpLKoGpjL5tg5FYrLHeD+Ekj&#10;7UQOs+gGIFHwkDUA6p7pafEhKeskn81ZxHEfqs2BE4h85CPU6ZvYEgUVNcCbgH/rOhaYs8G6ntOH&#10;ugKoNHJXtT2UscCJE0a5JCdw3l9Pm1ZLtEgOkDpKNdzH6CQt5hJV6owiAcqs8Idg7bm0Z9ae+c0Z&#10;dd8rLXZrJLZrF2IT4YDS8Y5SxDNpGL5acW5qQOpQ70OTRK+61ZB7h5xQavfT6Osjrt9Cs/K7FwsQ&#10;Xcu6I/d+gVlc0rkdhAVqzrReGTqihU3GI1HvBTIY123ZJSli0i/y44+R9sooUs7R3w6JlswuCyU0&#10;XO54TtE9QHryMzDzF8ERvMLUczSor2q4Qmk28b8Duv7QONSRmIJ8K5NH/H4UeSxg4QHwNhBSKa4J&#10;UOZU7erDzfM5S+MD4ncncMzoPuJ+3INkdz2A3N2fRoitMnTvkAjt54CmVL89eP0yLjSijdjn6wpp&#10;E6Tcc66SigZiq3sVeHbhYTNuP3+GVDxYFv4VDcW1IST59JWZZL0yWuWbHW52BDzOtvmRWkCnAQg3&#10;ONYf/kD20/1JobhVa331nIGIiCaND6VzNUzKyRn7BYdKOHb5cFrrQpZsguzedEemNYBoDYQZl6Ek&#10;n7Hs8vP7Grkqc7DriGfMe58rtUe+SjzIlidYOI49cgXAVS6uzi80cxQHHq//M3VWRxoK4npS2QJ0&#10;6qAeewdFtf8RwOA9tleD5fR7CwTSVx8p6MkDHhfWWKGAVlHRiZ0Y+/nL7X+yK56mVnzUUC8oyCb7&#10;k1M4U3litwHAB6TmERb8HfO/cWqZlELNDwwr2lWDYVrOC7Jls0FRQJF5Vm9MJXXN+sJitr8kLNkB&#10;Y8/coWtrg70SxY9Bb0i+Q8MNw7RqXqjo9SU3kfezdoiahk5fTOQZDiDcZHBHfC8co4IqHe27MRTN&#10;WM+KYa2C3LcyTAW78LZEbHhyCnx15oBgrw2i5vtI778TFuNkwSeygqvaVAdpLO6D/ppiYfFXacZC&#10;CvOyrwApiimdRmNIpYfA0RqtYNg0mdGYGqATqAQD2wRooxhlBebZtD2zpPlg2cgyAFP7S0o2dVBF&#10;3bujIvs0etnQqG+jiQzyVydymRb8PQ9G/Eg1iven3LmzPexj93z3ntsAKJx1oasD3SDqBM3cmrAL&#10;nDiZc4y6N/KIrm81qIY7u6lEfemGoGPQt4w/hpt04rZvT5cV58EOd3FRIRH7uvne1liMfrAri11r&#10;NDr5CbpyY7kr9nHzCuwYipjI598E3tsaQCMyceXrPCAezyVAN47Jg+HU0kO7bBCOFwo1TYUdY6Hv&#10;QXXg1O8dNwGnCkAbIujUxNfk+pdkw5KZPB60x/LaEqQ6QvhCQHx2yhNbNs6Ydz1ChYz9ODsoTN5D&#10;p3CktRtxydz2obAhbVnluRXsoG8RcsfXHodmu1K5MyMTWnueNSPuyNxzLxW6mwrP/WVJ/7KkOxz/&#10;s3dFx23zSHjlybvpCn65gsgVhJrz+0kVRK4gkhuQVcBZTAVSKpDy7hkpFYhXgflXYF4FugcAwgJY&#10;EAAJUsxdMONxIkuk+GGx++0Cuzs4n/8IjxWcTu/GONLXmmZ3C6yOa97J0jqfWwaH8Y9dUw5iGa3W&#10;b2wPHHsyiunLsYB7CWrAPQVWOSEFd/SxAHYWu+w3ONVpBXtgVXrzBtd3+VD3seo0xgPH/qWPmtsR&#10;cyJsXCZKHdnm4JgxFukytFDHuUKvUTWqs9DuT/HAoaWlO1BokN6DXaHo4Jg+S39KIlNlkGvU5agH&#10;jhmC7GdJ5IbfMxwc84bXqyru9311J9k7gS4MnAj9iK8EkG7VvAAyi9f6AVP+NsCwSdxqoZCZ73mg&#10;QQ1g7uB3HKYEVSppt+ToGYK/KzBSgjDvcR5yqGoZlIKtAJHfTKU9BCgDfKLDsb/lWy3cjyfY3Yh+&#10;mXu9ujBBXO3WSi1CtK9MWlNLlleNqZZe0B+AiFVB6xxZNUV8cOrgEb5HUnY9W2Qr1/KidM67EgKo&#10;9mXSBuJ8bf2Dl1JC1ZumivRjs10VG9nUFuf+KOt7i1CQkuMnNf8rQ518Q3psprxs2Wf6Z48gurdx&#10;nxtNuUrT7R6jGjM1ABbznfdUeoY2yUktH7CN3AqAPAB57/25/liuiQqOqoh9yRqVL55d3A7Wi7lQ&#10;TrEzRTzpoe55oQyNkJw1euNTjQuKMeecYaQp91K7T9ZjNZ3o4ExqIi6Wz0JhwvgmbA9riPRUyUE8&#10;o5+kB6BkaGkllLUqa4KUgUhKYzkMBVLyPsr3o1d6h39nHZzvDdbtlND6qUVsxSQsgCWhlNop+ROh&#10;C9vWO1gwvgEAfNKiYk0dQ7/CIWZc6E773BRVwLy7lt65ATUbr6mZbZbpIrgWoxI5WPpudTVuICxN&#10;yCURuScItgfGXOsB0fqz9vm2FPhRByeeE8iO2lYpPPEztX4xNU3y3mVuIw+Fu8XO07LFZUN2HGXu&#10;Fat7WBjSzV5fN9kL911WsaTmjCRgBaL6CfvJLZ950eoSsjoZ2ErJtIKdMcsttIeJKzmyMWz47idj&#10;2TrTFtXA9dDlRPvsngObt3UUrmmdjIQDs61I73nR2HAacG39Neqzh74uK6Fj/iYeZMMlYGk8DF0x&#10;Ew89s3hVAUSi9NPpEThDzCg1sX/iBK4kY0FV/IVt4wxJJ5fuBtdKf9RYCjmxUvLXxzvunK44scu5&#10;ZKwcD7TSABQcZIbiLguLUeittbIrX1aBgLWlYs6q3d1g0pIgyzVF95rD6+OeX+Me8adjjEoG7fCc&#10;57eTd/dK1h/njhd5tFVm2oMoQsIKPmIulCFX46XfPEfqkpNhYczYzRZkxK0AUbrK5umb1aM6if+0&#10;kRwyUpTm6+NRK6v3AQA/Lj6WrJ6SVvhMcx52HRhhDWkZD7GtVux2eHBRmvraZ8vmTjPJCZKKhSPo&#10;9XFxReQkCHY94wx7zV/74IC9XE/nvD4+VVD40hJQ0nt6zUF2tM08PX+fRNkJACzh+W1Z9yRamzlX&#10;3yr+tvBgvjTb9g2dMOs44L7aR/eSIxUqFROacL2wMGI1tAvgM7tLeH7Lgnw40ZsixJJGBGcM1Mlx&#10;oRdoyn/08KsOlof5QCb9qMVgbvk9UysrDzi6F6N6XOH5zgyFMcZg9jveabpp5AieCWlcop+fnAzu&#10;EU/aov8nIYUcY+mcsQeIC1SQcQiy2TRehjPP4JntHkd+D7GUf3CqMAW5DT30DbPGqhp3dPx9YEgb&#10;e+274ciKLrj1WXqKljnePHhAAM270jli3Fl5iszcUw9OsrKcJbBt4hUZ/AoBynxvqk3KQ8j14ply&#10;picKK8Nl4ys8v601k7wGUaedMulV7cx92Dql+zzTnmLzHJepTDlQS6R7WHCLuRyHi1tBx4ZCxt7S&#10;u2LRveQIpVo9So3QvSsuh1waiSFF4SfNGu9MxNE5gpe4T3vlfOnNuPQIAnlwXHsN4U2FhtCwCONN&#10;BGA2XBGPPN6dEMvwwboE2fISXvyY/0y9vleEuu+fIgATMqMjDcQP3ouCdhWEFTSXlK0LU4magQwB&#10;YIYa3c+4HirbB0fcvLnknT2WR0587mC4JCKaiMtUyTqnS048B11Izgy6GSfLA6UXPYZ9MAbaCPle&#10;O76cg5teNwHnC3Q1nt/OWhRwojFfPaiGP3sC2Qi2M52T1vjMEwd1RjJsFkQXgSq13hZbfhn3wncK&#10;UFXZOIFhiljgHIMAwvXbmXIUu5ifORgiFCGU6gviQ0vEtOdaLKloS2CbgPMrCBw1llKgB6aZrDz2&#10;lng5sy2MLktTJaiM3T1qPTdRtm5UtyKBK46u63YlfGdgdNEHDKQpyOO5Z7BHFoF79gNPaX1pcqaw&#10;bvNn3+JBNpZ8QsRPpEnuNQ51ADM2vffOFQ2sERhT58wjStOEM+2/NSWfGH6ZT4NEeZhKxphwIfzO&#10;Hc/mY6a5DPVMsppYX6D99RRqdIZsQ+ccI1+v8Cy1uQGcWsm2ZGbIOl5dId9BkxQBc2Re3YzYzsWM&#10;mKCvTcBpuqyo/le7yvf6xnD9LdIEzMOU4xjhi5vaok7d1G42xyD7XsUeJfnd6rs4jcGRTdxVAqdb&#10;mC3K61zz3ytvZ1Nk/AmJFCcy8HkdUyqiHdyuC07iBI+BMiRIXUit9BE3xWe+dOb83/OK5bhHlkvo&#10;wU7B+VYp5qwh4QjMusnDiGGMkZUVs7HhYJVdg5NWKN07jYjJcERcumBT/MtYLV8+RfuyMkSpA7Pn&#10;ZCxteA/ZVoop4aFFOScQKRPopoY4p8QyGiNFqVdrEpT/0CjcoCrep5q6sGMSKKP9VLJrTgLqZ9Kp&#10;ZbhtqkfaBUedwRV/2HdSlKU/tHQ8NDUoJ/OnArY8PbrvXzyHbf5/WNb/EwFI7uleHMnlLGPFB2UZ&#10;2b314lrg5FzHJBbgthbe4sNzUuLBUgI8m1uwcuimVsFZ8AedO2de7iZQ475CKgttaX25OKMyq69U&#10;nFRd113FfRANT6vBc4n2okL/HBW2K6UOQOR2vT5utQy9EbKe+xjhk3ZiyPhL05al4ADbSlv9qjDT&#10;uYOYfr8o7IaHCeqBE0LoZAgjVwJRbNiW222DZ9pDpNTGugw5dy4ptbJ1jsR+pTmGIe6Jjx75dl1T&#10;bidhBepF/E7wHZySuHF441BDbywQrXi4Djh26REmdG0hc3XI2i8nB1INxdDQe52DY+4GHBG3mSnx&#10;FdkLTySXuXygleEyqAw9t+i3c8ywSFNrhZXsmFDWe2KZgIfCvNX4DnhLT6QlFQOcJ8JfOigeuQQr&#10;s+gUaswdUrvwphJX9K1yZabUSklPiuIVDxQxe9cxYT0IWaiiLyzUHdI/Qw9TuyC4SgjvGjl8uquB&#10;MzakxjT1ZWVowu2OuMYGWiicHyPYddSkBs/o/ELpbUDRR9b0pefaQVi0UR8+zrJSdQ1+2CWhjCc1&#10;JqD0nKAegqNKzXfDWRQPZ/pkmWaeCwgpikYX/Yg2YhQXSh2zWDXr/zF4Erumfg8baZzFtE5tSM7B&#10;AVpe4TRmlmUyICTzyXKfQz8lp7oCZEpIztJblziq6wd46VeTHH3WMMf4rPhTlAm3SZyewevyxVqS&#10;nliVl8T44W2VdBMuqqXQByU/tPeuu5CemwZLakTGc0Ip/vPbHIECzmXG3I858ff3PumcpUWS3AAJ&#10;is+U9jpgQs4V1m/YH8lxt1jRX3sh9MjBCIG4XYCk4r7vfZEcALbv9E5wHEoHfNYUaOow3zF04FVD&#10;FkXAuyeaAqWjfWGsdw8tjhgkMCO+6K0D1AEPtBf8/08a660fu4m4tGKAo+5Lq2mEhSN2M2wouWWb&#10;SytGyKK8/NYLitEHrLdaOCOLuBIevEhjx165GH/x3yOr1ZJDmPCf0RSzDNvu+gSOMOtzrmzFzFEN&#10;d04WkHSAwmM0kpim/QHHnoA6J3WCapFGpIWiqjO5xylmrKfrTD2bRaIbjzIm/WCRkgmyfKJryQIt&#10;y1l/wGm+5bKxAJRb3r/T3pcZgfqGx3tjJqOtvcMS1QBtgAXU5xCWCqCP8jrnc9zUPXPoIvph1BBF&#10;E2CKGLsRbZ3sqpO5kkS8f5R+gDHB2bfgSLr0XNrm5WMWNJt68I/YI2kTnNjZwSWI3jCq5GyiSqhP&#10;CnXv3AemBI9cWoYK0Ys3RtDRiK+Q5ebc+6UhRtxRdAXOoFf9fHs0zv/6x+DmDwz9861+ixHDWu0B&#10;4N/E60vHe2+5i4BjyeI1/Zp/EY7kEeg0gC9EyCIHPW5k/45RwHmo6Fs10m5sr1yg9pHZkZxJjQuv&#10;KguvqjrUbvbNXdNI4LjZr08+5wTMEOnE4beFZBm7urHN4+scP7cguTwMPWtDwweTcd+FJRQydgIj&#10;49KLGMdtQyVnq32ZGZ/VIyohPkEiXXrFYrC0mYcnxVFdn/DD2nINHcRNfHDw/hJz+jaG3hAPTq11&#10;VR8sPJlvQnyWhUVo7z9z3LcTUx4W4de/IJ5dXDTalEy/sIhQsObrnRQ0WxB+lA2ALFAiC6Drj24u&#10;pthdlmoe23O/CXiAzBtA26zW94/GtSawYdeiuqXwDoSjKRWie1aHhB5QuZD6YDvlhKlZnHVjmcB1&#10;F+Do+0epRanaXvORzGPFg6UaM9bH7HruA062wEpSVaq0GTXN5hbU1pZlxZLNAJ9VxpTB5Ee6Mk+B&#10;rvK0jAlOSQC1DVCIMysdcC1bv0D9yZhAKYlHqzqIpJB9Hubk+d7S41ojvoxyj/cKEhpy3YjguPae&#10;cL1zffbMsnhTx7VSkPvdUw9gNl6TYhY8irKsCseDHBxSMXEoXaw3TqB2fS0q3vuu8BfbBFLXDRh/&#10;wqSW8SdM2qJv9Qec/+fxX/au7ThxpAsfu+Z95QhWjmBxBBa1fh8cgSGCAf4AbAewBkcAEwHyO1vI&#10;EaCJwJoIrI2A/+G0UHerr1LrAlZXUbU7Bl26vz7nO5c+5+JwOMDFxcXXeFtUIj75/EkJ6sDyShGl&#10;sH5D1mDI0Xn2zsvjw+HMwINuoQAwTzOAlov/cywnBAyWhE1V8uvBo+bID1DjQcaGRgjYVDPswVOf&#10;RHmE8s6blKiV99rUCxpxPjE2byuCeg0YwUx68DQDlkw1vHVyF6MxPCIqdWT56yUBU9qDR05kV4ae&#10;hgwond6dFhLrh8VGiQHL3cdfGzzmgEkBa60sz4FsGkioKfBN9DoGpHbAY95bNyITk8BXHiiZFgYc&#10;KiTzlZ4feNgIQicm4ERdESsNkFLAwnHR6YNH35O5Ezr8RCXSRqPyJy7LKTYHHj1oZg7KKvbDbK7X&#10;RtkLrYNH/SIpYAZTL2XaoQbOJJFb8KgfvAdNt0A0rMqJ3IBHlDXCjpseNJ0EUQwmpypqAw/bq77n&#10;NKfJiUqtU3nwqPPOKiFas4tUgdAQAF7rNlFPGEAqDREbtf+uDJ5iUqVbQoYgqZpSUZuJegYgUmkL&#10;Y4phDx75jVMAuC4tbfAkwdTxNFV7pvMGkE80h1d249mBR643o8KhoHZBU7uP44xAlJ9XYIf6QLsV&#10;eOTA0d6kJImrB0TnEIV3D6ANiFNElGubgeey5CKXBw4Ov+FpGgPWAgp6xFADj8aL1NRjoWq6YFxq&#10;1EodwGlzDHrEFAA0UQBobA8e/JGIjyxPDDjPwB7J+9GjRQqgUPCXlUpaX0rY+EpCjmctSIAY8NDo&#10;FfkMAQ/AhwaT8kTqea6P6rJXXSoVJuKEGxvJs5GYvi6rQ0aG30vg5e4GXu7oIysxqaF8TxWcHoLo&#10;yHZ+sL8HjNkQWc6erG7RpUBdDST2v0ufybMVyObbASmpgx++QMvLXUS8pGGBKOdn/DPgRT1GpNIn&#10;AXFZk7Go6DprquMCedx36qtJmzP6P4jJaGOF5R5RdXrrM+TOzQTYWgge+U0K6BNKewRBVsjQL9AH&#10;EsYo+nmwOtBCuUjNPPiY41x4/2JoJLf6xC8LFGB+glmtmd6piPM5ktCXe3i5C0XgEXkcy3uQqz28&#10;D3mjsgnVuq6pWh5LQS2zEXyh8+gqPLDg+d+//K5mkNbSw9PPFBMV45e+nkk1UvaeRX8WSudHwq3G&#10;cNo+LxNKIZLWV4d//k5pwhxIJjxs7eGR2K4p096vOBm+4T0zQv1YIImY+/IKufP0EebbzxqbQrQ5&#10;1pJ/H/HW1m0Fc7pOAE0cPseHzmNKxk/GbcEDAyXNDeQ1vjwA2MN8e6i7OXsLlpdIRd/y4BFJnveO&#10;vIbv8For7QIXUxL2Ban1chczDUZYk3ajkH6LE4NQolqPb5Y/bFrvrizBk4KbZPslsOGZHWC3YR5o&#10;Q0FqyZsCmDOYb0cnVFLlFxSj7kG3wYOqYgf6bMKU7P43YgkkJe/nkUmSpbr6MN/uhJYnAuIX5V5Y&#10;wXybSJ2RL3chqcT689QzHjNrS2QCDxv1xuICrsgipoDOvLjWHBy85wJoDzQuaizxe8j9QMV+5upm&#10;GLnbobtpsxKL6/DP3xc6ydPUA46pXZuAXQcSWlLtIS/klBCRGyrBh/fROwVRWqwJp/ktMc9jDjwb&#10;UNepzzzfK5hvb0/ROXnZIeAA2fWp0e/YevkLyvIJiCm9IBbWgXyq+WNwcROQ57k8A1tlOdCQ84gj&#10;2kEPHnPgBFBM/bg1XMg1AMQw334Q8W8y8Y8ERFX8MpmJXuysjKC/EVhfppXmd9TzjXrwqIfIbA0M&#10;fTFZJP2aeI6voJj4JVMVEeWXmVpKn5RYXRmApgLfyFDwTgeBZJGZ7R7xLx2M5+LLEWZ1nMqt2z8P&#10;OyTHZs9s7CYGm8OK7CE6URhjDOKEOuRzKPnSIx9TnyRJAIPDaePo0BDmroLHpc+Gt4ZoAI3IIntH&#10;tWR6PzZ4Gwn6Eu0E6rSxlstNgKdNtaUDpkfUy57KCBRbWjkppj8fnFp5pnw2H0crCj3Fmbrbw3y7&#10;MyKvKDUmlGr64L4h8tCPzikO1iZ43gy/NwDMHhSDCEMFWTrqkvqLDwALAqQd4UgXgAE/n+EhKImG&#10;BNAB4TOeIXEHCpQ0t4lBnGe9Mbr2CYx2nYTizEXdWBol4iPvWIBZVVGW7+SH4fRqRqx+WTUm5jQp&#10;AddvUBf+To5Ev+lDix13Ek7Ati0pwBTm2/+0hJpuJCfPjMsk2wewHYUnlJqZlihDEjAxLAxhiNSV&#10;D7l3W7VRH4g0lP29lQzI9sMT5c6s2z+bPl62LHW0SE38r2q1kopz5zZluMOEORs/S/xmZ+0DydMo&#10;YoVE2zh+t49a+c3L3Yzie6GRgeFwtB/bwuT2ZQnps6oh+WrkOGXCI2Q/IWoJm6eUlQ4IigGjHlkO&#10;RRsYbl0dnQQPywmCmu7A5mKr6/VtYL69VnTvzEi+jZrzAeNtY3KNJmY1c3XUBqJugAcBNJQ41mxH&#10;AiqPbF6SX6duZKkSr4QHTKt2adcMMV9iPeN8c3UPiufXMhA5J9XdAU8OoCq1e0ylwTUJE6jASqvF&#10;SKIq6pyL1IDwB8yzZcFZMYjGMN/+cllotFvgwQmYwHz7Gywawh91Pqo/D7JmH1kYgudYrEk+Buw3&#10;Oub4w7VgAQNC8H3im6FNbdeW1CdkDk15j65bBfBuBIDzzlfy5C//RHS1TcK4VzCbs9TRPEvxjVFF&#10;yGueuLSJVKr2RO4B9CEtagCRZ2BEBFpjBOCKOlHr1PXS3dbPKF6r6uiAcIQPyDvt8Yu/oRZhSMz5&#10;lJi8B+bEg+jsF8bHrimT+QrkZ55cjgQAJoZm+YxIUqfg6U4Os1x8fzje1Xnd4WJNvqxUy6dy0UTq&#10;sPjcLsi/irMlDcz9E3Q6h1n+4FNLtSUaEdl1e+rfBkS9XQm4hMlRHywQJdtYNOeqb/jQgaNR3zoE&#10;ljGYBTJt1V8M8+2zYAftAQtWbbhFsXlmH6p1Xi4vPTswunB6os56zIEi9uQDwANTAMG8CscO5tuI&#10;ki5mSV5orS0IKR9YbJSIWHkJsSJTBsAtlQj+1iJoVi3sWH6MCGCWpYBpA5zcWrvhyPpIIV2GAnfB&#10;D/LM6RF8822W3sr7d1LAVI778wEPmrdtA4ce04oA/ATTdgXqHKYUsAHLk0ClrwSmPM3jfOo7S8iT&#10;7ZJzkzznVtLWAwxGqkMAuMAi4OjqIMXEEsxVHfrCBoS78cd7fjVhKbcFnqDjYIhL8BKAvIDmGrCX&#10;VcpZYTuJOgu1pD/nPrwxcEX+O216ktoCT1QzgNgmZLhwnxa/fyPgSQgnGUrOr2ftnfwCiBBIpmr8&#10;w8h3JAZW2tYOaws8db5wAnziOZLJjGA+H3ewONwQQN7v6zegl9uD+dZjFgqlRajgJKqxBFFBhRMb&#10;bYHnl8LKqDp8wJSKlJEYL3dXVCkVdAaykiHmQJ2QBY6cuhZMaiP24OkEid3DfJubvCg51kDHnlDS&#10;PEisvzEBYeyAq62JJHNtue6Jhbb+KuC5bfBeA2IJ0RImJguZ+UEmwAdhkdMMoHrqhfuKqShBp5B7&#10;zVfEWfh0nuBxE6tyBaYB92wA/MkDmtMU38Uk6JlLPHeAWXHqfk3+3wOsArJu0tvcpOT53nE1t3eU&#10;W5yC2zP2YxDH/DBNlk2c86HBgOk5c56mR0IWNHIIGpkFR+dX0w7XABosgdwkeOIShBNFP47PjoIm&#10;JovpStLoYn55nhXGxmiJFDX54k2Cx9fs2kRqIpc7jBdBXupt7/hdIkBHZNyAlKEHfyLU49wAZwue&#10;N47s6Zui5LEb80XNrokEfQOu84PqybBMrIGDcbLA8honCh4kd0DtsKyEHP/SD2AfcZ8Anp4IBScG&#10;EgPJZydB59uBY++wbuGXgvttBOoTzlXyiCapzHHhkPhOYrL7UhJ+CAT5zs8k+rxzCJ4VZd4DZzb/&#10;BoC/OAl7TzbECGT5zy93icbSexWY7QNmTlqoONY0eIIKv2UP9NF+o+LEZyB9hPn2saF3k0nLDSe1&#10;dhJ1HYG8+1DCAWfPqepWStU1DZ4fJSRVVgk+pXiQrFRKDJljTt4vqk1TPlPXC8HJ1lTB/Q7HDQTw&#10;X0G6tjSa9DCvDMmr2PTV19fhj6M8tDSnEQHKWAIeH/Cc+yv3vCbB4jHUm5FgNZo89Dc2AM0VaYUd&#10;M2Yspm7uFcAZcqJdxnHWIO7e63KkBY6Sj5+K+TCx4Dyo63hzZ8Gjry46I6BJGUmF4lonsZacT0gW&#10;d0oJyaw7vuYR8F8LLc5cciRw4qMpyRMrdunVMetvvvWOx3zNzPVrjkSvFKSct1DKDp30CiiSO1Fw&#10;nxVTp/AE+703Ax55ZPn6WBEdVdOn4QInBHRJwQfDfw+Tr1yRypSkb8QaSetL/EP8+40K82E/t9G5&#10;Sx6RNZGdF99r+AwIACE75vIuWLCDQ6vLlKwGlJqaUMBOoZityJvk9xoyHjEq+4sQZt63sbCQNPS4&#10;l+z2zxIgCS2/75Nc5gjUlTAeOJ4TUeC7kYIHvx8qyPM79/6/vgZ4skrt+cQEJa4ijl4jIfcsr3VT&#10;wrkWHSXey93EIh85k4gDeLlLjuVY5Conltz7iXtP76tIHlpylPFVpNI8XTu9vyYLF5doSfSuIMBF&#10;tWVnhqvcGkvKK73iyPsXAQ9aF58ld8yzsXSQt2ccHk90ssdzq4zEgjSbm/vs+E3xw4CSwmmb4Gk6&#10;POGVXiBRIcZiy6Ns1wcContNhTg8yNsd2QxR4v4byDoiu4noJwAQCip4tO4nalbyoHqxJak3TCQ6&#10;cx7iZNL5OhHHqcTAwVG20nsgeKelwXf9CpvmWiAhY+hAjZ42OI9NncF1IVQhdh7GisQy3nMdQJXo&#10;vthbruMeZdXLULIJb9pWWe2Ax7QdtZjnLCQ85oYCV8D9jRfvVSp0JBIg6PpnRBbgpF0XWfmWoAL5&#10;PivJk/k+VN7UrLpoQk2qOKKeJ4OPOPE+ExwVnkK1Y87i8+U6aw9/8wzmwU96s/Dv/NoV8LR39Aaz&#10;52YCaXJfkBbymBUt1ldKgm3WNqAMYaZV11jxvk+leVWuwifQodFuHWZc4IRRU3ytGvFRlBgwtpVJ&#10;HX6HigKXOwdPHCjqHrs6h/7nKQCnXcnDiuEFYB7ukwI4EWTFljKOk0uUKfWrUADAJ3Dlja2fqI4F&#10;FlfngNO+5MmlT1wgx0WJ8w4vd1eCkACvimaW6iaz1rIK7qkFgXc7EOSsZVq26NMXkTzASBK5qgol&#10;lknASZ2khC/lhruPjLt8BwAZdwnJ3wclgTMADOyugS9J14PHeBLFHEd8TupRa4noezM8W3CXAcy3&#10;T0Lyi893U6ltwIkVfrrsGHB2kl3/JtmpI06CRALgfCoWMxIEW3Xm9KPD9/U48J3U+NYx4AQKM5gf&#10;Pwz8HzoV8i7x2VwIns+0nFxg+L5TAFgoW1L2kqcycGTN6Mfcd5Yl7hwZfxNzpYegcm6yKR66a2dS&#10;58PggEAveSQTvtHs1lfNIqkI6E4JHNv839yv5BPJN6CAMIAsV8h+7GC+HZ5aEvy3loHzBOpwQSwp&#10;cO1T/51KTOhAc91hSY6yh2KUfFmwGL8AgNpsXBIYkE9ZwJH229xLJtxTSJyh4TOOwayNU9bpOAbz&#10;OoSR4P13iq7KPXioYZLFFwsWdGRISv+0kjh43R9QrRjDAEQ9KFDNfQCm0l5p52W+hVMA0GVLUmcK&#10;5ROkflgsJDDqTaRa5tsFlVjmiriOScLamDPvPaoXe6IB0LgHj3iEUCZBCjlHYPC9QACeYo0bzJXR&#10;md8xlD/fvhKcfvUI+U4MfjvuwVO0WhIivnXkMClwC7MRSCUWnk7dgzoRfwZ4yiMrvLAEd3GtW0vw&#10;dRZA7Vpb2PNcVv0zquA8exASaLM2kNeCfCIP2ivZ8lcveeQAmkj0f7lqV7hTRXwqBYxSX1ARdP7v&#10;IuD4REr5Nby9SarFyLB3+hcET64m2EnNj8lsKJJpIvK/S6ysK8aCYXOF8RnEku6jxo2jsqgyq9An&#10;FtxTDx7xJIaQp1yEx0lF4jsCeesBkVPNMwAnAHv8Ju6gabwz2BQ9eDhr6FlDfGnQRQbXFUXbeS/x&#10;s+IeF+D2WO+7xaa6YFwP6IvqwSMBQsilJtxyPptAwG9EpjU9fErtZb/hVdZAy8twISfQfE3AiJGW&#10;HQqidiufh65agTo+0FhKovDGf4J/WxCrDiTE95H6u5qj5KmwsxrAwZN/EVHfVTwHf6bg0QMDlFIl&#10;U1PiMdYUesq8wgtDoC8JiG4spdEf3P+r/Ece+YQFEt8BC+wcWyYlFX+fBTnNApSoZq8s6j5PYb4N&#10;jqESWfJZUQrxOU8bEkRNevCwE7WRmK47AVDCmp5iRVRZCHhSNOSe0SdgGZfgQQMCoKjC8/ltZyB2&#10;VfKMFFLFp3b9dUPPMtL0hmhChSSUQTDswumKU1NbE0r61DV5EWSHC+sdAdilwRab6PaEWThi4WSj&#10;mL8ifheZ1PnuYFGbkCTf4cRHV8HzKp1s7I+uKqk2PZG5Hxi5B3rwWA60cpbWk10027tmBUbkswZM&#10;n52cMni6y3le7mYw3/4EjEFlJHlMUjQnAuAMoBt920VjKWiRdPLjstNPh7Wbr4kzbkkBaCeQOPsO&#10;v8kIznCckrX1TvGZwDCxq0sq6+zGxeFwgIv//XuAfvTDcBz++fui+2qrHz3n6cd5jjY5zxowZhRZ&#10;/arY/pofEQC8So4pZ9cYQ37oUF7vj/0egCjHmf2+qpJGAui/WluHFjDWJyPdKXXdxPB6AxcGxrfG&#10;AVPFt4F+Hl8CRLNqWpjKsDouqBw4HhRL8yaaBZkKFnZYqfYOAngkuO6sQurs5pQkT3U/B6Zgjh2A&#10;kTbzVSc0aODEBiVcdtzi3lSOeoubq1QrhiDfgJ0Ej6viRdUnEf1BAwrQseJ7I+Ze+gXxnEhXuYSI&#10;K1fiEG/AzoJHDhzxYb8bSTM2ukEJSgwT4ODOHUOeCx1Q6mqm+A3tqVa3JmIXJAXMbtTVfI61kpgF&#10;emIEnOL78mNwKoR5ZgmcpQQ4vM5fKskw/uYJ1Fl9Q8PdHip5RZEXeWBWLGFmAIKFoXrNS9SdibUl&#10;5wg44T+Br70jkiRFaycx3LGPpUCNz2GjGkQ933WdDBMDNb7jnjfWEOpWYnp1gWeoWJwU1CcGBoBF&#10;CXzJwuhM0EUpULuxgiZaqai/7oIitOrnddetsDPgqda+EHdZ1sqR9kU8G5i8OhM0S+t4rWg+ixYt&#10;rHzqtGju31d835MCj3wCiypIbUGwhDHWdo1hd6xqjCFL7ZCrlesSizbSBGtNTmPsuO8nhoS6leEy&#10;PJGCLMe2SCzVO6uofnTqKoDqGYQpmPR6sF+0CLDOz9rC3NcRdZ16PjnJo1JXq4JlhWooNdjZMwOC&#10;uVGCQl8H0FStBNSixQ4qoNJSeczMpV61Xxg+767r4FkriSJ9jFjPJfbcDlxa7FgxqN0s8NRKGtoR&#10;ZJbnuDhWg/6nTdclT1rZo5qrtZHVwus9pmsH1s+A7F7PUhqWuW5dz9tZ8Awr7g6Z5NB5dj3Nzkoq&#10;BmGfJP6isLS5L98k1Teh+XFnZ6NqJmEI5g1TA8DayIGBVRSBvoDkI6i9uTMw6z3uEQL8F5jlGuuc&#10;gNnwyecWzLzONg1ss+cNoJkzZszIMgn7NNR+lAZPn0nYj9KjB08/qnGefvSjzPj/ANVjA+o5kvTw&#10;AAAAAElFTkSuQmCC"/>
  <p:tag name="ISPRING_PRESENTERDATA_0" val="0JDQvdC00YDQtdC5INCS0LvQsNC00LjQvNC40YDQvtCy0LjRhyDQmtC+0YDQtdC90Yw=|0Jou0Y0u0L0uLCDQtNC+0YbQtdC90YIg0JLQk9Cj0K3QoQ==|YW5kcmV5LmtvcmVuM0BtYWlsLnJ1||e0UxOTg0QTg4LTIzMEMtNEQ2Ri05MkEyLTYxRkU3ODZCQThBMn0=||SVNQUklOR19QUkVTRU5URVJfUEhPVE9fMA==|MA==|aHR0cDovL3d3dy52dnN1LnJ1|SVNQUklOR19QUkVTRU5URVJfUEhPVE9fMQ==|KzcoNDIzKTI0MC00MS02MA=="/>
  <p:tag name="ISPRING_PRESENTER_PHOTO_2" val="jpg|/9j/4AAQSkZJRgABAQEAZABkAAD/2wBDAAEBAQEBAQEBAQEBAQEBAQEBAQEBAQEBAQEBAQEBAQEB&#10;AQEBAQEBAQEBAQEBAQEBAQEBAQEBAQEBAQEBAQEBAQH/2wBDAQEBAQEBAQEBAQEBAQEBAQEBAQEB&#10;AQEBAQEBAQEBAQEBAQEBAQEBAQEBAQEBAQEBAQEBAQEBAQEBAQEBAQEBAQH/wgARCACxAJQDASIA&#10;AhEBAxEB/8QAHgAAAAYDAQEAAAAAAAAAAAAAAAMEBQYHAggJAQr/xAAaAQABBQEAAAAAAAAAAAAA&#10;AAABAAIDBAUG/9oADAMBAAIQAxAAAAHtPkSJ7hvmGCRvqWJJTg/kZpNnXPpJy+WF0kr/AFDFfPLt&#10;u2brLnTFwXq6j0kPad6V6icMAgk8KxCMJxb0m3i7ttzPx9HGsui1rZO3xuK6vt2pm8r7C6M1dE6E&#10;dbeEW3MkHacxEbu5SjIjNI8YAJCX4UFizObAW6c6D9BNSef3drZlDpzm7zi5pnbUgQw+dV9VOlzz&#10;JrQ0MboGpblO1iLjEihFQCwxNxXpKRUPktega8VE9SrluspOr51Wdi1tbI6klCsV1bOplvS1JnZh&#10;76/P27VN6ve5paamMT1gLDE3EgpNZKvndVRy6t2WXBOW6+5GiMvlmwonOo0ukV6yeJo7MD6hYb/V&#10;Kx1iBXucssOTHNcqHgYmhsVR4tZa0nMGis1REbBr7KvZySrIhk9Nc051JlulPsbEIXJIalyXxCbB&#10;6DkHRY2LZ6a09IcHLQSA+Jsp7dG5miEpiqfAqstXlrWOwFlx+kcXf2we9eFLdS0iqg3kmpwncXmL&#10;bfS8VvUrbVTpHE1CraFoKEZrtDo/poD2B075Dx4Q7O6upfVW7P7F6J9jtOzxRtvYS1ud6mFb1v0b&#10;6LmPnw1JzSVqG7O7fE/1sn1Bu3zB7iKx3DHPAJ3F9EaSKJCdegBSIXZrjO23Xj5+PpT1X/Onu7C2&#10;GBv0j6dy/Sa27j2c3r82E3FMED1DeqRcQ3hzmckI4A8IzWIp3bUi5hdPo4+cnsLcdrrZehUxae9/&#10;GDvD8xVwxDElBnRHlFOIRpQJKXBGAEac5E1y05rdnJP6cAs9g9d3AmzDEi6Q9guEm9GikgPJxKga&#10;q8T4pG4F4gqAmARSUBoSv4DneJgAj3UACbLALQl1BANmJAEERXoCcV6AmeACQ//EAC8QAAAGAgED&#10;AwQBAwUAAAAAAAABAgMEBQYRBxASIRMUMQgVIkEWIDM1FyQ0NkL/2gAIAQEAAQUC/o2NjY7HNa0O&#10;1YNKklsbG/6S6bGxsbF1e11BDyTnS8fFnm91ZPu2b7y49taxV1PIeSwFUPMuXIXjma1eQI2NjfUu&#10;myGwahZ2kOog5/mNjk1m7FKYUmulNmTKx6bndHacSqBPOIrHbG7eXg+VpuGBvrvqZhStDnx+ainj&#10;R/uDtHhUNiOWJ1ZJm4FVSii8U16Ff6XVhJtOL+1Cm51XL4vvDss5JWxsbGwQ2DCg4sc0t+vjGGV/&#10;+/jGRJaNKyQSTPQd7NOkQ5Bp45OcI1UZ3MSMEfQgQPooPK8cqbexrFY6nJMdGww0giQ14bTsPMIM&#10;pG0pzHucLhqO0U8jBb6ECBmDChKcHIZ9+PUMUodVZX1lFNeb5rAcoMwXaIvMsKnbZ5UvZDsPL0Tk&#10;5fF763hdpftSMECBAuhh5WkyXNFk8d558o5e1OlU1YxcdWiPiVO4zbZzSuSrR+nyNgNQrhqwtoXu&#10;abAXpMGAQIwQIF0MSleJjh6yZqUu6jSEktTEWSk4cZoUxLdlWzRnM+z1Mg2IECImTqQvCFWKLIgQ&#10;IENDYM/EpYmqMT1t9rT/AKjcaYvcl5w4zWTWkGxq8mu7q6bldpO2jRFGW45IpENBPTY/ZGNhxYlL&#10;EwxMSSh2MtN9xEfuE+k/EbUzFYTXNylNOkcZIqamDaMQo7MRojBeQXVatE4sSD2JIlIISi/ByZoS&#10;WJUhbK3IjsVmydOC85BbVNSZUDPp1aAQIECBBxYWYfD4lC0mxK2LW2iranYro0pLeM1pg8cisif7&#10;SGqqL3Mp3J5mGZd5IyMEYI+hBagow+YePw+RrPk/No9vKwnHF5fw5Bu7OsmfyOeQLJLNSGGrGwew&#10;LGW5hfVFOadn8Ocjt5NWEYIwXQjClBSxYSGYMa+5kwWqLI+XsqvzP4+nOWcjC864/ay2LBdsoD7R&#10;IU3g+AuXBemhtPPd0VvyXDlzIEnHOe84p14/z5g9qIMuJZxSBGYv+esVrhcc4cg2QsZ0u0kLUZhv&#10;57h9NE/smRdrGdSePbO8wLBKSY24YmSmYUaZOft5SSLbv9xKlJFdZzqiTRc957WqhfUZjK46lmYM&#10;9noGEF+J73wlZnWch8kZFa0GF0vtlI4s5AVx7kSzHOd0qn4wcMu5J6Bn3dO4EYJShsbJXRZkQ12J&#10;VsVU9ymsDr41m1zDhX8NyvGcPey8uLreTYYl9UNzG9irZub/ABI/yUYT5G+ilDfk/juSbxkFF5Sl&#10;GuGbD7txlzFk68o5D4TuI6p2PV32tfPVo7Y8omRbc2SVKJCCeJ4yV47vOyH7X4CFeJcf1FIkvtBl&#10;aHD354NyhNTxPGJ7sobuXj9vXuMOs5FcfyHIjPYW66Y9o2aiTodwMwSujheGFfgfyYJJIItjFblE&#10;XD21fkx2bq8s9twchPpNmFAj2DPoZgj0DCzEc9KMJG/OxDX2yE+CeV3nMvfb8Cb87G9A9pPfQzHg&#10;K+V/Mb+4v4MfsxX/AOSb/wAa/wD8m7/6H/7H6c+Qfx+h/8QAOxEAAQIEAgYHBQYHAAAAAAAAAQIR&#10;AAMSITFBBBNRYXGBEDJCkaHB8AUiUrHRI3KC0uHxICRikqKzwv/aAAgBAwEBPwGOcAKJAAqJsAIO&#10;iFA+2molf03W24kMgH8ZgolvaYSn49Wlv9z94hOiqmCqXMlzCHcOxs2yoA7ASl8UuLwpCkKKVpKV&#10;DEHH9thzjKOfRs3/AKdGhJTSFAEzVvqzgwdgEn4z2tttkTPZcqa1cwoX2qQ6XVY2ccWDJd2CXhfs&#10;Qjqz00viQpKnLN7t9hziT7KXJA1c9FTHGqmsMzW/bHFmnqlrllExR10t2UsGsqAdrISkVFzQBbb0&#10;22dDZfK0ey5RWJRPZVN5F0l+JQrHsvBsd/8Ajl3+UKcPxz63OEgZbxhGny6dZMa9Pzo81Afwpuec&#10;aHo40eWAF6wTEImoU1IpnISohV1MQfd3gBWbBYOtloRI0lYLPpUoSzKlsxOsrqZJwU6bIVXdqYJl&#10;axKWDHtC3aCRffCGVNmy/wCZQUP9pOkamQqwICCwNN/dM0JUbn3ksY02XMnSl00poQVrUXSKJQUp&#10;TkBVzQyRtObQD0kwgGJUzXaHoa6UgS5eo9wC5SWDs12AxvtSnMJfM3AdNRwOTF38GhclRNWATjuT&#10;She8GyhgTC0KZnmFILtUSnx9cY0qaJWh6WFICkzJYkpN3SslgUkZX5tlGzj9IGGHcIcbR3wmE5cv&#10;CNEm0T01KZBJCh2U1hqm6guwemz5wjIB7keJAcmwD79mMTdHSlAVr5SsCWUp11JwFOJD4YnIYxMc&#10;WewU34cz+ZXC0aXPXMnTU1LMtMw0oUSZaWZLpR1HYEYWfODAPQBAidN1SSrE3pS2JIZt4L3wj2Zp&#10;yZ0hEoq+1lhKFBXWWhgyxuxr+FaVFzUEoK1lqSvYKZalDg9J6vAO+EaVPTo8hc6f1Q1Mt2XNWeqk&#10;2PHO1RwSY1xmTFqVbWLUu2AKzUQOB/WGyyjDLPLc0P67oVPljN+F/HC/F9ouIVpZ7Kea7nut5wpa&#10;1l1qKtmwDdEicuSUzZaqVpPwg2s4ILgpUHSUkMU2LiJftzR9RUqoTwBVJaZiKXomUqSEKIKiSK0i&#10;p0khCTpelztMm6ycX7KJYcS0JLWSC7ZVHFRxODEsdnhCZqk4qB4i/l5wmcnO3C8axG1H9qvpA+UA&#10;v0JUwO7DjFXDmWeDjwfhhGe9x9Yv3et8eHrl0bRugejG+EXLPBIcHIlsGaFlk7Lhs+i0MNkU+ve/&#10;NAjA93QCxEDDAj5cvOFl6W325t5eMARaxzzw5YNv6U9VP3f+lR+nyHQesn12FRM64/BCuqn7vmI9&#10;fKMxygZ8fpAj/8QAQBEAAQIEAgcEBggEBwAAAAAAAQIRAAMSITFBBBMiUWFxkTJCgfAQYqGxweEF&#10;FBUzUnKC0SNDstJTc5Kis7TC/9oACAECAQE/AfQSAHUQALl4+0EKJEmVMm5awjVoPKrabcqmlXdK&#10;hePrS/8ABS7O2s2hshV06uxybHe2EfaEtNpkuZLfvFIp/wBT9N97WMIWiakKlqC0HNJcfuDvBEdf&#10;ERh090UqyTbn8vTp61rWZVVMtNzSHrsguoXBCXsC92IwIiVpMyWqwSzm5NmtTlYYtk7sA15elVd3&#10;DLPk2KU2xItxidpAWQlctRQWL2chJAN7EE03IObEApMaIFyZgUkJ1K9WkhJUQquhmq7yQtnzbJ7A&#10;dd8YdR1yEX8gf2wIEfScymYWDKKUFxTdrbXadO97bwqzSEKJ7Kj+K2AHB7dbwlDtiGYNu5bxxjSA&#10;Qc7EY2PSNCNepAIat8T3arPa7Aq9UhPIQQ8F3wHnw9Bw8+c40mb9Zmk0UGXMMohyfulqRZqXBILF&#10;r5OllK0c1pUULkgpDCWorK1EJTklIerutVxpvEuZO20gqUUTEpTiKt5uLLfZOLEUllApCgoSgqZS&#10;sEALpxLgbQf7z1ila6dmsoUaY0RSJM6U9wpVKEpCQXXsNiA227qOXH0+EboX7g0T006TNLdohQN7&#10;hxiS+RJG9oSbAoJBIbHkwcMQd4BHjEm0o9rWEy1JHgntCxDNtONlwz5FSFitRFVgbX4dI0aWFT5Z&#10;v/DJUBssySsbWzdqLfm6qx5n9vQY6Esc8cIXd+nSNLlkoNg4GzbaBTtb6sElk1Puqu0uylDCzXqY&#10;Fkl2Q5VjgMPGESylKVa6VfIFsQDcFKlf7fbYAqezgHIg547W1iHGJ+B0eUiXJlkJS+rF2Y7W0Q4L&#10;gXsAbXuXs/j1+BHoY7vd+0E4hvEcDCk+LvCpdZbrGn6FNkTjMAJkTqVyym1K1Euj8QIuagECZZy+&#10;shITSjaQxDj+MkBgF32VEkJNLlrCkZudFkTNInCVIcrW9cxyKGAURSzpILVPSaCKVJSrYoEg6oFw&#10;jZysoJSG5EJHLC0UwQzePwg4wxJfjh8L7/fDZefdADRLkyp2jCXNTVLXLZSSc0kpJtcXqDgginGJ&#10;n0NOlTm2dStTpmApekmtzLSoLvUSxG395rAFCNB0eXoks0JyJUrvG2D+b3gmtVRY1Fzx3E2GIvh4&#10;QzYOOeHQxfMdPnF/Jg++CGg7t0aClE6Xq1lSQgzCohgRKUKkhL1APMrDtYF2uRA0eZrTooAMyoBE&#10;zsoaoFMyraYNtN+ly4ClGmUsKsu8sj1gct1RYtnbnAzyxOHJof29Idob1hBMYi3k/OMY0VQQpT4a&#10;tduNJAqwdyaRZ3LxLmKSpKwTWFBRKr/hLcjSAS7sGjTVYNczdotY0hi+HeISScqAM7E8MfaYYw5Z&#10;3h+Ps+cP7yx4Wt4QA45E/CPIgM+D2UAOJSQFc0EhQ4hrO8CxJ4eGIx884ndqW5qOplEDAgKFTHcz&#10;jwbCCYJt59gjI4R06coVgfyiBj4D+tUJ7A85R3v0y/6oTgv9X/mF/wAr/L0b/rSo7p/KP+OVBxH5&#10;v7YGPSPnH//EAFcQAAEDAgMDBgcKCgYGCwAAAAIBAwQREgAFEyEiMQYUIzJBUTNCQ2FxgfAQFSAk&#10;UmJykaGxU2NzgoOSssHR4QclosLS8RZEk7O0wzQ1dHV3o7W24vLz/9oACAEBAAY/Avc/l7vsnudQ&#10;vXs+/rY2k2i7dms0irTj4/mxsGvbuqh7Oxd1V4r1MJuqKcE3aJTspu22+57en4X8/hLNzJ3SaraK&#10;JtNxeKo2F1xEDYmemHkm3MPRsmaaykdRwBJlBdmOslutrzhy7Rd3jO9kPwenhyRPzOc+YCaahzpR&#10;mrd9rbQIrqIIuPjfZ5TTbdxc07Y4zpiKualuo6ZLuihpaXSGZmeA0M2lRyXRVvQzCWzZb8aaQyZc&#10;aIbStM97Tacccd/C4TmvKzPRdK+1RlPPC8ZuFVtWZr77eo6+ZleY9HXU6TDAy5OVZ6C0uYkxkiyH&#10;EU7UFvMIygt2mN+ocaxrU39TT0sCNPeyapGHM5LzZodhWVjPjRty4uox1/0uKbU7POnm+B/DHb8F&#10;/MJ74sxWEqRESVMy8Gy0i9Z1wk6MMOOvuC1CbcIIbDQnayyKrzczMK3SNoA8YC35TyWAlRVqVBbk&#10;M1QSbMFvBQ8Ud7fsPonNT9FiSKtrZchgtKJYjl1PpCSkFmEFapcpoq8E30olyfNHcwRoi1uJUReN&#10;CQUX9nF9CogKKd975Erp/OIYxGH6TCuFcpuIt1tbhYGt4NeMJSSsC8Ok/wDK0gkOxkSOhAEUNYGN&#10;KzeEWmwucHS8mZf/AK+9sw1TNojaXCZXE4wKUB4qNA1vD8h5zpPwXue1Me1cf5fA7cbfPwrwrs/s&#10;45NIwqpH99J5P7UQVeSK2DFVXq2tlILf6PS/G4Fiw3HjoAlqGq1WlKJQBEcN6wKbqpvFVVIlXuNS&#10;6n/LxTmjG1a9VFVa+nrfPwQ8zFktqIbSbE629Rd3xsCZ3qKpaKKqJxQtu76Q/wBng91eGm3VEWnq&#10;6o3YU4bvSCPR3D46XUvW67xuvghktzlNg7NPXcFrj5FxpnTau+XZ0f43HJ7LXzeQ1kvEy46Nk0mo&#10;8U5StvPRkKNJY6Iw17m9RvwjePXX4HHHt+/H7se23H24y5ESrgZ8GmtKoOrCkod6XCVvR9JZ+kwr&#10;7pE49vKlypREXgqW2iO7v2M/i8Nrs83Z2cafm4qid/dsXHCteK02pXZhE7K9yd23Gy1PF4d/+HC/&#10;b3UUtv52AzGwk5w0QvGyZC43bsJbbSbUbd87v91hJLxPJKySFNehki0YlJpc3daOO4Tltrc3nIHG&#10;PorOj1YruPb7sf5fB9vv9xcDSu5m0RF2om661IbVVr6Q3A1MHIFCFppVG5eBImxBT6dMJWi0Wnb3&#10;1p1cWqVPpbURE9rMVEkLiqV20Su9cnzcJVOCL56U2ba4r6e2v629g+Pya9uxdlMRwbNBMSuQVWiG&#10;KL2EPVIeu24H+6ddxygkpahjBgsiIgg2C7JNXBRabpXMj0d/5LosebHdw7K/A7Pux9nH3FTBgJIt&#10;M1gCdpIpAVki0FRCuEyIg3Cwzu0VdR4l2cVOu3eG7q4sF9sQKoM1fSOqlTZpstirj9vj6IfosAjj&#10;MZ9tw0QEccNlXNvkhfBhwiLxAZP/AGuLFZOPIpboElaKlK0OtpW/Tw6TjZkQ0VARdpqnmRVL599j&#10;mKReSc9yPtRXxbJ1abaKiFZ1R64YJqXCMDJaIisPQX2kW1EVWnkUS/Wbw1KFPAOgWwUVVFy5DSu3&#10;HKWUY9eblkUDpRC0Yz8hwAXqkI85ZP8AF6nwvb+OOzC4r24kAKaYe+XS21TncBE14vOk8aRBfkSW&#10;mDv8G5+NdwjLe7a3YnCiWpSn62Ck5i68jDoONuJDJWJCCqLp6Mnwgg2RaxsCTbc3/WnOj0sZgzLz&#10;yXnDzpK1loXPygbFZGvqTud29UfiwNgfOW23P+k/FWtVlVU1ZWMysoS6S2UidIyB2jq2jv3h5Pwm&#10;EdbSjIwVcitoNbpImAWU3vJnreU8G5ptuO6TWIBZBLCRIe1Ws1bkDGAorl7qA9bmCOfFBHSe1B/B&#10;yW3W2/iuqLQXz4Ik2HOgFbNVUFVdRtTV2Na5cHQnzdxvTdbjQXdXVcaLdcRoCXzGPVxk+TCqDrz8&#10;0f0BaRUGBc7Llzpz1NQnXEEYkIAJvT+Laur0nuf5+57Jj+K09393CvrTewtFxlapJejsSZzTNw1V&#10;py6xtWXEXd6Vu6y/ymm410uEUuqvZ3JXtxWyq+hFFVTeTYuFOxOC8UpTivzcI42iIDREnBd5VXbw&#10;612BN8RJt9RREXalbNiLvbp2p4mNrAea4N7vrW3etx0dLRooiK1S5e35XVW/Cx2ySr9zLd2xEcNK&#10;CR/neEw9HmsMpYEloXmQt0VAERGlO4id3RMT/Ke79uzbj1+v6sfzp7q+vHb29+CQ0rqIcc7nbAFs&#10;6LVE/DiXgDA+jwhIepYpsmVwF0rJaZXqG7qkNhn+UxxVFXZvKqotuy1U3brcGtKEgqW3iq03fpbx&#10;YBpqKbeWQ4mpIkrIbaslHda1zZW75CPKLlxXggVHTA7XECTEchkGXR2mXm31Nk9aoC4j1G6uRhEj&#10;0emPUc/FNYqdbk71oqW9iDile1dvGndwwBXKC3oiLTUUOqpu+LcTbYlZ+MxJkMKiMk4jTLCNoCxt&#10;0XX7z3teQ+4rJm+fk22sef4P2+57L/ix9fHBAQoQqlqiSIQqncQGijhAbbaZaG7o22wbFFW1VWgI&#10;g73lMd1KV7N7dtX87CAlK3ChV7uK4cNWrldtGhApNkncib25i8WqawtmVQRDVKIiAPAejEr+vjUA&#10;h03K1pxRU2X0wryqlEVbiKiLaPFVTq7uHSmtE6Iut82NmRJjOsuo2qm8y9GMC3hd3wPUbcb8nhuP&#10;HDTab6qKZmSqq3GbjrhK446745n0mPTw7a/nY9vv+B/DC49u3H144f5YKlaptRO+nZs+bhK/XWtU&#10;T52OdR87lwXE3UBmPDeZovGuuC6btq7hh0eFcLlTn0WbQt9yK3NB5FTavQtNoN125Z0eDRjlZm/N&#10;31VXOfQI7yERcXAacRlxsy8Sw8LFfllNJFSkhRQCdFOsqgAiIkXyADFF3rqIgpXbVep43W+RiLWt&#10;zmq4dU4mrzgLavjAOnoh+Tx7Urj+PDH8cfzx9nuen4C4lZjPe5tBgslIlvUqQtDbQWQ8pKecII8V&#10;gd+RIcabb8LjJs+kMsxiz+HLzYITZKSx4YZ5meWxUqSITpAzDZ52+Ldjj8i8GwIwbwjrLy6ZdoKi&#10;iq+MiqN3V6mAV1XN5a3C+tqXd6JujvYTTecPhxWtEVK7VqNw4sFxXCHsFeJp4lP7+EcNUBpi519x&#10;V3GWw2kl62jqKPhHPJN/jPBclctzlEicl/6Qco1YZyVcU8j5VRpMeEDhDtXL8uz+JMyIMyhWExFz&#10;iQmZqkRBzJyQqUoQqtUWqKKitFQ/k2luY9tmPb+17vb8Bf3YQARSNSQREdpERLaIiPf3Y/0eyl7W&#10;yzLJmrPntLVjNM2j3tizEMdjuW5SpGgSEozMzZVkRr4sGK6/yOSG6DOf8nkztvKn3DsYeMM1mszs&#10;lnHRbcvzdkItHlquXzo8CdarUd1tyXEfjvwJMWUUWVFmN6T8eSiVNmQ1cQ6w3AaoHRyAcbkRnHIz&#10;jTuNrLhCtVSwaht48LvGwgiDoJt2CC3n6VOwb/n43+gaLrnerh7VrRF3d8x+Rhuc8ynvPGcuZbPq&#10;ZvKjn0aL+FgQnkvfJOjlTA5oGo0ExHOReVrvOtwOUeZSBVdpMTJGV5eCbqj4XRlL1uzDHJzOJLpc&#10;qMojWNyJTuqXKPKooALeYA6W+ea5a1pxs6juXvPgLOdoWnKlaPudn2+5/NPdObPfj5fCBFI5mYSG&#10;oMQU71kSjaa3fp4cGLPk8pJIVQY+QR1KIp0r0mcTeb5fYnjLH52VdlnHEiLDWNycyt9t9g4eW3PT&#10;pEZ9lG3GZmdyQSQouNm425zCPlgkLu1fK4QeCbLRRERBQUoiIPi2jjM4JbSy3lPPt2+RzCLDmhT5&#10;txl+kxzuJpROUUVlG4c1V0m5jDVxjlmZqnXjLcfMZRfGctkOavSQedxXnokmObEuG8USdAlha7Hk&#10;NWobTqDdadpAQl0seQ243IjOOtONOYV961pEFSNF2A2KDcRER2iIJ+EM9LAZxnrD0bJiqsDKzRWZ&#10;Obgv+tTeo7EydzyMUUbmZr4SU4GWdBLEAAAFsRbBtsUBttsEsbaARoINtiloiI2BjOGgMHGMgh5X&#10;yeZIC2a0Zg8zzBF27CCZmpsF8g41nAEwxLhSZEKZGeB+PLiOqxJjyB6j8d1FQwdG4kS3rCZsG24w&#10;bjbot5yUTlhC2JZmojl2bAiIQ0YzrLIqXXFaqpmWXzbqeHHYOEbzccz5JSFol2aM++OVKpHb/wBb&#10;ZUjyxw7VLMIUNunlONAn5ZMh5nl7iKrc/LZTM+GdvWtkxDdbSi7FEjv8+Osnm7cfwT/5YNrIoGZc&#10;qHhW3nKKOSZL51CZLaezOYzd1XY2VoDmzSkYtiTcu5ONb25kGXtLJS7YgrmmcFmckrE4kwMNPyXg&#10;sc7zSXMzWZx5zm0uTmT9a1v1Zjr+nv8AihaOxKqtExtX+f14PzU4eda/uxxTj9de352OWGWqaUdZ&#10;yjMm2lrdeCyobzg9hNUBgfl6nhPExb2rSmyqqvYlMaTvKjI8oz3LFPL8zzd7NsqaitOx95vJMxhS&#10;JrEjM5DFz9r0cm/el0XITs6R02XlE5SOZ7l/KvL7keyVMsT+p9WO4onKldM7z6XGlAYNRVJuNCdb&#10;Vw45zEaVjEidIKyPCYfmPl8lmIyb7pefcbLErN5RVlZvMmZw/anB/N5T2YOW3eKCydK63frjiOz7&#10;Nv8AexVK0Ie/gvBccVrXsWnycLNynMJ2UTS603KZ0jLJBrW7pTiOtI8FOISheDaqWby1EczdyvlR&#10;HvC8c5hjAzFW7aKDWbZLzUfGRbpWWTT499RFcx5M8pocqq6jMJ/JcxjfSalOzcsdMV4dLDaNKbU7&#10;u1eOxFx9mzb9Fcd/ZtXt7sfWm3z4LtqS+pB3P2t/C8eP1be752MsBNjeawczyl306KZlGT6SHAP0&#10;X4zEuTyOnyizb+qsm0RInoxSW3HJ+YtWPR/jUDL2pHMSvX+tDheEpYbNjUdERBRtVa6Ut0V2Eoaj&#10;jmoOsrbF8hw+lPSc6VyGMya61yS5Qy2YOeRD0OZQZ0heaxeVDZPvNczKLI0IGeuahtOwFUZwBPy6&#10;Jlcf+fnov62OVBNGISM2jx+Tse7tLPZTcCRSip1MvOaSecMUDhVKIlKIKcMD+9PN68DXsKi8fG7P&#10;1hx7U/xDj2rj+PBU7aY4r6kr9fnTh6sfuTbXzY9l29vsGPr4e3i4+7zquz9rCDtWlEJe8vHX9Ysf&#10;x83mxl+cNIquZRmELNQoVq2wZAPugKru1OOjjOnw6bGTZgoq4Bll7mXuVVURmbLguNyBDaPTIcbf&#10;PxPVhubBacbyzlIUmQDTIK4rOYx97NGAEVBNAmKZhYfxcPjPRSXEbbxmD8th9vLckixlkNnZSZmk&#10;tXGo0MnGHHAVGoLTsx1WVXXgJF5sUHK5QZYkOBmLpPZryesyaW+ZXPzIrTaLlGYOKqqbrsrL9NuU&#10;+ew8wjTBTYmOSfJdDukyMwk8pZTYkKE1Dy2M5l0I3ArWr0+e4UbZROZvdraaly9uwvyicUTxsdvq&#10;4qvqx9NLa9iL2Lj18O9a7f1Sx68U7tlOHzezGz7fqx7cEwnHz17E40xXz+njghqik2CGg1qqqSlR&#10;fzaX4/ei/vTA7PGTbt2qmKGlRJLSRaKiovZau7vY5BypJEchqG3lpk4qqSv5Tm55cF6lVVVChAKG&#10;WzuxmQNkfvTyafe5P5YAAQI69CeBc6laT7ug9Ifz4ObNkYhDd96Mt52aZU3mbjmd8kZCtA7ngt53&#10;lkq97Udl5VBRuTli61pqDmTOBmWWC8Lcw2sunOSm44FDjQwzVN1p1s4GZAAkq82v1YklGgRdUokx&#10;FDdDwEyQtNmM5vqnvZluR5WILRUZJIi5obHHrNe+QIa1pzjUTx8emidtEJN1F/uH+jwuxO/ai029&#10;3ycKbhoA/KPYle75RHi5OqtKKValRLVOnW3iHqY+rzr5sdnBF/lTHWRPX/LHtx/+2EX0ehPNiv1e&#10;nCOjVHATrDsLZwVFTeHFHwR8a+EFKOImzaYbolb8sNPCkKoVtKim6oqu1EVN0u3GynD61rXjdjln&#10;LknqDyKzbN80ZbNFoDMvK42bw2yFrpFa99kkVURRbD2bNTDfOiUpCgjkwpDm67JLnCy3JJvIQWOE&#10;zmHPJL1UZQOUOYykdTKlanx+UUZS51k+YhnA6us088jGpz5h4nTTpJkY5rOYajmoY5lmrsuye1Lc&#10;y+CkYr4c2IMiO7wU47zQSWXF+lHML8coc+uI0zrPM1zJvU8WO9LdCAidoAEBuOAV29+3CpxRajRe&#10;1F2LhGEBSVKXOuJRoU8Q0pvPkXXsD9JhHHVV5zbvu8G/M00iWtD9AMJ2bd1O1F4bMbfR6K4+3vX2&#10;uxxp66Y9vRj+z5tvBceun93s3sduyvHj/ZxwqtUpsqq1pT+11Mdm3atNtV7dq/J8THnouxKLs9eP&#10;6SMj1Dbcz4eQbjenXVP3v5THzlQs4nzZwGhpUnqxY43uvMtlUEHiFmmQbCHmqNthrdDQSjxUim9W&#10;PSDk86ZqZFl+ZLKBN2w20To2nnA2ixTonC54Q6UqODbC/GnY0uBAkf17yoz16BE5Sa+lJyn+jvNo&#10;ouIesvvnlYP8l4tXR8Irk9pm6S30bpXvtlpLXDbSrcrTYN179MUbu+SN2Psr3omKpSo9lOKcVROP&#10;V6+KJ29VERVVVXgiW7xXYXzJ9i/tY8/CnYuO77dvq9z1+mvqxx7fbbgk29np2pj669/fUsXbOFRT&#10;itPP1etbitfq9h3ce3Be3DfClHblUyAABG1ccceIN9tpsBM3JDV7sJmuZQW+fRoyYt3qmtiiUYSN&#10;VUijEKwrtF255t9jmXgpUludyS1PeuDFddbO4ircVxuq8i1E3dTnVtxiQy3HkllvTGp8rlCenP5b&#10;5YEb3o3DOfy3eyFRRLbIbObP8sX9xUQRuRmN0TaWtrIBk1bc50OPWv172PZKd+3Hbxr37cVHZVdh&#10;IqjavpTql44Y7vr4ccdnD0eNwTdx3+nzd+O368L6P34T1/8ALwv5n34X0JhPVgfV92PUuMs/7wg/&#10;8Q3hP+xOf+3OTmP00z/1p7HJ/wD8ReWf/Ct4H6Sft4L0L+xgvX9y4b9uzC+v7iwnt2rhMJ6Mf//E&#10;ACYQAQACAgEEAQQDAQAAAAAAAAEAESExQVFhcfCRgaGxwRDR8eH/2gAIAQEAAT8hvWpjxNcfhL73&#10;0lL8bh4MU0G4JYrecnWSKDZA1Xr9IcxqOAX5fdBnUvz8aU6Rx9ZVxmHfU7Xepd8lnEvGFO0x1mOn&#10;3ls63F+cTTdzDtGt7jes34gjTsE75pS+ReFCOUxPWjgDDV8ysoUwvsEJ8TEeLHPe8zXzXFseZggT&#10;5Dpti96BRO1jrUZykpRh6/EphfphLCoTYjOHEp9JdZ+0uvHMLy98yw+kwRpz4Z3fBDTPEUa9mdzN&#10;o/jhMW+TYckXPhnL0+0ocLqT7K8mloBGH02jv4VGYwk2z74aW94uGmCKPYYmsG8t6MbY0TpVz02l&#10;g/7oQG+GHZfEDkDBxH5JOyX13Fbu9SgswihKXo7Y3OGrqG/5rXQ1n33Zf3uEIDX5S+eTSd+A90Pa&#10;y3GYA9jPWUG5SpcRF+AT7ddRiT1Cd8viVhb3accteI3ogtfB8z+YwfW6WLqrogfHaAozc+FcRqcH&#10;nu9frFdb8StcwsXriAL+6NRUeKVOzck2X1n8sOfzcIlKAf0cgGRy/wAvSUQFF+U7HG0HYufcbJBp&#10;DjFnEDotl9w+LPf0mySprPAs7jK6ZrmPyQLrUX+xHN7x4i635iw8O7gCLiA28pvq/tNEvVkWErUo&#10;H1eYaEH8BRpmlCfT2wT82HOVeh7mIA0QS9hhugl7j+g4gIc2DabL19HcmC9dUXBpALFn+4sdJkxl&#10;UL+jC3jyTGGA377XzDTGgw138D+Thghi/djLjt1g7oxNv+lRtwTfAaSK+OA2y21e990gkwL4PlQn&#10;j+18835eYaDvzJp5k+AIXyxvy/0O1wwt9rvqbms8xXrXEXzzEeUixhi46E/cNzuytSytfVHEYbrJ&#10;fMAwzNfKqP3fpGO7zcwexJuPoD+NB+XuIOyx+EzF+dHs5mMB9lN0n5eNisCCHVcDZ3onKb6n1g1J&#10;ZmE/5kHTVPfEkf8ADd9cyqFo+Li1W9MLGj5HxxF73F3zxUrqmtwc2oma/KynWcwZAldIuYMmvTl9&#10;AyNYYyHqO/vbATNBUZJL1eL/AMzIRqfQBJ/3Kxp/2B2INecYK+i7SXGY8H5+vvE+mOw2jpDYLuEw&#10;pvGCqK4xHCbkxD6ooTCN5NuZMcMBWP8ANqm3fQu0XV0ZCdstW8YtLgSPKqeESCFRAsTB7cH/AKQB&#10;ruBfoDsxDmSh/m5V+9JjAac/vjQCtefJpPp0n2GDgrrDbkg7LxhZg4mm+ILhubM2vEMF1j+Ai870&#10;daGlpuNY+CNvdsv2P9Jl93z29+k9zoTrnkjZH9asvPGYBQoRGhozkMf/AMQC1VOzHHlFF7VGq8/X&#10;JqNQTFf38yu8HpzBJgDEI/oR+UEcdYfe0PUFinp+qlRLn3B8T6NgoDzzLaDZk1eKItaDffnxSJ25&#10;a/ZMC62bDIBM4gFv+pxYur9uAWFu6g8ax6XG63cWvKxbT5RldZuxCq4lKYbPrPgOZgtkhJkAMmjy&#10;C0ukhWcYdkMJ96xMp/rWUv8AkIe5XM+cJU5cOoP97/7CX8AmkxxJ+plysz8W3EwdEzMEZKiLvWKh&#10;Ao4qFz1X8J2TtBet30jK7GOr+Ztm1vWoGgviLDP+EI/KmgGVaNkPKpvTHpoDIQMxTdS7zNX3xJqf&#10;bw3gIgEvCvQSNi86ETy784a/T2mIuwJr+OH2cRq8IDkwCqGxSyOoOdkstHJWtwXxBHnXCtkqo6aU&#10;k93vcZoif6e/vn5hfnrECOZ1CBzU6ANTft3cjyRE7GENXr6GvkNUbGYI0CMAqDvjAgCD4KH7kZAd&#10;mmOwQfShxZdc7Dcg3q1wq5HiH4XosjidnwGlsipvMRIwtpDK1mEUy0hQPIvIBkOtkQxObZ/56y02&#10;fcD6I1/PVrtFjpufDTrlBgviGvUkRLkXUNFPoVK1NCgo9oRhMCeOfVUANYLwr479ff3DFW/Z/KLU&#10;UDYilNc3PsDhhu8hQWNjqT27ixuYd26AoqFo7kBEVZDDPbaUA9P39EXdl0J9j9iKcsGZ9l3s4sQ5&#10;UUsE4VmlkAADY1IiKySYaJqsOOGO8mc92W41t4AOzVZ0sgx2qwZHipKwNBXFZmFkPT5wjbVof9H9&#10;vxENCggj4mKOKhWsIVUYCRlwBKFj0HzVYVZecF6t7EHUWCHLuAbhusDwev4nJqy0IJoulvJFbE0U&#10;YYuoQ5uL8LpKcO53YdZWljNdmgSVRgwcB6vAaegCkEEyPN4FBnAoSJSvtu9oVcXIOspp5hdGtoUY&#10;sSxpmJwobKvad412s+j3+IY25K85ihdZ63GY2ZTFRUOc1uDiKprBwO6s7sIShcwJZB8EZKsu+uIC&#10;12DBNSwOoPV9LmYsquRM5oxaYBDfju4h6vb+NPiy5sh0Gp/KwB2eMcbWSptdRb2sTC21PJfY3cSI&#10;9ZjRRH7EE3FZiRS71dr0/tjvDA3phgXUXRYcnhvnBEO5bvh3lRNbUmrdORQdQmj4qWcudkBCplrB&#10;q8BjT6G4X1ov7xtSzHHEOaGnoj3xHfcaDaPy+Ip5lpVOHjEdiPwUWhe+h094qF+rCFqGVLeKkCi9&#10;cSwxlAxnSCUrv9LmhqiZWGopGDObHxBxtFCjD00fEE884JcR3jwaumq/W1XkmwsKkMyrkZqN3prF&#10;R4Ci4uKstSF7TjtqfwKC7mnUXbZf4Ihp91rg7YcO29EgjWqJOsHAJunJljJ5zIzVh6pDFNgEgNlX&#10;iokuWqTjjP2a3xCpHVjgOkACHrzdRLvVKj6HbeuGhLPUmfp4gWUDD0H7mNqPB+D6zvX1T0GCPmrF&#10;13qKbXXHv3UoA31e370nxrPX13lOVtEFWrtUOqPzOsBZTHvBTgek/MoflOkP8iRqgrJfMERjUKxe&#10;0Q2YX0VcyvKrJMTO9kMqmLS/y4r6vKtpzWy+6WALMbgG2cig7iAF/wDYYc/3MWVCW/s1IuhyaQGm&#10;6JuGltzlzyxazugQ5aaVpKh4D6v+xVbyW/Zorz9GPqvU0DbT79eJ2Vg38HvmE5Fib+h82m5CA9bQ&#10;pyGs5qxZjEGRQOVIIHvkheGix0BUByyOMhm3yxdnt8zt115vHC69HB+iVWJZI6Wurw4/X+kuuhgi&#10;P1ahFbrSnyZ9q/Gej3/gP0fSb/wPseu/5CQtX8VWJI178YfZn9vhOfGf7Sb9r9TjwT//2gAMAwEA&#10;AgADAAAAEB8tQj4TGrvHEL3kL0sCPiEbJ626owDAIGh8LJCyMgI+kMHcRgTFb45+dY3HAI0lasy2&#10;4FjCu1ZZLnU7P8Hv8o7GVRTIb93k+0kwcDpgw16WYaTYAvHHHAYow//EACURAQEAAgICAQQDAQEA&#10;AAAAAAERITEAQVFhcZGhsfAQgcHR8f/aAAgBAwEBPxBnTf6nj2+/pysRi+rr0p+y64iZZQqpoM9D&#10;8AfPMudwEZQ2rYoTxUwOAvAimu8geIF2OGPMIWlcgRUYGlQziWbIwF0yuXowcYedHt6/od/344tm&#10;T8msB/n2/grl+vD6/bjS0k+//Opu3is+OEBsCjEQwnRaVh42SlV9ixOcFFYd68nCwr7GVeLqwiJ6&#10;gIxutaggXBp9AIK2HB0A5aDz8dnnmAqxNnj+/qfPJs07W7cXr193Of4aywzMYal3XcITebOZAlgT&#10;cScZAI2rXbEBccBtPweINajwQGxD8BL8Oj2JeJgkRQY1ETOdJOvLedXAHmQByfS32HBGKWf1v678&#10;/Mf5YCpfGQ/I9z44Cj2Ax07cfeFc8FJp7wddGsuIF8imPxJWAUImAG0gIDMFCMnpspFJI8KwsAgJ&#10;kfkMQyrv2QsC3YEhhtjTmaPec+f5od5lXuGCer5d48uJocbd2HjXvesa5gaHAYCIwAkudA4SAkih&#10;YUJ0VTZGsTAgiOTDimW9ZO4oAAD5ECyRrc2TWfBgoth44FdNZr0VPycLCLo0+DOYaxMb1nn6b169&#10;v098yrE6KT+z8cY4vQ+r9x1zLXVaxl5wQJZGVzDBGwqDQghdIXCioZql6I1TICiHLajjHJBKDhKb&#10;gYwZXYcfJJzoVCh3OriMoNg3z1PGPrf64wxJZM3P2/T+CDGLGfoc6WiJhPju36hPng1xAokjnk2B&#10;ugKMeUVlBuRYVgAqwDygJAPqxe6wzXwC8SUDD2I8M3E7URyCRIlYACuEQB3XbkMGMAPGf6/z55l2&#10;AoAQm1y5zPXlvDAyPv8AXox7nKgpvRik6xU00BgyQAYgAyU8ABjZcvEnCCAAroEB1769ecOlqhUA&#10;6npzkkwN4EhFSEZAJy4xRR7GmZNKiVcxpw7BWhcAxZnMoegLrOHAM4KstQHuIpYnaoFTOpzMDSym&#10;5eED0fZ9/J28SnlD/dz/AJO+ZGJOGX7eP1+LXzcr2wYVJVtiSPzdoaBRYXbgKUiZXfg8ZxRhZuxV&#10;GltmkB6yl4uB0RudMeN16IB5hhgzp2ahhCFD/wBs5EiCrhw5xj5Y74JD4D8f9OYWAZFPc9e/PBsE&#10;LJ6Hr1queAi9GR8zc+3/ADSmjGhg2ghUmJfdr6mAmECkEy5tcjnI9dcZ1iQTIe8UvStM3euAUBAM&#10;gNxgyw8bd31ynWCTT6vX7jhRGEztz+OLVaZfPr6+/t75880MeTxPmd2HGLtEWcATS5B8Yy9c7H5+&#10;/wD574ngIi7MoAJhtbqUS3hKDQGHfHa4X0ycSG4bAbsTZsm7QyZSi0nlvUx45BIatwmjBFeVCAPb&#10;yVG6/wB/H+8h4P3/AMPp/HLt/lB/Q9P8Udnw/nj9Hwc3+f8AHGh8H45//8QAJhEBAQABBAEEAgID&#10;AAAAAAAAAREhADFBUWFxgZGhsfDB0RDh8f/aAAgBAgEBPxBWhN77SeP330LyTrN06KVXCEzY5P3b&#10;Uo2mSxvhqWQpFhNIIZLsLCBC02MIwVJs8IX5EA+plGw742Q2wjAZgS4WM33R1g3nn0vm+dC1Tkmx&#10;wx97u0+FXcWyqoyPrp8mv399dUBWYm5eTbJNjh+nWMSFSqWbKIlktQQNPMm5GIu1cDRjK2JUFEO7&#10;QGBkNpyidglYAKxm5KBBrYxw41wLCjwqQNEHKiNj1MO7M9976rgOyXv6FznYeHSBcc/j/h+5uDYc&#10;OP8Aht76Fc7fvjn+9BKW4TFhyBaMqhFoAsmGMuQ27wpRxNRQCMAAm02pcYWOCOg9Ngjc7pmxAXnS&#10;IBkgwD2UuFJligaEonesDMmsiQvafVT5f8SCqVx5CDznI+HbRppfCqytbkUIV6JPhrfyBFyIHlTC&#10;iNxSSiV9rzTPpp1lZhMzAqV0wwm0USooZI5REMAYYQiRTrSWdKDjtlvCffjTa/yXrp8n0aci4kHu&#10;c/emCrgNPrEZ8kvWdIU1ujQwKyCIGUhaQZ6AtrKJA3AMVElkZp0SCCkcsHKgrpRICgMGAtF3As3U&#10;ND9QKEWqKW6wIo0yDco/h6v1/hFf6Hr/AH+rq8ykIJHoo5ggiXaTQcBs4Xsc+fjYXOo3GNJgXWoJ&#10;JmMVoWyIjuIKIZRAIM3RlphAI6LCwQ4EYHUuCgUkGhJC1gztu+jfEiUpgJHJthYBqM3OG6JPcWZt&#10;8St02w56fyrV6paCFvInHy4vWkybGk2lk5zK+vxqKFB3nWIpczPPtpkdQ4QTFSmJKd0+1+9QVCUK&#10;BhR0FDXBgDlZQqIFJqkAcXwBT2AaicAaQsHmVyuxloYmMHvqhW56cV2/1k1VYf2f6+dQE5BhsMEC&#10;jsXABx0wKxiYb1EvDOG7740Jh7veqYdIBAiBwhskNgFAUEQcX/lTho0bPEjQEwUyQSybpgs07wAL&#10;dCvoQC1Wuj8SiVBF7HOcweHVPJy9DG4irbv433AAQwBkDiDiv5ducUZPI9pj338aQMzkepMee9Vi&#10;G4J+G75ziH9I3+HRZFS2oHuBBsFEvUgwtSxlOqI2zMrGgjIAZKBHKm3G6gQQ2Mu+TwHNxCVww5cp&#10;wnMvfPnQqz5wcCV3dqetlzoCDvR5vHN8fjrKjGs7dLCt8uPCvVBAdpL0lYd/qB/fjOhjCCiiiUsJ&#10;Mphb6LoUykMxgoViFLF1s0wjSmONSolKhy0GNVRVxwkMy+rIb8KnOdlbtLBfUzw8OsAcujGr/wCH&#10;j+X2e6AzkhwRhHGV83AYpCJgCTeEr42T851jppuu21ZN2TcmmKQ1xIH7CjbkyGA3jYMZVQwHzjDE&#10;oLp8sZhBRI0QwpAyE0TZMzYkk+f40FFWCvRE3JLzl498C0EorLEs37PnXt7P7PH3r9T1rY1f4+h+&#10;jx1+t4036g6D+103/XQ29/ydf//EACcQAQEAAgICAQQDAQEBAQAAAAERITEAQVFhcYGRofCxwfHR&#10;EOEg/9oACAEBAAE/EPsXP78XfxwYVVdH/wBrvxeL5Ph+514n7hi9n8sP/M/TOeOAawN/Z/XEw6I+&#10;X3xOuz1Gc/0DvNGON3WfN4MlIlJxpQ9axzF8xwTs6w+wAo6RWiA9aRSsubnzO4aTLjkfVwAN0jYY&#10;yjUN/wCZmPGX4ZrTOdLTP2j8TFXwVnfPuj5+vjPn7b5Xb8D9xH+uVs39Pt18e+WNfjr48cvBj9u7&#10;5x7P7+Xhpnd8567z+uufoBb+c/x557/P7d3M++Py7s/++z996y8/QPd+wX/OG2qnwJqCRBjpHh+j&#10;9gE5CQrBOU5cTDCgY9mlTqyIlvGIR0VLN0U8Ol6EFYI+mcmTkMpQFQ0KY262uQbKbM0xGrt08iCF&#10;OoMUyiKGMjOc+ksMwwWIgdYrUP0cav265gkMN/iSyc0Ze+n7nHjxrn5F0bbbPO9+Yt5gcUXN+PTj&#10;kFPBkL1Or++eaHc3O/55lSM3wfYPPq78T6j8v27vznlYtRnSWP5C5zeHtzDusFGksygeOh+V98JZ&#10;p0SCsC2QzHOVBrSTRlvA3OU6vaIsckzSXrxaRJw05xz+ZhhTw2Uc1FlSFKnIWy86BDrHmClOILBS&#10;cZENo1h0cBS5ceIUpsgiBgcwJr9dO1160Z0FnIZPu8X7bOzN+vIeR34fM6z1/ByQ8NMVG/Xr4H3z&#10;E+3n49fTgAdVrb83L+3lJd+7e7LXHf8AOuekF9vu59/YxzBDbbhMrjrdoozIcUwk17asG/JoQpwU&#10;LckBJ+9zfoXnUCR0wIg9veWL/WhQoFJLXdYCQiBGT1TzrK3DI74kAsqsm5QzUK3GnE0WQ0ratCWb&#10;CoeR0RpfVVbkVx1jhAgKuOyjDA9pFDiNvWPWr+wcm0HYLFM9S+DGczGuA/t/WdT/AJvZgP4ua+fP&#10;45s/UXf26638ZnKnMW86y9/DeYcQ9zMy+LcTGvix1z0F6Qxgn3/5rnyF+LOutG83s4Bm4yGEuRW9&#10;583NEc331iYEzjgYkVUeXqDYdDBMgAuKnGkob9T7noQxCBIaOkb0DXbLeZCHJO+fEvAQwqJQMdTk&#10;Uqztk16L3opiUvBN3b1m6g5HvomdHEOEw75OrvHdcJWAYGM7wBI3kmKqALbkdKhAC5SXmJDEDDCe&#10;rvPpZzZr735MMuzHyc2Xbv8Ah+vSb74B9e2Pt9T166kLW7saE+fnhZp5fre99+jfjif7P879Bc8h&#10;9S/z6fb6cqhxjXvfz/ZNk51Dy+PtbksYVMT2tEC1G/K5bGF4EYFYbd3Zmsx2XCG/lBgHaW3Z6ucZ&#10;WpOMBr0vhRPuhOCrdKpI6bTpY00ZK2JedVyGUN1vS9McXlKkpmDPbRACkx5IJA76Ka9MikNvMIIU&#10;YUsvjFCQTmz8ZU1r6FzP+cR+sB8nXst8TmB39iZ9ffXxyno4O/r+df8AM4WTDQz/AH551Ne+D4rP&#10;s/Pnmh/S8H1p83rnQeTRno6vxjwdPDRlRsdHbIdymH3OYh6bbCI6zKQ4TYSsi2IVGXmbDwqHqNFw&#10;sbgQwRvNaLv5agy1ZkOzMS5RBxOhpBrFJZ4kyiHR3NomSt5EMvLhsiGFAEvYJmWgQU3q1B8AEqXX&#10;oqzxEEWXcGG5vN2QgwULAi58A5Y+ZTrv+sc9CPaB+z793mBz+Ydfg/Z3+qTz76y+jXPKC59OMfac&#10;TD2se3vTXjqvl5CeCyLi/EfiZ5PG2pXfcPOp3fpyNQg3u+W36/eLahKlM05cMDydgTjdYrvZZgYi&#10;MFmZvPalkqr5eW90f49nemEKETji14LklKlvSgGcAxvuzIkkamYFML5rupg0TEnYiHi5mcMSHP8A&#10;t05tfkz4EOIOg5UJqSXsyQBMC6/UTU4ucevuLl2Jh8iY7Ma+Aue+jxsvg76y88hr+3rv8fXmAdQX&#10;x7k8XWPHXMjPl/sv4uuJ83xr5/rnsEf0/T++XfHYvWnvZmIBnpTptjvHo7OyhTHCjwk3zfIHN6+8&#10;y4dKUbVagk8bgYShSbF0JUXMHw2SPAkSwPsFvhmYXNmRddfmNxulW0M5cuDgF+V6HADMb1HZQOuc&#10;Nb4rlOhbjnR4ot0DLHWjpaYB+Mwi+BQDE3jyMtoPB6aup1IgTxth+cnhC/B02HjnT5/H+f3xaH+s&#10;FztfJet3PYMmPWYh9684LwYQyBIOhODPNnHz5/ZX7Y5l4TKTf1Wft1nlld5MFx7+ni75uoNMoNq4&#10;w+a+l0cO1nEcAcWkSMQypyqkrQFo4lPFhlONiBQYuz9VTOei8QVkpEyKrBZs8tooanSoFkeOSDjS&#10;PxiO28kkuZEHMnmeZrGBlpj6cMP5cOCTM2ONapxYhYBwFGnpLhAZh0S1ZftBgSHixAHwAZHBcwmn&#10;uGV4x1unZvvqem/jki4A9n+a+DzjmFRZ9PB5694nCbbbvzrf7nd5h0T6R5/vx9eVJOGTO8l19swr&#10;rLyh4vSyhpcoSd5yW5s0MstDHjPlz84zx3VqUHF5xroR8wrIIKHhrlDwDLyajLNQcn0Y5EiG64VD&#10;DaAa3zgZyuquIzIbJwlMuLDRLioyRjJ3pUlMFUtaC3V6ozFEiYq9Aki8jJ2kvCMbaZheNYtzwDtd&#10;BVoyBJqLxlNYDtV5VCwCcETxYEd5xLdiCuImtapkQ5TS9erzwfA+z+nIGRgCZtPxLnPfWOS6udwz&#10;gz1zNC3SErYyeOwa/M4hha437xN/2/xxLLv9ZzrbEmPl0Q4FILLvPnx9Uu+JeBAc+IaNFMfENC45&#10;syY3Wx6I7ZBeFOhG2ddPmvkspOLdrmcWQEpltTJHuaVd0UtyHkyZQ3YQ5V3rZJThLmNA7WF2w8IM&#10;kBQhWckQCaSHVLcQdcPVmkqxNixs60Ti16L4/ZPWvO+3kxRbkK4koOgXWS+yyXax1d5o3FKCu9uJ&#10;XL/fr7ar/HfEjswHb/eH91H35bg9H57SG9cshh3vV1POsfXwc+AGvX21/vkehDP0cZ/7n275L8bP&#10;ywnmb3/9owPqvNvzg+82nMbxXpLBh43cf+A8cO5jtCUC0jsuaNphglJGyqxaFsYBDl6nBtqr0aSm&#10;3K9IfQYZiOEzvzj5aB9fZkzQKRMd6xqLUDSN5mDrqm05/JFZDK1IwkpmIelQFATqQMlxNwpcJm+F&#10;xLeZ9JMDoyy56KAGvOhJ6LkUaesfNEx9zli6Gu+MZS5+2uscxtVDF6Dij7wv24xfB85/R+5xfHXf&#10;PUB19/W9BjF3nh4jp+ad9Uz+dcDibQ5O0YNAFQ5jhCWxyVvHIeoqwelJvNzvdoR+6GMdrd0NElta&#10;3zTtpvLaYUyI9lF5CsGZldBZSAJoHUIPUoAEsHbhTTmVSLHRuMKk6cvcS8AHOxIqpRA+daoLeNwm&#10;AfJ+Gvt1rDz5An2P4nWPPviGBk3W1cBHePQfCDuaW9iPeHtzS+rySQtyuZhk9fvocJB/Pb86zn+e&#10;aEO/nad2bj1LOZkOtZTv0gEW5Hhti4ELC3IHUeGXp+I+qn0MTFuC3F4taGAAACA8YymZMtrdoIuI&#10;Jxej7XDI2+uMYBzpnGXhd0/DwTiC3KzwdAiCB6OAPfi0CkQlxuTn9ZieyicpckpczPjUnmij8VGx&#10;91Fov34yLFK+MC5ZOPjywdCig+CMzNAc4H4BMrI7Fp4JSGhH3QCzigX3rKYCCgQE6J1NIHzlzfjg&#10;1nr3l3gu7vzhzfJ492lKW0heUpVOohOFi/KAN1QzqxgBVXGFyu3Lx/M9zz457ylVUd8bNtGShDrR&#10;uM6i1GwlspxKgxhZHOB+F2F2wRC1pibzGS4Tlg/rnpdwh02qOD9xYrBWCobRAgGJiDo6zB3w5/Rz&#10;a2YRlMyx5M178wxdxccIcJbyEZZ2kYxhUCDtZ4rJQzO+RjGEQUOOz+b55bIdUCb8WVXFRNDcOX2T&#10;Cy/4pE+EDVKnIgurcxXWiA/XCKiiVJdXV66k804RgShup9BpDxZAV0GnC7mcyJcw/viGRTE/2yyJ&#10;boTs4z1i2JPn3TMZnM2aTLkz06d4TD2peMonBAcEETqLLfIkDdPrnJQgXPGyzvEEDeN+drNmakgX&#10;y0fKqc8AgjxhBgWKtB73E5TIhiKC5OQUE4Hsdr80HDi+RqWRsHHPCJtsm63pgyIQwv3AyFNrDXCL&#10;hMEQzTTKRYGbySoLOPk6UDmXuHxg+vEIHLitxeVBRAN6b3cit2UYC7ZvnHjF3XB61k7etOsc1gRc&#10;3dsdFLi9W3mnqBo9k3ankzW0iMmRWBjtn456cdZWiwExc7bk7HJjhCj64EGcRN2T1vHE0GD1jCWS&#10;khpSm4MSlAnbSGkzj73X0bvANTALwZGOFn9q/uoBcAVGLQV4cziYF2FT6xc4zo5Yys1lVJ0jKQdg&#10;trlHMxn+Kibl8cQGYC1N16sgFSSl4FQsC3flEdNx3rUVRStMTLdpjx/pwjC36hYjVFYGXAY64gCU&#10;mZmUiYDVMwwcTBjhL+vP2AhnsWecgFcciAyYPWTgURS6b0ZW+jOs74pSaauSfxmul59EdwlJ4tbn&#10;0nDU/khw1XIeNGLDwVBAL7lRBl0TDFODTI/61W9nLSZU4qyF7CH/AJz8H1ae1pyXcWpIOSzc3k7d&#10;NaAZQxlcqFcK31Lh4lnsrwskoqMmADBrUrlZKrf1OVpbVeQluBbcDTI54fM363AgSLsxsLzZd941&#10;syr487MjyQcgv5wWIDps84XmYUbFbA3N1KYx9A2nhv8AMc5nR3v3piklw+UwjkQAyGQdcGTg4sDX&#10;bitjrps3EozWLp1VxcPwjxhCSY3FNYk6bAvIa2q9J1CTYZxCoCJA53uopiqSY674lXV0zZFumrgh&#10;owMKIEUHciCYrLzZ4F5eJO+KGIMascSphCiDjhhofjiabOewzKgfDhEoKVMMJXczUHD81IddYDIC&#10;4ocZ3pIfcFd6DQgKk9Vl50LkwbRcac+pVU7Rye3X3dcQaYOlybcNzWNqVjzecVgtDGkgbLA4TyyH&#10;xpmceIYxGDhQff00/wCDENopBwuG2XN8tb73ZgWQ3MiJXmk7WbPUc3hx9iebtqo03hhAyi3Z6N21&#10;Mo1FMzOM8Ccns58coBDWh2w5YaRy7SLGaI3DnARkgbCEeEfwAlMqDBensFPOFQ20cYkkvKo7cpXg&#10;PQMphRuLkAqtEGfWvyJ6BBuycyxE9ZAKrmDV8KMXkiqmAaSDcgytqZyJWMPLjv8AYz3O+FXMyN0M&#10;Eut418FSjnvxJTBufziu+XjO2VaL164itD41aQtZ/NkNsXFGDoBfsmMx+0pKjbkyyKJVqvRgnfDW&#10;D35zQBWZ6CO98xGgaDP61ut91REumd8btKuWOSscwCSA3Azp3lVnw+laLckbhEkoknT5CRZIxyDH&#10;Ew7ywvreYAoysM0CmOzVAZaai+jVgfMvkRxZmmQUhObamRmpvF5fDTMXkDIAPrRJlpyYy5lby3mJ&#10;Msx0kghk68cmDpgmZBhXRpd608zkYoia1X0zcT6HB1Hp+5AOcOdkLseEMNCygeY9+Pvt/wDbiN/1&#10;Hlz8f+/H8/8AJz955/8AyWEF7f8AfeH/ALC5/gPN4l+F/wDDD+h5ef/Z"/>
  <p:tag name="ISPRING_PRESENTERDATA_1" val="0JrQvtGA0LXQvdGMINCQ0L3QtNGA0LXQuSDQktC70LDQtNC40LzQuNGA0L7QstC40Yc=|0JrQsNC90LQuINGN0LrQvtC9LiDQvdCw0YPQuiwg0LTQvtGG0LXQvdGC|YW5kcmV5LmtvcmVuM0BtYWlsLnJ1|aHR0cDovL2ludmVzdC1zdGFydC51Y296LnJ1|e0JBMzg0RTY5LUZBMzAtNDhERC05NzlDLUY1NDRCNDU4NTk4M30=||SVNQUklOR19QUkVTRU5URVJfUEhPVE9fMg==|MA==|||MjQwLTQxLTYw"/>
  <p:tag name="ISPRING_ULTRA_SCORM_COURSE_ID" val="AC9E1457-197C-4DE8-9BAD-909ACABB7DD2"/>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Каталог"/>
  <p:tag name="ISPRINGCLOUDFOLDERID" val="0"/>
  <p:tag name="ISPRINGCLOUDFOLDERPATH" val="Каталог"/>
  <p:tag name="ISPRING_PLAYERS_CUSTOMIZATION" val="UEsDBBQAAgAIAHx9Y0qt4bhPtwUAAJUUAAAdAAAAdW5pdmVyc2FsL2NvbW1vbl9tZXNzYWdlcy5sbmfFWF1P3FYQfY+U/2CtFKmVGpJUShRVEOTdvYAVr01s85F+yEIFISSySCGt8shC2lDRJjQKgtJAmrTqS/rgEjYsLLv8heu/0F/SM3Nt1ruQ2hsS9WGRbXzPnXtm5syMe/vv35nVvp26Oz8zV+7LXem5nNOmyl/PTc6Up/tyI97Axes5bf7eRHlyYnauPNWXK8/ltP4b58/1zk6Up7+ZmJ7C9flzmtZ7Z2p+HrfzN+iuda/NTPblhvN+wS4N69Zt37QHbT9vDOZuyF9lU76WzXBR1uSRJg9weyiPZCAbeFD78u5Hn167fv/K1Wsf916KwLJguyXdNFPRNQa/ejkDtuU5tuljA2H6lhj3gP1UrgJ/Ta51t9oe8UzDEgB4geWr8hcAveoOYtgRo1i/hdXr+D1NXT3iOMLyfNc0isI3XN+yPebLFJ4o8lHq4WNNHoULIGgXv7p8I6tEEj1u4LIp/w6/43/WwGAzejes0E24iOsq/v6o4UEd7O7LXY1wFOON8HsZpNlYtEu6YfmOcD3HKHiGbcGuVbkD1zXDBU3uAfZI7QMT6icMUA+qeA92450Am5KLYX2ghT8RjDxko7CCjlbtSTXJ0ccMa9D3bNt0fWEV4yewbB3m7MCYhXAZJPHRF3BRAfxOFF7VLvEd3RUOx2wQVviUB++A4KvA3w4fkjkEw9aByEq3Fg0Zg0Mmfh6b9QxmLcCfOHN3MMOCXPkHAoOoV2fLAIKAFQ4C3nXHbIeC9AkRTgFI6zXKYg7XOp1uNxHAiaAM3hIVaXsbVsFGyhS85P5bwGCXA2lF7rdZkAZYEq6rDwo/b48j+RhsTb7sZpV9k7wqN7tZc1u4SqfSFln6qDGoU9KROsQ5yNLwJFzRiE8ShIj40zN/UTFBGU/U0BvV8AdONeKrmtCGcKU7g1xxawThYOhmbFCsUQ26aRkUsEE1SkEV9ad4P3wUm1fncGqqt3FN1jdkM802qG9BFCm+b40Yn/sDumGKoo+AL9pjvqdqAxvZaLG1jM1qGgc+wj8SpWM+8N6FSJutohi/oCndqmYjPjpIuBQ+At+1DqZ7znYcwzOpVD1nHrFHxOgbMjqbynXgt5WeDtbiMsRJVo3qTaDYoqsolPbbysyp1WnvpDxn5L7nvZzng9BGWvThOEP8VBhmmZIgbgb2qYJ8UPI6TvVemHNV8cgbJLU/YxG6QCoH4QPqaLIDCPQk0Bxx8c7EzGz2ZYY1YLNrmlBDomqXqnF6OW8hWHYMskVpDkGAFx9QJ8QqF7U2TSWEbXt0w88oPGdzZa0xvafiBdnxxkTeNTzV2gYUOmlLOQhUALVH9VZ3Sf2JlgwTDZZXqdmLkiIK4iglsHyJZoK2lOh5B0vPHqmJZretbsfQ2ypquQ9/GIPyOcBDDYfI2M5gn5GSiB2lyurJekVkq36RNtkBQ3vkA1ID2q5VUDN03WGl5RESm9fkv0PlLBn0n8XgBO2tWaX2H+U+bTNX6E5hyC/oVkGo1nkxGhGCjEuRrWSx6bm+qecZ5AWTRpNmHA37UUlvxNKZpdeINlBjX1EM6Ngk9tlzbEETx8E/C39mxOm08jd0oevyd4wcf8mXmLZeylcacLflBg6wKVc/6woXkkWKLo7xv+Ax6ZD7lwNZ+yoNzdPz7QA83j6jVhnWbGRZHk3XCT9knrE9AyHXPn8+YXdx0DbDx9zNUmpwlB2eMnAcV1yWl7dPpFWN83qPS/Yy/V9T0EE88NKs1JNuMXIhCg7d8/TCUAnp4rJjKdWWoHWV9GY7CVPSnZtQcp7cgLMByyt0MsjboToHKUXHqJteUpNbsIejEfo4NroBaH1BgUCygu9wC5xJc5NAZ6/YxJNnDPt6scgfnoCxSa0+UBqxkkaz6S6LacJWelhPfp+i8tTxhSrr/oUh3ULx+D9M4CYiVmcoobqP8y9qX3biDqMd7fhunj8g9l5KfE/8F1BLAwQUAAIACAB8fWNKbgyC/M0FAADZGAAAJwAAAHVuaXZlcnNhbC9mbGFzaF9wdWJsaXNoaW5nX3NldHRpbmdzLnhtbM1ZW08bRxR+51eMtspbgyGBcpHtiMBasWoMtTdqqqpCa++At6x3rd1xCX3i0jZURAmtgpombdK0VV/SBzfBjbnmL8z+hfySnrOzvoMzVgqKkAWePd833zlz5syZJXrtdtEiX1HXMx07pgwPDimE2nnHMO2lmHJTS1weV4jHdNvQLcemMcV2FHItPhAtlXOW6RWylDEw9QjQ2N5kicWUAmOlyUhkZWVl0PRKLj51rDIDfm8w7xQjJZd61GbUjZQsfRV+sdUS9ZT4wAAhUTE06xhlixLTAAm2iep0K2HpXkGJCLOcnl9ecp2ybUw7luMSdykXUz5IjOFP3UZQzZhFaqNzXhwGcZhN6oZhoh7dyppfU1Kg5lIBhA8PjShkxTRYIaZcHbqCPGAf6eYJ2IUXOvJMO+COzcIJipTphs508VXM6NJF6kJcqRdnbpkCadtYiyWjt1ljQAwZq7ZeNPMaPCEYq5gyoy1k1ISaUdPT6sLNTEpIlUZoSS2lSmGyqeSMupCe09Tswg1tNtU3SFNvaX2A+lUmTT+fUbNqWlMzC9eTc30i5EU1MersVDLVJ+ZT9Xo2qfU7U3pqtl/I/I25tBzmxmfzaiaVTH+8oM3NpbTkfBMV5HBLtkYj7YkfhQ3ilN3W9GaFcjFn66YFVaMjxz3KoO5YurtENSdhwm5c1C2PKuTLEl36pKxbJlvFHQrlaZnS0pRXonmWwd0XU3BHKU06QQjCYEs29vboRGNrj423uR4RszfdOlVltFG15gsOcy5Y/fDQaEP+xEhv+WcIjeqM6fkCFDFWr0GtI3WrRcduWxr8TnKOZTRcosUcNdJ6kbbU5uyyaSfAclghi5BEFjg75Zq6pRCTgfP5Btgr5zxmsuA0SLRaEuCCU4eS2WxXMPIF3fXaMqYRd6y/+fjn/Cde4Ue86m/wA177QgRFPDsLE0BeAGTN3+I1f8O/S/w1+GOdn8BwhR/zGq9KEf3JDwFzxCv+OswPhFKoX8B+DdTK2j8O+Wv8QMr+iX8HvUFE4Bx/Aa7JOfQbiFr3NyEy6/62FOIhP8apALGJywDfNvztrnj696XIHgDiAGJa4Xvog5y/6uUi7Fgp/mfAvO9vSNn+APOf8JfgScX/RtqDH9H5b/mJCD6vQvCB5RV8/oE4YDzCNXkNxCcQoiO09dfEQBUsgxDCnN/B/DXir9ef/Av4Kn/JT0iQ7ri8lWtSmn4FHMyPsvgesB4hx6vuPbAhaD9szrgHDsBCVPkRjKEx/LmPrhEQUyGwSrjsoInvg9Jg4fb53qDkWh/69xu0obhKnThIm2N/u42YBCHodAXSdT2g2cIIh5ENZdZ9ErRNJvDrkmgjkukZ9dalC5bcI/r/j1JMQ5y5nmdbQCcfDSIWuIqZdgJpUBWZ3JGyOIzCkaYKqbDp3/O/x9LZwuxv9xfZYOn24HOI04rKcUYIe6gJI7+HZgeAOYbNVJGPm4zTG6jRv4v0mBBoUQXvq2EKtMdAfuq668f4pTl1JZi6htW0WT06ioV/ry4kWA5Re9GHQCfsDBkVQ8NXro6MfjQ2PjE5GHmz9tflnqCwb5y3dNOuN47TPW8b0siOm81bcGfcIORQHfeIt4DOvE1I4/qV2eNmIY085X4hje28ZUgDu+4ab0H2uHF0YROOW4Qmlhpd63n65TNsl7v7yWgE+9zT296gP38fu17o03ahi/0DWsO/+e98Bz7PCX/Kn0A79ow/4juTku0QFonX2G6JYgtHl6j7x/WDQbZwANdj0PEzVPLnkj34DjTCu6D8EX8o2cbsBKgHkifKDija5buy1pIaQLFcE84fSdk9bTvyaj3Ku+S0QccanJx3wkUN1xNaT2jVwsbywg6DdynNZ23l86zq51btLqRivdNFXZS7c6pYTyHD8Up4AIl0bsn33p8K5xni9yli4lvj9WDb+8DGe6r2F+j4pGjaZhHiaJkGbbx1j4+ODEUjpz8aGAC29n9HxAf+A1BLAwQUAAIACAB8fWNKtmpfwbICAABRCgAAIQAAAHVuaXZlcnNhbC9mbGFzaF9za2luX3NldHRpbmdzLnhtbJVWbW/bIBD+vl8RZd/r7jWbRCO1aSZVytZqrfod2xcbBYMFOFn+/QBDDIldu0aRzN3zcC/cnYPkjrDlh9kMZZxy8QxKEVZII/GyGclv5mmjFGdXGWcKmLpiXFSYzpcff9kHJRY5xuJ7EFM5W5xBZ2ZhnykUZ+PbwqwhQsarGrPjhhf8KsXZrhC8Yfmoa+WxBkEJ22nk9c/Faj1ogBKpHhRUkU/rH2ZNo9QCpATj0ve1WaMsilOg3tK1fSZyOlNvR39G2xNJlKXdfjJriFbjAs6SvDBrGM/06e8mKPinNPTLZ7MGoRQfQcSH3381a5DB66Z+T43UghcmoTHn7Us8cSjHuW4/49W1WaMEE5AxNHoLLj021vsA5F7DvkemXQWnTyavZwPBXHpKYalEAyjxu1YnS354bJTuD1huMZUaEIo60JN2+gk3MoJ1wg74Fw6E5c5YIOgQr5w2FaxahwNgLO/wq9WdnRWh5ZMs8FDA3gm7MwNhh/yj83qBDIQd8pmSHB4ZPV7AzzUtx9/xHXa3GaTfeR/lX6uBYb31CfM7rzWmNqZ1ZWDbCTym4jkspfHnhVRg7g0lVtb6lFw4hRjekwIrwtlvg0uPNhqJkjOFq7X+ykKKKAp9BWd91GM6vDC7H6/H9qvQxdbuZ0oP8Zs5VgpnZaW/SnI+czzdJfqYedLPMGNSw0E8sC2fyKmw2IF44ZxOtcK4ghBrwx4C87a1huAoCVKAkv4cI3dIX/JZU6Ug1vrOCPiiiWUtriRFSfVPvRI4QB4TBpQtU5X6OIbJqSYDgSsAwCIrfcW2m1ZTNVQRCnvwjR8IbMBDkSGpK3So2G7VBrYqLDcnmVSPbk50hRKNuEjRQ3jVfvUzWs14zSucShtZ1PV+BHdtHw1lP8pM6YVTzO5dJUUHa/1lBrXQ/JX8D1BLAwQUAAIACAB8fWNKCAJdpJ4FAADqFwAAJgAAAHVuaXZlcnNhbC9odG1sX3B1Ymxpc2hpbmdfc2V0dGluZ3MueG1szVjdThtHFL7nKVZb5a7YkED5kW1EYBFWjXHtjZqqqtBiD/Y2611rd1xCr8C0DRVRQqugpqQNTVv1Jr1wE7sxPyavMPsKeZKes7O2sQ1mrAKtIivs+Hzf+c6ZM8dnNjR1P29IXxDb0S0zLA8HhmSJmGkro5vZsHxHnRsclyWHamZGMyyThGXTkqWpyECoUFw2dCeXIpSCqSMBjelMFmhYzlFamAwGV1dXA7pTsPFbyyhS4HcCaSsfLNjEISYldrBgaGvwH10rEEeODAxIUogvLViZokEkPQMSTB3VacY8zRtykFsta+l7WdsqmpkZy7Bsyc4uh+X35sbwX8OGM83qeWJibE4EFnGZTmqZjI5yNCOlf0mkHNGzOdA9PDQiS6t6hubC8q2hm8gD9sFuHo+dB6Ehz4wF0ZjUd5AnVMtoVOOP3KNNVogNaSVOhNpFAqRta6csKblPmwt8KbNmank9rcI3EqYqLM+qS0llTkkq8Rll6U4yxqUKI9SoGlOEMKlYdFZZii+qSmppXl2I9Q1SlbtqH6B+lQnTJ5JKSomrSnLpdnSxT4S4qBZGWZiOxvrEfKzcTkXVfj3Fpxf6hSTmF+NimPlPEkoyFo1/uKQuLsbUaKKF8mr4VLWGgu2FH4IDYhXt0+VNc8X8sqnpBjSNjhp3CIW2Y2h2lqjWnA6ncUUzHCJLnxdI9qOiZuh0DU8odKd7hBSmnQJJ0ySevrCMJ0pu0XFCEAZHsnm2RyeaR3tsvC30IPfeCutMlaFm00rkLGpds/rhodGm/ImR3vLPERrSKNXSOWhitNGDTq80rFYss21r8FlatoxMM6QVqBIDopm2dc2QJZ1CdOnmtxRzQOd0A+oHscOBFZN2hZfOabbTVgPNTGJHTUc+ZT+wMjtmVbfEDlntMx4m/+48jAd5BZB1d4vV3JL7UHLX4Y8NdgLLZVZnNVYVIvqdHQHmmJXdDfAPhEKon8B+HdSK2j/z+WvsUMj+ufsAo0GEFxx7BaGJBfQLiNpwNyEzG+62EOIpq6MrQGziNsBTyd3uyqf7WIjsCSAOIadlVsEYxOJVBvNwBoX4XwDzgVsSsv0O/J+w1xBJ2f1KOILvMfiv2QlPPqtC8oHlDXz+gjxgPvw9eQvEJ5CiY7R11/lCFSy9FILPb8B/TXI3Gt/8Dfgqe81OJK/ccXvLU0KafgYc+EdZrAKsx8jxpvsMlDjt+y2PFQgANqLKjmENjeHPAwxNAjFlCXYJtx00sQNQ6m3cAasEBPf6yH3cpPXFlRvEXtnU3e02YslLQWcoUK4bHs0WZtjPrC+zEROnbTFBXDf4YBCNzyp3b1yz5B7ZvxylWIbouVFnW0Anng2Jb3AVK+0EyqDKK7mjZHEZhSNNFUph033kfout8xSzu91fZr2tq8DnCN3yznFOCnuo8TNfQbNDwNThMJXF8yYSdAk1ug+RHgsCLaoQfdUvgfYciLtuhF7Hh5brsue6ht201T06moX7qCHE2w7eezEGTyecDBEVQ8M3b42MfjA2PjEZCL5b/2OwJ8ifBBOGppuNUXCm5/1BGNlxV7kAd86dQAzVcTO4AHTu/UAY16/MHncFYeQZNwZhbOe9QRjYdXu4ANnjDtGFnbPsPIylJNO1n2dfJ/0BuHueDAVx+jx7kPUm7uuZY2Hy2oW59DcY9v5kv7Id+LyU2D57DgPWC7bHdiYFBxw89m9xgOLtE36MeCevN1q9aCsArmeg40fozS8Fp+odGG13Qfkeeyo4mOx4qCeCvxE7oGiX7YpaC2oAxWJjNdsTsttv+xGr9WjYgm69GdT7LXzgb6q/nzBMwvDlj4rX1t7/TbM973BeZZ++sv51LT2o92Wad6jL6kH7ULN4bTuE0riycvrvO/elJu3/lAP+1HzN1vZerfm+p/1F9ACst7+fjwz8A1BLAwQUAAIACAB8fWNKYg+icJkBAAAtBgAAHwAAAHVuaXZlcnNhbC9odG1sX3NraW5fc2V0dGluZ3MuanONlE1vwjAMhu/8CpRdJ8Q+2XabBpOQOEwat2mHUEypSOMqCR0M8d9Xh6+mdQfxpXn16HXsyt602sURkWi/tDf+298/wrvXgDRnlnAd6qpBT0kXViVTGCcpqESDqCA5ITOpLBz17QnhnIX2rpP1J/nakqHAo1lJzDjRML6W0XJG+2G0FZfk9wC2SmXtSio1erJ0DnUnQu1Au45Gk0rPiKt3f8oVVmDMwZxBZzKCwLTnTxN5cnzoUZS5CNNM6vUIY+xMZLSIDS71tCn/fJ2BKX75Ygd0n3tvg8BOJdYNHaTVxIMnimYyM2At7PM+DihYWMkJqJJv159/0MC4XlCFzhObuAP9ekNRpjMZQ71LPYoQ04XXpZyDldsRd7cUAaHkGkzNqn9PEYCYLbMLfmBmMKaO1NB6z4+oQjlNdLxP3aVgOXos2TZ171Sof35fBCOElRGaMxOZNm2OC6besYNrK1lH3MwrTuTyIqOxqypnH+OqW4TuX20hnZPRPC2WQ7EZqeFgi28wQz1DElJpFmDGiKoo5/vcwyu5W9s/UEsDBBQAAgAIAHx9Y0rShK5mrwAAAEABAAAaAAAAdW5pdmVyc2FsL2kxOG5fcHJlc2V0cy54bWydj7EOwiAQhneegtwu2K1pADcTNwedTaWoJO3RcGB9fGlqTBcXh0v4yf99uVO719Dzp4vkA2qoxBa4Qxs6j3cN59N+UwOn1GLX9gGdBgzAd4YpX9V4jI5cIl4USBoeKY2NlNM0CU9jLAYKfU5FTMKGQZYZAsqZlOOCwsI2/i/68weGMc7VNfs+HdCUd0lLhVO0Gmbm4lB4vAWQvwoxrwpKfnVzsplS2aEEJVeXG/YGUEsDBBQAAgAIAHx9Y0phZcqvfAAAAH4AAAAcAAAAdW5pdmVyc2FsL2xvY2FsX3NldHRpbmdzLnhtbLOxr8jNUShLLSrOzM+zVTLUM1BSSM1Lzk/JzEu3VQoNcdO1UFIoLknMS0nMyc9LtVXKy1dSsLfjssnJT07MCU4tKQEqLFYoyEmsTC0KSc0FMkpS/RJzgSovzL+w78LuC3svdl/YqaCrcGHGhe0X9lzYemEvGO9T0rfjAgBQSwMEFAACAAgAO5N0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fH1jSmBsPzY+CQAANiEAACkAAAB1bml2ZXJzYWwvc2tpbl9jdXN0b21pemF0aW9uX3NldHRpbmdzLnhtbMVabW/byBH+3l9BuDigBVrrhXrzQVFLiSuHOFnySbSTa1EItLWxCVOkQVJOfNAHO0F7V+TQBocLkqaXXJsW/XL94Cb2xYlj5y+Qf+F+SWeWpEVStkzepagIGeLszDOzs8/O7pKuWluq3hhZtjFUP1Vs1dB71LZVfcOq/YTjquuGZpjLJrWobWUmkhuqPjBuS/otA2UgtWxFHyjmoIGtVi3LNdmHq5SFiliBu0K9kOfKBZInFU4kxQa0LfDiAt+ANjGfa1QzMQgP16TrVLcvRq1mIq3TBpJuUdOW9AG9U+Oj2uGmaA8WTWWggp5VKxXwGgdex2IBL66QK5aLZJwXeJ4vcY2imBOz43J5oSzkOJItFLP8uF7J83meyxWLuYXSOFfOF3m4ay6UAKVAFkpcoVwo5MVxnuTBmhOEuphvjMv8Qi4ngDdSWWiMm816OZvlcrkcXxDHxRLfrGc50OYBQ+ArmEBe5Ot8aSzUhVyF55qNZr1ZGBORlBpFrpInpWx2XKjX+Wx2ktxJ78LpmkgTdydI5xWAFw7Bha3IrcwF5Kquj0wTlGU63NYUm3JrikWlwbW55kqrNedzkvE30AhCiUo9IYh1ZUhrznPnyN1371Yz7DZoY/7DEyAs51TwujaybUOfXzd0G4Ka1w1zqGhztZ96HPF7kMTS2KFmGrtbyjqduCuzT1Iz3xfwFq5ZRuvGcFvRd1vGhjG/pqxvbZjGSB8kCnNzd5uamqpvgXZ2odwgMx1pqmVLNh1G4iMVvJKbbUNdsiiGVyJ4JbLUlDWqBR6z7JPCbuLy6ozETHdUS7WZqZDDa5bptrJB0w4ADBx4iRqV8brayKZ3bFDncZrnZ6pryi41o068sjjTytgebafujmlsYLKjdlcP9LmdZkCV0TcwwixeiYywg+gw0Sj5aWP9F2OK/m28llSH4AUGN1xcfBGDXK73G52lZaH9Sb/VWez069LiXM35q3PmvHTO3LvOsfOOc97A7VvnnXPgnILg+Gf5UuVOrlj6eTXjQyUE7y0JUEKvgucYfjGbDL4tdzutPvggrX6b3JQB/ivnAbh46DxMDdBZkVtSmwDG3wHhgfMXwPo2Ncpyl6wCxFMAeATfr5IArHS7pC33ey1JJH2p1293ZJa7FpGJyPp04v6Zc965e5CsQ/ieON85R5gwFJ/CzzPnP+7vWeMxZPPM13X38ca9C7+P4O8XHAhOINOvnUMOcbzsn7p/cA4ShCl2hRtSe7EvdzqtXp+0xUACET4C1BfgZM/9HIJirvbgxz7Av/CH9ii9i67QI11GmQNcPgHkzQ8D6XvUe+Z+hkEhEovReQERpo/rurR4vQVfmQX3NQS3B4mEzqdGWiZtQPgnDApOAq+TyXCWSK8nLJJ+vXMT6MII99B5ntKw8xEmxXmS0uwT0vMmWgK7trAqLQqy1GkjsbukJ3elhsfqL937HPITuYz9vpS0d5Hx7hdIVtBhGkfuH9kEOHXvg+GE1u791DH1yMcrMPskoRXEFMywU7yZxHTAYjpGQnvswaYj5xUGAjEewDQ6dv8URHgC4kOP/tg51oFT5yxBeFBBGkREkny8Iv2m3xSkFhH7wBqxc6Mve1WOxXmKOYsmENkDzl4jxVHhIJSbX3ihYTbfuvc49zP8iXPAg3LvgSoCfI5xctCv0JQGjGOOkRMo6gF/4JertkhufhBy4xzN/+hOSnIL6/A3rDOH7j0/1d8heuJiEnMRKaqxdD69qIS+mq5pkQTMyABy6PKS/b5i/19laVno9RKlKE4Zr7ce+ZKSZSpVJx6hvVTNv5cevK9E9aBOkC5skzreUfAqRbIEtJ6rwWHYpLvzWwacLPlfDxVVmzdHqTxK7WaHldwzKIKYukNcyRKthhOQVRgBRPkSLLHjZ16liwAm2ghMIG+Qek+SIbebtr39YSaj6jvUsn8J53/Tnh+tG58m6ygbN48hUdJ949Uzj3QekyDSPRjBl0i0yH7mBUheBeXQOb1w2ThBvoXndbCJCtjqHMz/sHjfC8WC5RFXpvCCG6A/ZZEfQ+e9xQZmDeylwRHbYcEIoquDZI5WlkgwkN5SOL3AYNq9vRKmzcsvlACc6xjGZBEMrdkXropYDva585TghvUlDsrbIOm/+pExh7I/qbbHM1bpBP56ROg2rkM5YZ5bcq/fEuqkxY4H2H88sgSD+9pfjE+DqpZwqfd9eCcHkTQF8DPh/hnbQb/5fu9fyaHisf4NtoWPnH/AFvrfznM4jzx3vuUA+pnzGLrxxHnwYVpoqEVYYsm5i9+yzf9btgV54xz/LgGgLNSjGOyo9DXuYCGmxwkR/PNaaFjSnNoYZ/zMC7IsNK4vAa16LGXIyntQH/YTbSfDSEtC9yOoi2x3D1CPgXP7OC2gILz1GIjzKnY0SrQjCHthufNPXeeJT4kxOe0+g8l4wirLSYpaFcZ6LwsV5kyWlvuCKLIHBgDzBLedAHQa1CB/q3DIylAoYhSehJ8r4EIRe7KQIoTGdaENpff/FAVbp4PSBuXHuw9Y/hTHm2PLAFvEpwDPBZPHQJqya4zsyFMl3TYNbRmfx00/gAYFfHy4ptHaLUWzaDUT3IZVrE3jdmdka6p+rhYWxVWXIYhlZWRFlCfCuHqX3lb1QVjXl8QVVw1tNKQNr0Nh/WhD3KzRqLNH1mGLc9lU7CbdmVYPSeMGbXrHnjYISeMGPU0d0I6u7U5bxZvCpsGTxLpihuWJBhCUqK6AcFCzzRHoBHdRHQyhhY+ULV8tJIhqDo0BrVkYrawOKZIAqIiycMSZS0Ku6sqOusFeCS6hzdou67eFr0wiDRMSZ2azuGqrtkYvpzjrh7FhhHPN7lPOA+/VRzwZnpSzd7fptTnFtpX1zSG+hJrjfIxrcwwzfJCYNsQXAGBFTXw/lc50qJhb1JQNQ0vpUzdsmtLE8Ob8bKNqZipT1cysMar6sJcPoT4arlGTAAtUGtAzKgtrb6obmxp87VWV3qaDqNkljWF7exOgdTi9BTYhQYRYVDHXN4PZ4t2E24cjzVY1ukM1XyckCKVmdu+rFsyO2eQW7Ba9ZYfp7UtSzwK/2k2oGCuDoYZLzVYh3ovtvJaUs85W1izW/QvKVbJVKSjVSPdIlTbs2MBnLnAGupcNQDUTXm+hTE29GY7LwBTwLv3XiP8CUEsDBBQAAgAIAH19Y0rO0v4p2igAAEFVAAAXAAAAdW5pdmVyc2FsL3VuaXZlcnNhbC5wbmftfHlUU1fbr/36VjugWEUZBCJ1FoRGRARCUksVLSp1wKCSREkVFYFGCCSYodbXgSnRqkRFSStSFCQpooYhJFohR42YSoVog0nNIUSIEE5iyJzcBOxrh/f741vf/e669y5Yi5V19tl7/569n+n35GSfgi/WxU983+/9cePGTVy96rMN48a9kzBu3Nu0d8e7WkJWbg12fbyVvSH+03Gch/59rot/pC1fu3zcuDrmB7Yd77iu3/tq1ZbsceMm3XH/vwVkXf5y3LhNXas/W76JhB14hisatG5RQIi5sE9gn9w+GXi9XI2I7V51+NTM2e+s/izkUfKT8Z9+mrFiyvIPFy34fO2tyfBjS9tmT5jbipK1yM7QD0T25XBUgpsKuzhCmtfVsmsXV5MnlA+ltnfT03a1U4LY3fXD1sxSmg2EKfiGrm2RWQJzbzjKdNtznPtv3Sye5MlyvCfmQFpISXBNzNvuxvNJLy8+ra97FY+yrCfHuVu+ri+ivnqabHE6FM7grJGRXy1KnUdl44QT3BcczMtLWutzT3oy9r1/3cQR3asfd+sGvBT5faSCou+l25jO9VhA3K4IcN8w+yawj9/OCKXnufupjTPxfWFOXZjzn1y6XaPK4D7d6JFJN+bR8/QA3QagbiuAInKhsLlfPdeBtCPeco1BlEzwTaD3V9H6exX2Zrpx3+MClNMgdEglodZ2ha1dNyztXzCe59PpAF3YWr/PUeZ7iUhrfVOsUe9Fz4PCsykMJqVnlkrllgDBnzAjgYlf51Hp1OEc4jxM7kD5/hBMWJHwA3xfETlM1EGKCbV6O5U4hCXbvVNDx/B7JsWaHVaF05GmrTIkVUVdFamiPJLw6fy9EbjbfkwWd3ssUo4W6E7nYYwaoUMjCWVaD/Mx0bSrTNVOl+xWHt36NGMDpUWpA6ko/VkJP1tIKjYgg7jW3kih+eVNMrl7aagYuDI4gwXYpcx0qqOBYo9p1yglgyAlJDG2VMRVAEan0M5zDj815mMF8rn+wirw9GUo3ItXZAVAf/rwp8hd/ACjRAyqgwPn0bt0hDgE1nahZ4BJR5mTzTTHmqOmMzprSOZUCds4kVBm08/PhME0EHJBZj1t7QZkInFdj7qcV8LdSCk2Q4AVuiGxtsnIMoPuONPX2C5WRoG5gLCGT6NyQGCKTptmJIjYBJktxpPs1vOQLXBfSMnyxU6AevfEPA4THiQ6xLdr7XJtrBVmhFA2/YApPKtsVmJK+dsJfJhkqlb94kfGRAKbFLPyHHHNMY2uUXlt76pjslYwIIy+OzGiVERqwE7H/eI/FdQY04XD6ZFOPd0hycuEaZ1ap13IbmlhnGY7bWqFwYdgt9Bcq7/A9E4txgBigwBQJ2fl8UMHWVKVzwxelDzTvgwm3sishKhNjAtkc34ZH0NLBL7wQ6WZw6eiDhG2EGWTmVOZ3rwi9T12o8kiIkLD+TIKCnWzAYeFsWpReWb63h4DROghT2apZX0mPY/2MEiOlM8LEM5dUD6PI2bOyjyp/ozfgkxzZE8gy/xj9JopWsCIPyYJl9SQzpNQrl3GEsiIXZMeQo788SLFeqQTwr9nNsO4MbTzUC5ljTkv0CjWuP1QbdyO73tEuF7waKYToB87GDS+ywRz7qDyG5COlAksn3/s33dM3PU8qNVKEBpyFyAZ/uE6MJnLNIJ4bNgBj0R4A7UvAZc/HJEcVmTMPlXMk+4Ib53saxR/uPjIL6a8daCEv7Y7jINT4I4+nMydWyJrPX4d682chnOSDgREg9qdAblSTVfdkgmPwOSt1PNM1QKgw79DZ+56/nEozsksMKTNPnLLH/qU0q5P+7h1QHczaBDGZNEjg2jTpYDYCuh7JHtS2BUYeVhmMy3ErL8AS7NhRAMgpFxq1p/rAt7XqP2VA3yJBTrSoM2XnZLUY28is5BpyNxJJZCJ8MyCMFO9eVuEoqDBGWwNpC/kru+mtWQgdhls5qhLVsp5whbKBakQNES7dus3c+yv3OdcJf0WcGYKnZP6SQFKa4EZoya1yshWUozLXLi8duAKJ4GMcfjCNvJbJk1h9rnChf90qbhrR7ic8aiqCRl/t1/6K9O4DRYukpKIez1Y8Nm10sP+n8Qh4/kBs9K6w5DyBqogfwmnyAgSUlMKxeBNAqZbaHVbFaMSihU6YO9CLeckAbx7t/fZA7FatjGmUKbKiOseNlFhUnXwSnDAtGw/4oHQSTnfgLFRgWTvLLWKUAYCZ/eHlJzIarGZCK07NeopWWq1n+S0sUgzaOGDN8llXlpApVEHwtIoKZ3EeNeAbJX9JwtZtd2fV8DdQemGGshWCoMi4OPkkaFa5MOGEEeKpMtlte6QjRDO803Az04G2JOdFSgRq7/JBLNGPWidPJkZMOtWPtVjgpl2NyhIVAAS4U1t+FZ7V1BQqIQZO6EAeOV1aBtlHURchi2tSLUV2iCLT4BeOwu4b0Ab4hArHRd6rNCZqFSOc+UeBhvKRazsXsrdxp7VesyLdZhETMey8HvuMmdxxDK5gYAsrfJLwA8Vas2mph4VYQvSCKVl2MsZ7BOGJCZE3CpUMBVOM1WIRNtCejOUDqiuVbHcdr43Q0dQNio7LwVl1iMdLmeBKFAKocx0vkvDQNFHbMiAhOpUUqUpYjWEyLswlSw04BkAkwdaQOmcTDbuqCk8zBM6YzZzYaBlGUTECI8QtqS4dh74VnrYZmtmutQPFKiZwkOmc1el7lwj0a4WdfhMSUXcOxHqKDaC9G4Yt8iI/+6eVeQcYhqlyyNCi9QPHn0EmyV/+OEc14qDB70rPmVMhnIZdUCdEo4Y/m06G198DIoCZAtEP/twUp8Ua1K3PyCEK5ganYNA9jgOff6I0k2KcTxQF3KzPM5Bywhs/1KlnXJjd8p0V/x5yJwz4RExZa1GD+ABsLWhTAoQzcs6AfOZ8r0hE831x/cvE8uuwuIpiepl0xUS+HmVYgUfVi07YhNIZD2S+xYb1A2FX5vE1oCtxKDybJdl1bWqIJoggDkjqwqUKCxRR0kxgzD6ERNqhRIJtXxlO3eJVN7AiZ6nHHb5HpwTh6esMxMLNGAuwUkptvmprGYzGoZP8Y7rs+R9mKUmmut6iEEo5zPAl86Z9TL/dfj/MqTEeZDmT2K4XdH5whP+2VWeliOGz3akZMHA5cdcycyAhL9s/fpDaRtbkzwFplk46O0KA048+eXtReNb/XMYqaQH3B0eJwiyyXH4SSworXspLEzAMN//2WcR/ot2TapHO5fsjvK8kuVLBmdIpjLZsLhCaKnjAfD5yHbJNNkiK6GsGfmQ4oQj2pL9FIfM6bIaE+p9XfoFRT0ZQwnQpZ+oSHGEtGVkb4+RL+2ZzLqDsb2slaqprtS8k9xs2vKAkNnCtyTrrGGZ2ZQIM6TOsp+P4wfwtqiy22SajI1563rAWnoVdN58hkCVh21ypq1NltQ0aC3QYf+z4FKCrCHx/GrI6I9jkxy2ZB0UR3OQMQaCSBrO2eZkSCVuKyPRPBeXIn/w9+0Sp15dxvhgqkvWrZjA/SlXOAdC4KVHQBVEWDMjpzw1hLoXMreS0BhW6uNtuA+j7j3O/g/3eC3/MX6PYHGIA4HNDLGvDpMln+MWx2ADuR4l6IrAMPpZjMy1+GAoezr3m/MW8oyEt9xpxdDBrOzkzgGObyz5Kqw5fFKmVFns4kcaWR51XVRpL/dE4hLDeTdHkseE2bnP2QV1Ob/TtrSQEZrXsPO/+GkQoJx6lPCtkYtc0YYRnrntf+Rz+3U3o4zM4kOi9jyh9VnaJiMIc5oucB/lCfQXyrJo+rJIOuRNX09bywa0tofabr6lvyYSZn8RzzY3sq2NZWgs+bAoHqk7kSfAQjesd1C2O7p08S/hpe49x7etqhYXvWW4IcUGC2/GwIeoL+JgC4FPyhVuOqugmMW4UGEXIgC/wNX54w38xRs8f+EJ7QO6dAoLZTqEGnq/I37yoT0GQ2+fz4g6TtCGDsH4sYa+oEKo0RINawv+fGIlU42mG9BibkzinWR3MVJ86egi2hwn0nlkjy2mrPMucKcAPbgZdyCQXefluu2z2lOhcAwoSnEar1nYiEHox9TjHIEDgRyV4ttAAU+eX2PbWmWaBu3tBp9ToSJciHMSKWV0xy6tttskTpss61k3RTmV3WAuE5rLeIoDZotFKsTSWkDhY2xJPoLhZsoJZuMtcPHIVsxa259GH07LQg4d9OTr1eLuGVn89bQWlPWppLQikHmH7uts2TFiACubLpFWqEeYsb/Vze/zMELLr1LB8HCtHIPF3cB6G5k8qfruoJVP3oKmMfKofOMVi2dsy136kwU0KsquDHOkksuGTrj4+9MMpaSZU8NhAg80SFdp42jdGe9KwpymUBVwVsuVsJTwQcsZbZON3FpDZtI9EaGjm9Chny50OH5B2X/R6sJR+nAUfGVg1kll0vdAlww9axeWN9154hKoMlLl/KuaX9iOV4ndWvIIL+dwiTbr2c4zvKmHQKPQaefBDOwi4Gomm+4NqaEmhdOuoOdicvhOi3/Uvlw8IcWbp7nPDBKrLSUKUwkvzFylvs8MdjyQ/VOKo7fwRwSTCif8rrs+8tYJ903GOPwXxXC4nO50FRjDtQ7y9WKxculzPMz65IKLz7kiJJ6Mmc6dWXJwmGSmso0kYXWDFqJJZG6rzqPWggrJVRH/gn+I0FCbFTtjovS2Pptt7W7OnMG9lRIj+Ci7Jau4gkz2uJYO1L1KwFk6YiQXUoeKAYkRXLre47wmQ0m4RopBiUgOUjlp557upYUoPf6++KJBp1YJC52viivdVdwqycbi4/CZgTi7LwsQBp27s5VRqvk5GTO9bcjVgO8BgZ3phC13GdzMdpcuAWtSbGuyX61r/Pee1Mv++tzUu8XrcwKQ+GUlDHwfzP4IFtuMcIYq7QaL/0y9w5yuIwv5tmWlvdYLDWu9jFFYVpsMgsd3fnyO1aZuEnQYVog6fnPNdv21NMZF43/08cT/3G1A4PfYCnNSAum97/plcdt2BhXSE5bIH+6ICGOW54WUaD6d9E26Z4QruCmdz2GOHVFKzEfYAl+u3LXlzoxHXiyVaj2/Bcuu+FLw/hKgy2c1CGeCuwUwXpF4M6BmiC8+Sz4n3CqUO5eVcrgbSrA5IVRDJ5quPMAG8K8tPCuv5EKSMWBRhaHzUt7Ea4Qtx1wMZthbMHQ4DxOoym5FfXg8SVLm4oO4AebtpfmX65bQp6FETXtbD2CjsKJ3LfcSaTqMVCV8+xx3brtQYUsyHa/4sjuyUNbDbQPsg34JNbqlfUj8npu0NTsCEvQEHTvgmEuOErSh14hgSkbDRI4iEO8uYnlxjm2XoNzp2qP+q7I92sX1fOSRh1fz5Xxcd2gr2IaadZwF1KBhe0NKlGgozD7NVkE6nFZ8wlwoJv74YEf4kbuuuvO0jb+WwSRQBdER9EXIQRbzBLNMi3ocnKDHF6oxzi0HiV4YZ8HXR/0S4mxlzZ2ScZ7/EkKnmF4C1yfbfqUUF8EXr+z8ZAvmpuPoBUaX8+eN2OncZSVqifqeuL5famque5XcPTeUuX4gCOjg0gw1KpLxI13Spag1vTVx2oVH7xFD2p/vt98wNYs6KMJsdp1LqdpmU5KVj0RxXHm1s84zqlQE5NkcasLreFpe5T9VCl98pA6sWZ793UtaABKQHucOrSGTHUfLdXZ+Rilrp5nQc8v7mcsw1PfpU2YCCtAeOqB1OrRiaFCQOr8Ynco5tFPgt+ToPUPSJYL1FK4INPkwTx9K95q1M4XNk6ijBYoC2WdmeO01V6mUqyfowUJldju6tlcFpSG7ikw6ljDF4T/04xuv2R61SnTMp8tYQSKmMRiaH8n+i/DHi91MskisbPLfCQ5MFi4UlrK4WXm6xhrNBsF+g2tHXtyBOb6Kkj+Ln3QE/pFIsXzSmfWO5koC5pSTaPXSxrsK3mT4BtHMs6oz+f7xUnX1ffV7xoCEOJpWlSGty7HzkmH5ISXaK+Ab5bzitwV/jP8kBWgznTZTpu0uriRQ7+JYzFSvIrEO9Z2XscAIKnxjp7PaiOYak5lkvt8ZEsbU4e+JGV3P9SRM4YmlqF5Tkq0hBCX3XoR9b2tJnvE0179defq7qIWiVb44hcmKkIe1qgjU7lAnpsM/Sd9EuUoqN1gozlCzf9DgVJZqqClajsyaoTz9g5lQKzwH0+lMLn66wZ2CFWa5GnqtyIcdg0nfNWtgzSbm9CQwIFFbhLOlmutv3YGPpp8LlSxqSAm2Bw2Rl3EFlr1/uNXXV02LvVBldIcd25bfnr+e8VWOik4oN2JtZdc7JW97/p5bqwbQNBX6PsSomuasq+lXHzz6Om11/JJr47bo5eYRfa4ZUr7WZ77FnXlKXTJp6tn2febw20XhvwNbJU4ziuW+VQGz7/7zLVfK28zIQ7SE0aAileSdMNFrAYw/eNJNd1Qk4Jd8V1gRsz/AFr/O698yqMZmRQvZbpBmOfq5jmpEZO5rIb7NQbu/32vH2dpwp9LigdG5Zq/GONVOG1v38sXrRc/egybm5vw+6HpNdEz0aNqfvfrXpAsBr5nKt7MHqh8yGL/D5ib9Ycbm6vqK12GuP19Ty8uUk8CSMlcys/dmOYezDp4sYA+YfJlsA6f/X6hNDofLoXoPKKzy9jKXnMNzvn24ybYPkJBsV/PeTP54GhdxMseRi9J0Pn30WnlE34RKzd2R+1/ViJMXYuJH5P16G0a0oS96lHt09y8u/Vx6YkTc3zaz6jY1MUZWOI7XVFzZIVa497OMS1EFRwrtMqGdobC2KJrN/WihZXjRsK9bxHGZxJa7yX5vP+QJDLUxVHWMgmwt/TZ0EY1Bs0tdK5vKNn3WJ3RIna4R1t/nxrqqG/SNtmP1gl8XtR3TI7j5J1+dbHMGfYjfbUOMfttCmz5rL79pCcdqU6Ocw5V5o5S5odPwEX6Px5LOVVNnrfNYxm0Z/lXGWtV0yWdVMzwnYCPY2Y35fZFhi0tFq6Y6Gcq6LAo4QyIqCxH90oDxQO0IWA82NexbhD3RNAll1kaIBrrQNaIMhhbITkjrczOWenQWlzs/drrCaCQTr7zeG2klfk9xZF7LuUUr211+Oz/TG59oa/oqJfDQOo9Pohyt7+bbIr1Bi38sCIEOgrCBjkjDspi+bQbIVW3OWrtIoNCnXdEgeeGv970pJyRWkJ+zaGUZygGiaMO5Hud2ZFBX7E3Jo6xIQWTylUuOdhk6L0Kfd1Be+idlfzGApc5b+2BEm0O3mkIDEsBpF+CbN7d95VuxyyGrhNRbi6PNhT+7wvKdNC8WDEc8pwreBhIYh6pzSpVWlEDS7Jw108kssqE+HLz/2ig0HXVLxkvA4JUV/nBQMafkebgc6Y5YhDJ+xnQwDemS4hXnrfkTLtpu0JzwBRfqTOS7Wn21iSxeTjSGb3+tEWJfsh+4RhCdkxHgSpIYsTi154roMen0buSg5f3H87Hf+7HaqKDOdgPsR5sr60/hd9O0aVC9lzN+eYq3MldjAH43i1DfhOyh4jr9k+jUlRqTLz7NI9pMY1Sa0y1wkmhATwCTKs01jqhTvfP9stRgK1cDgFfj1qfcpPmvR2Dl8wplQEYu9+5JuVhpXeLwPOi/IubZ9r2/S3kv2U/4H7BZ+Ij7rT5nndAP813ZOcMjCv5PjnRF1H+ouB2A1dwQtat38nWsdxYXPwDZTcsY3KUlwFZnxi8N1JS5a+fTBzdQ6IBzwWQU2hw+ZdBvTckbwee0INqc936c9AOUa9i7ZyQY3KoNxV9ZIvRfo/X7fNablpyA3x3nv+egWLrdUKalag9kCef1Fbf9NSIYurZlPbM9U9if1aMvvKX2QoFQvfy/HKi+vYR5E1FWd/whMv1vjYf/OUwu1cXkheYs54Dwma3K+YqdSXvuTXveq6YNqr9+rkyLov0ApsXQRH9a+q/p3Gd83f3gSJjp1oSvTxayIdMW7Rs5rmg2si2bojjj1FNQmj8AE8lJC1KO/rlrjV/S19n9f2rY9LeGn4QWtLPwZI1DHsX7Y/CuXj6n9cywp3PI8/xjNdLYqNNeyNb8eeg3da+6iyulV97s3yXO3i/eE3Vkh5diq/4ymU+CpD05/0LTHxJJ9fjT20NiI/F9xP6xiccmHpv430/M8/ZNQBmuJMZuxOS9ctORhVSHnh2W5fRS4p03cNYbaVl0yEWMCzSwBMpDrit4hAvNZcIt8t464h8iS9LEhbeT8zNZjEq4boVQHyPciKV72TvC7B3NrZ/4HtpDtFZNxu+keUSdQx52DsEcd2IkM7LQPPK+P0aZpEOff1xaLpuD72Pbn7Kf2Qw4p6EexU4LicVON2KADp9J2atKgrJbMHw6f1DhtNKdL5sm49P4Qvk8BValMieTyd1ODvqeCOwdkBLC2QdOS9sGdNcMBHDAABY/ikIxDPrVmgzYhj8EaEznd1OKK9W595LPHdoxKR/QBHcak7sjXWAThcYWbax1mqEBIXpCKZ+fyZKwjAUnoBtS7AG1jhRz9N58B+K+WI+Ecj2+hbo1X5WlnikBStDfiAbA3KiuleZlQYViPKlFAxaq7xKWZHq3ZSjt/fp7MuT1vytnYIWjvcPfUK1hVGvrGrImndJ855N63gPKvS74afF4sY8fflXKhIf+W/VIsnlhGA41TDq8D7EuolSU0cUMLs8LIOh1BrvtiU5naNwfUnI7Yvzz49IAFJufIXAe/zdKZ+0Mqd3K3ab1ZgFU/KoH6H8emQ+0zQ91FdNZQuRm2kv4vl6Dq9KMLxQP+oXo66qN4OlrBMVklV4Nqn6coVUTCeRJrZoMvf3o4zcpbQM64vI/8H2NLWvwfZDFS8UVHPX5BOwsh8/utcchsPzPl2hPuvAqSCt2n+KV3F6MfXTOufmFJblvWbJIlmevpgvYsHiDZFor2HbcT1LmQoHS3E9RiKPZP77jtZG5KvLeFw3yuUkKPEHmP1+Pmn66YrfHRfgukWw9MrP4qFl7JBDocPEsxvH1WJo02Y95ktlMC6nxCQPxYvr4mUA7aZBy9ZQWyNj/qljNUN+TzOEUGbP/0Q4U8bIbSnj66FFOMqvvjYuA00o1QrUv/ksPiiZjA5HcHRnf6jMNf+qBTje5jVsVD1/SG7xUb95Mfgbp/MPAAVN4eYz8ISHXnszQNVYQXz1A1/1AeemTUe9DBRv1Ug3o0HB/dRGruk0X+QNx/8azXZUAdeEzo3pL68dbMY5k9oG/2+yuEGrUVe7PGBX3BerfmFTGT8mWZGemOuLfJNa5xZUI/li0HJt4bOL/7sST8QvUhixHu3CB8y8kF0tWnd6/6a2Hc2hdf/yGw/K4Cpk0KfhWY6sk/49O7arZz6FZP937a8FyXcN1WrhZtD4W7Yr/lq+fKv/C6v+3liUdc+xGp0MRFbWn9s2WJBTCB2CO57BlVyTUwews59oE56Y3c7G+dG/tFcYbiXJWj2xgf/JYp7FO/492av4yxO5+TFnmfqjaYH5VhbI/kAqGb/C4jc1udkqN71bXs+0vZVJEBtvUOi/TAcGc0Nkqi49Sc1IyjS7KFj74+5Tumt25L8R+Hy3Q7TMVv5UjTXS+SkQ1Uy23JiCHXgoSMR4smPUJUE59YPQlw6p9VoNR+KvUpzX/ilp937oy/zAfv8fjAnwpp21yk4ZUFkZ5/oE25abg84i2GnQFadquSVfNhQ8oO9NtZ6UBYrGecJGfOP3tXUTF/COPQXwrG2CGB4YXSRaESYKWDtbL54YyNfWgWiAfbqn+g9MvdlHxIkdZJXwQo7vfQSGmnTq0g58aEcrkZZ8pFu9fVQzc/VCfRutNk5OJe+Xz7mt01xrojvcpCFwKTJVcZtxWJOvRi4KX68GUME+NerIWkJExiFzKJAKbv9YLls1oXZ/CgmksJO3ONyEL8+0o9yl5vlh0hzJtJ9rjn/B/HCHFjG8H7com//AK0ktKkkuSVEbpFsS6SccJdkv/g4YMBPoUE8b9ouSRjkN/f2ZmHkVOOZyewqp1cbwuayseMGgydGiIid/TPTca6TiQ9Gf18xJcdH+2NubUSs0nPqpbjQ6A0fX842j5PKB176ZiGUfKVYE9RGjvI59I0L43JBaZlUuRG+wmhO709+b+Rw3IrKlxeyktXXTazPuaiyAoRP9d8yXfL8HWNgq+3Y+O+ET0sc/bO3IpqMF6xhX4Eof72Xi9rHXmWVeBcBOCWvGtA9caMqk79/CbwnGn/bSKtJASSWS5ftkujlaNV0tny3HaqbA85EOLyVy3AgDo3Oq/m0fxQfiwiu6/QEXsNPm0UbtkgF36/cf3D8KLDsJhYSslPqvw75bIWkHV/HPcKSVKAkiL2iqqidULP4HxCtQP1MeMNUyjiU9gkzikl8QHxcA9IwjeQz/lwHDun3/KVMT1xVUQtFMDtrD+stoD8rolE+5UzBf9RLE+gYbhUzjccSWpj1PotagJHT7ecZPOwBeKVGSMzZfXrqzTI+GUXiJk0izz1QLbyfuocp9ocKm5sU3NbtsZ1Spia7JFgB+v3doG+Lv0GZyi15xQXtt7i3r/TdZrmu0uO+7Sf+tr6d9Jfqe3yIsdF1Eo2jlaOMz7atTrBZFtqKnHuUsxReJqMfvam9QYes9VVUwFOkwRZoPUYPjxL+spW1baT/iLB+4K6az7ywSiDQFjncY6/V/WaYFow0NNoqMnUe4oK3Vc+T/+NfUYzBjMGMwYzBjMGMwYzBjMGMwYzBjMGMwYzBjMGMwYzBjMGMwYzBjMGMwYzBjMGMz/ZzAK+2Ceojxudt+8ovCLbx6uCy01wibzIybt1XDIR6udKecnElZu+heQoZNLM/S6XwQk0x+b/QwRM1W57/LD4lEBx91a9D/0WWu0/zYB1fA/cogeu3DkwLzWMaiVU2wgTEhWnUavC0NKhrYJDdskSGN/+oYCmYiqc3Ti2Wsp5VALhMBVqUfPyf1WCZVkUcDekcOKpzCHPGlDhySC8Z3SXdN4BbLNTMJE5YEepKs78VFyE8fqCbXPYBLuLXwJupGXMbPoVpnntdo1xv4abimOndT9Q5M2okB72lR+RYBk5Q/WLUF+DaTUgnVa/WrLMveYh7OwHw/XMalXu+M56w0RW5OMjSuhWP3xsKWUwbpX4WzzGvPB2EskRn8jGjnJvUr9McWPtbkn0pOoJZs7qZwkinYTriIBYUy2nOFeXAP5d2ZzKf4jbziY7Bz+8kZBSn2/5nr1YHZtasyBy3Thq0ago//tfA9Xt2or4ohr2k5qYJyh2z3ilzbuF9a8z+kbDDfccuyCNKZOaR/ZNyGyWo11NdQoTCWK+Vl0WOfIa6TWqFGbNtUINtf0I6WDPJqGd5/bqSedqnt1km3raWc7zWwFZSAd10yaebX8QNIzNXyTpKV6cKPho7g9l8tnuI3zmvvnJKpJ39S92kC3VNG30loGNcuBDvcxQL65iycwDCNMiXaH1kkjyy6MiJo7aEm+2K/7ItZY3SSpSxCOr+lvdFvRD5ZhntA+27nozJVq7tPqJk/nKy1LZNxsiGhmTpiRAL7tPnaoKJ+QVd6Cabn2yn2evF6j1A1OuJg/mERkN7fqW4EpSVIFkXx5RNYn7tPxaXH7iTJr9ais1abIuTUTe5DKw3uA9j73Ow3YmEA6h0XvmQVbkMXW0fo47QtDmRoQYkgPG+Cb857RqiznaqutL3ukF/dLM7SWpgAtWzf8LFulWE9bG6zJjuV6m40JsH0h7fDF/cjvTQbbjTBqX4LqeHKssZ9kbW71Ronu72sJVUhQwSPq+hJq3AnBc8ChdaP6mtomXLRlAGac1jb9Bnb6gU053ZVd1N5lKaIiS7WSfSYly9soVkJdmg5MAOBahyDTpakYqK67E7r5TLqoO8nRkiM5TY/XlJP2UTkJKRYtC3k32S/4q1xp5JqmGjByv6G7xnAzHgPIaumbR0ygYP8KnHAplOiVEn1ms2SiO4i14xwqXKkM0B8bjCnlhF1sTl/V7q1TMbIpL4mbWjTvEB7lC20krKguxx7ds71RHpqD4x1XWc1PzBGXyzUvOGrafKhlM3Ug2nNxaW/NClCqaYZ/vNl8w3QR8L66tapGjQ3IEvbf19S83oSeL84pJ4QipV/1cUH0axHibFJtBfjdWbAn+qHKdNYZ8mWyNtureXMOBb69Oyz3AoUPDk+9WF9caTQ37TQ7xMtKRcathhsaxN3kc/ZHMPt6MnUrTjCjLXhRjezwiJ1tQGNx9i1X3LZQNWVWX+W/TPbcXiMJi9EsY4UNFX24BBeQb5tm9TIW1S4czyfeKeBVdLekLonN3GpOt4RZk8/NepEZ0iKRLhIbte5T7+nfSqj77NGCy/3pUvLPdde3FcalwHBPbLsKqv+OqxZUox/LK/Mz3V6/p/oZSF4B3yq6XKrsZK4f3Bi1XTTkrQWGWMYtsGCVHZQQfRCOatrgVs275+78Zvn0p/5cSYXl1xH7A67TaJDhmM5upT27RkEJx5ObKShBOeHpQmEplJvDpxm/eaBe71JBouV+hxdPXK1xBQSXrVwJ5nIdV0e8NhsGHZqu2A2gywIVia/dX//ck97QjSyP96r4NX/LpINRpRznwxd1zdhbpXE7Ts1Y+zIyScPtV2erso+yCCHt6GIObCMloILiFOB4IQpheghGODceUNN2v9H/vM126zunSVf2v8La/Rz5zQbJ5yOSxJjbp9Qe2mPz1cKyYNVq9ysMz/Tq2U5KIxXB3B1Z2hu8AsxdEHmFchvnccj8/v1T4O6XkeZ0DYCO781QJrEI7L3/pPgCHbYGqVip3xLW7NLJl2baIIZgNdiN+0NKtDfcKjlet0RIuDj4wWTlTsEWStxm3nsjJrdJNyN8G1ds1L+WxlhHa1fOiJBzBTs2vvZEqivRhBmZ1sL9pxIa32pjQ99cf0Eq84mseLJdaXeZiH9ctlexBrzZ+a6fjvcDXraVfig6cJbqhQ+TLM2aklfNlVU3JabZu7uY4cbLJCsSx2tYmwKrjdNj8H2E3ZOimkSyR5Dlq3vSfdMU+E5phnq5qOO4YtwjzKE9HpVm7+OKnM6BT0eEyysQnqfI+y3NoZ4jwndLo89wkni1o+Z7MVJOqnh2ODd1zTacyic1rUAMSnzg4IBB0bumblsbsc5bNbNpcGtUpohIaAaDE+Ns0fkp3vh0m2/zRhv51Nsqwr4WZr/mZvXgLwXVzxf3qOls7jZ5L6nZf71eO0fB7clQSvotQx/h99ietRmTDUQZ+UdX0jvoP7vCtOtYWOr9OcgawYuaEVuPNk/EYryTWEdHrsrjKRmMJF7N62grtImFIZHH9+zvruGI0WhBCH7Pyy86iY2JSdK1r6pc2UIlfYkM3Bcysa5anUpDwy/L1TMujcRyYDQ5UAMm9F5tyhjVz0n7oNaR2XhozRQuAyG4H6GqCQ4jn/7SYHDlub5W4ENuU60LRbVZulZ/VkL5wZb/THqIURmEve0bBmBwAv82K1SSLaVnvLz8J4juiFMrOwdqRu1xEA+zJjceTmnuT7/hcpgBpZBG7+MqqibAEmCjdsP8/vfRkW4SlKNwDPPYLSbOr3GcLaMpN1dhEkWOpFFX8l8gIINRrrBrHiUKQY6Se3unNu7qlO5xBYdz1Ocf4OYL10k0roRuanG6cvoqo5n3zuvcD3nNEM/ulO529dwa25M73I3vwwuXRAfGlFfkD55muv33txSkA2KyrHdvFNAP1FssV5VLO6nctRTJJhw7IdaY7Kc0OmFgWWSgnuzIeAvmfvvaLTJiuKjjB9IWmsy80+gTtpi/e4Q1fQ1MDvNv7r39SvD2bzc8xVAjSlTkMXowl78pUMMj4XLDxFkxwpeBel7daPs4XvF/8ik3usjXj3w32x3329bWdZaRN/7wp7y5hjlNgOr0SG/pR7kdxmfdvZ2Vo+/sLKQuyV9autLp/mW57shIl7RpzbuHHyb72V/Eo5rI+vZIccwI7zy/4uV3dUcd2ZGRTpjHP5avwYgqU93tq1es+4zz6fZv/hdQSwMEFAACAAgAfX1jSowhappNAAAAawAAABsAAAB1bml2ZXJzYWwvdW5pdmVyc2FsLnBuZy54bWyzsa/IzVEoSy0qzszPs1Uy1DNQsrfj5bIpKEoty0wtV6gAihnpGUCAkkKlrZIJErc8M6UkA6jCwNQYIZiRmpmeUWKrZG5pABfUB5oJAFBLAQIAABQAAgAIAHx9Y0qt4bhPtwUAAJUUAAAdAAAAAAAAAAEAAAAAAAAAAAB1bml2ZXJzYWwvY29tbW9uX21lc3NhZ2VzLmxuZ1BLAQIAABQAAgAIAHx9Y0puDIL8zQUAANkYAAAnAAAAAAAAAAEAAAAAAPIFAAB1bml2ZXJzYWwvZmxhc2hfcHVibGlzaGluZ19zZXR0aW5ncy54bWxQSwECAAAUAAIACAB8fWNKtmpfwbICAABRCgAAIQAAAAAAAAABAAAAAAAEDAAAdW5pdmVyc2FsL2ZsYXNoX3NraW5fc2V0dGluZ3MueG1sUEsBAgAAFAACAAgAfH1jSggCXaSeBQAA6hcAACYAAAAAAAAAAQAAAAAA9Q4AAHVuaXZlcnNhbC9odG1sX3B1Ymxpc2hpbmdfc2V0dGluZ3MueG1sUEsBAgAAFAACAAgAfH1jSmIPonCZAQAALQYAAB8AAAAAAAAAAQAAAAAA1xQAAHVuaXZlcnNhbC9odG1sX3NraW5fc2V0dGluZ3MuanNQSwECAAAUAAIACAB8fWNK0oSuZq8AAABAAQAAGgAAAAAAAAABAAAAAACtFgAAdW5pdmVyc2FsL2kxOG5fcHJlc2V0cy54bWxQSwECAAAUAAIACAB8fWNKYWXKr3wAAAB+AAAAHAAAAAAAAAABAAAAAACUFwAAdW5pdmVyc2FsL2xvY2FsX3NldHRpbmdzLnhtbFBLAQIAABQAAgAIADuTdETOggk37AIAAIgIAAAUAAAAAAAAAAEAAAAAAEoYAAB1bml2ZXJzYWwvcGxheWVyLnhtbFBLAQIAABQAAgAIAHx9Y0pgbD82PgkAADYhAAApAAAAAAAAAAEAAAAAAGgbAAB1bml2ZXJzYWwvc2tpbl9jdXN0b21pemF0aW9uX3NldHRpbmdzLnhtbFBLAQIAABQAAgAIAH19Y0rO0v4p2igAAEFVAAAXAAAAAAAAAAAAAAAAAO0kAAB1bml2ZXJzYWwvdW5pdmVyc2FsLnBuZ1BLAQIAABQAAgAIAH19Y0qMIWqaTQAAAGsAAAAbAAAAAAAAAAEAAAAAAPxNAAB1bml2ZXJzYWwvdW5pdmVyc2FsLnBuZy54bWxQSwUGAAAAAAsACwBJAwAAgk4AAAAA"/>
  <p:tag name="ISPRING_PRESENTATION_TITLE" val="Lect-ADFI-1"/>
  <p:tag name="ISPRING_RESOURCE_PATHS_HASH_PRESENTER" val="4164a34dbc1fe0cb354a5fb8337e3a9d77a3921"/>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ема"/>
  <p:tag name="ISPRING_SLIDE_INDENT_LEVEL" val="0"/>
  <p:tag name="ISPRING_SLIDE_ID" val="{84E56C29-299E-4501-9EC0-81A4D7F7E17F}"/>
  <p:tag name="GENSWF_ADVANCE_TIME" val="22.45"/>
  <p:tag name="TIMING" val=""/>
  <p:tag name="ISPRING_CUSTOM_TIMING_USED" val="1"/>
  <p:tag name="ISPRING_PRESENTER_ID" val="{E1984A88-230C-4D6F-92A2-61FE786BA8A2}"/>
</p:tagLst>
</file>

<file path=ppt/tags/tag3.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Материал"/>
  <p:tag name="ISPRING_SLIDE_ID" val="{1AA3389F-3F1E-4748-83B2-144567DBA6F3}"/>
  <p:tag name="TIMING" val=""/>
  <p:tag name="ISPRING_CUSTOM_TIMING_USED" val="1"/>
  <p:tag name="GENSWF_ADVANCE_TIME" val="17.40"/>
  <p:tag name="ISPRING_PRESENTER_ID" val="{E1984A88-230C-4D6F-92A2-61FE786BA8A2}"/>
</p:tagLst>
</file>

<file path=ppt/tags/tag4.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Понятия"/>
  <p:tag name="ISPRING_SLIDE_ID" val="{1192DB6F-104E-4A32-835D-41FA9BFCF2FF}"/>
  <p:tag name="GENSWF_ADVANCE_TIME" val="10.37"/>
  <p:tag name="TIMING" val=""/>
  <p:tag name="ISPRING_CUSTOM_TIMING_USED" val="1"/>
  <p:tag name="ISPRING_PRESENTER_ID" val="{E1984A88-230C-4D6F-92A2-61FE786BA8A2}"/>
</p:tagLst>
</file>

<file path=ppt/tags/tag5.xml><?xml version="1.0" encoding="utf-8"?>
<p:tagLst xmlns:a="http://schemas.openxmlformats.org/drawingml/2006/main" xmlns:r="http://schemas.openxmlformats.org/officeDocument/2006/relationships" xmlns:p="http://schemas.openxmlformats.org/presentationml/2006/main">
  <p:tag name="GENSWF_SLIDE_TITLE" val="Схема"/>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Вопросы"/>
  <p:tag name="ISPRING_SLIDE_ID" val="{4195A1E5-9B74-4F52-9F2A-8C921E8B896F}"/>
  <p:tag name="GENSWF_ADVANCE_TIME" val="9.15"/>
  <p:tag name="TIMING" val=""/>
  <p:tag name="ISPRING_CUSTOM_TIMING_USED" val="1"/>
  <p:tag name="ISPRING_PRESENTER_ID" val="{E1984A88-230C-4D6F-92A2-61FE786BA8A2}"/>
</p:tagLst>
</file>

<file path=ppt/tags/tag7.xml><?xml version="1.0" encoding="utf-8"?>
<p:tagLst xmlns:a="http://schemas.openxmlformats.org/drawingml/2006/main" xmlns:r="http://schemas.openxmlformats.org/officeDocument/2006/relationships" xmlns:p="http://schemas.openxmlformats.org/presentationml/2006/main">
  <p:tag name="GENSWF_SLIDE_TITLE" val="Конец"/>
  <p:tag name="ISPRING_SLIDE_INDENT_LEVEL" val="0"/>
  <p:tag name="ISPRING_SLIDE_ID" val="{3864E923-F8D7-4305-9B14-BCCCB81AA296}"/>
  <p:tag name="GENSWF_ADVANCE_TIME" val="8.45"/>
  <p:tag name="TIMING" val=""/>
  <p:tag name="ISPRING_CUSTOM_TIMING_USED" val="1"/>
  <p:tag name="ISPRING_PRESENTER_ID" val="{E1984A88-230C-4D6F-92A2-61FE786BA8A2}"/>
</p:tagLst>
</file>

<file path=ppt/theme/theme1.xml><?xml version="1.0" encoding="utf-8"?>
<a:theme xmlns:a="http://schemas.openxmlformats.org/drawingml/2006/main" name="Оформление по умолчанию">
  <a:themeElements>
    <a:clrScheme name="Другая 1">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FFFFFF"/>
      </a:hlink>
      <a:folHlink>
        <a:srgbClr val="FFFFFF"/>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3071</TotalTime>
  <Words>1976</Words>
  <Application>Microsoft Office PowerPoint</Application>
  <PresentationFormat>Экран (4:3)</PresentationFormat>
  <Paragraphs>151</Paragraphs>
  <Slides>35</Slides>
  <Notes>35</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35</vt:i4>
      </vt:variant>
    </vt:vector>
  </HeadingPairs>
  <TitlesOfParts>
    <vt:vector size="38" baseType="lpstr">
      <vt:lpstr>Arial</vt:lpstr>
      <vt:lpstr>Symbol</vt:lpstr>
      <vt:lpstr>Оформление по умолчанию</vt:lpstr>
      <vt:lpstr>Презентация PowerPoint</vt:lpstr>
      <vt:lpstr>Презентация PowerPoint</vt:lpstr>
      <vt:lpstr>Презентация PowerPoint</vt:lpstr>
      <vt:lpstr>Вопрос 1. Паевой инвестиционный фонд </vt:lpstr>
      <vt:lpstr>Цель создания ПИФа </vt:lpstr>
      <vt:lpstr>Презентация PowerPoint</vt:lpstr>
      <vt:lpstr>Паевой инвестиционный фонд обеспечивает следующие преимущества инвесторам по сравнению с инвестициями через брокера: </vt:lpstr>
      <vt:lpstr>Размер крупнейших ПИФов</vt:lpstr>
      <vt:lpstr>Доходность крупнейшего Пифа</vt:lpstr>
      <vt:lpstr>Недостатки паевых инвестиционных фондов </vt:lpstr>
      <vt:lpstr>Недостатки паевых инвестиционных фондов </vt:lpstr>
      <vt:lpstr>Особенности при падении цен</vt:lpstr>
      <vt:lpstr>Ожидаемая доходность (1)</vt:lpstr>
      <vt:lpstr>Ожидаемая доходность (2)</vt:lpstr>
      <vt:lpstr>Ожидаемая доходность (3)</vt:lpstr>
      <vt:lpstr>Доходность за 1 год</vt:lpstr>
      <vt:lpstr>Доходность за 3 года</vt:lpstr>
      <vt:lpstr>Доходность за 5 лет</vt:lpstr>
      <vt:lpstr>По направлениям инвестирования ПИФы подразделяют на следующие категории: </vt:lpstr>
      <vt:lpstr>Риски ПИФов по видам</vt:lpstr>
      <vt:lpstr>По времени, когда можно купить/продать паи ПИФы подразделяют: </vt:lpstr>
      <vt:lpstr>Рейтинг управляющих компаний по стоимости чистых активов</vt:lpstr>
      <vt:lpstr>Преимущества и недостатки</vt:lpstr>
      <vt:lpstr>Особенности отдельных видов Пифов</vt:lpstr>
      <vt:lpstr>Особенности отдельных видов Пифов</vt:lpstr>
      <vt:lpstr>Вопрос 2. Многопрофильные инвестиционные компании</vt:lpstr>
      <vt:lpstr>Инвестиционный портфель</vt:lpstr>
      <vt:lpstr>Инвестиционный портфель</vt:lpstr>
      <vt:lpstr>Основные финансовые показатели</vt:lpstr>
      <vt:lpstr>Основные финансовые показатели</vt:lpstr>
      <vt:lpstr>Инвестиционные решения</vt:lpstr>
      <vt:lpstr>Вопрос 3. Профильные инвесторы: Газпром, Россети, Лукойл</vt:lpstr>
      <vt:lpstr>Газпромэнергохолдинг</vt:lpstr>
      <vt:lpstr>Презентация PowerPoint</vt:lpstr>
      <vt:lpstr>Презентация PowerPoint</vt:lpstr>
    </vt:vector>
  </TitlesOfParts>
  <Company>OPITUP VVSU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Lect-ADFI-1</dc:title>
  <dc:creator>S.V.Ryzhkov</dc:creator>
  <cp:lastModifiedBy>Корень Андрей</cp:lastModifiedBy>
  <cp:revision>253</cp:revision>
  <dcterms:created xsi:type="dcterms:W3CDTF">2007-04-22T06:20:01Z</dcterms:created>
  <dcterms:modified xsi:type="dcterms:W3CDTF">2018-10-02T04:39:12Z</dcterms:modified>
</cp:coreProperties>
</file>