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5" r:id="rId2"/>
    <p:sldId id="276" r:id="rId3"/>
    <p:sldId id="277" r:id="rId4"/>
    <p:sldId id="281" r:id="rId5"/>
    <p:sldId id="287" r:id="rId6"/>
    <p:sldId id="310" r:id="rId7"/>
    <p:sldId id="284" r:id="rId8"/>
    <p:sldId id="309" r:id="rId9"/>
    <p:sldId id="283" r:id="rId10"/>
    <p:sldId id="285" r:id="rId11"/>
    <p:sldId id="286" r:id="rId12"/>
    <p:sldId id="294" r:id="rId13"/>
    <p:sldId id="288" r:id="rId14"/>
    <p:sldId id="290" r:id="rId15"/>
    <p:sldId id="296" r:id="rId16"/>
    <p:sldId id="289" r:id="rId17"/>
    <p:sldId id="299" r:id="rId18"/>
    <p:sldId id="297" r:id="rId19"/>
    <p:sldId id="293" r:id="rId20"/>
    <p:sldId id="264" r:id="rId21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81BD"/>
    <a:srgbClr val="FFFFCC"/>
    <a:srgbClr val="333366"/>
    <a:srgbClr val="CCECFF"/>
    <a:srgbClr val="FFFF00"/>
    <a:srgbClr val="9933FF"/>
    <a:srgbClr val="00CC00"/>
    <a:srgbClr val="800080"/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713" autoAdjust="0"/>
  </p:normalViewPr>
  <p:slideViewPr>
    <p:cSldViewPr snapToGrid="0"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01.10.2017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urin.marketolog.biz/calculator.htm" TargetMode="External"/><Relationship Id="rId2" Type="http://schemas.openxmlformats.org/officeDocument/2006/relationships/hyperlink" Target="http://socioline.ru/rv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78377" y="2914031"/>
            <a:ext cx="9065623" cy="1568321"/>
          </a:xfrm>
        </p:spPr>
        <p:txBody>
          <a:bodyPr/>
          <a:lstStyle/>
          <a:p>
            <a:pPr marL="0" indent="0"/>
            <a:r>
              <a:rPr lang="ru-RU" sz="2800" b="1" dirty="0" smtClean="0">
                <a:solidFill>
                  <a:srgbClr val="333366"/>
                </a:solidFill>
              </a:rPr>
              <a:t>Раздел 2 Планирование маркетингового исследования</a:t>
            </a:r>
          </a:p>
          <a:p>
            <a:pPr algn="l"/>
            <a:r>
              <a:rPr lang="ru-RU" sz="2800" b="1" dirty="0" smtClean="0">
                <a:solidFill>
                  <a:srgbClr val="333366"/>
                </a:solidFill>
              </a:rPr>
              <a:t>Тема </a:t>
            </a:r>
            <a:r>
              <a:rPr lang="ru-RU" sz="2800" b="1" dirty="0" smtClean="0">
                <a:solidFill>
                  <a:srgbClr val="333366"/>
                </a:solidFill>
              </a:rPr>
              <a:t>2.2 Разработка плана маркетингового исследования</a:t>
            </a:r>
            <a:endParaRPr lang="ru-RU" sz="2800" b="1" dirty="0">
              <a:solidFill>
                <a:srgbClr val="3333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«Международного маркетинга и торговли»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«Маркетинговые исследования»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pPr algn="l"/>
            <a:r>
              <a:rPr lang="ru-RU" dirty="0" smtClean="0"/>
              <a:t>Автор </a:t>
            </a:r>
            <a:r>
              <a:rPr lang="ru-RU" dirty="0" err="1" smtClean="0"/>
              <a:t>Кметь</a:t>
            </a:r>
            <a:r>
              <a:rPr lang="ru-RU" dirty="0" smtClean="0"/>
              <a:t> Е.Б.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altLang="ru-RU" b="1" dirty="0" smtClean="0">
                <a:solidFill>
                  <a:srgbClr val="333366"/>
                </a:solidFill>
              </a:rPr>
              <a:t>ХАРАКТЕРИСТИКА ТЕМЫ</a:t>
            </a:r>
            <a:endParaRPr lang="ru-RU" altLang="ru-RU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68992"/>
            <a:ext cx="9144000" cy="51580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Цель</a:t>
            </a:r>
            <a:r>
              <a:rPr lang="en-US" sz="1800" b="1" dirty="0" smtClean="0">
                <a:solidFill>
                  <a:srgbClr val="FF0000"/>
                </a:solidFill>
              </a:rPr>
              <a:t>:</a:t>
            </a:r>
            <a:r>
              <a:rPr lang="en-US" sz="1800" dirty="0" smtClean="0"/>
              <a:t> </a:t>
            </a:r>
            <a:r>
              <a:rPr lang="ru-RU" sz="1800" dirty="0" smtClean="0"/>
              <a:t>рассмотреть </a:t>
            </a:r>
            <a:r>
              <a:rPr lang="ru-RU" sz="1800" dirty="0" smtClean="0"/>
              <a:t>содержание </a:t>
            </a:r>
            <a:r>
              <a:rPr lang="ru-RU" sz="1800" dirty="0" smtClean="0"/>
              <a:t>программы маркетингового исследования</a:t>
            </a:r>
            <a:endParaRPr lang="ru-RU" sz="1800" dirty="0" smtClean="0"/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Задачи:</a:t>
            </a:r>
            <a:r>
              <a:rPr lang="ru-RU" sz="1800" dirty="0" smtClean="0"/>
              <a:t> </a:t>
            </a:r>
          </a:p>
          <a:p>
            <a:pPr lvl="0" algn="just"/>
            <a:r>
              <a:rPr lang="ru-RU" sz="1800" dirty="0" smtClean="0"/>
              <a:t>Изучить методы выборочного отбора и виды выборок</a:t>
            </a:r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ЗНАНИЯ</a:t>
            </a:r>
            <a:r>
              <a:rPr lang="ru-RU" sz="18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1800" dirty="0" smtClean="0"/>
              <a:t>содержания программы маркетингового исследования</a:t>
            </a:r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УМЕНИЯ</a:t>
            </a:r>
            <a:r>
              <a:rPr lang="ru-RU" sz="18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1800" dirty="0" smtClean="0"/>
              <a:t>разрабатывать предложение на исследование и инструментарий количественных и качественных исследований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ru-RU" altLang="ru-RU" sz="1800" b="1" dirty="0" smtClean="0">
                <a:solidFill>
                  <a:srgbClr val="FF0000"/>
                </a:solidFill>
              </a:rPr>
              <a:t>ВЛАДЕНИЯ</a:t>
            </a:r>
            <a:r>
              <a:rPr lang="en-US" altLang="ru-RU" sz="18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1800" dirty="0" smtClean="0"/>
              <a:t>навыками планирования и реализации маркетингового исследования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ru-RU" alt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altLang="ru-RU" b="1" dirty="0" smtClean="0">
                <a:solidFill>
                  <a:srgbClr val="333366"/>
                </a:solidFill>
              </a:rPr>
              <a:t>КЛЮЧЕВЫЕ ПОНЯТИЯ</a:t>
            </a:r>
            <a:endParaRPr lang="ru-RU" altLang="ru-RU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857250"/>
            <a:ext cx="8002587" cy="4786313"/>
          </a:xfrm>
          <a:prstGeom prst="rect">
            <a:avLst/>
          </a:prstGeom>
        </p:spPr>
        <p:txBody>
          <a:bodyPr/>
          <a:lstStyle/>
          <a:p>
            <a:r>
              <a:rPr lang="ru-RU" altLang="ru-RU" sz="2000" dirty="0" smtClean="0"/>
              <a:t>План маркетингового исследования</a:t>
            </a:r>
            <a:endParaRPr lang="ru-RU" altLang="ru-RU" sz="2000" dirty="0" smtClean="0"/>
          </a:p>
          <a:p>
            <a:r>
              <a:rPr lang="ru-RU" altLang="ru-RU" sz="2000" dirty="0" smtClean="0"/>
              <a:t>Генеральная совокупность</a:t>
            </a:r>
          </a:p>
          <a:p>
            <a:r>
              <a:rPr lang="ru-RU" altLang="ru-RU" sz="2000" dirty="0" smtClean="0"/>
              <a:t>Выборка</a:t>
            </a:r>
          </a:p>
          <a:p>
            <a:r>
              <a:rPr lang="ru-RU" altLang="ru-RU" sz="2000" dirty="0" smtClean="0"/>
              <a:t>Основа выборки</a:t>
            </a:r>
          </a:p>
          <a:p>
            <a:r>
              <a:rPr lang="ru-RU" altLang="ru-RU" sz="2000" dirty="0" smtClean="0"/>
              <a:t>Повторная и бесповторная выборка</a:t>
            </a:r>
          </a:p>
          <a:p>
            <a:r>
              <a:rPr lang="ru-RU" altLang="ru-RU" sz="2000" dirty="0" smtClean="0"/>
              <a:t>Нерепрезентативная выборка</a:t>
            </a:r>
          </a:p>
          <a:p>
            <a:r>
              <a:rPr lang="ru-RU" altLang="ru-RU" sz="2000" dirty="0" smtClean="0"/>
              <a:t>Поверхностная выборка (преднамеренная)</a:t>
            </a:r>
          </a:p>
          <a:p>
            <a:r>
              <a:rPr lang="ru-RU" altLang="ru-RU" sz="2000" dirty="0" smtClean="0"/>
              <a:t>Выборка по методу снежного кома</a:t>
            </a:r>
          </a:p>
          <a:p>
            <a:r>
              <a:rPr lang="ru-RU" altLang="ru-RU" sz="2000" dirty="0" smtClean="0"/>
              <a:t>Квотная выборка</a:t>
            </a:r>
          </a:p>
          <a:p>
            <a:r>
              <a:rPr lang="ru-RU" altLang="ru-RU" sz="2000" dirty="0" smtClean="0"/>
              <a:t>Простая случайная выборка</a:t>
            </a:r>
          </a:p>
          <a:p>
            <a:r>
              <a:rPr lang="ru-RU" altLang="ru-RU" sz="2000" dirty="0" smtClean="0"/>
              <a:t>Стратифицированная выборка</a:t>
            </a:r>
          </a:p>
          <a:p>
            <a:r>
              <a:rPr lang="ru-RU" altLang="ru-RU" sz="2000" dirty="0" smtClean="0"/>
              <a:t>Групповая кластерная выборка</a:t>
            </a:r>
          </a:p>
          <a:p>
            <a:r>
              <a:rPr lang="ru-RU" altLang="ru-RU" sz="2000" dirty="0" smtClean="0"/>
              <a:t>Систематическая выборка</a:t>
            </a:r>
            <a:endParaRPr lang="ru-RU" alt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</a:t>
            </a:r>
            <a:r>
              <a:rPr lang="ru-RU" sz="1600" b="1" dirty="0" smtClean="0">
                <a:solidFill>
                  <a:srgbClr val="4F81BD"/>
                </a:solidFill>
              </a:rPr>
              <a:t>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92427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ПЛАН ИССЛЕДОВАНИЯ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9025"/>
            <a:ext cx="9144000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850" algn="just">
              <a:spcBef>
                <a:spcPts val="600"/>
              </a:spcBef>
            </a:pPr>
            <a:r>
              <a:rPr lang="ru-RU" b="1" dirty="0" smtClean="0">
                <a:solidFill>
                  <a:srgbClr val="FF0000"/>
                </a:solidFill>
              </a:rPr>
              <a:t>План исследования</a:t>
            </a:r>
            <a:r>
              <a:rPr lang="ru-RU" dirty="0" smtClean="0"/>
              <a:t> – это документ, который детализирует ход исследовательского процесса и </a:t>
            </a:r>
            <a:r>
              <a:rPr lang="ru-RU" dirty="0" smtClean="0"/>
              <a:t>включает следующую информацию:</a:t>
            </a:r>
            <a:endParaRPr lang="ru-RU" dirty="0" smtClean="0"/>
          </a:p>
          <a:p>
            <a:pPr indent="450850">
              <a:spcBef>
                <a:spcPts val="600"/>
              </a:spcBef>
              <a:buFont typeface="Wingdings" pitchFamily="2" charset="2"/>
              <a:buChar char="§"/>
            </a:pPr>
            <a:r>
              <a:rPr lang="ru-RU" dirty="0" smtClean="0"/>
              <a:t>определение </a:t>
            </a:r>
            <a:r>
              <a:rPr lang="ru-RU" dirty="0" smtClean="0"/>
              <a:t>источников данных и анализ вторичных данных,</a:t>
            </a:r>
          </a:p>
          <a:p>
            <a:pPr indent="450850">
              <a:spcBef>
                <a:spcPts val="600"/>
              </a:spcBef>
              <a:buFont typeface="Wingdings" pitchFamily="2" charset="2"/>
              <a:buChar char="§"/>
            </a:pPr>
            <a:r>
              <a:rPr lang="ru-RU" dirty="0" smtClean="0"/>
              <a:t> выбор методов сбора первичных данных, определение методов измерения результатов исследования,</a:t>
            </a:r>
          </a:p>
          <a:p>
            <a:pPr indent="450850">
              <a:spcBef>
                <a:spcPts val="600"/>
              </a:spcBef>
              <a:buFont typeface="Wingdings" pitchFamily="2" charset="2"/>
              <a:buChar char="§"/>
            </a:pPr>
            <a:r>
              <a:rPr lang="ru-RU" dirty="0" smtClean="0"/>
              <a:t>разработку </a:t>
            </a:r>
            <a:r>
              <a:rPr lang="ru-RU" dirty="0" smtClean="0"/>
              <a:t>инструментария для сбора данных,</a:t>
            </a:r>
          </a:p>
          <a:p>
            <a:pPr indent="450850">
              <a:spcBef>
                <a:spcPts val="600"/>
              </a:spcBef>
              <a:buFont typeface="Wingdings" pitchFamily="2" charset="2"/>
              <a:buChar char="§"/>
            </a:pPr>
            <a:r>
              <a:rPr lang="ru-RU" dirty="0" smtClean="0"/>
              <a:t>формирование </a:t>
            </a:r>
            <a:r>
              <a:rPr lang="ru-RU" dirty="0" smtClean="0"/>
              <a:t>выборки и определение ее размера,</a:t>
            </a:r>
          </a:p>
          <a:p>
            <a:pPr indent="450850">
              <a:spcBef>
                <a:spcPts val="600"/>
              </a:spcBef>
              <a:buFont typeface="Wingdings" pitchFamily="2" charset="2"/>
              <a:buChar char="§"/>
            </a:pPr>
            <a:r>
              <a:rPr lang="ru-RU" dirty="0" smtClean="0"/>
              <a:t>разработку </a:t>
            </a:r>
            <a:r>
              <a:rPr lang="ru-RU" dirty="0" smtClean="0"/>
              <a:t>плана анализа данных</a:t>
            </a:r>
            <a:r>
              <a:rPr lang="ru-RU" dirty="0" smtClean="0"/>
              <a:t>.</a:t>
            </a:r>
          </a:p>
          <a:p>
            <a:pPr indent="450850">
              <a:spcBef>
                <a:spcPts val="600"/>
              </a:spcBef>
            </a:pPr>
            <a:r>
              <a:rPr lang="ru-RU" dirty="0" smtClean="0"/>
              <a:t>Ключевой проблемой при разработке плана исследований является выбор метода сбора первичных данных, ведь результаты исследований зависят от правильности этого решения</a:t>
            </a:r>
            <a:r>
              <a:rPr lang="ru-RU" dirty="0" smtClean="0"/>
              <a:t>.</a:t>
            </a:r>
          </a:p>
          <a:p>
            <a:pPr indent="450850" algn="just">
              <a:spcBef>
                <a:spcPts val="600"/>
              </a:spcBef>
            </a:pPr>
            <a:r>
              <a:rPr lang="ru-RU" dirty="0" smtClean="0"/>
              <a:t>Далее представлен шаблон плана исследования и этапов его реализации в форме технического задания на проведение маркетингового исследования, который включает три таблицы. Он может являться практическим руководством для всех участников исследования. Представленный вариант плана является ориентиром для составления и может содержать дополнительные этапы или иметь сокращенный вариант.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ШАБЛОН  ПЛАНА МАРКЕТИНГОВОГО ИССЛЕДОВАНИЯ</a:t>
            </a:r>
            <a:endParaRPr lang="ru-RU" sz="18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836613"/>
            <a:ext cx="9143999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endParaRPr lang="ru-RU" sz="2000" dirty="0"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8941" y="1904798"/>
          <a:ext cx="8448541" cy="4278190"/>
        </p:xfrm>
        <a:graphic>
          <a:graphicData uri="http://schemas.openxmlformats.org/drawingml/2006/table">
            <a:tbl>
              <a:tblPr/>
              <a:tblGrid>
                <a:gridCol w="2653048"/>
                <a:gridCol w="5795493"/>
              </a:tblGrid>
              <a:tr h="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Этапы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Содержание этапов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196605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Проблема, требующая решения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941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Проблема, требующая исследования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Цель исследования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Задачи исследования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Объект исследования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Предмет исследования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Тип исследования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Метод исследования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76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Инструментарий для  сбора данных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Генеральная совокупность 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Тип и объем выборки 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64"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Сбор данных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Вторичная информация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Первичная информация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64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Контроль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Обработка данных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64"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Анализ данных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364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Анализ данных</a:t>
                      </a:r>
                    </a:p>
                  </a:txBody>
                  <a:tcPr marL="30119" marR="30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30119" marR="30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019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Период проведения исследования</a:t>
                      </a:r>
                    </a:p>
                  </a:txBody>
                  <a:tcPr marL="30119" marR="30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Подготовка отчета</a:t>
                      </a:r>
                    </a:p>
                  </a:txBody>
                  <a:tcPr marL="30119" marR="30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0119" marR="30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Территориальные границы исследования</a:t>
                      </a:r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30119" marR="30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631733"/>
            <a:ext cx="9144000" cy="121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70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ТЕХНИЧЕСКОЕ ЗАДАНИЕ</a:t>
            </a: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70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проведение маркетингового исследования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7000" algn="l"/>
              </a:tabLst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Обоснование необходимости исследования.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ХХХХ ХХХХ ХХХХ ХХХХ ХХХХ ХХХХ ХХХХ ХХХХ ХХХХ ХХХХ ХХХХ ХХХХ ХХХХ ХХХХ ХХХХ ХХХХ ХХХХ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70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Название проекта: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70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1 - Программа маркетингового исследования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ШАБЛОН  ПЛАНА МАРКЕТИНГОВОГО ИССЛЕДОВАНИЯ</a:t>
            </a:r>
            <a:endParaRPr lang="ru-RU" sz="18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836613"/>
            <a:ext cx="9143999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endParaRPr lang="ru-RU" sz="2000" dirty="0"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1971" y="1166029"/>
          <a:ext cx="7508383" cy="1717548"/>
        </p:xfrm>
        <a:graphic>
          <a:graphicData uri="http://schemas.openxmlformats.org/drawingml/2006/table">
            <a:tbl>
              <a:tblPr/>
              <a:tblGrid>
                <a:gridCol w="1501677"/>
                <a:gridCol w="6006706"/>
              </a:tblGrid>
              <a:tr h="0"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Направления маркетингового исследования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Показатели и их характеристика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1590" indent="-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1590" indent="-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650" algn="l"/>
                          <a:tab pos="227965" algn="l"/>
                        </a:tabLs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1590" indent="-2159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650" algn="l"/>
                          <a:tab pos="227965" algn="l"/>
                        </a:tabLs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2669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650" algn="l"/>
                          <a:tab pos="227965" algn="l"/>
                        </a:tabLst>
                      </a:pP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60608" y="3366985"/>
          <a:ext cx="7482626" cy="2699004"/>
        </p:xfrm>
        <a:graphic>
          <a:graphicData uri="http://schemas.openxmlformats.org/drawingml/2006/table">
            <a:tbl>
              <a:tblPr/>
              <a:tblGrid>
                <a:gridCol w="5294707"/>
                <a:gridCol w="2187919"/>
              </a:tblGrid>
              <a:tr h="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Этапы мониторинга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Даты выполнения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Разработка технического задания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Предоставление технического задания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Сбор и обработка вторичных данных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Разработка инструментария для проведения опроса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Пилотажный опрос, апробация анкет, доработка анкет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Проведение опроса потенциальных потребителей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Предварительный анализ данных (редактирование, очистка, проверка качества данных и т.д.). Обработка результатов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Подготовка итогового отчета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Предоставление отчета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334038" y="860409"/>
            <a:ext cx="547137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2 - Направления и показатели маркетингового исследования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650" algn="l"/>
                <a:tab pos="2286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3 - План-график проведения маркетингового исследования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4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2000" dirty="0" smtClean="0">
                <a:cs typeface="Arial" charset="0"/>
              </a:rPr>
              <a:t>ГЕНЕРАЛЬНАЯ СОВОКУПНОСТЬ И ВЫБОРКА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67404"/>
            <a:ext cx="914399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dirty="0" smtClean="0"/>
              <a:t>В этой теме рассмотрим решения по определению генеральной совокупности исследования и формированию выборки.</a:t>
            </a:r>
          </a:p>
          <a:p>
            <a:pPr indent="457200" algn="just">
              <a:spcBef>
                <a:spcPts val="600"/>
              </a:spcBef>
            </a:pPr>
            <a:r>
              <a:rPr lang="ru-RU" dirty="0" smtClean="0"/>
              <a:t>В </a:t>
            </a:r>
            <a:r>
              <a:rPr lang="ru-RU" dirty="0" smtClean="0"/>
              <a:t>маркетинговых исследованиях всегда прибегают к выборочному методу опроса </a:t>
            </a:r>
            <a:r>
              <a:rPr lang="ru-RU" dirty="0" smtClean="0"/>
              <a:t>- по </a:t>
            </a:r>
            <a:r>
              <a:rPr lang="ru-RU" dirty="0" smtClean="0"/>
              <a:t>определенным и строгим правилам из общей численности генеральной совокупности </a:t>
            </a:r>
            <a:r>
              <a:rPr lang="ru-RU" dirty="0" smtClean="0"/>
              <a:t>отбирают </a:t>
            </a:r>
            <a:r>
              <a:rPr lang="ru-RU" dirty="0" smtClean="0"/>
              <a:t>ограниченное число объектов (например, людей, торговых объектов, компаний).</a:t>
            </a:r>
          </a:p>
          <a:p>
            <a:pPr indent="457200" algn="just">
              <a:spcBef>
                <a:spcPts val="600"/>
              </a:spcBef>
            </a:pPr>
            <a:r>
              <a:rPr lang="ru-RU" b="1" dirty="0" smtClean="0">
                <a:solidFill>
                  <a:srgbClr val="3333FF"/>
                </a:solidFill>
              </a:rPr>
              <a:t>Генеральной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3333FF"/>
                </a:solidFill>
              </a:rPr>
              <a:t>совокупностью</a:t>
            </a:r>
            <a:r>
              <a:rPr lang="ru-RU" dirty="0" smtClean="0"/>
              <a:t> </a:t>
            </a:r>
            <a:r>
              <a:rPr lang="ru-RU" dirty="0" smtClean="0"/>
              <a:t> (</a:t>
            </a:r>
            <a:r>
              <a:rPr lang="ru-RU" dirty="0" smtClean="0"/>
              <a:t>популяцией) называется совокупность элементов, которые обладают рядом общих характеристик и которая охватывает полное множество элементов с точки зрения решения проблемы маркетингового исследования.</a:t>
            </a:r>
          </a:p>
          <a:p>
            <a:pPr indent="457200" algn="just">
              <a:spcBef>
                <a:spcPts val="600"/>
              </a:spcBef>
            </a:pPr>
            <a:r>
              <a:rPr lang="ru-RU" b="1" dirty="0" smtClean="0">
                <a:solidFill>
                  <a:srgbClr val="3333FF"/>
                </a:solidFill>
              </a:rPr>
              <a:t>Выборка </a:t>
            </a:r>
            <a:r>
              <a:rPr lang="ru-RU" dirty="0" smtClean="0"/>
              <a:t>— это подмножество генеральной совокупности, отобранное для участия в исследовании</a:t>
            </a:r>
            <a:r>
              <a:rPr lang="ru-RU" dirty="0" smtClean="0"/>
              <a:t>.</a:t>
            </a:r>
          </a:p>
          <a:p>
            <a:pPr indent="457200" algn="just">
              <a:spcBef>
                <a:spcPts val="600"/>
              </a:spcBef>
            </a:pPr>
            <a:r>
              <a:rPr lang="ru-RU" b="1" dirty="0" smtClean="0">
                <a:solidFill>
                  <a:srgbClr val="3333FF"/>
                </a:solidFill>
              </a:rPr>
              <a:t>Элемент </a:t>
            </a:r>
            <a:r>
              <a:rPr lang="ru-RU" dirty="0" smtClean="0"/>
              <a:t>— это объект, обладающий информацией, необходимой для исследователя. При проведении опросов элементами обычно являются респонденты (российские пользователи Интернет в возрасте 18+). </a:t>
            </a:r>
            <a:endParaRPr lang="ru-RU" dirty="0" smtClean="0"/>
          </a:p>
          <a:p>
            <a:pPr indent="457200" algn="just">
              <a:spcBef>
                <a:spcPts val="600"/>
              </a:spcBef>
            </a:pPr>
            <a:r>
              <a:rPr lang="ru-RU" b="1" dirty="0" smtClean="0">
                <a:solidFill>
                  <a:srgbClr val="3333FF"/>
                </a:solidFill>
              </a:rPr>
              <a:t>Единица </a:t>
            </a:r>
            <a:r>
              <a:rPr lang="ru-RU" b="1" dirty="0" smtClean="0">
                <a:solidFill>
                  <a:srgbClr val="3333FF"/>
                </a:solidFill>
              </a:rPr>
              <a:t>выборки </a:t>
            </a:r>
            <a:r>
              <a:rPr lang="ru-RU" dirty="0" smtClean="0"/>
              <a:t>— это базовая единица наблюдения, содержащая элементы генеральной совокупности, которые подлежат отбору (российский пользователь Интернет в возрасте 18+, проживающий в г. Владивосток). </a:t>
            </a:r>
          </a:p>
          <a:p>
            <a:pPr indent="457200" algn="just" eaLnBrk="1" hangingPunct="1">
              <a:spcBef>
                <a:spcPts val="600"/>
              </a:spcBef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656822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ПОСЛЕДОВАТЕЛЬНОСТЬ СОСТАВЛЕНИЯ ВЫБОРКИ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730" y="826875"/>
            <a:ext cx="8590208" cy="500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4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ru-RU" altLang="ru-RU" sz="2000" dirty="0" smtClean="0">
                <a:cs typeface="Arial" charset="0"/>
              </a:rPr>
              <a:t>ПОВТОРНАЯ И БЕСПОВТОРНАЯ ВЫБОРКИ</a:t>
            </a:r>
            <a:endParaRPr lang="ru-RU" sz="2000" dirty="0"/>
          </a:p>
        </p:txBody>
      </p:sp>
      <p:sp>
        <p:nvSpPr>
          <p:cNvPr id="5" name="Прямоугольник 27"/>
          <p:cNvSpPr>
            <a:spLocks noChangeArrowheads="1"/>
          </p:cNvSpPr>
          <p:nvPr/>
        </p:nvSpPr>
        <p:spPr bwMode="auto">
          <a:xfrm>
            <a:off x="0" y="743665"/>
            <a:ext cx="9144000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sz="2000" dirty="0" smtClean="0"/>
              <a:t>Для определения изучаемой совокупности формируется </a:t>
            </a:r>
            <a:r>
              <a:rPr lang="ru-RU" sz="2000" b="1" dirty="0" smtClean="0">
                <a:solidFill>
                  <a:srgbClr val="3333FF"/>
                </a:solidFill>
              </a:rPr>
              <a:t>основа выборки</a:t>
            </a:r>
            <a:r>
              <a:rPr lang="ru-RU" sz="2000" dirty="0" smtClean="0"/>
              <a:t>, которая представляет собой список элементов, членов этой совокупности или перечень инструкций. Выбор процедуры отбора элементов совокупности связан с принятием</a:t>
            </a:r>
            <a:br>
              <a:rPr lang="ru-RU" sz="2000" dirty="0" smtClean="0"/>
            </a:br>
            <a:r>
              <a:rPr lang="ru-RU" sz="2000" dirty="0" smtClean="0"/>
              <a:t>следующих решений: планирует ли исследователь постоянно включать элемент в выборку (панельные опросы) или осуществить это один раз.</a:t>
            </a:r>
          </a:p>
          <a:p>
            <a:pPr indent="457200" algn="just">
              <a:spcBef>
                <a:spcPts val="600"/>
              </a:spcBef>
            </a:pPr>
            <a:r>
              <a:rPr lang="ru-RU" sz="2000" dirty="0" smtClean="0"/>
              <a:t>Поэтому выбор осуществляется либо в пользу повторной, либо бесповторной выборки.</a:t>
            </a:r>
          </a:p>
          <a:p>
            <a:pPr indent="457200" algn="just">
              <a:spcBef>
                <a:spcPts val="600"/>
              </a:spcBef>
            </a:pPr>
            <a:r>
              <a:rPr lang="ru-RU" sz="2000" b="1" dirty="0" smtClean="0">
                <a:solidFill>
                  <a:srgbClr val="3333FF"/>
                </a:solidFill>
              </a:rPr>
              <a:t>Повторная выборка</a:t>
            </a:r>
            <a:r>
              <a:rPr lang="ru-RU" sz="2000" b="1" dirty="0" smtClean="0"/>
              <a:t> </a:t>
            </a:r>
            <a:r>
              <a:rPr lang="ru-RU" sz="2000" dirty="0" smtClean="0"/>
              <a:t>- метод выборки, согласно которому элемент совокупности можно неоднократно включать в выборку.</a:t>
            </a:r>
          </a:p>
          <a:p>
            <a:pPr indent="457200" algn="just">
              <a:spcBef>
                <a:spcPts val="600"/>
              </a:spcBef>
            </a:pPr>
            <a:r>
              <a:rPr lang="ru-RU" sz="2000" b="1" dirty="0" smtClean="0">
                <a:solidFill>
                  <a:srgbClr val="3333FF"/>
                </a:solidFill>
              </a:rPr>
              <a:t>Бесповторная выборка </a:t>
            </a:r>
            <a:r>
              <a:rPr lang="ru-RU" sz="2000" dirty="0" smtClean="0"/>
              <a:t>- метод выборки, согласно которому элемент совокупности нельзя включать в выборку больше одного раза. Размер выборки зависит от того, сколько лиц необходимо обследовать, чтобы получить достоверные ответы, не выходя за рамки выделенного бюджета и установленного времени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/>
              <a:t>ТИПЫ ВЫБОРОК ДЛЯ РАЗЛИЧНЫХ МЕТОДОВ ВЫБОРОЧНОГО ОТБОРА</a:t>
            </a:r>
            <a:endParaRPr lang="ru-RU" sz="2000" dirty="0" smtClean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0" y="1508760"/>
          <a:ext cx="9144000" cy="4145280"/>
        </p:xfrm>
        <a:graphic>
          <a:graphicData uri="http://schemas.openxmlformats.org/drawingml/2006/table">
            <a:tbl>
              <a:tblPr/>
              <a:tblGrid>
                <a:gridCol w="4571521"/>
                <a:gridCol w="4572479"/>
              </a:tblGrid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00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</a:rPr>
                        <a:t>Методы выборочного отбора</a:t>
                      </a:r>
                      <a:endParaRPr lang="ru-RU" sz="1800" kern="1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3600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00">
                          <a:solidFill>
                            <a:srgbClr val="FFFFFF"/>
                          </a:solidFill>
                          <a:latin typeface="+mn-lt"/>
                          <a:ea typeface="Calibri"/>
                        </a:rPr>
                        <a:t>Типы выборок</a:t>
                      </a:r>
                      <a:endParaRPr lang="ru-RU" sz="1800" kern="10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b="1" i="1" kern="100">
                          <a:solidFill>
                            <a:srgbClr val="FF0000"/>
                          </a:solidFill>
                          <a:latin typeface="+mn-lt"/>
                          <a:ea typeface="Calibri"/>
                        </a:rPr>
                        <a:t>Детерминированный </a:t>
                      </a:r>
                      <a:r>
                        <a:rPr lang="ru-RU" sz="1800" kern="100">
                          <a:latin typeface="+mn-lt"/>
                          <a:ea typeface="Calibri"/>
                        </a:rPr>
                        <a:t>– метод, при котором выборка, основанная на частных предпочтениях или суждениях исследователя. При этом оценка вероятности включения</a:t>
                      </a:r>
                      <a:r>
                        <a:rPr lang="ru-RU" sz="1800" i="1" kern="100">
                          <a:latin typeface="+mn-lt"/>
                          <a:ea typeface="Calibri"/>
                        </a:rPr>
                        <a:t> элемента в выборку не производится. </a:t>
                      </a:r>
                      <a:endParaRPr lang="ru-RU" sz="1800" kern="100"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12395" algn="l"/>
                          <a:tab pos="253365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 нерепрезентативная выборка</a:t>
                      </a:r>
                    </a:p>
                    <a:p>
                      <a:pPr marL="36000" lvl="0" indent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12395" algn="l"/>
                          <a:tab pos="253365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 </a:t>
                      </a:r>
                      <a:r>
                        <a:rPr lang="ru-RU" sz="1800" kern="100" dirty="0" smtClean="0">
                          <a:latin typeface="+mn-lt"/>
                          <a:ea typeface="Calibri"/>
                        </a:rPr>
                        <a:t>поверхностная </a:t>
                      </a:r>
                      <a:r>
                        <a:rPr lang="ru-RU" sz="1800" kern="100" dirty="0">
                          <a:latin typeface="+mn-lt"/>
                          <a:ea typeface="Calibri"/>
                        </a:rPr>
                        <a:t>выборка (преднамеренная выборка)</a:t>
                      </a:r>
                    </a:p>
                    <a:p>
                      <a:pPr marL="360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12395" algn="l"/>
                          <a:tab pos="253365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 выборка по методу снежного кома</a:t>
                      </a:r>
                    </a:p>
                    <a:p>
                      <a:pPr marL="360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12395" algn="l"/>
                          <a:tab pos="253365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 квотная выборка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b="1" i="1" kern="100">
                          <a:solidFill>
                            <a:srgbClr val="FF0000"/>
                          </a:solidFill>
                          <a:latin typeface="+mn-lt"/>
                          <a:ea typeface="Calibri"/>
                        </a:rPr>
                        <a:t>Вероятностный</a:t>
                      </a:r>
                      <a:r>
                        <a:rPr lang="ru-RU" sz="1800" i="1" kern="100">
                          <a:latin typeface="+mn-lt"/>
                          <a:ea typeface="Calibri"/>
                        </a:rPr>
                        <a:t> – </a:t>
                      </a:r>
                      <a:r>
                        <a:rPr lang="ru-RU" sz="1800" kern="100">
                          <a:latin typeface="+mn-lt"/>
                          <a:ea typeface="Calibri"/>
                        </a:rPr>
                        <a:t>метод, при котором каждый элемент генеральной совокупности может включаться в выборку с некой заданной ненулевой вероятностью.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простая случайная выборка</a:t>
                      </a:r>
                    </a:p>
                    <a:p>
                      <a:pPr marL="36000" lvl="0" indent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 стратифицированная выборка пропорциональная и непропорциональная)</a:t>
                      </a:r>
                    </a:p>
                    <a:p>
                      <a:pPr marL="360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 групповая (кластерная) выборка</a:t>
                      </a:r>
                    </a:p>
                    <a:p>
                      <a:pPr marL="360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 систематическая выборка</a:t>
                      </a:r>
                    </a:p>
                    <a:p>
                      <a:pPr marL="360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Другие методы выборки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4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2000" dirty="0" smtClean="0"/>
              <a:t>ВЕРОЯТНОСТНЫЙ  И ДЕТЕРМИНИРОВАННЫЙ ПОДХОД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839058"/>
          <a:ext cx="9144000" cy="4450295"/>
        </p:xfrm>
        <a:graphic>
          <a:graphicData uri="http://schemas.openxmlformats.org/drawingml/2006/table">
            <a:tbl>
              <a:tblPr/>
              <a:tblGrid>
                <a:gridCol w="4571521"/>
                <a:gridCol w="4572479"/>
              </a:tblGrid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00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</a:rPr>
                        <a:t>Вероятностный подход</a:t>
                      </a:r>
                      <a:endParaRPr lang="ru-RU" sz="1800" kern="1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360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00" dirty="0" smtClean="0">
                          <a:solidFill>
                            <a:srgbClr val="FFFFFF"/>
                          </a:solidFill>
                          <a:latin typeface="+mn-lt"/>
                          <a:ea typeface="Calibri"/>
                        </a:rPr>
                        <a:t>Детерминированный подход</a:t>
                      </a:r>
                      <a:endParaRPr lang="ru-RU" sz="1800" kern="1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</a:tr>
              <a:tr h="170709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540385" algn="l"/>
                        </a:tabLs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предпочтительна </a:t>
                      </a:r>
                      <a:r>
                        <a:rPr lang="ru-RU" sz="1800" b="0" i="0" kern="1200" dirty="0" smtClean="0">
                          <a:solidFill>
                            <a:srgbClr val="3333FF"/>
                          </a:solidFill>
                          <a:latin typeface="+mn-lt"/>
                          <a:ea typeface="+mn-ea"/>
                          <a:cs typeface="+mn-cs"/>
                        </a:rPr>
                        <a:t>в итоговом исследовании,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котором исследователь использует полученные результаты для оценки доли рынка. 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540385" algn="l"/>
                        </a:tabLs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позволяет распространить полученные результаты на изучаемую совокупность.</a:t>
                      </a:r>
                      <a:endParaRPr lang="ru-RU" sz="1800" kern="1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12395" algn="l"/>
                          <a:tab pos="253365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rgbClr val="3333FF"/>
                          </a:solidFill>
                          <a:latin typeface="+mn-lt"/>
                          <a:ea typeface="+mn-ea"/>
                          <a:cs typeface="+mn-cs"/>
                        </a:rPr>
                        <a:t>в поисковых исследованиях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полученные данные считаются предварительными, при этом</a:t>
                      </a: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применяются детерминированные выборки.</a:t>
                      </a:r>
                      <a:endParaRPr lang="ru-RU" sz="1800" kern="1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540385" algn="l"/>
                        </a:tabLs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применяется, когда необходимо точно определить рыночную долю компании или объем продаж на всем рынке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540385" algn="l"/>
                        </a:tabLs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используется </a:t>
                      </a:r>
                      <a:r>
                        <a:rPr lang="ru-RU" sz="1800" b="0" i="0" kern="1200" dirty="0" smtClean="0">
                          <a:solidFill>
                            <a:srgbClr val="3333FF"/>
                          </a:solidFill>
                          <a:latin typeface="+mn-lt"/>
                          <a:ea typeface="+mn-ea"/>
                          <a:cs typeface="+mn-cs"/>
                        </a:rPr>
                        <a:t>в исследованиях регионального или национального рынка,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которые предоставляют информацию по категориям продуктов и частоте использования различных</a:t>
                      </a: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торговых марок </a:t>
                      </a:r>
                      <a:endParaRPr lang="ru-RU" sz="1800" kern="1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3600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используется </a:t>
                      </a:r>
                      <a:r>
                        <a:rPr lang="ru-RU" sz="1800" b="0" i="0" kern="1200" dirty="0" smtClean="0">
                          <a:solidFill>
                            <a:srgbClr val="3333FF"/>
                          </a:solidFill>
                          <a:latin typeface="+mn-lt"/>
                          <a:ea typeface="+mn-ea"/>
                          <a:cs typeface="+mn-cs"/>
                        </a:rPr>
                        <a:t>при тестировании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идеи нового товара, упаковки и названия продукции, а также </a:t>
                      </a:r>
                      <a:r>
                        <a:rPr lang="ru-RU" sz="1800" b="0" i="0" kern="1200" dirty="0" smtClean="0">
                          <a:solidFill>
                            <a:srgbClr val="3333FF"/>
                          </a:solidFill>
                          <a:latin typeface="+mn-lt"/>
                          <a:ea typeface="+mn-ea"/>
                          <a:cs typeface="+mn-cs"/>
                        </a:rPr>
                        <a:t>анализе эффективности рекламы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для которых обычно не требуется распространение результатов на всю целевую совокупность.</a:t>
                      </a:r>
                      <a:endParaRPr lang="ru-RU" sz="1800" kern="1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МЕТОДЫ РАСЧЕТА ВЫБОРКИ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863673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dirty="0" smtClean="0"/>
              <a:t>Наиболее применимы следующие методы расчета выборки: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1. </a:t>
            </a:r>
            <a:r>
              <a:rPr lang="ru-RU" dirty="0" smtClean="0">
                <a:solidFill>
                  <a:srgbClr val="3333FF"/>
                </a:solidFill>
              </a:rPr>
              <a:t>Произвольный метод </a:t>
            </a:r>
            <a:r>
              <a:rPr lang="ru-RU" dirty="0" smtClean="0"/>
              <a:t>расчета выборки, например, определяется на уровне 5-10% от численности генеральной совокупности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2. </a:t>
            </a:r>
            <a:r>
              <a:rPr lang="ru-RU" dirty="0" smtClean="0">
                <a:solidFill>
                  <a:srgbClr val="3333FF"/>
                </a:solidFill>
              </a:rPr>
              <a:t>Традиционный метод </a:t>
            </a:r>
            <a:r>
              <a:rPr lang="ru-RU" dirty="0" smtClean="0"/>
              <a:t>расчета - связан с проведением периодических ежегодных исследований, охватывающих, например, 500, 1000 или 1500 респондентов.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3. </a:t>
            </a:r>
            <a:r>
              <a:rPr lang="ru-RU" dirty="0" smtClean="0">
                <a:solidFill>
                  <a:srgbClr val="3333FF"/>
                </a:solidFill>
              </a:rPr>
              <a:t>Статистический метод</a:t>
            </a:r>
            <a:r>
              <a:rPr lang="ru-RU" dirty="0" smtClean="0"/>
              <a:t> расчета – основывается на определении статистической надежности информации.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4. </a:t>
            </a:r>
            <a:r>
              <a:rPr lang="ru-RU" dirty="0" smtClean="0">
                <a:solidFill>
                  <a:srgbClr val="3333FF"/>
                </a:solidFill>
              </a:rPr>
              <a:t>Метод расчета с помощью номограмм</a:t>
            </a:r>
            <a:r>
              <a:rPr lang="ru-RU" dirty="0" smtClean="0"/>
              <a:t>.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5. </a:t>
            </a:r>
            <a:r>
              <a:rPr lang="ru-RU" dirty="0" smtClean="0">
                <a:solidFill>
                  <a:srgbClr val="3333FF"/>
                </a:solidFill>
              </a:rPr>
              <a:t>Эмпирический метод </a:t>
            </a:r>
            <a:r>
              <a:rPr lang="ru-RU" dirty="0" smtClean="0"/>
              <a:t>– выборка считается достаточной, когда все новые сведения вносят лишь незначительные изменения (которыми можно пренебречь) в уже собранные результаты исследования.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6. </a:t>
            </a:r>
            <a:r>
              <a:rPr lang="ru-RU" dirty="0" smtClean="0">
                <a:solidFill>
                  <a:srgbClr val="3333FF"/>
                </a:solidFill>
              </a:rPr>
              <a:t>Затратный метод </a:t>
            </a:r>
            <a:r>
              <a:rPr lang="ru-RU" dirty="0" smtClean="0"/>
              <a:t>– основан на размере расходов, которые допустимо затратить на проведение исследования.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4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СТАТИСТИЧЕСКИЕ ТЕРМИНЫ, ИСПОЛЬЗУЕМЫЕ ПРИ РАСЧЕТЕ ОБЪЕМА ВЫБОРКИ</a:t>
            </a:r>
            <a:endParaRPr lang="ru-RU" sz="1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672277"/>
          <a:ext cx="9144000" cy="6096000"/>
        </p:xfrm>
        <a:graphic>
          <a:graphicData uri="http://schemas.openxmlformats.org/drawingml/2006/table">
            <a:tbl>
              <a:tblPr/>
              <a:tblGrid>
                <a:gridCol w="1571223"/>
                <a:gridCol w="7572777"/>
              </a:tblGrid>
              <a:tr h="13546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Термин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Определение термина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  <a:tr h="54186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Параметр 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Описание определенной характеристики изучаемой совокупности. Параметр указывает на истинное значение, которое было бы получено, если бы проводилась перепись, а не выборка.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27093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Статистика 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Описание характеристики выборки. Статистика выборки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используется для оценки параметров генеральной совокупности.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4186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Окончательная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коррекция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совокупности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Это коррекция, применяемая для перерасчета дисперсии параметра генеральной совокупности, например среднего или доли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54186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Степень точности 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Желательная величина оценочного интервала при оценке параметра совокупности с использованием выборочной статистики. Это максимально допустимое различие между статистикой выборки и параметром генеральной совокупности.</a:t>
                      </a:r>
                      <a:endParaRPr lang="ru-RU" sz="1600" kern="100" dirty="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Доверительный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интервал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Диапазон, в который попадает истинное значение параметра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совокупности при данном уровне достоверности.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27093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Уровень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достоверности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Вероятность того, что параметр совокупности попадает в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доверительный интервал.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4186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Выборочное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распределение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Распределение значений выборочных статистик, рассчитанных для каждой возможной выборки, которая формируется из изучаемой совокупности при определенном плане выборочного наблюдения.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Статисти-ческое</a:t>
                      </a:r>
                      <a:r>
                        <a:rPr lang="ru-RU" sz="1600" kern="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/>
                      </a:r>
                      <a:br>
                        <a:rPr lang="ru-RU" sz="1600" kern="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заключение</a:t>
                      </a:r>
                      <a:endParaRPr lang="ru-RU" sz="1600" kern="100" dirty="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Распространение результатов оценки выборки на оценку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генеральной совокупности.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Стандартная</a:t>
                      </a:r>
                      <a:b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ошибка</a:t>
                      </a:r>
                      <a:endParaRPr lang="ru-RU" sz="1600" kern="10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Среднеквадратическое (стандартное) отклонение выборочного</a:t>
                      </a:r>
                      <a:br>
                        <a:rPr lang="ru-RU" sz="1600" kern="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ru-RU" sz="1600" kern="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распределения среднего или доли.</a:t>
                      </a:r>
                      <a:endParaRPr lang="ru-RU" sz="1600" kern="100" dirty="0">
                        <a:latin typeface="Times New Roman"/>
                        <a:ea typeface="Calibri"/>
                      </a:endParaRPr>
                    </a:p>
                  </a:txBody>
                  <a:tcPr marL="33867" marR="33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Симво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33857"/>
            <a:ext cx="218941" cy="289315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ФОРМУЛЫ ДЛЯ РАСЧЕТА ПАРАМЕТРОВ ГЕНЕРАЛЬНОЙ СОВОКУПНОСТИ И ОБЪЕМА ВЫБОРКИ</a:t>
            </a:r>
            <a:endParaRPr lang="ru-RU" sz="1800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4534287"/>
            <a:ext cx="9144000" cy="2323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i="1" dirty="0" smtClean="0">
                <a:sym typeface="Symbol"/>
              </a:rPr>
              <a:t></a:t>
            </a:r>
            <a:r>
              <a:rPr lang="ru-RU" sz="1400" i="1" dirty="0" smtClean="0"/>
              <a:t> </a:t>
            </a:r>
            <a:r>
              <a:rPr lang="ru-RU" sz="1400" dirty="0" smtClean="0"/>
              <a:t>- среднее значение количественного параметра в совокупности;</a:t>
            </a:r>
          </a:p>
          <a:p>
            <a:r>
              <a:rPr lang="ru-RU" sz="1400" dirty="0" smtClean="0"/>
              <a:t> </a:t>
            </a:r>
            <a:r>
              <a:rPr lang="ru-RU" sz="1400" dirty="0" smtClean="0"/>
              <a:t>  – </a:t>
            </a:r>
            <a:r>
              <a:rPr lang="ru-RU" sz="1400" dirty="0" smtClean="0"/>
              <a:t>среднее значение количественного признака (выборочное </a:t>
            </a:r>
            <a:r>
              <a:rPr lang="ru-RU" sz="1400" dirty="0" smtClean="0"/>
              <a:t>среднее</a:t>
            </a:r>
            <a:r>
              <a:rPr lang="ru-RU" sz="1400" dirty="0" smtClean="0"/>
              <a:t>) используется для оценки неизвестного среднего генеральной совокупности;</a:t>
            </a:r>
          </a:p>
          <a:p>
            <a:r>
              <a:rPr lang="en-US" sz="1400" i="1" dirty="0" smtClean="0"/>
              <a:t>x</a:t>
            </a:r>
            <a:r>
              <a:rPr lang="en-US" sz="1400" i="1" baseline="-25000" dirty="0" smtClean="0"/>
              <a:t>i</a:t>
            </a:r>
            <a:r>
              <a:rPr lang="ru-RU" sz="1400" i="1" baseline="-25000" dirty="0" smtClean="0"/>
              <a:t>  </a:t>
            </a:r>
            <a:r>
              <a:rPr lang="ru-RU" sz="1400" i="1" dirty="0" smtClean="0"/>
              <a:t>- </a:t>
            </a:r>
            <a:r>
              <a:rPr lang="ru-RU" sz="1400" dirty="0" smtClean="0"/>
              <a:t>количественный параметр у элемента генеральной совокупности;</a:t>
            </a:r>
          </a:p>
          <a:p>
            <a:r>
              <a:rPr lang="en-US" sz="1400" i="1" dirty="0" smtClean="0"/>
              <a:t>X</a:t>
            </a:r>
            <a:r>
              <a:rPr lang="en-US" sz="1400" i="1" baseline="-25000" dirty="0" smtClean="0"/>
              <a:t>i</a:t>
            </a:r>
            <a:r>
              <a:rPr lang="ru-RU" sz="1400" i="1" dirty="0" smtClean="0"/>
              <a:t> </a:t>
            </a:r>
            <a:r>
              <a:rPr lang="ru-RU" sz="1400" dirty="0" smtClean="0"/>
              <a:t>– значение количественного признака у элемента выборки;</a:t>
            </a:r>
          </a:p>
          <a:p>
            <a:r>
              <a:rPr lang="en-US" sz="1400" i="1" dirty="0" smtClean="0"/>
              <a:t>s </a:t>
            </a:r>
            <a:r>
              <a:rPr lang="ru-RU" sz="1400" dirty="0" smtClean="0"/>
              <a:t>– выборочное стандартное отклонение, характеризует среднее расстояние от средней оценки ответов каждого респондента;</a:t>
            </a:r>
          </a:p>
          <a:p>
            <a:r>
              <a:rPr lang="en-US" sz="1400" i="1" dirty="0" smtClean="0"/>
              <a:t>s</a:t>
            </a:r>
            <a:r>
              <a:rPr lang="ru-RU" sz="1400" i="1" baseline="30000" dirty="0" smtClean="0"/>
              <a:t>2</a:t>
            </a:r>
            <a:r>
              <a:rPr lang="ru-RU" sz="1400" i="1" dirty="0" smtClean="0"/>
              <a:t> – </a:t>
            </a:r>
            <a:r>
              <a:rPr lang="ru-RU" sz="1400" dirty="0" smtClean="0"/>
              <a:t>дисперсия выборки, применяющаяся для оценки дисперсии генеральной совокупности;</a:t>
            </a:r>
          </a:p>
          <a:p>
            <a:r>
              <a:rPr lang="en-US" sz="1400" i="1" dirty="0" smtClean="0"/>
              <a:t>n</a:t>
            </a:r>
            <a:r>
              <a:rPr lang="ru-RU" sz="1400" i="1" dirty="0" smtClean="0"/>
              <a:t> –</a:t>
            </a:r>
            <a:r>
              <a:rPr lang="ru-RU" sz="1400" dirty="0" smtClean="0"/>
              <a:t>количество элементов в генеральной совокупности.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</a:pPr>
            <a:endParaRPr lang="ru-RU" sz="1400" dirty="0"/>
          </a:p>
        </p:txBody>
      </p:sp>
      <p:pic>
        <p:nvPicPr>
          <p:cNvPr id="10" name="Рисунок 9" descr="Тема 2.2_таблица 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17528"/>
            <a:ext cx="9144000" cy="3748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4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ru-RU" altLang="ru-RU" sz="2000" dirty="0" smtClean="0"/>
              <a:t>ФОРМУЛА СВЕТУНЬКОВА В.Г. ДЛЯ РАСЧЕТА ОБЪЕМА ВЫБОРКИ</a:t>
            </a:r>
            <a:endParaRPr lang="ru-RU" sz="2000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68312" y="1052513"/>
            <a:ext cx="8675687" cy="532453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/>
              <a:t>Для определения объёма выборки может использоваться </a:t>
            </a:r>
            <a:r>
              <a:rPr lang="ru-RU" sz="2000" dirty="0" smtClean="0"/>
              <a:t>следующая формула</a:t>
            </a:r>
            <a:r>
              <a:rPr lang="ru-RU" sz="2000" dirty="0" smtClean="0"/>
              <a:t>, предложенная В.Г. </a:t>
            </a:r>
            <a:r>
              <a:rPr lang="ru-RU" sz="2000" dirty="0" err="1" smtClean="0"/>
              <a:t>Светуньковым</a:t>
            </a:r>
            <a:r>
              <a:rPr lang="ru-RU" sz="2000" dirty="0" smtClean="0"/>
              <a:t> (9</a:t>
            </a:r>
            <a:r>
              <a:rPr lang="ru-RU" sz="2000" dirty="0" smtClean="0"/>
              <a:t>):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  <a:p>
            <a:r>
              <a:rPr lang="ru-RU" sz="2000" dirty="0" smtClean="0"/>
              <a:t>где </a:t>
            </a:r>
            <a:r>
              <a:rPr lang="ru-RU" sz="2000" dirty="0" err="1" smtClean="0"/>
              <a:t>n</a:t>
            </a:r>
            <a:r>
              <a:rPr lang="ru-RU" sz="2000" dirty="0" smtClean="0"/>
              <a:t> – объем выборки, </a:t>
            </a:r>
            <a:endParaRPr lang="ru-RU" sz="2000" dirty="0" smtClean="0"/>
          </a:p>
          <a:p>
            <a:r>
              <a:rPr lang="ru-RU" sz="2000" dirty="0" smtClean="0">
                <a:sym typeface="Symbol"/>
              </a:rPr>
              <a:t></a:t>
            </a:r>
            <a:r>
              <a:rPr lang="ru-RU" sz="2000" dirty="0" smtClean="0"/>
              <a:t> - ошибка выборки, </a:t>
            </a:r>
            <a:endParaRPr lang="ru-RU" sz="2000" dirty="0" smtClean="0"/>
          </a:p>
          <a:p>
            <a:r>
              <a:rPr lang="ru-RU" sz="2000" dirty="0" err="1" smtClean="0"/>
              <a:t>p</a:t>
            </a:r>
            <a:r>
              <a:rPr lang="ru-RU" sz="2000" dirty="0" smtClean="0"/>
              <a:t> – доля признаков генеральной совокупности, </a:t>
            </a:r>
            <a:endParaRPr lang="ru-RU" sz="2000" dirty="0" smtClean="0"/>
          </a:p>
          <a:p>
            <a:r>
              <a:rPr lang="ru-RU" sz="2000" dirty="0" smtClean="0"/>
              <a:t>t</a:t>
            </a:r>
            <a:r>
              <a:rPr lang="ru-RU" sz="2000" baseline="30000" dirty="0" smtClean="0"/>
              <a:t>1</a:t>
            </a:r>
            <a:r>
              <a:rPr lang="ru-RU" sz="2000" dirty="0" smtClean="0"/>
              <a:t> – статистика Стьюдента, </a:t>
            </a:r>
            <a:endParaRPr lang="ru-RU" sz="2000" dirty="0" smtClean="0"/>
          </a:p>
          <a:p>
            <a:r>
              <a:rPr lang="ru-RU" sz="2000" dirty="0" smtClean="0"/>
              <a:t>N</a:t>
            </a:r>
            <a:r>
              <a:rPr lang="ru-RU" sz="2000" dirty="0" smtClean="0"/>
              <a:t> – размер генеральной совокупности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 smtClean="0"/>
              <a:t>При </a:t>
            </a:r>
            <a:r>
              <a:rPr lang="ru-RU" sz="2000" dirty="0" smtClean="0"/>
              <a:t>определении объема выборки для больших совокупностей (объем выборки составляет менее 5% генеральной совокупности) могут использоваться </a:t>
            </a:r>
            <a:r>
              <a:rPr lang="ru-RU" sz="2000" dirty="0" smtClean="0"/>
              <a:t>формулы, представленные на следующем слайде</a:t>
            </a:r>
            <a:endParaRPr lang="ru-RU" sz="2000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6" name="Рисунок 5" descr="формула 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197" y="1725031"/>
            <a:ext cx="2895600" cy="1038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Формулы для расчета выборки, которая составляет менее 5% генеральной совокупности</a:t>
            </a:r>
            <a:endParaRPr lang="ru-RU" sz="1800" dirty="0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4576711"/>
            <a:ext cx="914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нормированное отклонение, которое определяется по выбранному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уровню доверительной вероятности (при 95% доверительной вероятности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=1,96; при 99% доверительной вероятности t=2,58);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найденная вариация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генеральной совокупности, в % или в долях;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q=100-р;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∆ - допустимая ошибка,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% или в долях;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 – объем генеральной совокупности. Выборка признается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малой, если ее объем превышает 5% генеральной совокупности, в этом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случае объем выборки может быть скорректирован.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Тема 2.2 таблица 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2254"/>
            <a:ext cx="9144000" cy="4030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3237105"/>
          <a:ext cx="9143996" cy="1036320"/>
        </p:xfrm>
        <a:graphic>
          <a:graphicData uri="http://schemas.openxmlformats.org/drawingml/2006/table">
            <a:tbl>
              <a:tblPr/>
              <a:tblGrid>
                <a:gridCol w="2097575"/>
                <a:gridCol w="713412"/>
                <a:gridCol w="770295"/>
                <a:gridCol w="770295"/>
                <a:gridCol w="789256"/>
                <a:gridCol w="789256"/>
                <a:gridCol w="789256"/>
                <a:gridCol w="846139"/>
                <a:gridCol w="1035751"/>
                <a:gridCol w="542761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Объем</a:t>
                      </a:r>
                      <a:b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</a:br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генеральной</a:t>
                      </a:r>
                      <a:b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</a:br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совокупности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500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1000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2000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3000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4000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5000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10000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100000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FFFFFF"/>
                          </a:solidFill>
                          <a:latin typeface="+mn-lt"/>
                        </a:rPr>
                        <a:t>&gt;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</a:rPr>
                        <a:t>Объем выборки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222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286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333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350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360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370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385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398</a:t>
                      </a:r>
                      <a:endParaRPr lang="ru-RU" sz="140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</a:rPr>
                        <a:t>400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4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РАСЧЕТЫ РЕПРЕЗЕНТАТИВНОЙ ВЫБОРКИ</a:t>
            </a:r>
            <a:endParaRPr lang="ru-RU" sz="1800" dirty="0"/>
          </a:p>
        </p:txBody>
      </p:sp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0" y="839415"/>
            <a:ext cx="9144000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0850" algn="just">
              <a:spcBef>
                <a:spcPts val="600"/>
              </a:spcBef>
            </a:pPr>
            <a:r>
              <a:rPr lang="ru-RU" dirty="0" smtClean="0"/>
              <a:t>Исследователями были проведены расчеты </a:t>
            </a:r>
            <a:r>
              <a:rPr lang="ru-RU" dirty="0" smtClean="0"/>
              <a:t>репрезентативной выборки с допущением 5%-ой ошибкой. Расчет статистической выборки при нормированном отклонении t=2 и допустимой ошибке = 5% (таблица 8, 9) показывает, что для большинства совокупностей объем выборки может быть определен любым способом, так как используемые практические приемы приводят к завышению объема исследуемой совокупности</a:t>
            </a:r>
            <a:r>
              <a:rPr lang="ru-RU" dirty="0" smtClean="0"/>
              <a:t>.</a:t>
            </a:r>
          </a:p>
          <a:p>
            <a:pPr indent="450850" algn="just">
              <a:spcBef>
                <a:spcPts val="600"/>
              </a:spcBef>
            </a:pPr>
            <a:r>
              <a:rPr lang="ru-RU" dirty="0" smtClean="0"/>
              <a:t>Таблица </a:t>
            </a:r>
            <a:r>
              <a:rPr lang="ru-RU" dirty="0" smtClean="0"/>
              <a:t>1 </a:t>
            </a:r>
            <a:r>
              <a:rPr lang="ru-RU" dirty="0" smtClean="0"/>
              <a:t>– Расчеты репрезентативной выборки (при нормированном отклонении t=2 и допустимой ошибке = 5</a:t>
            </a:r>
            <a:r>
              <a:rPr lang="ru-RU" dirty="0" smtClean="0"/>
              <a:t>%)</a:t>
            </a:r>
          </a:p>
          <a:p>
            <a:pPr indent="450850" algn="just">
              <a:spcBef>
                <a:spcPts val="600"/>
              </a:spcBef>
            </a:pPr>
            <a:endParaRPr lang="ru-RU" dirty="0" smtClean="0"/>
          </a:p>
          <a:p>
            <a:pPr indent="450850" algn="just">
              <a:spcBef>
                <a:spcPts val="600"/>
              </a:spcBef>
            </a:pPr>
            <a:endParaRPr lang="ru-RU" dirty="0" smtClean="0"/>
          </a:p>
          <a:p>
            <a:pPr indent="450850" algn="just">
              <a:spcBef>
                <a:spcPts val="600"/>
              </a:spcBef>
            </a:pPr>
            <a:endParaRPr lang="ru-RU" dirty="0" smtClean="0"/>
          </a:p>
          <a:p>
            <a:pPr indent="450850" algn="just">
              <a:spcBef>
                <a:spcPts val="600"/>
              </a:spcBef>
            </a:pPr>
            <a:r>
              <a:rPr lang="ru-RU" dirty="0" smtClean="0"/>
              <a:t>Таблица </a:t>
            </a:r>
            <a:r>
              <a:rPr lang="ru-RU" dirty="0" smtClean="0"/>
              <a:t>2 </a:t>
            </a:r>
            <a:r>
              <a:rPr lang="ru-RU" dirty="0" smtClean="0"/>
              <a:t>- Расчеты репрезентативности выборки с допущением 5%</a:t>
            </a:r>
            <a:br>
              <a:rPr lang="ru-RU" dirty="0" smtClean="0"/>
            </a:br>
            <a:r>
              <a:rPr lang="ru-RU" dirty="0" smtClean="0"/>
              <a:t>ошибки для генеральной совокупности от 5 тысяч и более</a:t>
            </a:r>
            <a:endParaRPr lang="ru-RU" dirty="0" smtClean="0"/>
          </a:p>
          <a:p>
            <a:pPr indent="450850" algn="just">
              <a:spcBef>
                <a:spcPts val="600"/>
              </a:spcBef>
            </a:pPr>
            <a:endParaRPr lang="ru-RU" dirty="0" smtClean="0"/>
          </a:p>
          <a:p>
            <a:pPr indent="450850" algn="just">
              <a:spcBef>
                <a:spcPts val="600"/>
              </a:spcBef>
            </a:pPr>
            <a:endParaRPr lang="ru-RU" dirty="0" smtClean="0"/>
          </a:p>
          <a:p>
            <a:pPr indent="450850" algn="just">
              <a:spcBef>
                <a:spcPts val="600"/>
              </a:spcBef>
            </a:pPr>
            <a:endParaRPr lang="ru-RU" dirty="0" smtClean="0"/>
          </a:p>
          <a:p>
            <a:pPr indent="450850" algn="just">
              <a:spcBef>
                <a:spcPts val="600"/>
              </a:spcBef>
            </a:pPr>
            <a:endParaRPr lang="ru-RU" dirty="0"/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endParaRPr lang="ru-RU" dirty="0"/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endParaRPr lang="ru-RU" dirty="0"/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" y="4920482"/>
          <a:ext cx="9143999" cy="853440"/>
        </p:xfrm>
        <a:graphic>
          <a:graphicData uri="http://schemas.openxmlformats.org/drawingml/2006/table">
            <a:tbl>
              <a:tblPr/>
              <a:tblGrid>
                <a:gridCol w="4718786"/>
                <a:gridCol w="639678"/>
                <a:gridCol w="507828"/>
                <a:gridCol w="598476"/>
                <a:gridCol w="499587"/>
                <a:gridCol w="590235"/>
                <a:gridCol w="499587"/>
                <a:gridCol w="499587"/>
                <a:gridCol w="590235"/>
              </a:tblGrid>
              <a:tr h="187569">
                <a:tc gridSpan="9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FFFF"/>
                          </a:solidFill>
                          <a:latin typeface="+mn-lt"/>
                        </a:rPr>
                        <a:t>Количество </a:t>
                      </a: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+mn-lt"/>
                        </a:rPr>
                        <a:t>единиц выборки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35169" marR="35169" marT="0" marB="0">
                    <a:lnL>
                      <a:noFill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marL="46892" marR="46892" marT="23446" marB="2344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3785"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Объем выборки, если генеральная совокупность от 5000 и более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25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45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123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156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204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400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625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3785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</a:rPr>
                        <a:t>Фактическая ошибка при данном объеме выборки, %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9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8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endParaRPr lang="ru-RU" sz="140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35169" marR="35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 </a:t>
            </a:r>
            <a:r>
              <a:rPr lang="ru-RU" altLang="ru-RU" sz="1800" dirty="0" smtClean="0">
                <a:solidFill>
                  <a:srgbClr val="0000FF"/>
                </a:solidFill>
              </a:rPr>
              <a:t/>
            </a:r>
            <a:br>
              <a:rPr lang="ru-RU" altLang="ru-RU" sz="1800" dirty="0" smtClean="0">
                <a:solidFill>
                  <a:srgbClr val="0000FF"/>
                </a:solidFill>
              </a:rPr>
            </a:br>
            <a:r>
              <a:rPr lang="ru-RU" altLang="ru-RU" sz="1800" dirty="0" smtClean="0">
                <a:solidFill>
                  <a:srgbClr val="FF0000"/>
                </a:solidFill>
              </a:rPr>
              <a:t>ПРОЕКТИРОВАНИЕ ВЫБОРКИ</a:t>
            </a:r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78957"/>
            <a:ext cx="9144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Из таблицы </a:t>
            </a:r>
            <a:r>
              <a:rPr lang="ru-RU" dirty="0" smtClean="0"/>
              <a:t>1 </a:t>
            </a:r>
            <a:r>
              <a:rPr lang="ru-RU" dirty="0" smtClean="0"/>
              <a:t>видно, что при размере генеральной совокупности более 5000 ее величина практически не влияет на размер выборки, поэтому формула примет следующий вид (величиной 1/N можно пренебречь) :</a:t>
            </a:r>
          </a:p>
          <a:p>
            <a:pPr indent="457200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indent="457200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где</a:t>
            </a:r>
            <a:r>
              <a:rPr lang="ru-RU" smtClean="0"/>
              <a:t> </a:t>
            </a:r>
            <a:r>
              <a:rPr lang="ru-RU" smtClean="0">
                <a:sym typeface="Symbol"/>
              </a:rPr>
              <a:t></a:t>
            </a:r>
            <a:r>
              <a:rPr lang="ru-RU" dirty="0" smtClean="0"/>
              <a:t> - допустимая ошибка, в % или в долях.</a:t>
            </a:r>
          </a:p>
          <a:p>
            <a:pPr indent="457200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При отсутствии точной информации о размере и характеристиках генеральной совокупности (при условии, что она не менее 5000) достаточно включить в выборку 400 ее представителей. Однако следует учесть, что если мы собираемся контролировать структуру выборки по нескольким параметрам, то объем выборки будет гораздо </a:t>
            </a:r>
            <a:r>
              <a:rPr lang="ru-RU" dirty="0" smtClean="0"/>
              <a:t>больше.</a:t>
            </a:r>
          </a:p>
          <a:p>
            <a:pPr indent="457200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Стремление </a:t>
            </a:r>
            <a:r>
              <a:rPr lang="ru-RU" dirty="0" smtClean="0"/>
              <a:t>упростить процедуру расчета объема выборки приводит к созданию таблиц, шкал или программ, которые ориентированы на обеспечение статистической надежности информации, но при этом не пользователь может не пользоваться расчетами специальных формул. Например существует калькулятор выборки  на сайтах </a:t>
            </a:r>
            <a:r>
              <a:rPr lang="ru-RU" dirty="0" smtClean="0">
                <a:hlinkClick r:id="rId2"/>
              </a:rPr>
              <a:t>Социология по-новому</a:t>
            </a:r>
            <a:r>
              <a:rPr lang="ru-RU" dirty="0" smtClean="0"/>
              <a:t>, </a:t>
            </a:r>
            <a:r>
              <a:rPr lang="ru-RU" dirty="0" smtClean="0">
                <a:hlinkClick r:id="rId3"/>
              </a:rPr>
              <a:t>Маркетинг Консалтинг</a:t>
            </a:r>
            <a:r>
              <a:rPr lang="ru-RU" dirty="0" smtClean="0"/>
              <a:t> и т.д.</a:t>
            </a:r>
            <a:endParaRPr lang="ru-RU" dirty="0"/>
          </a:p>
        </p:txBody>
      </p:sp>
      <p:pic>
        <p:nvPicPr>
          <p:cNvPr id="5" name="Рисунок 4" descr="формула 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69011" y="1644182"/>
            <a:ext cx="1571625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ВОПРОСЫ ДЛЯ САМОПРОВЕРКИ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56302"/>
            <a:ext cx="9144000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>
              <a:spcBef>
                <a:spcPts val="600"/>
              </a:spcBef>
            </a:pPr>
            <a:r>
              <a:rPr lang="ru-RU" sz="1600" dirty="0" smtClean="0"/>
              <a:t>1.  Какие элементы включает план маркетингового исследования?</a:t>
            </a:r>
          </a:p>
          <a:p>
            <a:pPr indent="447675">
              <a:spcBef>
                <a:spcPts val="600"/>
              </a:spcBef>
            </a:pPr>
            <a:r>
              <a:rPr lang="ru-RU" sz="1600" dirty="0" smtClean="0"/>
              <a:t>2. Какие этапы содержит процесс составления выборки?</a:t>
            </a:r>
          </a:p>
          <a:p>
            <a:pPr indent="447675">
              <a:spcBef>
                <a:spcPts val="600"/>
              </a:spcBef>
            </a:pPr>
            <a:r>
              <a:rPr lang="ru-RU" sz="1600" dirty="0" smtClean="0"/>
              <a:t>3.  Чем повторная выборка отличается от бесповторной?</a:t>
            </a:r>
          </a:p>
          <a:p>
            <a:pPr indent="447675">
              <a:spcBef>
                <a:spcPts val="600"/>
              </a:spcBef>
            </a:pPr>
            <a:r>
              <a:rPr lang="ru-RU" sz="1600" dirty="0" smtClean="0"/>
              <a:t>4. Чем вероятностный подход выборочного отбора отличается от детерминированного подхода?</a:t>
            </a:r>
          </a:p>
          <a:p>
            <a:pPr indent="447675">
              <a:spcBef>
                <a:spcPts val="600"/>
              </a:spcBef>
            </a:pPr>
            <a:r>
              <a:rPr lang="ru-RU" sz="1600" dirty="0" smtClean="0"/>
              <a:t>5.Перечислите типы детерминированных выборок  и раскройте их особенности.</a:t>
            </a:r>
          </a:p>
          <a:p>
            <a:pPr indent="447675">
              <a:spcBef>
                <a:spcPts val="600"/>
              </a:spcBef>
            </a:pPr>
            <a:r>
              <a:rPr lang="ru-RU" sz="1600" dirty="0" smtClean="0"/>
              <a:t>6. Перечислите типы вероятностных выборок и раскройте их особенности.</a:t>
            </a:r>
          </a:p>
          <a:p>
            <a:pPr indent="447675">
              <a:spcBef>
                <a:spcPts val="600"/>
              </a:spcBef>
            </a:pPr>
            <a:r>
              <a:rPr lang="ru-RU" sz="1600" dirty="0" smtClean="0"/>
              <a:t>7.Перечислите существующие методы определения объема выборки.</a:t>
            </a:r>
          </a:p>
          <a:p>
            <a:pPr indent="447675">
              <a:spcBef>
                <a:spcPts val="600"/>
              </a:spcBef>
            </a:pPr>
            <a:r>
              <a:rPr lang="ru-RU" sz="1600" dirty="0" smtClean="0"/>
              <a:t>8.Чем коэффициент охвата отличается от коэффициента завершенности?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3404</TotalTime>
  <Words>1295</Words>
  <Application>Microsoft Office PowerPoint</Application>
  <PresentationFormat>Экран (4:3)</PresentationFormat>
  <Paragraphs>274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ДО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Admin</cp:lastModifiedBy>
  <cp:revision>181</cp:revision>
  <dcterms:created xsi:type="dcterms:W3CDTF">2013-03-28T05:50:20Z</dcterms:created>
  <dcterms:modified xsi:type="dcterms:W3CDTF">2017-10-01T04:50:53Z</dcterms:modified>
</cp:coreProperties>
</file>