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10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4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58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73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16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295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33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92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3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01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4954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427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2539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0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772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8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203E2-8839-4B44-80B0-4D7779A5431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75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77441" y="970672"/>
            <a:ext cx="9127172" cy="104100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№4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 в сфере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6935" y="2447779"/>
            <a:ext cx="9647677" cy="4276578"/>
          </a:xfrm>
        </p:spPr>
        <p:txBody>
          <a:bodyPr>
            <a:normAutofit/>
          </a:bodyPr>
          <a:lstStyle/>
          <a:p>
            <a:pPr marL="0" lvl="4" algn="l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kumimoji="1" lang="ru-RU" altLang="ru-RU" sz="3200" kern="0" dirty="0">
                <a:solidFill>
                  <a:srgbClr val="000000"/>
                </a:solidFill>
                <a:latin typeface="Times New Roman"/>
              </a:rPr>
              <a:t>План:</a:t>
            </a:r>
            <a:endParaRPr kumimoji="1" lang="en-US" altLang="ru-RU" sz="3200" kern="0" dirty="0">
              <a:solidFill>
                <a:srgbClr val="000000"/>
              </a:solidFill>
              <a:latin typeface="Times New Roman"/>
            </a:endParaRPr>
          </a:p>
          <a:p>
            <a:pPr marL="0" lvl="4" algn="l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kumimoji="1" lang="ru-RU" altLang="ru-RU" sz="3200" kern="0" dirty="0">
                <a:solidFill>
                  <a:srgbClr val="000000"/>
                </a:solidFill>
                <a:latin typeface="Times New Roman"/>
              </a:rPr>
              <a:t>1. Понятие общественности.</a:t>
            </a:r>
          </a:p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kumimoji="1" lang="ru-RU" altLang="ru-RU" sz="3200" kern="0" dirty="0">
                <a:solidFill>
                  <a:srgbClr val="000000"/>
                </a:solidFill>
                <a:latin typeface="Times New Roman"/>
              </a:rPr>
              <a:t>2. Типология групп общественности.</a:t>
            </a:r>
          </a:p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kumimoji="1" lang="ru-RU" altLang="ru-RU" sz="3200" kern="0" dirty="0">
                <a:solidFill>
                  <a:srgbClr val="000000"/>
                </a:solidFill>
                <a:latin typeface="Times New Roman"/>
              </a:rPr>
              <a:t>3. Определение целевых групп 	общественности.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31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11015"/>
            <a:ext cx="8911687" cy="689317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общественности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978" y="900332"/>
            <a:ext cx="11352628" cy="5957668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26" y="801858"/>
            <a:ext cx="11376074" cy="605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36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25083"/>
            <a:ext cx="8911687" cy="67524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Понятие общественности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708" y="759655"/>
            <a:ext cx="11629292" cy="6098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группа людей, при определённых обстоятельствах сплотившихся вокруг конкретных общих проблем, интересов или переживаний </a:t>
            </a: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группа людей связанная с деятельностью публичной личности, организации или учреждения.</a:t>
            </a:r>
          </a:p>
          <a:p>
            <a:pPr marL="0" indent="0">
              <a:buNone/>
            </a:pPr>
            <a:r>
              <a:rPr lang="ru-RU" sz="2400" b="1" u="sng" dirty="0"/>
              <a:t>Ситуативный подход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Подобный подход к определению понятия «общественность» был предложен еще в начале ХХ века американским философом, представителем прагматизма Джоном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Дьюи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его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мнению, общественность – это активное социальное образование, в определенный момент объединяющее всех тех, перед кем встаёт общая проблема, чтобы вместе искать пути ее разрешения</a:t>
            </a:r>
            <a:r>
              <a:rPr lang="ru-RU" sz="2400" dirty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Важной особенностью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ситуативного подхода является то, что в про­цессе его реализации мы можем выделять уникальные группы обще­ственности, которые являются актуальными для конкретного случая.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данный подход не позволяет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 группы общественности по каким-либо устойчивым признакам, которые можно было бы учи­тывать при решении многих </a:t>
            </a: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-задач.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53218"/>
            <a:ext cx="8911687" cy="81592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названия общественности: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2702" y="1069145"/>
            <a:ext cx="10564836" cy="5683347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СМИ, рекламодателей)</a:t>
            </a:r>
          </a:p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Электорат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политиков)</a:t>
            </a:r>
          </a:p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группа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координаторов и организаторов)</a:t>
            </a:r>
          </a:p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граждан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работников государственных структур)</a:t>
            </a:r>
          </a:p>
          <a:p>
            <a:pPr marL="0" indent="0" eaLnBrk="0" hangingPunct="0">
              <a:buNone/>
              <a:defRPr/>
            </a:pPr>
            <a:endParaRPr lang="ru-RU" altLang="ru-RU" b="1" u="sng" dirty="0">
              <a:latin typeface="Times New Roman"/>
            </a:endParaRPr>
          </a:p>
          <a:p>
            <a:pPr marL="0" indent="0" eaLnBrk="0" hangingPunct="0">
              <a:buNone/>
              <a:defRPr/>
            </a:pPr>
            <a:r>
              <a:rPr lang="ru-RU" altLang="ru-RU" b="1" u="sng" dirty="0">
                <a:latin typeface="Times New Roman"/>
              </a:rPr>
              <a:t>К какой группе отнести отдельного человека?</a:t>
            </a:r>
            <a:endParaRPr lang="ru-RU" altLang="ru-RU" dirty="0">
              <a:latin typeface="Times New Roman"/>
            </a:endParaRPr>
          </a:p>
          <a:p>
            <a:pPr marL="457200" indent="-457200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Прежде всего он относится к группе </a:t>
            </a:r>
            <a:r>
              <a:rPr lang="ru-RU" altLang="ru-RU" sz="2000" b="1" dirty="0">
                <a:solidFill>
                  <a:schemeClr val="tx1"/>
                </a:solidFill>
                <a:latin typeface="Times New Roman"/>
              </a:rPr>
              <a:t>потребителей (живет в обществе потребления). </a:t>
            </a:r>
          </a:p>
          <a:p>
            <a:pPr marL="457200" indent="-457200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Если он потребляет «образовательные услуги», то он – </a:t>
            </a:r>
            <a:r>
              <a:rPr lang="ru-RU" altLang="ru-RU" sz="2000" b="1" dirty="0">
                <a:solidFill>
                  <a:schemeClr val="tx1"/>
                </a:solidFill>
                <a:latin typeface="Times New Roman"/>
              </a:rPr>
              <a:t>студент</a:t>
            </a: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. </a:t>
            </a:r>
          </a:p>
          <a:p>
            <a:pPr marL="457200" indent="-457200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/>
              </a:rPr>
              <a:t>Студент</a:t>
            </a: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 может принадлежать к определённой организации: /политической /общественной, /спортивной и т.д.</a:t>
            </a:r>
          </a:p>
          <a:p>
            <a:pPr marL="457200" indent="-457200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/>
              </a:rPr>
              <a:t>Студент</a:t>
            </a: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 может является представителем определённой /национальности, принадлежать к отдельной/профессиональной, религиозной группе, группе по здоровью и пр.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629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96948"/>
            <a:ext cx="8911687" cy="59084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Типология групп общественности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8971" y="787792"/>
            <a:ext cx="10410093" cy="592249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общественность (группы людей не связанных с организацией)</a:t>
            </a:r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власти,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образования и науки,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жители ближайшей к организации местности и т.д.</a:t>
            </a:r>
          </a:p>
          <a:p>
            <a:pPr marL="0" indent="0">
              <a:buNone/>
            </a:pPr>
            <a:r>
              <a:rPr 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общественность (</a:t>
            </a:r>
            <a:r>
              <a:rPr lang="ru-RU" alt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людей, входящие в состав организации)</a:t>
            </a:r>
            <a:endParaRPr lang="ru-RU" sz="2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люди, работающие в организации или на организацию,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(топ-менеджмент),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линейные менеджеры,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акционеры,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директоров,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профсоюз, т.д. </a:t>
            </a:r>
          </a:p>
          <a:p>
            <a:pPr marL="0" indent="0">
              <a:buNone/>
            </a:pPr>
            <a:endParaRPr lang="ru-RU" sz="2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475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3545" y="624110"/>
            <a:ext cx="9521067" cy="65605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типология общественности (</a:t>
            </a:r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Джерри </a:t>
            </a:r>
            <a:r>
              <a:rPr lang="ru-RU" sz="27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Гедрикс</a:t>
            </a:r>
            <a:r>
              <a:rPr lang="ru-RU" altLang="ru-RU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altLang="ru-RU" b="1" u="sng" dirty="0"/>
            </a:br>
            <a:br>
              <a:rPr lang="ru-RU" altLang="ru-RU" dirty="0"/>
            </a:br>
            <a:r>
              <a:rPr lang="ru-RU" altLang="ru-RU" dirty="0"/>
              <a:t>	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5754" y="1280160"/>
            <a:ext cx="10996246" cy="5577840"/>
          </a:xfrm>
        </p:spPr>
        <p:txBody>
          <a:bodyPr>
            <a:normAutofit fontScale="85000" lnSpcReduction="10000"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целенаправленной работы организации он выделяет такие главные группы общественности: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средств массовой информации (местные, общенациональные, специальные каналы);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 собственно организации, в том числе обслуживающий персонал центрального офиса, главные избранные и назначенные специалисты разного профиля и почетные члены организации, производственный персонал разных уровней, обслуживающий персонал на производстве, члены профсоюза и другие;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жители, их средства информации, лидеры групп и руководители местных политических, общественных, деловых, религиозных, культурных и других организаций;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инвесторы, в том числе реальные и потенциальные, пресса по финансовым вопросам, статистическая служба, сети финансовой и экономической информации, страховые организации и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д.т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органы, включая представителей законодательной, исполнительной и судебной власти центрального и местного уровней, органы местного самоуправления и пр.;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56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3717" y="624110"/>
            <a:ext cx="9900895" cy="76859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типология общественности 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полезные группы общественности, базирующиеся на степени втянутости людей в проблемную ситуацию» (Джеймс  </a:t>
            </a:r>
            <a:r>
              <a:rPr lang="ru-RU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Груниг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9994" y="2067952"/>
            <a:ext cx="11362006" cy="4790048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1.Необщественность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люди не оказавшиеся в  проблемной ситуации. Уровень их включенности незначителен.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2.Латентная 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охватывает объективно причастных к проблемной ситуации людей, которые ещё просто не осознают своей причастности к другим людям.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Осведомлённая 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люди втянутые в проблемную ситуацию, но не общавшаяся между собой.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4.Активная 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люди осознавшие проблемную ситуацию и начавшие активно общаться и организовываться для  овладения данной ситуацией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703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8807" y="624110"/>
            <a:ext cx="10505806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</a:rPr>
              <a:t>Дж. </a:t>
            </a:r>
            <a:r>
              <a:rPr lang="ru-RU" altLang="ru-RU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</a:rPr>
              <a:t>Груниг</a:t>
            </a:r>
            <a:r>
              <a:rPr lang="ru-RU" alt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</a:rPr>
              <a:t> выделил группы общественности по демографическим признакам:</a:t>
            </a:r>
            <a:br>
              <a:rPr lang="ru-RU" alt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775" y="1905000"/>
            <a:ext cx="11085342" cy="4749018"/>
          </a:xfrm>
        </p:spPr>
        <p:txBody>
          <a:bodyPr/>
          <a:lstStyle/>
          <a:p>
            <a:pPr eaLnBrk="0" hangingPunct="0">
              <a:defRPr/>
            </a:pPr>
            <a:endParaRPr lang="ru-RU" altLang="ru-RU" dirty="0">
              <a:latin typeface="Times New Roman"/>
            </a:endParaRPr>
          </a:p>
          <a:p>
            <a:pPr eaLnBrk="0" hangingPunct="0">
              <a:defRPr/>
            </a:pPr>
            <a:r>
              <a:rPr lang="ru-RU" altLang="ru-RU" sz="2400" dirty="0">
                <a:latin typeface="Times New Roman"/>
              </a:rPr>
              <a:t>1</a:t>
            </a: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. Общественность, реагирующая на все проблемы (активисты).</a:t>
            </a:r>
          </a:p>
          <a:p>
            <a:pPr eaLnBrk="0" hangingPunct="0"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2. Равнодушная общественность (латентная общественность или </a:t>
            </a:r>
            <a:r>
              <a:rPr lang="ru-RU" altLang="ru-RU" sz="2400" dirty="0" err="1">
                <a:solidFill>
                  <a:schemeClr val="tx1"/>
                </a:solidFill>
                <a:latin typeface="Times New Roman"/>
              </a:rPr>
              <a:t>необщественнность</a:t>
            </a: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).</a:t>
            </a:r>
          </a:p>
          <a:p>
            <a:pPr eaLnBrk="0" hangingPunct="0"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3. Общественность, сплотившаяся для решения одной проблемы (рабочая группа). </a:t>
            </a:r>
          </a:p>
          <a:p>
            <a:pPr eaLnBrk="0" hangingPunct="0"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4. Общественность, сплотившаяся вокруг обострившейся проблемы</a:t>
            </a:r>
            <a:r>
              <a:rPr lang="en-US" altLang="ru-RU" sz="2400" dirty="0">
                <a:solidFill>
                  <a:schemeClr val="tx1"/>
                </a:solidFill>
                <a:latin typeface="Times New Roman"/>
              </a:rPr>
              <a:t> (</a:t>
            </a: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кризисные управляющие</a:t>
            </a:r>
            <a:r>
              <a:rPr lang="en-US" altLang="ru-RU" sz="2400" dirty="0">
                <a:solidFill>
                  <a:schemeClr val="tx1"/>
                </a:solidFill>
                <a:latin typeface="Times New Roman"/>
              </a:rPr>
              <a:t>)</a:t>
            </a: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00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Классификация (Филипп </a:t>
            </a:r>
            <a:r>
              <a:rPr lang="ru-RU" b="1" dirty="0" err="1"/>
              <a:t>Котлер</a:t>
            </a:r>
            <a:r>
              <a:rPr lang="ru-RU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535" y="1561514"/>
            <a:ext cx="10562077" cy="4909624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Благожелательные аудитории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(интерес к организации позитивен – спонсоры, инвесторы)</a:t>
            </a:r>
          </a:p>
          <a:p>
            <a:pPr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Искомые аудитории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них заинтересована сама организация –СМИ, избиратели, вкладчики)</a:t>
            </a:r>
          </a:p>
          <a:p>
            <a:pPr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Нежелательные аудитории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(те, чье внимание менее всего хотела бы привлечь к себе организация – налоговая инспекция, РЭКЕТ)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1194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подходов к определению общественности</a:t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(Г.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Брум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Катлип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3212" y="1905000"/>
            <a:ext cx="11108788" cy="505850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еографический (местоположение людей).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емографический (пол, возраст, образование и т. д.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cap="all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сихографический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(психологические особенности).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крытая сила (высокое положение в обществе).      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олжность.                                                                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епутация (лидеры мнений).                                       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ленство (принадлежность к партии и т. д.)       </a:t>
            </a:r>
          </a:p>
        </p:txBody>
      </p:sp>
    </p:spTree>
    <p:extLst>
      <p:ext uri="{BB962C8B-B14F-4D97-AF65-F5344CB8AC3E}">
        <p14:creationId xmlns:p14="http://schemas.microsoft.com/office/powerpoint/2010/main" val="2390683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773723"/>
          </a:xfrm>
        </p:spPr>
        <p:txBody>
          <a:bodyPr/>
          <a:lstStyle/>
          <a:p>
            <a:pPr algn="ctr"/>
            <a:r>
              <a:rPr lang="ru-RU" b="1" dirty="0"/>
              <a:t>Пример: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519" y="618978"/>
            <a:ext cx="11460481" cy="6239023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1989 г. Была создана система призванная подробнее осветить потребительское поведение. Её сущность состоит в том, население США подразделяется на 3 общие потребительские группы.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>
                <a:solidFill>
                  <a:schemeClr val="tx1"/>
                </a:solidFill>
                <a:latin typeface="Arial" panose="020B0604020202020204" pitchFamily="34" charset="0"/>
              </a:rPr>
              <a:t>ЧЕТВЕРТЫЙ ПОДХОД к определению общественности – </a:t>
            </a:r>
            <a:r>
              <a:rPr lang="ru-RU" altLang="ru-RU" sz="2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психографический</a:t>
            </a:r>
            <a:r>
              <a:rPr lang="ru-RU" alt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(на основании их ценностных ориентации и стиля жизни)</a:t>
            </a:r>
            <a:r>
              <a:rPr lang="ru-RU" altLang="ru-RU" sz="22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</a:p>
          <a:p>
            <a:pPr marL="0" indent="0" algn="ctr">
              <a:buFontTx/>
              <a:buNone/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группы образуются в зависимости от ориентации человека на принцип, статус или действие: </a:t>
            </a:r>
          </a:p>
          <a:p>
            <a:pPr marL="0" indent="450850">
              <a:buFontTx/>
              <a:buAutoNum type="arabicPeriod"/>
              <a:defRPr/>
            </a:pP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Потребители, ориентированные на принцип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 выборе определенных товаров основываются на личных убеждениях, а не на мнениях других. </a:t>
            </a:r>
          </a:p>
          <a:p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Реализовавшие себя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зрелые, удовлетворённые, обеспеченные и мыслящие люди, которые ценят порядок, знания и ответственность.</a:t>
            </a:r>
          </a:p>
          <a:p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Верующие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обычные консервативные люди, с конкретными убеждениями, базирующимися на традиционных, устойчивых кодексах: семьи, церкви, общины и нации.</a:t>
            </a:r>
          </a:p>
          <a:p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Убежденные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традиционалисты, карьеристы</a:t>
            </a:r>
          </a:p>
          <a:p>
            <a:pPr marL="0" indent="0">
              <a:buNone/>
              <a:defRPr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804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25083"/>
            <a:ext cx="8911687" cy="5205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Пример: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437" y="970670"/>
            <a:ext cx="11577711" cy="588732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Потребители, ориентированные на статус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им важно одобрение других людей. </a:t>
            </a:r>
          </a:p>
          <a:p>
            <a:r>
              <a:rPr lang="ru-RU" altLang="ru-RU" b="1" dirty="0"/>
              <a:t>Исполнители </a:t>
            </a:r>
            <a:r>
              <a:rPr lang="ru-RU" altLang="ru-RU" dirty="0"/>
              <a:t>- люди ориентированные на работу и делающие успешную карьеру; они не только стремятся контролировать свою жизнь, но и, как правило, контролируют её. </a:t>
            </a:r>
          </a:p>
          <a:p>
            <a:r>
              <a:rPr lang="ru-RU" altLang="ru-RU" b="1" dirty="0"/>
              <a:t>	Старательные </a:t>
            </a:r>
            <a:r>
              <a:rPr lang="ru-RU" altLang="ru-RU" dirty="0"/>
              <a:t>- люди, которые в своей мотивации и самооценке ищут одобрения со стороны окружающих. Они хотят найти безопасное место в жизни.</a:t>
            </a:r>
          </a:p>
          <a:p>
            <a:pPr marL="0" indent="0">
              <a:buNone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3.Потребители, ориентированные на действие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они руководствуются желанием социальной и физической активности, разнообразием и чувством риска. Кроме ориентации потребители различаются и наличием (уровнем) ресурсов. </a:t>
            </a:r>
          </a:p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Испытатели -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молодые, энергичные, полные энтузиазма, импульсивные и бунтующие люди, пробующие себя в различных сферах жизни и деятельности.</a:t>
            </a:r>
          </a:p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практичные люди, владеющие ремеслом или технологией и ценящие самостоятельность или работу в устойчивой команде с надежными партнерами.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психологические, физические, социально-экономические факторы, которые влияют на выбор и принятие решения о покупке каждого потребителя (человека). Это такие факторы, как образование, доход, уверенность в себе, умственные способности, покупательская активность.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766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Стоят особняком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2025" y="1603717"/>
            <a:ext cx="10466363" cy="4965895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Борцы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люди, имеющие ограничения в определенных сферах жизни. Это хронически бедные, малообразованные, низкоквалифицированные, без прочных социальных связей, стареющие, озабоченные своим здоровьем, пассивные… Зачастую находятся на грани отчаяния. Главные их заботы - безопасность и осторожность. Они скромные потребители.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4461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234</TotalTime>
  <Words>807</Words>
  <Application>Microsoft Office PowerPoint</Application>
  <PresentationFormat>Широкоэкранный</PresentationFormat>
  <Paragraphs>91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Times New Roman</vt:lpstr>
      <vt:lpstr>Wingdings</vt:lpstr>
      <vt:lpstr>Wingdings 3</vt:lpstr>
      <vt:lpstr>Легкий дым</vt:lpstr>
      <vt:lpstr>Лекция №4  Общественность в сфере PR</vt:lpstr>
      <vt:lpstr>Понятие общественности</vt:lpstr>
      <vt:lpstr>Понятие общественности</vt:lpstr>
      <vt:lpstr>Другие названия общественности:</vt:lpstr>
      <vt:lpstr>Типология групп общественности</vt:lpstr>
      <vt:lpstr>Вторая типология общественности (Джерри Гедрикс)    </vt:lpstr>
      <vt:lpstr>Третья типология общественности  «Самые полезные группы общественности, базирующиеся на степени втянутости людей в проблемную ситуацию» (Джеймс  Груниг) </vt:lpstr>
      <vt:lpstr>Дж. Груниг выделил группы общественности по демографическим признакам: </vt:lpstr>
      <vt:lpstr>Классификация (Филипп Котлер)</vt:lpstr>
      <vt:lpstr>Набор подходов к определению общественности (Г. Брум, С. Катлип)</vt:lpstr>
      <vt:lpstr>Пример:</vt:lpstr>
      <vt:lpstr>Пример:</vt:lpstr>
      <vt:lpstr>Стоят особняком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№4  Общественность в сфере PR</dc:title>
  <dc:creator>Волынчук Андрей Борисович</dc:creator>
  <cp:lastModifiedBy>Волынчук Андрей Борисович</cp:lastModifiedBy>
  <cp:revision>48</cp:revision>
  <dcterms:created xsi:type="dcterms:W3CDTF">2016-09-27T04:00:07Z</dcterms:created>
  <dcterms:modified xsi:type="dcterms:W3CDTF">2016-10-19T02:54:21Z</dcterms:modified>
</cp:coreProperties>
</file>