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1" r:id="rId1"/>
  </p:sldMasterIdLst>
  <p:notesMasterIdLst>
    <p:notesMasterId r:id="rId74"/>
  </p:notesMasterIdLst>
  <p:sldIdLst>
    <p:sldId id="375" r:id="rId2"/>
    <p:sldId id="530" r:id="rId3"/>
    <p:sldId id="623" r:id="rId4"/>
    <p:sldId id="571" r:id="rId5"/>
    <p:sldId id="625" r:id="rId6"/>
    <p:sldId id="630" r:id="rId7"/>
    <p:sldId id="633" r:id="rId8"/>
    <p:sldId id="634" r:id="rId9"/>
    <p:sldId id="649" r:id="rId10"/>
    <p:sldId id="638" r:id="rId11"/>
    <p:sldId id="636" r:id="rId12"/>
    <p:sldId id="631" r:id="rId13"/>
    <p:sldId id="632" r:id="rId14"/>
    <p:sldId id="639" r:id="rId15"/>
    <p:sldId id="640" r:id="rId16"/>
    <p:sldId id="641" r:id="rId17"/>
    <p:sldId id="642" r:id="rId18"/>
    <p:sldId id="643" r:id="rId19"/>
    <p:sldId id="644" r:id="rId20"/>
    <p:sldId id="645" r:id="rId21"/>
    <p:sldId id="646" r:id="rId22"/>
    <p:sldId id="647" r:id="rId23"/>
    <p:sldId id="648" r:id="rId24"/>
    <p:sldId id="651" r:id="rId25"/>
    <p:sldId id="705" r:id="rId26"/>
    <p:sldId id="652" r:id="rId27"/>
    <p:sldId id="653" r:id="rId28"/>
    <p:sldId id="654" r:id="rId29"/>
    <p:sldId id="655" r:id="rId30"/>
    <p:sldId id="656" r:id="rId31"/>
    <p:sldId id="657" r:id="rId32"/>
    <p:sldId id="658" r:id="rId33"/>
    <p:sldId id="659" r:id="rId34"/>
    <p:sldId id="702" r:id="rId35"/>
    <p:sldId id="661" r:id="rId36"/>
    <p:sldId id="662" r:id="rId37"/>
    <p:sldId id="663" r:id="rId38"/>
    <p:sldId id="675" r:id="rId39"/>
    <p:sldId id="673" r:id="rId40"/>
    <p:sldId id="676" r:id="rId41"/>
    <p:sldId id="677" r:id="rId42"/>
    <p:sldId id="678" r:id="rId43"/>
    <p:sldId id="679" r:id="rId44"/>
    <p:sldId id="681" r:id="rId45"/>
    <p:sldId id="682" r:id="rId46"/>
    <p:sldId id="683" r:id="rId47"/>
    <p:sldId id="684" r:id="rId48"/>
    <p:sldId id="685" r:id="rId49"/>
    <p:sldId id="665" r:id="rId50"/>
    <p:sldId id="668" r:id="rId51"/>
    <p:sldId id="672" r:id="rId52"/>
    <p:sldId id="669" r:id="rId53"/>
    <p:sldId id="667" r:id="rId54"/>
    <p:sldId id="671" r:id="rId55"/>
    <p:sldId id="686" r:id="rId56"/>
    <p:sldId id="687" r:id="rId57"/>
    <p:sldId id="688" r:id="rId58"/>
    <p:sldId id="691" r:id="rId59"/>
    <p:sldId id="690" r:id="rId60"/>
    <p:sldId id="689" r:id="rId61"/>
    <p:sldId id="692" r:id="rId62"/>
    <p:sldId id="693" r:id="rId63"/>
    <p:sldId id="694" r:id="rId64"/>
    <p:sldId id="695" r:id="rId65"/>
    <p:sldId id="696" r:id="rId66"/>
    <p:sldId id="697" r:id="rId67"/>
    <p:sldId id="698" r:id="rId68"/>
    <p:sldId id="699" r:id="rId69"/>
    <p:sldId id="700" r:id="rId70"/>
    <p:sldId id="620" r:id="rId71"/>
    <p:sldId id="703" r:id="rId72"/>
    <p:sldId id="704" r:id="rId73"/>
  </p:sldIdLst>
  <p:sldSz cx="9144000" cy="6858000" type="screen4x3"/>
  <p:notesSz cx="6808788" cy="98234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DC6F3"/>
    <a:srgbClr val="F8CCBC"/>
    <a:srgbClr val="3553A9"/>
    <a:srgbClr val="FF5757"/>
    <a:srgbClr val="2A7642"/>
    <a:srgbClr val="1C4B90"/>
    <a:srgbClr val="800000"/>
    <a:srgbClr val="3AA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5462" autoAdjust="0"/>
  </p:normalViewPr>
  <p:slideViewPr>
    <p:cSldViewPr>
      <p:cViewPr>
        <p:scale>
          <a:sx n="100" d="100"/>
          <a:sy n="100" d="100"/>
        </p:scale>
        <p:origin x="-4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87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0D27A-0518-4FA6-B295-334DEE5877A9}" type="doc">
      <dgm:prSet loTypeId="urn:microsoft.com/office/officeart/2005/8/layout/vList2" loCatId="list" qsTypeId="urn:microsoft.com/office/officeart/2005/8/quickstyle/simple1#1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5F04E23-AA1C-40A2-8B45-55AB0FA3A243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l"/>
          <a:r>
            <a:rPr lang="ru-RU" sz="3600" dirty="0" smtClean="0"/>
            <a:t>НЕДОПУЩЕНИЕ КОНФЛИКТА ИНТЕРЕСОВ</a:t>
          </a:r>
          <a:endParaRPr lang="ru-RU" sz="3600" dirty="0"/>
        </a:p>
      </dgm:t>
    </dgm:pt>
    <dgm:pt modelId="{7AF0DDA1-F650-4986-B2C5-FD13599C6F4F}" type="parTrans" cxnId="{C2F4B025-0095-47CA-8682-E1F620D2B896}">
      <dgm:prSet/>
      <dgm:spPr/>
      <dgm:t>
        <a:bodyPr/>
        <a:lstStyle/>
        <a:p>
          <a:endParaRPr lang="ru-RU" sz="3600"/>
        </a:p>
      </dgm:t>
    </dgm:pt>
    <dgm:pt modelId="{03342B86-7EF0-4349-9176-1CECD47E0F70}" type="sibTrans" cxnId="{C2F4B025-0095-47CA-8682-E1F620D2B896}">
      <dgm:prSet/>
      <dgm:spPr/>
      <dgm:t>
        <a:bodyPr/>
        <a:lstStyle/>
        <a:p>
          <a:endParaRPr lang="ru-RU" sz="3600"/>
        </a:p>
      </dgm:t>
    </dgm:pt>
    <dgm:pt modelId="{CD9439BD-924C-485E-BFB8-484DF8EB2501}">
      <dgm:prSet phldrT="[Текст]" custT="1"/>
      <dgm:spPr/>
      <dgm:t>
        <a:bodyPr/>
        <a:lstStyle/>
        <a:p>
          <a:endParaRPr lang="ru-RU" sz="3600" dirty="0"/>
        </a:p>
      </dgm:t>
    </dgm:pt>
    <dgm:pt modelId="{F69B3C0C-0054-47F0-BD56-356882EEAC79}" type="parTrans" cxnId="{CF1016EB-15EE-48C4-9D7F-D9B8DF8CC931}">
      <dgm:prSet/>
      <dgm:spPr/>
      <dgm:t>
        <a:bodyPr/>
        <a:lstStyle/>
        <a:p>
          <a:endParaRPr lang="ru-RU" sz="3600"/>
        </a:p>
      </dgm:t>
    </dgm:pt>
    <dgm:pt modelId="{F0A4A0B9-8174-4C6B-825E-5EE412F628F0}" type="sibTrans" cxnId="{CF1016EB-15EE-48C4-9D7F-D9B8DF8CC931}">
      <dgm:prSet/>
      <dgm:spPr/>
      <dgm:t>
        <a:bodyPr/>
        <a:lstStyle/>
        <a:p>
          <a:endParaRPr lang="ru-RU" sz="3600"/>
        </a:p>
      </dgm:t>
    </dgm:pt>
    <dgm:pt modelId="{89EE08D4-DEDB-4AB6-B8F7-5B6AFDF0FABB}">
      <dgm:prSet phldrT="[Текст]" custT="1"/>
      <dgm:spPr/>
      <dgm:t>
        <a:bodyPr/>
        <a:lstStyle/>
        <a:p>
          <a:r>
            <a:rPr lang="ru-RU" sz="3000" baseline="0" dirty="0" smtClean="0"/>
            <a:t>ДЕНЕЖНОЕ ВОЗНАГРАЖДЕНИЕ НЕ МОЖЕТ БЫТЬ В ЗАВИСИМОСТИ ОТ РЕЗУЛЬТАТОВ ОЦЕНКИ</a:t>
          </a:r>
          <a:endParaRPr lang="ru-RU" sz="3000" baseline="0" dirty="0"/>
        </a:p>
      </dgm:t>
    </dgm:pt>
    <dgm:pt modelId="{FE4E2F4C-7CE3-4A86-8F65-780FAC960F8B}" type="parTrans" cxnId="{852FEE3D-3277-4CFA-BDA0-E4D15E1E76BD}">
      <dgm:prSet/>
      <dgm:spPr/>
      <dgm:t>
        <a:bodyPr/>
        <a:lstStyle/>
        <a:p>
          <a:endParaRPr lang="ru-RU" sz="3600"/>
        </a:p>
      </dgm:t>
    </dgm:pt>
    <dgm:pt modelId="{158412D4-5D6D-48F9-8559-7D4983FBB1B1}" type="sibTrans" cxnId="{852FEE3D-3277-4CFA-BDA0-E4D15E1E76BD}">
      <dgm:prSet/>
      <dgm:spPr/>
      <dgm:t>
        <a:bodyPr/>
        <a:lstStyle/>
        <a:p>
          <a:endParaRPr lang="ru-RU" sz="3600"/>
        </a:p>
      </dgm:t>
    </dgm:pt>
    <dgm:pt modelId="{AEF5D327-2F74-4F80-ACC0-9E92374CD523}">
      <dgm:prSet phldrT="[Текст]" custT="1"/>
      <dgm:spPr/>
      <dgm:t>
        <a:bodyPr/>
        <a:lstStyle/>
        <a:p>
          <a:endParaRPr lang="ru-RU" sz="3600" dirty="0"/>
        </a:p>
      </dgm:t>
    </dgm:pt>
    <dgm:pt modelId="{37430CE2-697C-48CD-A131-C380BAFE20F4}" type="parTrans" cxnId="{1611A59F-81F4-48F1-8970-5F72DEF9FECD}">
      <dgm:prSet/>
      <dgm:spPr/>
      <dgm:t>
        <a:bodyPr/>
        <a:lstStyle/>
        <a:p>
          <a:endParaRPr lang="ru-RU" sz="3600"/>
        </a:p>
      </dgm:t>
    </dgm:pt>
    <dgm:pt modelId="{B121B81B-FBFA-4719-8927-1AED2A83FB4A}" type="sibTrans" cxnId="{1611A59F-81F4-48F1-8970-5F72DEF9FECD}">
      <dgm:prSet/>
      <dgm:spPr/>
      <dgm:t>
        <a:bodyPr/>
        <a:lstStyle/>
        <a:p>
          <a:endParaRPr lang="ru-RU" sz="3600"/>
        </a:p>
      </dgm:t>
    </dgm:pt>
    <dgm:pt modelId="{0C61914B-C2C8-4650-AFE9-3C412A4A7820}">
      <dgm:prSet phldrT="[Текст]" custT="1"/>
      <dgm:spPr/>
      <dgm:t>
        <a:bodyPr/>
        <a:lstStyle/>
        <a:p>
          <a:pPr algn="r"/>
          <a:r>
            <a:rPr lang="ru-RU" sz="3000" baseline="0" dirty="0" smtClean="0"/>
            <a:t>ОГРАНИЧЕНИЕ</a:t>
          </a:r>
          <a:r>
            <a:rPr lang="ru-RU" sz="3600" dirty="0" smtClean="0"/>
            <a:t> </a:t>
          </a:r>
          <a:r>
            <a:rPr lang="ru-RU" sz="3000" baseline="0" dirty="0" smtClean="0"/>
            <a:t>КРУГА ЛИЦ, ПРОВОДЯЩИХ СПЕЦИАЛЬНУЮ ОЦЕНКУ УСЛОВИЙ ТРУДА</a:t>
          </a:r>
          <a:endParaRPr lang="ru-RU" sz="3000" baseline="0" dirty="0"/>
        </a:p>
      </dgm:t>
    </dgm:pt>
    <dgm:pt modelId="{110B52D4-432F-4C60-A4DB-BCCAA9488590}" type="parTrans" cxnId="{7B006A2B-2961-4B8D-A395-51E17B5C6FED}">
      <dgm:prSet/>
      <dgm:spPr/>
      <dgm:t>
        <a:bodyPr/>
        <a:lstStyle/>
        <a:p>
          <a:endParaRPr lang="ru-RU"/>
        </a:p>
      </dgm:t>
    </dgm:pt>
    <dgm:pt modelId="{B706F9D3-14F0-49B9-9E40-81428843B757}" type="sibTrans" cxnId="{7B006A2B-2961-4B8D-A395-51E17B5C6FED}">
      <dgm:prSet/>
      <dgm:spPr/>
      <dgm:t>
        <a:bodyPr/>
        <a:lstStyle/>
        <a:p>
          <a:endParaRPr lang="ru-RU"/>
        </a:p>
      </dgm:t>
    </dgm:pt>
    <dgm:pt modelId="{C25E4736-0402-4FAC-A33B-120109767F9D}" type="pres">
      <dgm:prSet presAssocID="{7660D27A-0518-4FA6-B295-334DEE5877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138C1-2071-4119-88C8-0A3146100907}" type="pres">
      <dgm:prSet presAssocID="{A5F04E23-AA1C-40A2-8B45-55AB0FA3A24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20C2F-20D6-4204-AFA4-2E4A16CA8F8F}" type="pres">
      <dgm:prSet presAssocID="{A5F04E23-AA1C-40A2-8B45-55AB0FA3A24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5E24D9-ADF1-4264-AF32-75E52BE007A9}" type="pres">
      <dgm:prSet presAssocID="{0C61914B-C2C8-4650-AFE9-3C412A4A782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229F1-762D-4EE4-8F4A-4DD4277DFB20}" type="pres">
      <dgm:prSet presAssocID="{B706F9D3-14F0-49B9-9E40-81428843B757}" presName="spacer" presStyleCnt="0"/>
      <dgm:spPr/>
    </dgm:pt>
    <dgm:pt modelId="{386D37F6-A164-4CE3-ACA0-C16277461AAA}" type="pres">
      <dgm:prSet presAssocID="{89EE08D4-DEDB-4AB6-B8F7-5B6AFDF0FA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DAEC4-864E-4551-8413-0E176BA048F8}" type="pres">
      <dgm:prSet presAssocID="{89EE08D4-DEDB-4AB6-B8F7-5B6AFDF0FAB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006A2B-2961-4B8D-A395-51E17B5C6FED}" srcId="{7660D27A-0518-4FA6-B295-334DEE5877A9}" destId="{0C61914B-C2C8-4650-AFE9-3C412A4A7820}" srcOrd="1" destOrd="0" parTransId="{110B52D4-432F-4C60-A4DB-BCCAA9488590}" sibTransId="{B706F9D3-14F0-49B9-9E40-81428843B757}"/>
    <dgm:cxn modelId="{C2F4B025-0095-47CA-8682-E1F620D2B896}" srcId="{7660D27A-0518-4FA6-B295-334DEE5877A9}" destId="{A5F04E23-AA1C-40A2-8B45-55AB0FA3A243}" srcOrd="0" destOrd="0" parTransId="{7AF0DDA1-F650-4986-B2C5-FD13599C6F4F}" sibTransId="{03342B86-7EF0-4349-9176-1CECD47E0F70}"/>
    <dgm:cxn modelId="{FD040186-C665-407A-8DF4-D3DEBE56089F}" type="presOf" srcId="{A5F04E23-AA1C-40A2-8B45-55AB0FA3A243}" destId="{ED7138C1-2071-4119-88C8-0A3146100907}" srcOrd="0" destOrd="0" presId="urn:microsoft.com/office/officeart/2005/8/layout/vList2"/>
    <dgm:cxn modelId="{CF1016EB-15EE-48C4-9D7F-D9B8DF8CC931}" srcId="{A5F04E23-AA1C-40A2-8B45-55AB0FA3A243}" destId="{CD9439BD-924C-485E-BFB8-484DF8EB2501}" srcOrd="0" destOrd="0" parTransId="{F69B3C0C-0054-47F0-BD56-356882EEAC79}" sibTransId="{F0A4A0B9-8174-4C6B-825E-5EE412F628F0}"/>
    <dgm:cxn modelId="{1C12C68A-6577-4925-99AE-E21C35506094}" type="presOf" srcId="{AEF5D327-2F74-4F80-ACC0-9E92374CD523}" destId="{9D1DAEC4-864E-4551-8413-0E176BA048F8}" srcOrd="0" destOrd="0" presId="urn:microsoft.com/office/officeart/2005/8/layout/vList2"/>
    <dgm:cxn modelId="{1611A59F-81F4-48F1-8970-5F72DEF9FECD}" srcId="{89EE08D4-DEDB-4AB6-B8F7-5B6AFDF0FABB}" destId="{AEF5D327-2F74-4F80-ACC0-9E92374CD523}" srcOrd="0" destOrd="0" parTransId="{37430CE2-697C-48CD-A131-C380BAFE20F4}" sibTransId="{B121B81B-FBFA-4719-8927-1AED2A83FB4A}"/>
    <dgm:cxn modelId="{249D19FC-E162-46E7-B904-3A540DAA45D9}" type="presOf" srcId="{7660D27A-0518-4FA6-B295-334DEE5877A9}" destId="{C25E4736-0402-4FAC-A33B-120109767F9D}" srcOrd="0" destOrd="0" presId="urn:microsoft.com/office/officeart/2005/8/layout/vList2"/>
    <dgm:cxn modelId="{E22EA88C-ADBF-4E77-88E9-ED2E390C4698}" type="presOf" srcId="{89EE08D4-DEDB-4AB6-B8F7-5B6AFDF0FABB}" destId="{386D37F6-A164-4CE3-ACA0-C16277461AAA}" srcOrd="0" destOrd="0" presId="urn:microsoft.com/office/officeart/2005/8/layout/vList2"/>
    <dgm:cxn modelId="{3276E8CF-7DDA-4F68-82AA-242ADF10B190}" type="presOf" srcId="{CD9439BD-924C-485E-BFB8-484DF8EB2501}" destId="{E1220C2F-20D6-4204-AFA4-2E4A16CA8F8F}" srcOrd="0" destOrd="0" presId="urn:microsoft.com/office/officeart/2005/8/layout/vList2"/>
    <dgm:cxn modelId="{64C08B31-A1C4-4B20-AEE1-0010BAE1277A}" type="presOf" srcId="{0C61914B-C2C8-4650-AFE9-3C412A4A7820}" destId="{A95E24D9-ADF1-4264-AF32-75E52BE007A9}" srcOrd="0" destOrd="0" presId="urn:microsoft.com/office/officeart/2005/8/layout/vList2"/>
    <dgm:cxn modelId="{852FEE3D-3277-4CFA-BDA0-E4D15E1E76BD}" srcId="{7660D27A-0518-4FA6-B295-334DEE5877A9}" destId="{89EE08D4-DEDB-4AB6-B8F7-5B6AFDF0FABB}" srcOrd="2" destOrd="0" parTransId="{FE4E2F4C-7CE3-4A86-8F65-780FAC960F8B}" sibTransId="{158412D4-5D6D-48F9-8559-7D4983FBB1B1}"/>
    <dgm:cxn modelId="{69B24E4B-E589-48B7-A313-3DF6458DD905}" type="presParOf" srcId="{C25E4736-0402-4FAC-A33B-120109767F9D}" destId="{ED7138C1-2071-4119-88C8-0A3146100907}" srcOrd="0" destOrd="0" presId="urn:microsoft.com/office/officeart/2005/8/layout/vList2"/>
    <dgm:cxn modelId="{FB86D326-2AB4-4CE5-9A6B-CC039EC6F7F3}" type="presParOf" srcId="{C25E4736-0402-4FAC-A33B-120109767F9D}" destId="{E1220C2F-20D6-4204-AFA4-2E4A16CA8F8F}" srcOrd="1" destOrd="0" presId="urn:microsoft.com/office/officeart/2005/8/layout/vList2"/>
    <dgm:cxn modelId="{35C06D65-A578-437A-A476-B5C7D268070F}" type="presParOf" srcId="{C25E4736-0402-4FAC-A33B-120109767F9D}" destId="{A95E24D9-ADF1-4264-AF32-75E52BE007A9}" srcOrd="2" destOrd="0" presId="urn:microsoft.com/office/officeart/2005/8/layout/vList2"/>
    <dgm:cxn modelId="{9BBD0A47-5B27-49BA-979E-8BB5E95CEA28}" type="presParOf" srcId="{C25E4736-0402-4FAC-A33B-120109767F9D}" destId="{EAF229F1-762D-4EE4-8F4A-4DD4277DFB20}" srcOrd="3" destOrd="0" presId="urn:microsoft.com/office/officeart/2005/8/layout/vList2"/>
    <dgm:cxn modelId="{9816E3F7-2C30-417D-99DA-0599DC9C87B6}" type="presParOf" srcId="{C25E4736-0402-4FAC-A33B-120109767F9D}" destId="{386D37F6-A164-4CE3-ACA0-C16277461AAA}" srcOrd="4" destOrd="0" presId="urn:microsoft.com/office/officeart/2005/8/layout/vList2"/>
    <dgm:cxn modelId="{03574B69-1A9F-4753-AD69-47CEA316C174}" type="presParOf" srcId="{C25E4736-0402-4FAC-A33B-120109767F9D}" destId="{9D1DAEC4-864E-4551-8413-0E176BA048F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C97CE7-3CED-4116-AC71-18D037A9DA36}" type="doc">
      <dgm:prSet loTypeId="urn:microsoft.com/office/officeart/2005/8/layout/vList6" loCatId="list" qsTypeId="urn:microsoft.com/office/officeart/2005/8/quickstyle/simple1#6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9C6EF08-670D-4CD9-B10F-BB0A7ED6CFA2}">
      <dgm:prSet phldrT="[Текст]"/>
      <dgm:spPr/>
      <dgm:t>
        <a:bodyPr/>
        <a:lstStyle/>
        <a:p>
          <a:r>
            <a:rPr lang="ru-RU" dirty="0" smtClean="0"/>
            <a:t>Эксперт</a:t>
          </a:r>
          <a:endParaRPr lang="ru-RU" dirty="0"/>
        </a:p>
      </dgm:t>
    </dgm:pt>
    <dgm:pt modelId="{B39A6341-7BF7-4A1F-A0DC-CD22C9B44F94}" type="parTrans" cxnId="{944D12B6-246E-4DA5-84DE-2F2AA264551C}">
      <dgm:prSet/>
      <dgm:spPr/>
      <dgm:t>
        <a:bodyPr/>
        <a:lstStyle/>
        <a:p>
          <a:endParaRPr lang="ru-RU"/>
        </a:p>
      </dgm:t>
    </dgm:pt>
    <dgm:pt modelId="{A735CCB0-E19E-48E7-8D0D-A2F5FE7FEBB7}" type="sibTrans" cxnId="{944D12B6-246E-4DA5-84DE-2F2AA264551C}">
      <dgm:prSet/>
      <dgm:spPr/>
      <dgm:t>
        <a:bodyPr/>
        <a:lstStyle/>
        <a:p>
          <a:endParaRPr lang="ru-RU"/>
        </a:p>
      </dgm:t>
    </dgm:pt>
    <dgm:pt modelId="{F1A0CC3B-2411-4A12-A9CD-BCBAD1648F50}">
      <dgm:prSet phldrT="[Текст]" custT="1"/>
      <dgm:spPr/>
      <dgm:t>
        <a:bodyPr/>
        <a:lstStyle/>
        <a:p>
          <a:r>
            <a:rPr lang="ru-RU" sz="2400" dirty="0" smtClean="0"/>
            <a:t>штраф до 50 тыс. рублей</a:t>
          </a:r>
          <a:endParaRPr lang="ru-RU" sz="2400" dirty="0"/>
        </a:p>
      </dgm:t>
    </dgm:pt>
    <dgm:pt modelId="{1B7D572F-7652-4602-9AEE-BAF095314A79}" type="parTrans" cxnId="{0F1EC9EC-6080-457C-BE1C-0D83BB4FC445}">
      <dgm:prSet/>
      <dgm:spPr/>
      <dgm:t>
        <a:bodyPr/>
        <a:lstStyle/>
        <a:p>
          <a:endParaRPr lang="ru-RU"/>
        </a:p>
      </dgm:t>
    </dgm:pt>
    <dgm:pt modelId="{E589E56D-970F-49F4-88E7-11A6CA0A7934}" type="sibTrans" cxnId="{0F1EC9EC-6080-457C-BE1C-0D83BB4FC445}">
      <dgm:prSet/>
      <dgm:spPr/>
      <dgm:t>
        <a:bodyPr/>
        <a:lstStyle/>
        <a:p>
          <a:endParaRPr lang="ru-RU"/>
        </a:p>
      </dgm:t>
    </dgm:pt>
    <dgm:pt modelId="{4997CF70-4E5A-415F-9286-A54A41584125}">
      <dgm:prSet phldrT="[Текст]" custT="1"/>
      <dgm:spPr/>
      <dgm:t>
        <a:bodyPr/>
        <a:lstStyle/>
        <a:p>
          <a:r>
            <a:rPr lang="ru-RU" sz="2400" dirty="0" smtClean="0"/>
            <a:t>дисквалификация </a:t>
          </a:r>
          <a:br>
            <a:rPr lang="ru-RU" sz="2400" dirty="0" smtClean="0"/>
          </a:br>
          <a:r>
            <a:rPr lang="ru-RU" sz="2400" dirty="0" smtClean="0"/>
            <a:t>до 3 лет</a:t>
          </a:r>
          <a:endParaRPr lang="ru-RU" sz="2400" dirty="0"/>
        </a:p>
      </dgm:t>
    </dgm:pt>
    <dgm:pt modelId="{F3DB9152-F425-4489-9A3D-E12B4300FF13}" type="parTrans" cxnId="{AECCE582-5C42-4AF0-BB8B-90491DD93751}">
      <dgm:prSet/>
      <dgm:spPr/>
      <dgm:t>
        <a:bodyPr/>
        <a:lstStyle/>
        <a:p>
          <a:endParaRPr lang="ru-RU"/>
        </a:p>
      </dgm:t>
    </dgm:pt>
    <dgm:pt modelId="{75DBE6B6-6D7B-48DE-8187-5E6FA0244936}" type="sibTrans" cxnId="{AECCE582-5C42-4AF0-BB8B-90491DD93751}">
      <dgm:prSet/>
      <dgm:spPr/>
      <dgm:t>
        <a:bodyPr/>
        <a:lstStyle/>
        <a:p>
          <a:endParaRPr lang="ru-RU"/>
        </a:p>
      </dgm:t>
    </dgm:pt>
    <dgm:pt modelId="{560440EA-43C2-4100-93ED-77C4E22F2290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Организация</a:t>
          </a:r>
          <a:endParaRPr lang="ru-RU" dirty="0">
            <a:solidFill>
              <a:schemeClr val="tx1"/>
            </a:solidFill>
          </a:endParaRPr>
        </a:p>
      </dgm:t>
    </dgm:pt>
    <dgm:pt modelId="{581AF453-31BB-4C03-8D91-FDBB4CC8A723}" type="parTrans" cxnId="{20545B5B-9AB6-4A17-9A39-7C91E06ADF29}">
      <dgm:prSet/>
      <dgm:spPr/>
      <dgm:t>
        <a:bodyPr/>
        <a:lstStyle/>
        <a:p>
          <a:endParaRPr lang="ru-RU"/>
        </a:p>
      </dgm:t>
    </dgm:pt>
    <dgm:pt modelId="{E9D6EF61-A32F-4ACC-8A53-E14CE1129FC0}" type="sibTrans" cxnId="{20545B5B-9AB6-4A17-9A39-7C91E06ADF29}">
      <dgm:prSet/>
      <dgm:spPr/>
      <dgm:t>
        <a:bodyPr/>
        <a:lstStyle/>
        <a:p>
          <a:endParaRPr lang="ru-RU"/>
        </a:p>
      </dgm:t>
    </dgm:pt>
    <dgm:pt modelId="{8DDD79E6-ADFF-43FB-97CA-8CAFF54FE55B}">
      <dgm:prSet phldrT="[Текст]" custT="1"/>
      <dgm:spPr/>
      <dgm:t>
        <a:bodyPr/>
        <a:lstStyle/>
        <a:p>
          <a:r>
            <a:rPr lang="ru-RU" sz="2400" dirty="0" smtClean="0"/>
            <a:t>штраф до 200 тыс. рублей</a:t>
          </a:r>
          <a:endParaRPr lang="ru-RU" sz="2400" dirty="0"/>
        </a:p>
      </dgm:t>
    </dgm:pt>
    <dgm:pt modelId="{B30EE163-24F3-4A9C-BEBC-7592AA4A6C4E}" type="parTrans" cxnId="{19ACC742-BAA2-4E55-B02D-CFE162FD6DBF}">
      <dgm:prSet/>
      <dgm:spPr/>
      <dgm:t>
        <a:bodyPr/>
        <a:lstStyle/>
        <a:p>
          <a:endParaRPr lang="ru-RU"/>
        </a:p>
      </dgm:t>
    </dgm:pt>
    <dgm:pt modelId="{4E51C0B6-9664-43BD-A578-B13000F360F2}" type="sibTrans" cxnId="{19ACC742-BAA2-4E55-B02D-CFE162FD6DBF}">
      <dgm:prSet/>
      <dgm:spPr/>
      <dgm:t>
        <a:bodyPr/>
        <a:lstStyle/>
        <a:p>
          <a:endParaRPr lang="ru-RU"/>
        </a:p>
      </dgm:t>
    </dgm:pt>
    <dgm:pt modelId="{E9ED0737-BFE4-4783-9ECA-18A8AB77104F}">
      <dgm:prSet phldrT="[Текст]" custT="1"/>
      <dgm:spPr/>
      <dgm:t>
        <a:bodyPr/>
        <a:lstStyle/>
        <a:p>
          <a:r>
            <a:rPr lang="ru-RU" sz="2400" dirty="0" smtClean="0"/>
            <a:t>приостановление деятельности до 90 суток</a:t>
          </a:r>
          <a:endParaRPr lang="ru-RU" sz="2400" dirty="0"/>
        </a:p>
      </dgm:t>
    </dgm:pt>
    <dgm:pt modelId="{BC9C9B2B-384D-4410-81B4-D95AA7A9CDEF}" type="parTrans" cxnId="{1D5E73E5-1A49-481A-ACBE-81E164883C32}">
      <dgm:prSet/>
      <dgm:spPr/>
      <dgm:t>
        <a:bodyPr/>
        <a:lstStyle/>
        <a:p>
          <a:endParaRPr lang="ru-RU"/>
        </a:p>
      </dgm:t>
    </dgm:pt>
    <dgm:pt modelId="{76B5AB00-457F-4DA6-B6D2-45BC2F29349D}" type="sibTrans" cxnId="{1D5E73E5-1A49-481A-ACBE-81E164883C32}">
      <dgm:prSet/>
      <dgm:spPr/>
      <dgm:t>
        <a:bodyPr/>
        <a:lstStyle/>
        <a:p>
          <a:endParaRPr lang="ru-RU"/>
        </a:p>
      </dgm:t>
    </dgm:pt>
    <dgm:pt modelId="{8284A6F4-2410-44A6-A184-BC8ADBDFF79B}">
      <dgm:prSet phldrT="[Текст]" custT="1"/>
      <dgm:spPr/>
      <dgm:t>
        <a:bodyPr/>
        <a:lstStyle/>
        <a:p>
          <a:r>
            <a:rPr lang="ru-RU" sz="2400" dirty="0" smtClean="0"/>
            <a:t>данные в Минтруд для лишения сертификата эксперта</a:t>
          </a:r>
          <a:endParaRPr lang="ru-RU" sz="2400" dirty="0"/>
        </a:p>
      </dgm:t>
    </dgm:pt>
    <dgm:pt modelId="{40C37666-8948-40EC-A00D-F745502ADFA3}" type="parTrans" cxnId="{E28063E8-42D0-4690-8209-6CFEF4F50DCA}">
      <dgm:prSet/>
      <dgm:spPr/>
      <dgm:t>
        <a:bodyPr/>
        <a:lstStyle/>
        <a:p>
          <a:endParaRPr lang="ru-RU"/>
        </a:p>
      </dgm:t>
    </dgm:pt>
    <dgm:pt modelId="{01AE2475-0B9C-43AD-B4E0-ECE40D6F9252}" type="sibTrans" cxnId="{E28063E8-42D0-4690-8209-6CFEF4F50DCA}">
      <dgm:prSet/>
      <dgm:spPr/>
      <dgm:t>
        <a:bodyPr/>
        <a:lstStyle/>
        <a:p>
          <a:endParaRPr lang="ru-RU"/>
        </a:p>
      </dgm:t>
    </dgm:pt>
    <dgm:pt modelId="{FC133E51-8211-4DF0-B491-87400C9E57B0}">
      <dgm:prSet phldrT="[Текст]" custT="1"/>
      <dgm:spPr/>
      <dgm:t>
        <a:bodyPr/>
        <a:lstStyle/>
        <a:p>
          <a:r>
            <a:rPr lang="ru-RU" sz="2400" dirty="0" smtClean="0"/>
            <a:t>данные в </a:t>
          </a:r>
          <a:r>
            <a:rPr lang="ru-RU" sz="2400" dirty="0" err="1" smtClean="0"/>
            <a:t>Росакредитацию</a:t>
          </a:r>
          <a:r>
            <a:rPr lang="ru-RU" sz="2400" dirty="0" smtClean="0"/>
            <a:t> для аннулирования аттестата аккредитации</a:t>
          </a:r>
          <a:endParaRPr lang="ru-RU" sz="2400" dirty="0"/>
        </a:p>
      </dgm:t>
    </dgm:pt>
    <dgm:pt modelId="{5D9DD00B-4A3A-470B-B209-6BEB7349E286}" type="parTrans" cxnId="{A63FB2A7-344E-4758-8C83-F60F72F34ED2}">
      <dgm:prSet/>
      <dgm:spPr/>
      <dgm:t>
        <a:bodyPr/>
        <a:lstStyle/>
        <a:p>
          <a:endParaRPr lang="ru-RU"/>
        </a:p>
      </dgm:t>
    </dgm:pt>
    <dgm:pt modelId="{F23C695A-08D4-4F84-97EA-3D0C41D627F7}" type="sibTrans" cxnId="{A63FB2A7-344E-4758-8C83-F60F72F34ED2}">
      <dgm:prSet/>
      <dgm:spPr/>
      <dgm:t>
        <a:bodyPr/>
        <a:lstStyle/>
        <a:p>
          <a:endParaRPr lang="ru-RU"/>
        </a:p>
      </dgm:t>
    </dgm:pt>
    <dgm:pt modelId="{4E25DF32-2D5D-46D4-AA4E-3F8475CF432F}" type="pres">
      <dgm:prSet presAssocID="{98C97CE7-3CED-4116-AC71-18D037A9DA3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E9031A4-C757-49D8-B1D7-A690CC3BE6EB}" type="pres">
      <dgm:prSet presAssocID="{99C6EF08-670D-4CD9-B10F-BB0A7ED6CFA2}" presName="linNode" presStyleCnt="0"/>
      <dgm:spPr/>
    </dgm:pt>
    <dgm:pt modelId="{B151A060-ACD3-4DB9-B0E1-5CAA08765DDD}" type="pres">
      <dgm:prSet presAssocID="{99C6EF08-670D-4CD9-B10F-BB0A7ED6CFA2}" presName="parentShp" presStyleLbl="node1" presStyleIdx="0" presStyleCnt="2" custLinFactNeighborX="0" custLinFactNeighborY="8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6405C-7B62-4587-A0A0-0903423D3203}" type="pres">
      <dgm:prSet presAssocID="{99C6EF08-670D-4CD9-B10F-BB0A7ED6CFA2}" presName="childShp" presStyleLbl="bgAccFollowNode1" presStyleIdx="0" presStyleCnt="2" custLinFactNeighborX="595" custLinFactNeighborY="11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58FA9-C911-4A46-A9BB-FE2C3D59BFA5}" type="pres">
      <dgm:prSet presAssocID="{A735CCB0-E19E-48E7-8D0D-A2F5FE7FEBB7}" presName="spacing" presStyleCnt="0"/>
      <dgm:spPr/>
    </dgm:pt>
    <dgm:pt modelId="{CB50D309-6999-41E0-9E47-20D56749845F}" type="pres">
      <dgm:prSet presAssocID="{560440EA-43C2-4100-93ED-77C4E22F2290}" presName="linNode" presStyleCnt="0"/>
      <dgm:spPr/>
    </dgm:pt>
    <dgm:pt modelId="{9C31BDD0-190E-4A82-A6F0-3BCB7E84BD25}" type="pres">
      <dgm:prSet presAssocID="{560440EA-43C2-4100-93ED-77C4E22F229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C96FE-B676-44C4-BF50-621CD1AE5251}" type="pres">
      <dgm:prSet presAssocID="{560440EA-43C2-4100-93ED-77C4E22F229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4D12B6-246E-4DA5-84DE-2F2AA264551C}" srcId="{98C97CE7-3CED-4116-AC71-18D037A9DA36}" destId="{99C6EF08-670D-4CD9-B10F-BB0A7ED6CFA2}" srcOrd="0" destOrd="0" parTransId="{B39A6341-7BF7-4A1F-A0DC-CD22C9B44F94}" sibTransId="{A735CCB0-E19E-48E7-8D0D-A2F5FE7FEBB7}"/>
    <dgm:cxn modelId="{DA1362E7-9611-4FC7-901A-451148BF35FB}" type="presOf" srcId="{8284A6F4-2410-44A6-A184-BC8ADBDFF79B}" destId="{5336405C-7B62-4587-A0A0-0903423D3203}" srcOrd="0" destOrd="2" presId="urn:microsoft.com/office/officeart/2005/8/layout/vList6"/>
    <dgm:cxn modelId="{3DE66F07-368F-458A-ACD3-F99E0A07B0FB}" type="presOf" srcId="{99C6EF08-670D-4CD9-B10F-BB0A7ED6CFA2}" destId="{B151A060-ACD3-4DB9-B0E1-5CAA08765DDD}" srcOrd="0" destOrd="0" presId="urn:microsoft.com/office/officeart/2005/8/layout/vList6"/>
    <dgm:cxn modelId="{0F1EC9EC-6080-457C-BE1C-0D83BB4FC445}" srcId="{99C6EF08-670D-4CD9-B10F-BB0A7ED6CFA2}" destId="{F1A0CC3B-2411-4A12-A9CD-BCBAD1648F50}" srcOrd="0" destOrd="0" parTransId="{1B7D572F-7652-4602-9AEE-BAF095314A79}" sibTransId="{E589E56D-970F-49F4-88E7-11A6CA0A7934}"/>
    <dgm:cxn modelId="{2C6B4ED9-AB82-4804-AE55-F253E8BED948}" type="presOf" srcId="{E9ED0737-BFE4-4783-9ECA-18A8AB77104F}" destId="{E43C96FE-B676-44C4-BF50-621CD1AE5251}" srcOrd="0" destOrd="1" presId="urn:microsoft.com/office/officeart/2005/8/layout/vList6"/>
    <dgm:cxn modelId="{213E0C30-9EAB-47FB-B9E4-0B43B6D8399C}" type="presOf" srcId="{560440EA-43C2-4100-93ED-77C4E22F2290}" destId="{9C31BDD0-190E-4A82-A6F0-3BCB7E84BD25}" srcOrd="0" destOrd="0" presId="urn:microsoft.com/office/officeart/2005/8/layout/vList6"/>
    <dgm:cxn modelId="{8B3625A6-4E43-4F0F-9718-56AD8CD3CAD1}" type="presOf" srcId="{FC133E51-8211-4DF0-B491-87400C9E57B0}" destId="{E43C96FE-B676-44C4-BF50-621CD1AE5251}" srcOrd="0" destOrd="2" presId="urn:microsoft.com/office/officeart/2005/8/layout/vList6"/>
    <dgm:cxn modelId="{A964C79F-F4A8-462E-A67E-E3844833ACDA}" type="presOf" srcId="{8DDD79E6-ADFF-43FB-97CA-8CAFF54FE55B}" destId="{E43C96FE-B676-44C4-BF50-621CD1AE5251}" srcOrd="0" destOrd="0" presId="urn:microsoft.com/office/officeart/2005/8/layout/vList6"/>
    <dgm:cxn modelId="{1D5E73E5-1A49-481A-ACBE-81E164883C32}" srcId="{560440EA-43C2-4100-93ED-77C4E22F2290}" destId="{E9ED0737-BFE4-4783-9ECA-18A8AB77104F}" srcOrd="1" destOrd="0" parTransId="{BC9C9B2B-384D-4410-81B4-D95AA7A9CDEF}" sibTransId="{76B5AB00-457F-4DA6-B6D2-45BC2F29349D}"/>
    <dgm:cxn modelId="{5FD99A2B-C8C2-4B67-ABDF-0C8FF638F898}" type="presOf" srcId="{98C97CE7-3CED-4116-AC71-18D037A9DA36}" destId="{4E25DF32-2D5D-46D4-AA4E-3F8475CF432F}" srcOrd="0" destOrd="0" presId="urn:microsoft.com/office/officeart/2005/8/layout/vList6"/>
    <dgm:cxn modelId="{EFBDBFB5-974D-4E8E-9DCE-8D40D6A052F2}" type="presOf" srcId="{4997CF70-4E5A-415F-9286-A54A41584125}" destId="{5336405C-7B62-4587-A0A0-0903423D3203}" srcOrd="0" destOrd="1" presId="urn:microsoft.com/office/officeart/2005/8/layout/vList6"/>
    <dgm:cxn modelId="{AB34A80D-C668-4091-994A-0EE0DC61EC63}" type="presOf" srcId="{F1A0CC3B-2411-4A12-A9CD-BCBAD1648F50}" destId="{5336405C-7B62-4587-A0A0-0903423D3203}" srcOrd="0" destOrd="0" presId="urn:microsoft.com/office/officeart/2005/8/layout/vList6"/>
    <dgm:cxn modelId="{A63FB2A7-344E-4758-8C83-F60F72F34ED2}" srcId="{560440EA-43C2-4100-93ED-77C4E22F2290}" destId="{FC133E51-8211-4DF0-B491-87400C9E57B0}" srcOrd="2" destOrd="0" parTransId="{5D9DD00B-4A3A-470B-B209-6BEB7349E286}" sibTransId="{F23C695A-08D4-4F84-97EA-3D0C41D627F7}"/>
    <dgm:cxn modelId="{19ACC742-BAA2-4E55-B02D-CFE162FD6DBF}" srcId="{560440EA-43C2-4100-93ED-77C4E22F2290}" destId="{8DDD79E6-ADFF-43FB-97CA-8CAFF54FE55B}" srcOrd="0" destOrd="0" parTransId="{B30EE163-24F3-4A9C-BEBC-7592AA4A6C4E}" sibTransId="{4E51C0B6-9664-43BD-A578-B13000F360F2}"/>
    <dgm:cxn modelId="{E28063E8-42D0-4690-8209-6CFEF4F50DCA}" srcId="{99C6EF08-670D-4CD9-B10F-BB0A7ED6CFA2}" destId="{8284A6F4-2410-44A6-A184-BC8ADBDFF79B}" srcOrd="2" destOrd="0" parTransId="{40C37666-8948-40EC-A00D-F745502ADFA3}" sibTransId="{01AE2475-0B9C-43AD-B4E0-ECE40D6F9252}"/>
    <dgm:cxn modelId="{20545B5B-9AB6-4A17-9A39-7C91E06ADF29}" srcId="{98C97CE7-3CED-4116-AC71-18D037A9DA36}" destId="{560440EA-43C2-4100-93ED-77C4E22F2290}" srcOrd="1" destOrd="0" parTransId="{581AF453-31BB-4C03-8D91-FDBB4CC8A723}" sibTransId="{E9D6EF61-A32F-4ACC-8A53-E14CE1129FC0}"/>
    <dgm:cxn modelId="{AECCE582-5C42-4AF0-BB8B-90491DD93751}" srcId="{99C6EF08-670D-4CD9-B10F-BB0A7ED6CFA2}" destId="{4997CF70-4E5A-415F-9286-A54A41584125}" srcOrd="1" destOrd="0" parTransId="{F3DB9152-F425-4489-9A3D-E12B4300FF13}" sibTransId="{75DBE6B6-6D7B-48DE-8187-5E6FA0244936}"/>
    <dgm:cxn modelId="{77930E59-3FD3-499E-AE76-AA08D9C31ECD}" type="presParOf" srcId="{4E25DF32-2D5D-46D4-AA4E-3F8475CF432F}" destId="{FE9031A4-C757-49D8-B1D7-A690CC3BE6EB}" srcOrd="0" destOrd="0" presId="urn:microsoft.com/office/officeart/2005/8/layout/vList6"/>
    <dgm:cxn modelId="{A843F2B3-C29E-49EC-AD1C-DD01B37D8CCD}" type="presParOf" srcId="{FE9031A4-C757-49D8-B1D7-A690CC3BE6EB}" destId="{B151A060-ACD3-4DB9-B0E1-5CAA08765DDD}" srcOrd="0" destOrd="0" presId="urn:microsoft.com/office/officeart/2005/8/layout/vList6"/>
    <dgm:cxn modelId="{ADC8909B-C62F-4E7A-A605-BDB07BFB251A}" type="presParOf" srcId="{FE9031A4-C757-49D8-B1D7-A690CC3BE6EB}" destId="{5336405C-7B62-4587-A0A0-0903423D3203}" srcOrd="1" destOrd="0" presId="urn:microsoft.com/office/officeart/2005/8/layout/vList6"/>
    <dgm:cxn modelId="{885AD9C2-5B2F-4204-8BD0-19021AF92215}" type="presParOf" srcId="{4E25DF32-2D5D-46D4-AA4E-3F8475CF432F}" destId="{7F058FA9-C911-4A46-A9BB-FE2C3D59BFA5}" srcOrd="1" destOrd="0" presId="urn:microsoft.com/office/officeart/2005/8/layout/vList6"/>
    <dgm:cxn modelId="{DE320834-209E-4ADE-9DE7-8948F559ACC7}" type="presParOf" srcId="{4E25DF32-2D5D-46D4-AA4E-3F8475CF432F}" destId="{CB50D309-6999-41E0-9E47-20D56749845F}" srcOrd="2" destOrd="0" presId="urn:microsoft.com/office/officeart/2005/8/layout/vList6"/>
    <dgm:cxn modelId="{93C737CE-604B-4863-9149-3B74959F70E9}" type="presParOf" srcId="{CB50D309-6999-41E0-9E47-20D56749845F}" destId="{9C31BDD0-190E-4A82-A6F0-3BCB7E84BD25}" srcOrd="0" destOrd="0" presId="urn:microsoft.com/office/officeart/2005/8/layout/vList6"/>
    <dgm:cxn modelId="{7F97022C-54DE-43C1-BEE4-79B7BA09B7E8}" type="presParOf" srcId="{CB50D309-6999-41E0-9E47-20D56749845F}" destId="{E43C96FE-B676-44C4-BF50-621CD1AE525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9BFD0B-F346-491E-8E80-982B1AED9BD5}" type="doc">
      <dgm:prSet loTypeId="urn:microsoft.com/office/officeart/2005/8/layout/matrix1" loCatId="matrix" qsTypeId="urn:microsoft.com/office/officeart/2005/8/quickstyle/simple1#8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2F90DF8-E9C1-415B-AE04-933EB25E894D}">
      <dgm:prSet phldrT="[Текст]" custT="1"/>
      <dgm:spPr/>
      <dgm:t>
        <a:bodyPr/>
        <a:lstStyle/>
        <a:p>
          <a:pPr algn="l"/>
          <a:r>
            <a:rPr lang="ru-RU" sz="2000" dirty="0" smtClean="0"/>
            <a:t>Комиссия по </a:t>
          </a:r>
        </a:p>
        <a:p>
          <a:pPr algn="l"/>
          <a:r>
            <a:rPr lang="ru-RU" sz="2000" dirty="0" smtClean="0"/>
            <a:t>проведению </a:t>
          </a:r>
        </a:p>
        <a:p>
          <a:pPr algn="l"/>
          <a:r>
            <a:rPr lang="ru-RU" sz="2000" dirty="0" smtClean="0"/>
            <a:t>специальной оценки условий труда</a:t>
          </a:r>
          <a:endParaRPr lang="ru-RU" sz="2000" dirty="0"/>
        </a:p>
      </dgm:t>
    </dgm:pt>
    <dgm:pt modelId="{34FBC35E-F47A-44DF-AC15-00CABDACA983}" type="parTrans" cxnId="{9D3E2C40-0E96-44FA-AED8-D0892AEA2F6B}">
      <dgm:prSet/>
      <dgm:spPr/>
      <dgm:t>
        <a:bodyPr/>
        <a:lstStyle/>
        <a:p>
          <a:endParaRPr lang="ru-RU"/>
        </a:p>
      </dgm:t>
    </dgm:pt>
    <dgm:pt modelId="{5FE4CC3B-046D-4F9C-BF88-6D4C16D39D32}" type="sibTrans" cxnId="{9D3E2C40-0E96-44FA-AED8-D0892AEA2F6B}">
      <dgm:prSet/>
      <dgm:spPr/>
      <dgm:t>
        <a:bodyPr/>
        <a:lstStyle/>
        <a:p>
          <a:endParaRPr lang="ru-RU"/>
        </a:p>
      </dgm:t>
    </dgm:pt>
    <dgm:pt modelId="{78FB3EFE-F9D3-4C70-AC69-9DA9F9F989EC}">
      <dgm:prSet phldrT="[Текст]" custT="1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</dgm:spPr>
      <dgm:t>
        <a:bodyPr/>
        <a:lstStyle/>
        <a:p>
          <a:r>
            <a:rPr lang="ru-RU" sz="2400" dirty="0" smtClean="0"/>
            <a:t>Работодатель (председатель комиссии), его представители, включая специалиста по охране труда</a:t>
          </a:r>
          <a:endParaRPr lang="ru-RU" sz="2400" dirty="0"/>
        </a:p>
      </dgm:t>
    </dgm:pt>
    <dgm:pt modelId="{9E33E17A-B2EF-46B1-8A28-459359DD71A0}" type="parTrans" cxnId="{AFAEF58E-D771-47AE-BAD4-84540AE4909B}">
      <dgm:prSet/>
      <dgm:spPr/>
      <dgm:t>
        <a:bodyPr/>
        <a:lstStyle/>
        <a:p>
          <a:endParaRPr lang="ru-RU"/>
        </a:p>
      </dgm:t>
    </dgm:pt>
    <dgm:pt modelId="{907BD10A-804B-4EA3-AA5A-635A9FD1106B}" type="sibTrans" cxnId="{AFAEF58E-D771-47AE-BAD4-84540AE4909B}">
      <dgm:prSet/>
      <dgm:spPr/>
      <dgm:t>
        <a:bodyPr/>
        <a:lstStyle/>
        <a:p>
          <a:endParaRPr lang="ru-RU"/>
        </a:p>
      </dgm:t>
    </dgm:pt>
    <dgm:pt modelId="{4D4CF799-B8A5-418E-8F8F-89456D6AAE65}">
      <dgm:prSet phldrT="[Текст]" custT="1"/>
      <dgm:spPr/>
      <dgm:t>
        <a:bodyPr/>
        <a:lstStyle/>
        <a:p>
          <a:r>
            <a:rPr lang="ru-RU" sz="2400" dirty="0" smtClean="0"/>
            <a:t>Представители профсоюза или иного представительного органа работников (при наличии)</a:t>
          </a:r>
          <a:endParaRPr lang="ru-RU" sz="2400" dirty="0"/>
        </a:p>
      </dgm:t>
    </dgm:pt>
    <dgm:pt modelId="{932F683D-C0E3-481D-A504-477B9B1047BA}" type="parTrans" cxnId="{D773920B-F67D-4B00-ACFA-4280C5A66CF6}">
      <dgm:prSet/>
      <dgm:spPr/>
      <dgm:t>
        <a:bodyPr/>
        <a:lstStyle/>
        <a:p>
          <a:endParaRPr lang="ru-RU"/>
        </a:p>
      </dgm:t>
    </dgm:pt>
    <dgm:pt modelId="{BC1AE6E9-236A-4CAB-ABE9-7BD77F8ECBC1}" type="sibTrans" cxnId="{D773920B-F67D-4B00-ACFA-4280C5A66CF6}">
      <dgm:prSet/>
      <dgm:spPr/>
      <dgm:t>
        <a:bodyPr/>
        <a:lstStyle/>
        <a:p>
          <a:endParaRPr lang="ru-RU"/>
        </a:p>
      </dgm:t>
    </dgm:pt>
    <dgm:pt modelId="{ACCD9977-40AE-4D4E-B808-7E0600BD7B45}">
      <dgm:prSet phldrT="[Текст]" custT="1"/>
      <dgm:spPr>
        <a:noFill/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 число членов комиссии должно быть нечетным </a:t>
          </a:r>
          <a:endParaRPr lang="ru-RU" sz="2400" dirty="0">
            <a:solidFill>
              <a:schemeClr val="tx1"/>
            </a:solidFill>
          </a:endParaRPr>
        </a:p>
      </dgm:t>
    </dgm:pt>
    <dgm:pt modelId="{D14A72FF-DC2E-46E7-BA7F-BEFB3573127C}" type="parTrans" cxnId="{9E858E24-5CEA-49BB-AAA3-935D21217666}">
      <dgm:prSet/>
      <dgm:spPr/>
      <dgm:t>
        <a:bodyPr/>
        <a:lstStyle/>
        <a:p>
          <a:endParaRPr lang="ru-RU"/>
        </a:p>
      </dgm:t>
    </dgm:pt>
    <dgm:pt modelId="{9C8C7619-BDA6-44E5-862F-251BE4185FC5}" type="sibTrans" cxnId="{9E858E24-5CEA-49BB-AAA3-935D21217666}">
      <dgm:prSet/>
      <dgm:spPr/>
      <dgm:t>
        <a:bodyPr/>
        <a:lstStyle/>
        <a:p>
          <a:endParaRPr lang="ru-RU"/>
        </a:p>
      </dgm:t>
    </dgm:pt>
    <dgm:pt modelId="{A45B9024-2B1C-4D2E-8BD9-098CA4B14BC6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dirty="0" smtClean="0"/>
            <a:t> Для малых организаций - специалист по охране труда либо представитель организации или специалист, привлекаемые работодателем по гражданско-правовому договору для осуществления функций службы охраны труда (специалиста по охране труда)</a:t>
          </a:r>
          <a:endParaRPr lang="ru-RU" dirty="0"/>
        </a:p>
      </dgm:t>
    </dgm:pt>
    <dgm:pt modelId="{C15F0A02-A1A8-4980-AAEE-7790B8AC472F}" type="parTrans" cxnId="{0A6B999D-7848-4F1F-A9AC-72C163B206E8}">
      <dgm:prSet/>
      <dgm:spPr/>
      <dgm:t>
        <a:bodyPr/>
        <a:lstStyle/>
        <a:p>
          <a:endParaRPr lang="ru-RU"/>
        </a:p>
      </dgm:t>
    </dgm:pt>
    <dgm:pt modelId="{B4CB69C0-FD9E-4577-8F9C-835D77A37523}" type="sibTrans" cxnId="{0A6B999D-7848-4F1F-A9AC-72C163B206E8}">
      <dgm:prSet/>
      <dgm:spPr/>
      <dgm:t>
        <a:bodyPr/>
        <a:lstStyle/>
        <a:p>
          <a:endParaRPr lang="ru-RU"/>
        </a:p>
      </dgm:t>
    </dgm:pt>
    <dgm:pt modelId="{F1F538BE-F7FB-4798-B8EF-5317CB7423F5}">
      <dgm:prSet/>
      <dgm:spPr/>
      <dgm:t>
        <a:bodyPr/>
        <a:lstStyle/>
        <a:p>
          <a:endParaRPr lang="ru-RU"/>
        </a:p>
      </dgm:t>
    </dgm:pt>
    <dgm:pt modelId="{46044955-1ACC-45DC-86F9-8564E7B9C80E}" type="parTrans" cxnId="{92B29094-6F2E-4320-B62B-0FFD2EF21A41}">
      <dgm:prSet/>
      <dgm:spPr/>
      <dgm:t>
        <a:bodyPr/>
        <a:lstStyle/>
        <a:p>
          <a:endParaRPr lang="ru-RU"/>
        </a:p>
      </dgm:t>
    </dgm:pt>
    <dgm:pt modelId="{A1FA5C74-2E5B-4B10-83EA-FAD35D5B3B61}" type="sibTrans" cxnId="{92B29094-6F2E-4320-B62B-0FFD2EF21A41}">
      <dgm:prSet/>
      <dgm:spPr/>
      <dgm:t>
        <a:bodyPr/>
        <a:lstStyle/>
        <a:p>
          <a:endParaRPr lang="ru-RU"/>
        </a:p>
      </dgm:t>
    </dgm:pt>
    <dgm:pt modelId="{4C54A7A9-BDFB-460D-B607-D40114E2B6AE}" type="pres">
      <dgm:prSet presAssocID="{E99BFD0B-F346-491E-8E80-982B1AED9BD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70B413-702D-4A50-87B8-2A17C695BC06}" type="pres">
      <dgm:prSet presAssocID="{E99BFD0B-F346-491E-8E80-982B1AED9BD5}" presName="matrix" presStyleCnt="0"/>
      <dgm:spPr/>
    </dgm:pt>
    <dgm:pt modelId="{C4C2DFB4-DDB5-494C-8A4D-97F0BA964B1E}" type="pres">
      <dgm:prSet presAssocID="{E99BFD0B-F346-491E-8E80-982B1AED9BD5}" presName="tile1" presStyleLbl="node1" presStyleIdx="0" presStyleCnt="4"/>
      <dgm:spPr/>
      <dgm:t>
        <a:bodyPr/>
        <a:lstStyle/>
        <a:p>
          <a:endParaRPr lang="ru-RU"/>
        </a:p>
      </dgm:t>
    </dgm:pt>
    <dgm:pt modelId="{08B04C5F-7891-4CE0-A0C8-77B54131E034}" type="pres">
      <dgm:prSet presAssocID="{E99BFD0B-F346-491E-8E80-982B1AED9BD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B0726-43BD-42EF-AC0C-06F010C52FDB}" type="pres">
      <dgm:prSet presAssocID="{E99BFD0B-F346-491E-8E80-982B1AED9BD5}" presName="tile2" presStyleLbl="node1" presStyleIdx="1" presStyleCnt="4"/>
      <dgm:spPr/>
      <dgm:t>
        <a:bodyPr/>
        <a:lstStyle/>
        <a:p>
          <a:endParaRPr lang="ru-RU"/>
        </a:p>
      </dgm:t>
    </dgm:pt>
    <dgm:pt modelId="{9FDFE358-E13C-4787-9E1C-4735A4E94624}" type="pres">
      <dgm:prSet presAssocID="{E99BFD0B-F346-491E-8E80-982B1AED9BD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38997-6985-404B-AC04-667479442CB9}" type="pres">
      <dgm:prSet presAssocID="{E99BFD0B-F346-491E-8E80-982B1AED9BD5}" presName="tile3" presStyleLbl="node1" presStyleIdx="2" presStyleCnt="4" custLinFactNeighborX="785" custLinFactNeighborY="1270"/>
      <dgm:spPr/>
      <dgm:t>
        <a:bodyPr/>
        <a:lstStyle/>
        <a:p>
          <a:endParaRPr lang="ru-RU"/>
        </a:p>
      </dgm:t>
    </dgm:pt>
    <dgm:pt modelId="{54F4703D-0547-4410-9092-E1C4E807164F}" type="pres">
      <dgm:prSet presAssocID="{E99BFD0B-F346-491E-8E80-982B1AED9BD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ECB47-22A9-4B49-BDAB-8F54E823581A}" type="pres">
      <dgm:prSet presAssocID="{E99BFD0B-F346-491E-8E80-982B1AED9BD5}" presName="tile4" presStyleLbl="node1" presStyleIdx="3" presStyleCnt="4" custLinFactNeighborX="-826" custLinFactNeighborY="-1376"/>
      <dgm:spPr/>
      <dgm:t>
        <a:bodyPr/>
        <a:lstStyle/>
        <a:p>
          <a:endParaRPr lang="ru-RU"/>
        </a:p>
      </dgm:t>
    </dgm:pt>
    <dgm:pt modelId="{0A42A234-E7C0-4789-9DDB-3D9D76F4A048}" type="pres">
      <dgm:prSet presAssocID="{E99BFD0B-F346-491E-8E80-982B1AED9BD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E8963-AE2E-45C9-B32D-581B4B071207}" type="pres">
      <dgm:prSet presAssocID="{E99BFD0B-F346-491E-8E80-982B1AED9BD5}" presName="centerTile" presStyleLbl="fgShp" presStyleIdx="0" presStyleCnt="1" custScaleX="21763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D3E2C40-0E96-44FA-AED8-D0892AEA2F6B}" srcId="{E99BFD0B-F346-491E-8E80-982B1AED9BD5}" destId="{B2F90DF8-E9C1-415B-AE04-933EB25E894D}" srcOrd="0" destOrd="0" parTransId="{34FBC35E-F47A-44DF-AC15-00CABDACA983}" sibTransId="{5FE4CC3B-046D-4F9C-BF88-6D4C16D39D32}"/>
    <dgm:cxn modelId="{C37BBAC9-9AB0-4006-9AF0-31FE17BDAAFD}" type="presOf" srcId="{A45B9024-2B1C-4D2E-8BD9-098CA4B14BC6}" destId="{C41ECB47-22A9-4B49-BDAB-8F54E823581A}" srcOrd="0" destOrd="0" presId="urn:microsoft.com/office/officeart/2005/8/layout/matrix1"/>
    <dgm:cxn modelId="{75FBB341-EADF-450E-B6BE-C61CB7D566AA}" type="presOf" srcId="{E99BFD0B-F346-491E-8E80-982B1AED9BD5}" destId="{4C54A7A9-BDFB-460D-B607-D40114E2B6AE}" srcOrd="0" destOrd="0" presId="urn:microsoft.com/office/officeart/2005/8/layout/matrix1"/>
    <dgm:cxn modelId="{870B53E7-1616-4784-8534-BF31C7A11B5B}" type="presOf" srcId="{B2F90DF8-E9C1-415B-AE04-933EB25E894D}" destId="{3F6E8963-AE2E-45C9-B32D-581B4B071207}" srcOrd="0" destOrd="0" presId="urn:microsoft.com/office/officeart/2005/8/layout/matrix1"/>
    <dgm:cxn modelId="{92B29094-6F2E-4320-B62B-0FFD2EF21A41}" srcId="{B2F90DF8-E9C1-415B-AE04-933EB25E894D}" destId="{F1F538BE-F7FB-4798-B8EF-5317CB7423F5}" srcOrd="4" destOrd="0" parTransId="{46044955-1ACC-45DC-86F9-8564E7B9C80E}" sibTransId="{A1FA5C74-2E5B-4B10-83EA-FAD35D5B3B61}"/>
    <dgm:cxn modelId="{A2E64B24-B0A5-41C8-B8C4-EA9C4B0BAD65}" type="presOf" srcId="{4D4CF799-B8A5-418E-8F8F-89456D6AAE65}" destId="{F7CB0726-43BD-42EF-AC0C-06F010C52FDB}" srcOrd="0" destOrd="0" presId="urn:microsoft.com/office/officeart/2005/8/layout/matrix1"/>
    <dgm:cxn modelId="{4F2AFA0A-D59F-4B7B-90C0-04BE6078ACE7}" type="presOf" srcId="{78FB3EFE-F9D3-4C70-AC69-9DA9F9F989EC}" destId="{C4C2DFB4-DDB5-494C-8A4D-97F0BA964B1E}" srcOrd="0" destOrd="0" presId="urn:microsoft.com/office/officeart/2005/8/layout/matrix1"/>
    <dgm:cxn modelId="{D41B1065-D288-4594-9A77-79A576B5D761}" type="presOf" srcId="{4D4CF799-B8A5-418E-8F8F-89456D6AAE65}" destId="{9FDFE358-E13C-4787-9E1C-4735A4E94624}" srcOrd="1" destOrd="0" presId="urn:microsoft.com/office/officeart/2005/8/layout/matrix1"/>
    <dgm:cxn modelId="{208F9A76-DF1E-486B-8E76-9C7BF2D131A9}" type="presOf" srcId="{ACCD9977-40AE-4D4E-B808-7E0600BD7B45}" destId="{54F4703D-0547-4410-9092-E1C4E807164F}" srcOrd="1" destOrd="0" presId="urn:microsoft.com/office/officeart/2005/8/layout/matrix1"/>
    <dgm:cxn modelId="{D3CB9A24-8E8B-4268-9A7A-F70389C55670}" type="presOf" srcId="{A45B9024-2B1C-4D2E-8BD9-098CA4B14BC6}" destId="{0A42A234-E7C0-4789-9DDB-3D9D76F4A048}" srcOrd="1" destOrd="0" presId="urn:microsoft.com/office/officeart/2005/8/layout/matrix1"/>
    <dgm:cxn modelId="{9E858E24-5CEA-49BB-AAA3-935D21217666}" srcId="{B2F90DF8-E9C1-415B-AE04-933EB25E894D}" destId="{ACCD9977-40AE-4D4E-B808-7E0600BD7B45}" srcOrd="2" destOrd="0" parTransId="{D14A72FF-DC2E-46E7-BA7F-BEFB3573127C}" sibTransId="{9C8C7619-BDA6-44E5-862F-251BE4185FC5}"/>
    <dgm:cxn modelId="{8C615C5A-FCE3-4000-9054-D31A2B3E7C9C}" type="presOf" srcId="{78FB3EFE-F9D3-4C70-AC69-9DA9F9F989EC}" destId="{08B04C5F-7891-4CE0-A0C8-77B54131E034}" srcOrd="1" destOrd="0" presId="urn:microsoft.com/office/officeart/2005/8/layout/matrix1"/>
    <dgm:cxn modelId="{270507FF-C886-4BF3-9476-5A50C6B42C74}" type="presOf" srcId="{ACCD9977-40AE-4D4E-B808-7E0600BD7B45}" destId="{E3D38997-6985-404B-AC04-667479442CB9}" srcOrd="0" destOrd="0" presId="urn:microsoft.com/office/officeart/2005/8/layout/matrix1"/>
    <dgm:cxn modelId="{D773920B-F67D-4B00-ACFA-4280C5A66CF6}" srcId="{B2F90DF8-E9C1-415B-AE04-933EB25E894D}" destId="{4D4CF799-B8A5-418E-8F8F-89456D6AAE65}" srcOrd="1" destOrd="0" parTransId="{932F683D-C0E3-481D-A504-477B9B1047BA}" sibTransId="{BC1AE6E9-236A-4CAB-ABE9-7BD77F8ECBC1}"/>
    <dgm:cxn modelId="{AFAEF58E-D771-47AE-BAD4-84540AE4909B}" srcId="{B2F90DF8-E9C1-415B-AE04-933EB25E894D}" destId="{78FB3EFE-F9D3-4C70-AC69-9DA9F9F989EC}" srcOrd="0" destOrd="0" parTransId="{9E33E17A-B2EF-46B1-8A28-459359DD71A0}" sibTransId="{907BD10A-804B-4EA3-AA5A-635A9FD1106B}"/>
    <dgm:cxn modelId="{0A6B999D-7848-4F1F-A9AC-72C163B206E8}" srcId="{B2F90DF8-E9C1-415B-AE04-933EB25E894D}" destId="{A45B9024-2B1C-4D2E-8BD9-098CA4B14BC6}" srcOrd="3" destOrd="0" parTransId="{C15F0A02-A1A8-4980-AAEE-7790B8AC472F}" sibTransId="{B4CB69C0-FD9E-4577-8F9C-835D77A37523}"/>
    <dgm:cxn modelId="{D0DE8A1F-83F2-4201-B044-AC02814CDF92}" type="presParOf" srcId="{4C54A7A9-BDFB-460D-B607-D40114E2B6AE}" destId="{8F70B413-702D-4A50-87B8-2A17C695BC06}" srcOrd="0" destOrd="0" presId="urn:microsoft.com/office/officeart/2005/8/layout/matrix1"/>
    <dgm:cxn modelId="{46F79536-2A5E-4C1D-A865-85650AB9B7A7}" type="presParOf" srcId="{8F70B413-702D-4A50-87B8-2A17C695BC06}" destId="{C4C2DFB4-DDB5-494C-8A4D-97F0BA964B1E}" srcOrd="0" destOrd="0" presId="urn:microsoft.com/office/officeart/2005/8/layout/matrix1"/>
    <dgm:cxn modelId="{BCCD90BA-E546-4F76-AFA1-9C3E39B72452}" type="presParOf" srcId="{8F70B413-702D-4A50-87B8-2A17C695BC06}" destId="{08B04C5F-7891-4CE0-A0C8-77B54131E034}" srcOrd="1" destOrd="0" presId="urn:microsoft.com/office/officeart/2005/8/layout/matrix1"/>
    <dgm:cxn modelId="{E0C3A82C-4EBD-4F59-A469-2FA07109193B}" type="presParOf" srcId="{8F70B413-702D-4A50-87B8-2A17C695BC06}" destId="{F7CB0726-43BD-42EF-AC0C-06F010C52FDB}" srcOrd="2" destOrd="0" presId="urn:microsoft.com/office/officeart/2005/8/layout/matrix1"/>
    <dgm:cxn modelId="{262681C0-C4EE-4927-94C5-62849FA43CBD}" type="presParOf" srcId="{8F70B413-702D-4A50-87B8-2A17C695BC06}" destId="{9FDFE358-E13C-4787-9E1C-4735A4E94624}" srcOrd="3" destOrd="0" presId="urn:microsoft.com/office/officeart/2005/8/layout/matrix1"/>
    <dgm:cxn modelId="{B371D62A-53A5-4491-AB34-C8EF580FCBC2}" type="presParOf" srcId="{8F70B413-702D-4A50-87B8-2A17C695BC06}" destId="{E3D38997-6985-404B-AC04-667479442CB9}" srcOrd="4" destOrd="0" presId="urn:microsoft.com/office/officeart/2005/8/layout/matrix1"/>
    <dgm:cxn modelId="{CEFADDDD-D9AB-4834-946A-D0C3DB8620AC}" type="presParOf" srcId="{8F70B413-702D-4A50-87B8-2A17C695BC06}" destId="{54F4703D-0547-4410-9092-E1C4E807164F}" srcOrd="5" destOrd="0" presId="urn:microsoft.com/office/officeart/2005/8/layout/matrix1"/>
    <dgm:cxn modelId="{6B1F21BF-4790-4BD8-A8D2-F2D84524DB53}" type="presParOf" srcId="{8F70B413-702D-4A50-87B8-2A17C695BC06}" destId="{C41ECB47-22A9-4B49-BDAB-8F54E823581A}" srcOrd="6" destOrd="0" presId="urn:microsoft.com/office/officeart/2005/8/layout/matrix1"/>
    <dgm:cxn modelId="{608B2395-D2A7-4FCE-BFB5-FB8FCB986830}" type="presParOf" srcId="{8F70B413-702D-4A50-87B8-2A17C695BC06}" destId="{0A42A234-E7C0-4789-9DDB-3D9D76F4A048}" srcOrd="7" destOrd="0" presId="urn:microsoft.com/office/officeart/2005/8/layout/matrix1"/>
    <dgm:cxn modelId="{DCF9B8D8-C344-421B-A1D4-A86BF24D0FC1}" type="presParOf" srcId="{4C54A7A9-BDFB-460D-B607-D40114E2B6AE}" destId="{3F6E8963-AE2E-45C9-B32D-581B4B071207}" srcOrd="1" destOrd="0" presId="urn:microsoft.com/office/officeart/2005/8/layout/matrix1"/>
  </dgm:cxnLst>
  <dgm:bg>
    <a:solidFill>
      <a:schemeClr val="bg2">
        <a:lumMod val="25000"/>
        <a:lumOff val="7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138C1-2071-4119-88C8-0A3146100907}">
      <dsp:nvSpPr>
        <dsp:cNvPr id="0" name=""/>
        <dsp:cNvSpPr/>
      </dsp:nvSpPr>
      <dsp:spPr>
        <a:xfrm>
          <a:off x="0" y="1877"/>
          <a:ext cx="8136904" cy="1620165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НЕДОПУЩЕНИЕ КОНФЛИКТА ИНТЕРЕСОВ</a:t>
          </a:r>
          <a:endParaRPr lang="ru-RU" sz="3600" kern="1200" dirty="0"/>
        </a:p>
      </dsp:txBody>
      <dsp:txXfrm>
        <a:off x="79090" y="80967"/>
        <a:ext cx="7978724" cy="1461985"/>
      </dsp:txXfrm>
    </dsp:sp>
    <dsp:sp modelId="{E1220C2F-20D6-4204-AFA4-2E4A16CA8F8F}">
      <dsp:nvSpPr>
        <dsp:cNvPr id="0" name=""/>
        <dsp:cNvSpPr/>
      </dsp:nvSpPr>
      <dsp:spPr>
        <a:xfrm>
          <a:off x="0" y="1622042"/>
          <a:ext cx="8136904" cy="81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600" kern="1200" dirty="0"/>
        </a:p>
      </dsp:txBody>
      <dsp:txXfrm>
        <a:off x="0" y="1622042"/>
        <a:ext cx="8136904" cy="81101"/>
      </dsp:txXfrm>
    </dsp:sp>
    <dsp:sp modelId="{A95E24D9-ADF1-4264-AF32-75E52BE007A9}">
      <dsp:nvSpPr>
        <dsp:cNvPr id="0" name=""/>
        <dsp:cNvSpPr/>
      </dsp:nvSpPr>
      <dsp:spPr>
        <a:xfrm>
          <a:off x="0" y="1703144"/>
          <a:ext cx="8136904" cy="1620165"/>
        </a:xfrm>
        <a:prstGeom prst="roundRect">
          <a:avLst/>
        </a:prstGeom>
        <a:solidFill>
          <a:schemeClr val="accent3">
            <a:hueOff val="0"/>
            <a:satOff val="0"/>
            <a:lumOff val="-50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ОГРАНИЧЕНИЕ</a:t>
          </a:r>
          <a:r>
            <a:rPr lang="ru-RU" sz="3600" kern="1200" dirty="0" smtClean="0"/>
            <a:t> </a:t>
          </a:r>
          <a:r>
            <a:rPr lang="ru-RU" sz="3000" kern="1200" baseline="0" dirty="0" smtClean="0"/>
            <a:t>КРУГА ЛИЦ, ПРОВОДЯЩИХ СПЕЦИАЛЬНУЮ ОЦЕНКУ УСЛОВИЙ ТРУДА</a:t>
          </a:r>
          <a:endParaRPr lang="ru-RU" sz="3000" kern="1200" baseline="0" dirty="0"/>
        </a:p>
      </dsp:txBody>
      <dsp:txXfrm>
        <a:off x="79090" y="1782234"/>
        <a:ext cx="7978724" cy="1461985"/>
      </dsp:txXfrm>
    </dsp:sp>
    <dsp:sp modelId="{386D37F6-A164-4CE3-ACA0-C16277461AAA}">
      <dsp:nvSpPr>
        <dsp:cNvPr id="0" name=""/>
        <dsp:cNvSpPr/>
      </dsp:nvSpPr>
      <dsp:spPr>
        <a:xfrm>
          <a:off x="0" y="3337415"/>
          <a:ext cx="8136904" cy="1620165"/>
        </a:xfrm>
        <a:prstGeom prst="roundRect">
          <a:avLst/>
        </a:prstGeom>
        <a:solidFill>
          <a:schemeClr val="accent3">
            <a:hueOff val="0"/>
            <a:satOff val="0"/>
            <a:lumOff val="-100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baseline="0" dirty="0" smtClean="0"/>
            <a:t>ДЕНЕЖНОЕ ВОЗНАГРАЖДЕНИЕ НЕ МОЖЕТ БЫТЬ В ЗАВИСИМОСТИ ОТ РЕЗУЛЬТАТОВ ОЦЕНКИ</a:t>
          </a:r>
          <a:endParaRPr lang="ru-RU" sz="3000" kern="1200" baseline="0" dirty="0"/>
        </a:p>
      </dsp:txBody>
      <dsp:txXfrm>
        <a:off x="79090" y="3416505"/>
        <a:ext cx="7978724" cy="1461985"/>
      </dsp:txXfrm>
    </dsp:sp>
    <dsp:sp modelId="{9D1DAEC4-864E-4551-8413-0E176BA048F8}">
      <dsp:nvSpPr>
        <dsp:cNvPr id="0" name=""/>
        <dsp:cNvSpPr/>
      </dsp:nvSpPr>
      <dsp:spPr>
        <a:xfrm>
          <a:off x="0" y="4957581"/>
          <a:ext cx="8136904" cy="81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7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600" kern="1200" dirty="0"/>
        </a:p>
      </dsp:txBody>
      <dsp:txXfrm>
        <a:off x="0" y="4957581"/>
        <a:ext cx="8136904" cy="81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36405C-7B62-4587-A0A0-0903423D3203}">
      <dsp:nvSpPr>
        <dsp:cNvPr id="0" name=""/>
        <dsp:cNvSpPr/>
      </dsp:nvSpPr>
      <dsp:spPr>
        <a:xfrm>
          <a:off x="3542793" y="288040"/>
          <a:ext cx="5314190" cy="26053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штраф до 50 тыс. рублей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дисквалификация </a:t>
          </a:r>
          <a:br>
            <a:rPr lang="ru-RU" sz="2400" kern="1200" dirty="0" smtClean="0"/>
          </a:br>
          <a:r>
            <a:rPr lang="ru-RU" sz="2400" kern="1200" dirty="0" smtClean="0"/>
            <a:t>до 3 лет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данные в Минтруд для лишения сертификата эксперта</a:t>
          </a:r>
          <a:endParaRPr lang="ru-RU" sz="2400" kern="1200" dirty="0"/>
        </a:p>
      </dsp:txBody>
      <dsp:txXfrm>
        <a:off x="3542793" y="613711"/>
        <a:ext cx="4337177" cy="1954025"/>
      </dsp:txXfrm>
    </dsp:sp>
    <dsp:sp modelId="{B151A060-ACD3-4DB9-B0E1-5CAA08765DDD}">
      <dsp:nvSpPr>
        <dsp:cNvPr id="0" name=""/>
        <dsp:cNvSpPr/>
      </dsp:nvSpPr>
      <dsp:spPr>
        <a:xfrm>
          <a:off x="0" y="228924"/>
          <a:ext cx="3542793" cy="260536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Эксперт</a:t>
          </a:r>
          <a:endParaRPr lang="ru-RU" sz="3700" kern="1200" dirty="0"/>
        </a:p>
      </dsp:txBody>
      <dsp:txXfrm>
        <a:off x="127184" y="356108"/>
        <a:ext cx="3288425" cy="2350999"/>
      </dsp:txXfrm>
    </dsp:sp>
    <dsp:sp modelId="{E43C96FE-B676-44C4-BF50-621CD1AE5251}">
      <dsp:nvSpPr>
        <dsp:cNvPr id="0" name=""/>
        <dsp:cNvSpPr/>
      </dsp:nvSpPr>
      <dsp:spPr>
        <a:xfrm>
          <a:off x="3542793" y="2866572"/>
          <a:ext cx="5314190" cy="26053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1154917"/>
            <a:satOff val="38059"/>
            <a:lumOff val="1627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1154917"/>
              <a:satOff val="38059"/>
              <a:lumOff val="162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штраф до 200 тыс. рублей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приостановление деятельности до 90 суток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данные в </a:t>
          </a:r>
          <a:r>
            <a:rPr lang="ru-RU" sz="2400" kern="1200" dirty="0" err="1" smtClean="0"/>
            <a:t>Росакредитацию</a:t>
          </a:r>
          <a:r>
            <a:rPr lang="ru-RU" sz="2400" kern="1200" dirty="0" smtClean="0"/>
            <a:t> для аннулирования аттестата аккредитации</a:t>
          </a:r>
          <a:endParaRPr lang="ru-RU" sz="2400" kern="1200" dirty="0"/>
        </a:p>
      </dsp:txBody>
      <dsp:txXfrm>
        <a:off x="3542793" y="3192243"/>
        <a:ext cx="4337177" cy="1954025"/>
      </dsp:txXfrm>
    </dsp:sp>
    <dsp:sp modelId="{9C31BDD0-190E-4A82-A6F0-3BCB7E84BD25}">
      <dsp:nvSpPr>
        <dsp:cNvPr id="0" name=""/>
        <dsp:cNvSpPr/>
      </dsp:nvSpPr>
      <dsp:spPr>
        <a:xfrm>
          <a:off x="0" y="2866572"/>
          <a:ext cx="3542793" cy="260536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tx1"/>
              </a:solidFill>
            </a:rPr>
            <a:t>Организация</a:t>
          </a:r>
          <a:endParaRPr lang="ru-RU" sz="3700" kern="1200" dirty="0">
            <a:solidFill>
              <a:schemeClr val="tx1"/>
            </a:solidFill>
          </a:endParaRPr>
        </a:p>
      </dsp:txBody>
      <dsp:txXfrm>
        <a:off x="127184" y="2993756"/>
        <a:ext cx="3288425" cy="23509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2DFB4-DDB5-494C-8A4D-97F0BA964B1E}">
      <dsp:nvSpPr>
        <dsp:cNvPr id="0" name=""/>
        <dsp:cNvSpPr/>
      </dsp:nvSpPr>
      <dsp:spPr>
        <a:xfrm rot="16200000">
          <a:off x="828091" y="-828091"/>
          <a:ext cx="2700300" cy="4356484"/>
        </a:xfrm>
        <a:prstGeom prst="round1Rect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Работодатель (председатель комиссии), его представители, включая специалиста по охране труда</a:t>
          </a:r>
          <a:endParaRPr lang="ru-RU" sz="2400" kern="1200" dirty="0"/>
        </a:p>
      </dsp:txBody>
      <dsp:txXfrm rot="5400000">
        <a:off x="0" y="0"/>
        <a:ext cx="4356484" cy="2025225"/>
      </dsp:txXfrm>
    </dsp:sp>
    <dsp:sp modelId="{F7CB0726-43BD-42EF-AC0C-06F010C52FDB}">
      <dsp:nvSpPr>
        <dsp:cNvPr id="0" name=""/>
        <dsp:cNvSpPr/>
      </dsp:nvSpPr>
      <dsp:spPr>
        <a:xfrm>
          <a:off x="4356484" y="0"/>
          <a:ext cx="4356484" cy="2700300"/>
        </a:xfrm>
        <a:prstGeom prst="round1Rect">
          <a:avLst/>
        </a:prstGeom>
        <a:solidFill>
          <a:schemeClr val="accent3">
            <a:hueOff val="0"/>
            <a:satOff val="0"/>
            <a:lumOff val="-3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Представители профсоюза или иного представительного органа работников (при наличии)</a:t>
          </a:r>
          <a:endParaRPr lang="ru-RU" sz="2400" kern="1200" dirty="0"/>
        </a:p>
      </dsp:txBody>
      <dsp:txXfrm>
        <a:off x="4356484" y="0"/>
        <a:ext cx="4356484" cy="2025225"/>
      </dsp:txXfrm>
    </dsp:sp>
    <dsp:sp modelId="{E3D38997-6985-404B-AC04-667479442CB9}">
      <dsp:nvSpPr>
        <dsp:cNvPr id="0" name=""/>
        <dsp:cNvSpPr/>
      </dsp:nvSpPr>
      <dsp:spPr>
        <a:xfrm rot="10800000">
          <a:off x="34198" y="2700300"/>
          <a:ext cx="4356484" cy="2700300"/>
        </a:xfrm>
        <a:prstGeom prst="round1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 число членов комиссии должно быть нечетным </a:t>
          </a:r>
          <a:endParaRPr lang="ru-RU" sz="2400" kern="1200" dirty="0">
            <a:solidFill>
              <a:schemeClr val="tx1"/>
            </a:solidFill>
          </a:endParaRPr>
        </a:p>
      </dsp:txBody>
      <dsp:txXfrm rot="10800000">
        <a:off x="34198" y="3375375"/>
        <a:ext cx="4356484" cy="2025225"/>
      </dsp:txXfrm>
    </dsp:sp>
    <dsp:sp modelId="{C41ECB47-22A9-4B49-BDAB-8F54E823581A}">
      <dsp:nvSpPr>
        <dsp:cNvPr id="0" name=""/>
        <dsp:cNvSpPr/>
      </dsp:nvSpPr>
      <dsp:spPr>
        <a:xfrm rot="5400000">
          <a:off x="5148591" y="1835051"/>
          <a:ext cx="2700300" cy="4356484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Для малых организаций - специалист по охране труда либо представитель организации или специалист, привлекаемые работодателем по гражданско-правовому договору для осуществления функций службы охраны труда (специалиста по охране труда)</a:t>
          </a:r>
          <a:endParaRPr lang="ru-RU" sz="1700" kern="1200" dirty="0"/>
        </a:p>
      </dsp:txBody>
      <dsp:txXfrm rot="-5400000">
        <a:off x="4320499" y="3338218"/>
        <a:ext cx="4356484" cy="2025225"/>
      </dsp:txXfrm>
    </dsp:sp>
    <dsp:sp modelId="{3F6E8963-AE2E-45C9-B32D-581B4B071207}">
      <dsp:nvSpPr>
        <dsp:cNvPr id="0" name=""/>
        <dsp:cNvSpPr/>
      </dsp:nvSpPr>
      <dsp:spPr>
        <a:xfrm>
          <a:off x="1512166" y="2025225"/>
          <a:ext cx="5688635" cy="1350150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Комиссия по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проведению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специальной оценки условий труда</a:t>
          </a:r>
          <a:endParaRPr lang="ru-RU" sz="2000" kern="1200" dirty="0"/>
        </a:p>
      </dsp:txBody>
      <dsp:txXfrm>
        <a:off x="1578075" y="2091134"/>
        <a:ext cx="5556817" cy="1218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34" tIns="47517" rIns="95034" bIns="47517" numCol="1" anchor="t" anchorCtr="0" compatLnSpc="1">
            <a:prstTxWarp prst="textNoShape">
              <a:avLst/>
            </a:prstTxWarp>
          </a:bodyPr>
          <a:lstStyle>
            <a:lvl1pPr defTabSz="951108">
              <a:defRPr sz="1300" b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57625" y="0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34" tIns="47517" rIns="95034" bIns="47517" numCol="1" anchor="t" anchorCtr="0" compatLnSpc="1">
            <a:prstTxWarp prst="textNoShape">
              <a:avLst/>
            </a:prstTxWarp>
          </a:bodyPr>
          <a:lstStyle>
            <a:lvl1pPr algn="r" defTabSz="951108">
              <a:defRPr sz="1300" b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2A0804D1-0E16-4876-BB0E-5009B515EE90}" type="datetimeFigureOut">
              <a:rPr lang="ru-RU"/>
              <a:pPr>
                <a:defRPr/>
              </a:pPr>
              <a:t>01.06.2018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9325" y="738188"/>
            <a:ext cx="4911725" cy="3683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05" tIns="45052" rIns="90105" bIns="45052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667250"/>
            <a:ext cx="544671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34" tIns="47517" rIns="95034" bIns="475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34" tIns="47517" rIns="95034" bIns="47517" numCol="1" anchor="b" anchorCtr="0" compatLnSpc="1">
            <a:prstTxWarp prst="textNoShape">
              <a:avLst/>
            </a:prstTxWarp>
          </a:bodyPr>
          <a:lstStyle>
            <a:lvl1pPr defTabSz="951108">
              <a:defRPr sz="1300" b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34" tIns="47517" rIns="95034" bIns="47517" numCol="1" anchor="b" anchorCtr="0" compatLnSpc="1">
            <a:prstTxWarp prst="textNoShape">
              <a:avLst/>
            </a:prstTxWarp>
          </a:bodyPr>
          <a:lstStyle>
            <a:lvl1pPr algn="r" defTabSz="951108">
              <a:defRPr sz="1300" b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E0F4EF64-24FD-4C77-94ED-C1C69F3358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331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0913"/>
            <a:fld id="{E2D50B1B-D86A-4FDD-B617-B08ED0B27543}" type="slidenum">
              <a:rPr lang="ru-RU" smtClean="0">
                <a:cs typeface="Arial" charset="0"/>
              </a:rPr>
              <a:pPr defTabSz="950913"/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9155" name="Номер слайда 3"/>
          <p:cNvSpPr txBox="1">
            <a:spLocks noGrp="1"/>
          </p:cNvSpPr>
          <p:nvPr/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4" tIns="47517" rIns="95034" bIns="47517" anchor="b"/>
          <a:lstStyle/>
          <a:p>
            <a:pPr algn="r" defTabSz="950913"/>
            <a:fld id="{C1002438-1A1B-400B-80CA-5D7A122F9ED0}" type="slidenum">
              <a:rPr lang="ru-RU" sz="1300" b="0">
                <a:latin typeface="Tahoma" pitchFamily="34" charset="0"/>
              </a:rPr>
              <a:pPr algn="r" defTabSz="950913"/>
              <a:t>9</a:t>
            </a:fld>
            <a:endParaRPr lang="ru-RU" sz="1300" b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0913"/>
            <a:fld id="{50C82CDE-100F-4F3B-AA06-70F4210D6055}" type="slidenum">
              <a:rPr lang="ru-RU" smtClean="0">
                <a:latin typeface="Arial" charset="0"/>
                <a:cs typeface="Arial" charset="0"/>
              </a:rPr>
              <a:pPr defTabSz="950913"/>
              <a:t>10</a:t>
            </a:fld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43" name="Номер слайда 3"/>
          <p:cNvSpPr txBox="1">
            <a:spLocks noGrp="1"/>
          </p:cNvSpPr>
          <p:nvPr/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4" tIns="47517" rIns="95034" bIns="47517" anchor="b"/>
          <a:lstStyle/>
          <a:p>
            <a:pPr algn="r" defTabSz="950913"/>
            <a:fld id="{E30D65D7-E3C5-452D-B727-032EE531FFAD}" type="slidenum">
              <a:rPr lang="ru-RU" sz="1300" b="0">
                <a:latin typeface="Tahoma" pitchFamily="34" charset="0"/>
              </a:rPr>
              <a:pPr algn="r" defTabSz="950913"/>
              <a:t>19</a:t>
            </a:fld>
            <a:endParaRPr lang="ru-RU" sz="1300" b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161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0913"/>
            <a:fld id="{EA0DC35A-DB14-47E7-B526-B2841D2118D1}" type="slidenum">
              <a:rPr lang="ru-RU" smtClean="0">
                <a:cs typeface="Arial" charset="0"/>
              </a:rPr>
              <a:pPr defTabSz="950913"/>
              <a:t>50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4147" name="Номер слайда 3"/>
          <p:cNvSpPr txBox="1">
            <a:spLocks noGrp="1"/>
          </p:cNvSpPr>
          <p:nvPr/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4" tIns="47517" rIns="95034" bIns="47517" anchor="b"/>
          <a:lstStyle/>
          <a:p>
            <a:pPr algn="r" defTabSz="950913"/>
            <a:fld id="{362852B9-8A01-4611-BD05-BB4F388E1FA8}" type="slidenum">
              <a:rPr lang="ru-RU" sz="1300" b="0"/>
              <a:pPr algn="r" defTabSz="950913"/>
              <a:t>70</a:t>
            </a:fld>
            <a:endParaRPr lang="ru-RU" sz="1300" b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4147" name="Номер слайда 3"/>
          <p:cNvSpPr txBox="1">
            <a:spLocks noGrp="1"/>
          </p:cNvSpPr>
          <p:nvPr/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4" tIns="47517" rIns="95034" bIns="47517" anchor="b"/>
          <a:lstStyle/>
          <a:p>
            <a:pPr algn="r" defTabSz="950913"/>
            <a:fld id="{362852B9-8A01-4611-BD05-BB4F388E1FA8}" type="slidenum">
              <a:rPr lang="ru-RU" sz="1300" b="0"/>
              <a:pPr algn="r" defTabSz="950913"/>
              <a:t>71</a:t>
            </a:fld>
            <a:endParaRPr lang="ru-RU" sz="1300" b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4147" name="Номер слайда 3"/>
          <p:cNvSpPr txBox="1">
            <a:spLocks noGrp="1"/>
          </p:cNvSpPr>
          <p:nvPr/>
        </p:nvSpPr>
        <p:spPr bwMode="auto">
          <a:xfrm>
            <a:off x="3857625" y="9331325"/>
            <a:ext cx="294957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4" tIns="47517" rIns="95034" bIns="47517" anchor="b"/>
          <a:lstStyle/>
          <a:p>
            <a:pPr algn="r" defTabSz="950913"/>
            <a:fld id="{362852B9-8A01-4611-BD05-BB4F388E1FA8}" type="slidenum">
              <a:rPr lang="ru-RU" sz="1300" b="0"/>
              <a:pPr algn="r" defTabSz="950913"/>
              <a:t>72</a:t>
            </a:fld>
            <a:endParaRPr lang="ru-RU" sz="13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F7E2C-117B-4E02-90B7-15494B69D904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41297-AB4D-4880-900A-1DA367F4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3C2F6-8694-40E0-B844-9D1E5F1E05E2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4B98F-4520-4EAE-90AB-CFA9F1D97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4E7A4-2D19-47C1-B960-4A53432D8222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C05AB-3D1B-486B-87D4-14E984980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E8CB0-34BF-42FD-86BF-14E3E71F2C42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373C2-DA49-4E8D-9CD6-DF229AA28A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3B314-8C12-4EB4-875B-E3922BA4ADB6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374B0-BD67-4502-922F-474D1E2E6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DA4A3-980E-480F-9FA3-F0E32BE1C499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C8017-538E-4B2C-BC19-8BEC8A1D8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2672C-A106-4CFD-B331-270FE55FBF7D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75A4A-117A-4CBE-ADEA-5238715A1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9E111-2782-421E-AEDF-080BE3008ABC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0E372-A999-46C9-9033-001D96B9EF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5C5E5-84B8-4598-A799-4582438B397B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48B4-E4F6-43B2-9412-1678FB834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9E767-5A14-4E6B-A845-66C3100B37B9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AF654-8819-4126-9B30-93A0BE8EA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F6C43-EFEF-4DF2-9746-38163A6165C1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919C9-C328-48F2-97AF-016379546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fld id="{4B3D3A84-CA46-4731-8860-068BED60B435}" type="datetimeFigureOut">
              <a:rPr lang="ru-RU"/>
              <a:pPr>
                <a:defRPr/>
              </a:pPr>
              <a:t>01.06.2018</a:t>
            </a:fld>
            <a:endParaRPr lang="ru-RU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B4F00C33-004B-442D-A341-891A31BA3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1" r:id="rId2"/>
    <p:sldLayoutId id="2147483700" r:id="rId3"/>
    <p:sldLayoutId id="2147483699" r:id="rId4"/>
    <p:sldLayoutId id="2147483698" r:id="rId5"/>
    <p:sldLayoutId id="2147483697" r:id="rId6"/>
    <p:sldLayoutId id="2147483696" r:id="rId7"/>
    <p:sldLayoutId id="2147483695" r:id="rId8"/>
    <p:sldLayoutId id="2147483694" r:id="rId9"/>
    <p:sldLayoutId id="2147483693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 b="0">
              <a:latin typeface="Tahoma" pitchFamily="34" charset="0"/>
            </a:endParaRPr>
          </a:p>
        </p:txBody>
      </p:sp>
      <p:sp>
        <p:nvSpPr>
          <p:cNvPr id="14338" name="Прямоугольник 7"/>
          <p:cNvSpPr>
            <a:spLocks noChangeArrowheads="1"/>
          </p:cNvSpPr>
          <p:nvPr/>
        </p:nvSpPr>
        <p:spPr bwMode="auto">
          <a:xfrm>
            <a:off x="439987" y="1066204"/>
            <a:ext cx="812140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Специальная оценка условий </a:t>
            </a:r>
            <a:r>
              <a:rPr lang="ru-RU" sz="2800" dirty="0" smtClean="0"/>
              <a:t>труда</a:t>
            </a:r>
            <a:endParaRPr lang="ru-RU" sz="2800" dirty="0"/>
          </a:p>
          <a:p>
            <a:pPr algn="ctr"/>
            <a:endParaRPr lang="ru-RU" sz="1200" dirty="0"/>
          </a:p>
          <a:p>
            <a:pPr algn="ctr"/>
            <a:r>
              <a:rPr lang="ru-RU" sz="2800" dirty="0"/>
              <a:t>Гарантии и </a:t>
            </a:r>
            <a:r>
              <a:rPr lang="ru-RU" sz="2800" dirty="0" smtClean="0"/>
              <a:t>компенсации</a:t>
            </a:r>
            <a:endParaRPr lang="ru-RU" sz="2800" dirty="0"/>
          </a:p>
          <a:p>
            <a:pPr algn="ctr"/>
            <a:endParaRPr lang="ru-RU" sz="1200" dirty="0"/>
          </a:p>
          <a:p>
            <a:pPr algn="ctr"/>
            <a:r>
              <a:rPr lang="ru-RU" sz="2800" dirty="0"/>
              <a:t>Изменения в </a:t>
            </a:r>
            <a:r>
              <a:rPr lang="ru-RU" sz="2800" dirty="0" smtClean="0"/>
              <a:t>пенсионном законодательстве </a:t>
            </a:r>
          </a:p>
          <a:p>
            <a:pPr algn="ctr"/>
            <a:endParaRPr lang="ru-RU" sz="1200" dirty="0"/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Ответственность за нарушения в области охраны труда</a:t>
            </a:r>
            <a:endParaRPr lang="ru-RU" sz="28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71600" y="3833633"/>
            <a:ext cx="7200800" cy="2835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349500"/>
            <a:ext cx="8424863" cy="1368425"/>
          </a:xfrm>
        </p:spPr>
        <p:txBody>
          <a:bodyPr/>
          <a:lstStyle/>
          <a:p>
            <a:pPr eaLnBrk="1" hangingPunct="1"/>
            <a:r>
              <a:rPr lang="ru-RU" sz="3600" b="1" smtClean="0"/>
              <a:t>Специальная оценка условий труда</a:t>
            </a:r>
            <a:endParaRPr lang="ru-RU" sz="3400" smtClean="0"/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3275856" y="4509120"/>
            <a:ext cx="554429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Федеральный закон от 28.12.2013 № 426-ФЗ</a:t>
            </a:r>
          </a:p>
          <a:p>
            <a:r>
              <a:rPr lang="ru-RU" b="0" dirty="0"/>
              <a:t>«О специальной оценке условий труда»</a:t>
            </a:r>
          </a:p>
          <a:p>
            <a:endParaRPr lang="ru-RU" sz="700" b="0" dirty="0"/>
          </a:p>
          <a:p>
            <a:pPr>
              <a:buNone/>
            </a:pPr>
            <a:r>
              <a:rPr lang="ru-RU" b="0" dirty="0"/>
              <a:t>Приказ Минтруда России от 24.01.2014 № 33н </a:t>
            </a:r>
          </a:p>
          <a:p>
            <a:pPr>
              <a:buNone/>
            </a:pPr>
            <a:r>
              <a:rPr lang="ru-RU" b="0" dirty="0"/>
              <a:t>«Об утверждении Методики проведения специальной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оценки </a:t>
            </a:r>
            <a:r>
              <a:rPr lang="ru-RU" b="0" dirty="0"/>
              <a:t>условий труда, Классификатора вредных и (или) опасных производственных факторов, формы отчета о проведении специальной оценки условий труда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и </a:t>
            </a:r>
            <a:r>
              <a:rPr lang="ru-RU" b="0" dirty="0"/>
              <a:t>инструкции </a:t>
            </a:r>
            <a:r>
              <a:rPr lang="ru-RU" b="0" dirty="0" smtClean="0"/>
              <a:t>по </a:t>
            </a:r>
            <a:r>
              <a:rPr lang="ru-RU" b="0" dirty="0"/>
              <a:t>её заполнению»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29EC618C-6DCE-44DC-A211-2EB77AA40D99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2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3, ч. 1</a:t>
            </a:r>
          </a:p>
        </p:txBody>
      </p:sp>
      <p:sp>
        <p:nvSpPr>
          <p:cNvPr id="3993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3917B860-F5A1-4CDA-BB3D-5AA953E1626B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3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213" y="301625"/>
            <a:ext cx="8424862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/>
              <a:t>Специальная оценка условий труда (СОУТ) </a:t>
            </a:r>
          </a:p>
          <a:p>
            <a:pPr>
              <a:defRPr/>
            </a:pPr>
            <a:endParaRPr lang="ru-RU" sz="1100" dirty="0"/>
          </a:p>
          <a:p>
            <a:pPr indent="442913" algn="just">
              <a:defRPr/>
            </a:pPr>
            <a:r>
              <a:rPr lang="ru-RU" sz="2400" dirty="0"/>
              <a:t>является единым </a:t>
            </a:r>
            <a:r>
              <a:rPr lang="ru-RU" sz="2400" dirty="0">
                <a:solidFill>
                  <a:srgbClr val="C00000"/>
                </a:solidFill>
              </a:rPr>
              <a:t>комплексом последовательно осуществляемых мероприятий</a:t>
            </a:r>
          </a:p>
          <a:p>
            <a:pPr indent="442913" algn="just">
              <a:defRPr/>
            </a:pPr>
            <a:r>
              <a:rPr lang="ru-RU" sz="2400" dirty="0"/>
              <a:t>по </a:t>
            </a:r>
            <a:r>
              <a:rPr lang="ru-RU" sz="2400" dirty="0">
                <a:solidFill>
                  <a:srgbClr val="C00000"/>
                </a:solidFill>
              </a:rPr>
              <a:t>идентификации</a:t>
            </a:r>
            <a:r>
              <a:rPr lang="ru-RU" sz="2400" dirty="0"/>
              <a:t> вредных и (или) опасных факторов производственной среды и трудового процесса (вредные и (или) опасные производственные факторы) </a:t>
            </a:r>
          </a:p>
          <a:p>
            <a:pPr indent="442913" algn="just">
              <a:defRPr/>
            </a:pPr>
            <a:r>
              <a:rPr lang="ru-RU" sz="2400" dirty="0"/>
              <a:t>и </a:t>
            </a:r>
            <a:r>
              <a:rPr lang="ru-RU" sz="2400" dirty="0">
                <a:solidFill>
                  <a:srgbClr val="C00000"/>
                </a:solidFill>
              </a:rPr>
              <a:t>оценке</a:t>
            </a:r>
            <a:r>
              <a:rPr lang="ru-RU" sz="2400" dirty="0"/>
              <a:t> уровня их воздействия на работника с учетом отклонения их фактических значений </a:t>
            </a:r>
          </a:p>
          <a:p>
            <a:pPr indent="442913" algn="just">
              <a:defRPr/>
            </a:pPr>
            <a:r>
              <a:rPr lang="ru-RU" sz="2400" dirty="0"/>
              <a:t>от </a:t>
            </a:r>
            <a:r>
              <a:rPr lang="ru-RU" sz="2400" dirty="0">
                <a:solidFill>
                  <a:srgbClr val="C00000"/>
                </a:solidFill>
              </a:rPr>
              <a:t>установленных Министерством </a:t>
            </a:r>
            <a:r>
              <a:rPr lang="ru-RU" sz="2400" dirty="0"/>
              <a:t>труда и социальной защиты Российской Федерации (Минтруд России) </a:t>
            </a:r>
            <a:r>
              <a:rPr lang="ru-RU" sz="2400" dirty="0">
                <a:solidFill>
                  <a:srgbClr val="C00000"/>
                </a:solidFill>
              </a:rPr>
              <a:t>нормативов</a:t>
            </a:r>
            <a:r>
              <a:rPr lang="ru-RU" sz="2400" dirty="0"/>
              <a:t> (гигиенических нормативов) условий труда </a:t>
            </a:r>
          </a:p>
          <a:p>
            <a:pPr indent="442913" algn="just">
              <a:defRPr/>
            </a:pPr>
            <a:r>
              <a:rPr lang="ru-RU" sz="2400" dirty="0"/>
              <a:t>и </a:t>
            </a:r>
            <a:r>
              <a:rPr lang="ru-RU" sz="2400" dirty="0">
                <a:solidFill>
                  <a:srgbClr val="C00000"/>
                </a:solidFill>
              </a:rPr>
              <a:t>применения</a:t>
            </a:r>
            <a:r>
              <a:rPr lang="ru-RU" sz="2400" dirty="0"/>
              <a:t> средств индивидуальной и коллективной защиты работников.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5CD51512-EC14-4164-84B0-6862D1DA0EF7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4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0962" name="Заголовок 1"/>
          <p:cNvSpPr>
            <a:spLocks/>
          </p:cNvSpPr>
          <p:nvPr/>
        </p:nvSpPr>
        <p:spPr bwMode="auto">
          <a:xfrm>
            <a:off x="179388" y="44450"/>
            <a:ext cx="8856662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chemeClr val="tx2"/>
              </a:solidFill>
              <a:latin typeface="Helios"/>
            </a:endParaRPr>
          </a:p>
        </p:txBody>
      </p:sp>
      <p:sp>
        <p:nvSpPr>
          <p:cNvPr id="10" name="Заголовок 1"/>
          <p:cNvSpPr>
            <a:spLocks/>
          </p:cNvSpPr>
          <p:nvPr/>
        </p:nvSpPr>
        <p:spPr bwMode="auto">
          <a:xfrm>
            <a:off x="468313" y="260350"/>
            <a:ext cx="8424862" cy="1728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2A7642"/>
                </a:solidFill>
              </a:rPr>
              <a:t>СПЕЦИАЛЬНАЯ ОЦЕНКА ТРУДА ДЛЯ РАБОТНИКОВ ЭТО</a:t>
            </a:r>
          </a:p>
          <a:p>
            <a:pPr algn="ctr">
              <a:defRPr/>
            </a:pPr>
            <a:endParaRPr lang="ru-RU" dirty="0">
              <a:solidFill>
                <a:srgbClr val="2A764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rgbClr val="2A7642"/>
                </a:solidFill>
              </a:rPr>
              <a:t>ОБЪЕКТИВНАЯ ИНФОРМАЦИЯ ОБ УСЛОВИЯХ ТРУДА НА РАБОЧИХ МЕСТАХ</a:t>
            </a:r>
          </a:p>
          <a:p>
            <a:pPr>
              <a:buFont typeface="Wingdings" pitchFamily="2" charset="2"/>
              <a:buChar char="Ø"/>
              <a:defRPr/>
            </a:pPr>
            <a:endParaRPr lang="ru-RU" b="0" dirty="0">
              <a:solidFill>
                <a:srgbClr val="2A764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rgbClr val="2A7642"/>
                </a:solidFill>
              </a:rPr>
              <a:t>ПРАВО НА ГАРАНТИИ И КОМПЕНСАЦИИ</a:t>
            </a:r>
          </a:p>
          <a:p>
            <a:pPr>
              <a:buFont typeface="Wingdings" pitchFamily="2" charset="2"/>
              <a:buChar char="Ø"/>
              <a:defRPr/>
            </a:pPr>
            <a:endParaRPr lang="ru-RU" b="0" dirty="0">
              <a:solidFill>
                <a:srgbClr val="2A764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rgbClr val="2A7642"/>
                </a:solidFill>
              </a:rPr>
              <a:t>ПРАВО ТРЕБОВАТЬ УЛУЧШЕНИЯ УСЛОВИЙ ТРУДА</a:t>
            </a:r>
          </a:p>
        </p:txBody>
      </p:sp>
      <p:sp>
        <p:nvSpPr>
          <p:cNvPr id="14" name="Заголовок 1"/>
          <p:cNvSpPr>
            <a:spLocks/>
          </p:cNvSpPr>
          <p:nvPr/>
        </p:nvSpPr>
        <p:spPr bwMode="auto">
          <a:xfrm>
            <a:off x="468313" y="2276475"/>
            <a:ext cx="8424862" cy="1584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7030A0"/>
                </a:solidFill>
              </a:rPr>
              <a:t>СПЕЦИАЛЬНАЯ ОЦЕНКА ТРУДА ДЛЯ РАБОТОДАТЕЛЕЙ ЭТО</a:t>
            </a:r>
          </a:p>
          <a:p>
            <a:pPr algn="ctr">
              <a:defRPr/>
            </a:pPr>
            <a:endParaRPr lang="ru-RU" dirty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rgbClr val="7030A0"/>
                </a:solidFill>
              </a:rPr>
              <a:t>УПРАВЛЕНИЕ ИЗДЕРЖКАМИ, СВЯЗАННЫМИ С НЕБЛАГОПРИЯТНЫМИ УСЛОВИЯМИ ТРУДА</a:t>
            </a:r>
          </a:p>
          <a:p>
            <a:pPr>
              <a:buFont typeface="Wingdings" pitchFamily="2" charset="2"/>
              <a:buChar char="Ø"/>
              <a:defRPr/>
            </a:pPr>
            <a:endParaRPr lang="ru-RU" b="0" dirty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rgbClr val="7030A0"/>
                </a:solidFill>
              </a:rPr>
              <a:t>СТИМУЛ К УЛУЧШЕНИЮ УСЛОВИЙ ТРУДА</a:t>
            </a:r>
          </a:p>
        </p:txBody>
      </p:sp>
      <p:sp>
        <p:nvSpPr>
          <p:cNvPr id="15" name="Заголовок 1"/>
          <p:cNvSpPr>
            <a:spLocks/>
          </p:cNvSpPr>
          <p:nvPr/>
        </p:nvSpPr>
        <p:spPr bwMode="auto">
          <a:xfrm>
            <a:off x="468313" y="4221163"/>
            <a:ext cx="8424862" cy="2016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/>
                </a:solidFill>
              </a:rPr>
              <a:t>СПЕЦИАЛЬНАЯ ОЦЕНКА ТРУДА ДЛЯ ГОСУДАРСТВА ЭТО</a:t>
            </a:r>
          </a:p>
          <a:p>
            <a:pPr algn="ctr">
              <a:defRPr/>
            </a:pPr>
            <a:endParaRPr lang="ru-RU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chemeClr val="tx2"/>
                </a:solidFill>
              </a:rPr>
              <a:t>ОБЪЕКТИВНАЯ ИНФОРМАЦИЯ О СОСТОЯНИИ УСЛОВИЙ ТРУДА ДЛЯ ПРИНЯТИЯ УПРАВЛЕНЧЕСКИХ РЕШЕНИЙ</a:t>
            </a:r>
          </a:p>
          <a:p>
            <a:pPr>
              <a:buFont typeface="Wingdings" pitchFamily="2" charset="2"/>
              <a:buChar char="Ø"/>
              <a:defRPr/>
            </a:pPr>
            <a:endParaRPr lang="ru-RU" b="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chemeClr val="tx2"/>
                </a:solidFill>
              </a:rPr>
              <a:t>ПОБУЖДЕНИЕ РАБОТОДАТЕЛЕЙ К УЛУЧШЕНИЮ УСЛОВИЙ ТРУДА</a:t>
            </a:r>
          </a:p>
          <a:p>
            <a:pPr>
              <a:buFont typeface="Wingdings" pitchFamily="2" charset="2"/>
              <a:buChar char="Ø"/>
              <a:defRPr/>
            </a:pPr>
            <a:endParaRPr lang="ru-RU" b="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b="0" dirty="0">
                <a:solidFill>
                  <a:schemeClr val="tx2"/>
                </a:solidFill>
              </a:rPr>
              <a:t>ОСУЩЕСТВЛЕНИЕ КОНТРОЛЬНО-НАДЗОРНЫХ ФУНКЦИЙ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 idx="4294967295"/>
          </p:nvPr>
        </p:nvSpPr>
        <p:spPr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5000" b="1" smtClean="0">
                <a:solidFill>
                  <a:srgbClr val="C00000"/>
                </a:solidFill>
              </a:rPr>
              <a:t>СОУТ НЕ ПРОВОДИТСЯ</a:t>
            </a:r>
          </a:p>
        </p:txBody>
      </p:sp>
      <p:sp useBgFill="1">
        <p:nvSpPr>
          <p:cNvPr id="41986" name="Содержимое 2"/>
          <p:cNvSpPr>
            <a:spLocks noGrp="1"/>
          </p:cNvSpPr>
          <p:nvPr>
            <p:ph idx="4294967295"/>
          </p:nvPr>
        </p:nvSpPr>
        <p:spPr>
          <a:xfrm>
            <a:off x="500063" y="1600200"/>
            <a:ext cx="8429625" cy="45307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dirty="0" smtClean="0">
                <a:solidFill>
                  <a:schemeClr val="accent2"/>
                </a:solidFill>
              </a:rPr>
              <a:t>Специальная оценка условий труда не проводится в отношении условий труда </a:t>
            </a:r>
          </a:p>
          <a:p>
            <a:pPr marL="0" indent="0" eaLnBrk="1" hangingPunct="1"/>
            <a:r>
              <a:rPr lang="ru-RU" dirty="0" smtClean="0">
                <a:solidFill>
                  <a:schemeClr val="accent2"/>
                </a:solidFill>
              </a:rPr>
              <a:t>надомников (310 ТК РФ), </a:t>
            </a:r>
          </a:p>
          <a:p>
            <a:pPr marL="0" indent="0" eaLnBrk="1" hangingPunct="1"/>
            <a:r>
              <a:rPr lang="ru-RU" dirty="0" smtClean="0">
                <a:solidFill>
                  <a:schemeClr val="accent2"/>
                </a:solidFill>
              </a:rPr>
              <a:t>дистанционных работников (312.1 ТК РФ),</a:t>
            </a:r>
          </a:p>
          <a:p>
            <a:pPr marL="0" indent="0" eaLnBrk="1" hangingPunct="1"/>
            <a:r>
              <a:rPr lang="ru-RU" dirty="0" smtClean="0">
                <a:solidFill>
                  <a:schemeClr val="accent2"/>
                </a:solidFill>
              </a:rPr>
              <a:t> работников, вступивших в трудовые отношения с работодателями - физическими лицами, не являющимися индивидуальными предпринимателями.</a:t>
            </a:r>
          </a:p>
        </p:txBody>
      </p:sp>
      <p:sp>
        <p:nvSpPr>
          <p:cNvPr id="41987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BFC93F65-C21D-425A-8654-4AC44C326DAD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5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3, ч. 3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108108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400" smtClean="0">
                <a:solidFill>
                  <a:srgbClr val="C00000"/>
                </a:solidFill>
              </a:rPr>
              <a:t>Государственные гражданские служащие и муниципальные служащие</a:t>
            </a:r>
            <a:endParaRPr lang="ru-RU" sz="3800" smtClean="0">
              <a:solidFill>
                <a:srgbClr val="C00000"/>
              </a:solidFill>
            </a:endParaRPr>
          </a:p>
        </p:txBody>
      </p:sp>
      <p:sp>
        <p:nvSpPr>
          <p:cNvPr id="44034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AB5E4D63-A88C-45C4-88CD-4F36A94CE543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4035" name="TextBox 1"/>
          <p:cNvSpPr txBox="1">
            <a:spLocks noChangeArrowheads="1"/>
          </p:cNvSpPr>
          <p:nvPr/>
        </p:nvSpPr>
        <p:spPr bwMode="auto">
          <a:xfrm>
            <a:off x="395288" y="1989138"/>
            <a:ext cx="835342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0"/>
              <a:t>Проведение СОУТ в отношении условий труда </a:t>
            </a:r>
            <a:r>
              <a:rPr lang="ru-RU" sz="2800" b="0">
                <a:solidFill>
                  <a:srgbClr val="7030A0"/>
                </a:solidFill>
              </a:rPr>
              <a:t>государственных гражданских служащих и муниципальных служащих </a:t>
            </a:r>
            <a:r>
              <a:rPr lang="ru-RU" sz="2800" b="0">
                <a:solidFill>
                  <a:srgbClr val="C00000"/>
                </a:solidFill>
              </a:rPr>
              <a:t>регулируется федеральными законами и иными нормативными правовыми актами Российской Федерации</a:t>
            </a:r>
            <a:r>
              <a:rPr lang="ru-RU" sz="2800" b="0"/>
              <a:t>, законами и иными нормативными правовыми актами субъектов Российской Федерации о государственной гражданской службе и о муниципальной службе.</a:t>
            </a:r>
          </a:p>
        </p:txBody>
      </p:sp>
      <p:sp>
        <p:nvSpPr>
          <p:cNvPr id="44036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3, ч. 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C00000"/>
                </a:solidFill>
              </a:rPr>
              <a:t>Нужно знать!</a:t>
            </a:r>
            <a:endParaRPr lang="ru-RU" sz="5400" b="1" smtClean="0">
              <a:solidFill>
                <a:srgbClr val="C00000"/>
              </a:solidFill>
            </a:endParaRPr>
          </a:p>
        </p:txBody>
      </p:sp>
      <p:sp>
        <p:nvSpPr>
          <p:cNvPr id="45058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F4576476-D342-4BE2-95D7-F053E9743F8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7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395288" y="2060575"/>
            <a:ext cx="835342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/>
              <a:t>Обязанности по организации и финансированию проведения </a:t>
            </a:r>
          </a:p>
          <a:p>
            <a:pPr algn="ctr"/>
            <a:r>
              <a:rPr lang="ru-RU" sz="4000"/>
              <a:t>специальной оценки условий труда  возлагаются на </a:t>
            </a:r>
            <a:r>
              <a:rPr lang="ru-RU" sz="4000">
                <a:solidFill>
                  <a:srgbClr val="C00000"/>
                </a:solidFill>
              </a:rPr>
              <a:t>работодателя</a:t>
            </a:r>
            <a:r>
              <a:rPr lang="ru-RU" sz="4000"/>
              <a:t>.</a:t>
            </a:r>
          </a:p>
        </p:txBody>
      </p:sp>
      <p:sp>
        <p:nvSpPr>
          <p:cNvPr id="45060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8, ч. 1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C00000"/>
                </a:solidFill>
              </a:rPr>
              <a:t>Нужно знать!</a:t>
            </a:r>
            <a:endParaRPr lang="ru-RU" sz="5400" b="1" smtClean="0">
              <a:solidFill>
                <a:srgbClr val="C00000"/>
              </a:solidFill>
            </a:endParaRPr>
          </a:p>
        </p:txBody>
      </p:sp>
      <p:sp>
        <p:nvSpPr>
          <p:cNvPr id="46082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6A624A87-74DC-4D6C-8993-522090D41357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8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6083" name="TextBox 1"/>
          <p:cNvSpPr txBox="1">
            <a:spLocks noChangeArrowheads="1"/>
          </p:cNvSpPr>
          <p:nvPr/>
        </p:nvSpPr>
        <p:spPr bwMode="auto">
          <a:xfrm>
            <a:off x="323850" y="1068388"/>
            <a:ext cx="8496300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b="0" dirty="0"/>
              <a:t>СОУТ проводится совместно работодателем и </a:t>
            </a:r>
            <a:r>
              <a:rPr lang="ru-RU" sz="2600" b="0" dirty="0" smtClean="0"/>
              <a:t>организацией или </a:t>
            </a:r>
            <a:r>
              <a:rPr lang="ru-RU" sz="2600" b="0" dirty="0"/>
              <a:t>организациями, соответствующими </a:t>
            </a:r>
            <a:r>
              <a:rPr lang="ru-RU" sz="2600" b="0" dirty="0">
                <a:solidFill>
                  <a:srgbClr val="C00000"/>
                </a:solidFill>
              </a:rPr>
              <a:t>установленным требованиям </a:t>
            </a:r>
            <a:r>
              <a:rPr lang="ru-RU" sz="2600" b="0" dirty="0"/>
              <a:t>и привлекаемыми работодателем на основании </a:t>
            </a:r>
            <a:r>
              <a:rPr lang="ru-RU" sz="2600" b="0" dirty="0">
                <a:solidFill>
                  <a:srgbClr val="7030A0"/>
                </a:solidFill>
              </a:rPr>
              <a:t>гражданско-правового договора</a:t>
            </a:r>
            <a:r>
              <a:rPr lang="ru-RU" sz="2600" b="0" dirty="0"/>
              <a:t>.</a:t>
            </a:r>
          </a:p>
          <a:p>
            <a:pPr algn="ctr"/>
            <a:endParaRPr lang="ru-RU" sz="2600" b="0" dirty="0"/>
          </a:p>
          <a:p>
            <a:pPr algn="ctr"/>
            <a:endParaRPr lang="ru-RU" sz="1400" b="0" dirty="0"/>
          </a:p>
          <a:p>
            <a:pPr algn="ctr"/>
            <a:r>
              <a:rPr lang="ru-RU" sz="2600" b="0" dirty="0">
                <a:solidFill>
                  <a:srgbClr val="C00000"/>
                </a:solidFill>
              </a:rPr>
              <a:t>Установленные требования:</a:t>
            </a:r>
          </a:p>
          <a:p>
            <a:pPr>
              <a:buFontTx/>
              <a:buChar char="-"/>
            </a:pPr>
            <a:r>
              <a:rPr lang="ru-RU" sz="2600" b="0" dirty="0" smtClean="0"/>
              <a:t>в </a:t>
            </a:r>
            <a:r>
              <a:rPr lang="ru-RU" sz="2600" b="0" dirty="0"/>
              <a:t>уставных документах указан </a:t>
            </a:r>
            <a:endParaRPr lang="ru-RU" sz="2600" b="0" dirty="0" smtClean="0"/>
          </a:p>
          <a:p>
            <a:r>
              <a:rPr lang="ru-RU" sz="2600" b="0" dirty="0" smtClean="0"/>
              <a:t>вид </a:t>
            </a:r>
            <a:r>
              <a:rPr lang="ru-RU" sz="2600" b="0" dirty="0"/>
              <a:t>деятельности «проведение СОУТ»;</a:t>
            </a:r>
          </a:p>
          <a:p>
            <a:pPr>
              <a:buFontTx/>
              <a:buChar char="-"/>
            </a:pPr>
            <a:r>
              <a:rPr lang="ru-RU" sz="2600" b="0" dirty="0" smtClean="0"/>
              <a:t>не </a:t>
            </a:r>
            <a:r>
              <a:rPr lang="ru-RU" sz="2600" b="0" dirty="0"/>
              <a:t>менее пяти экспертов, </a:t>
            </a:r>
            <a:endParaRPr lang="ru-RU" sz="2600" b="0" dirty="0" smtClean="0"/>
          </a:p>
          <a:p>
            <a:r>
              <a:rPr lang="ru-RU" sz="2600" b="0" dirty="0" smtClean="0"/>
              <a:t>имеющих </a:t>
            </a:r>
            <a:r>
              <a:rPr lang="ru-RU" sz="2600" b="0" dirty="0"/>
              <a:t>сертификат эксперта;</a:t>
            </a:r>
          </a:p>
          <a:p>
            <a:pPr>
              <a:buFontTx/>
              <a:buChar char="-"/>
            </a:pPr>
            <a:r>
              <a:rPr lang="ru-RU" sz="2600" b="0" dirty="0" smtClean="0"/>
              <a:t>наличие </a:t>
            </a:r>
            <a:r>
              <a:rPr lang="ru-RU" sz="2600" b="0" dirty="0"/>
              <a:t>аккредитованной </a:t>
            </a:r>
            <a:endParaRPr lang="ru-RU" sz="2600" b="0" dirty="0" smtClean="0"/>
          </a:p>
          <a:p>
            <a:r>
              <a:rPr lang="ru-RU" sz="2600" b="0" dirty="0" smtClean="0"/>
              <a:t>испытательной </a:t>
            </a:r>
            <a:r>
              <a:rPr lang="ru-RU" sz="2600" b="0" dirty="0"/>
              <a:t>лаборатории (центра).</a:t>
            </a:r>
          </a:p>
        </p:txBody>
      </p:sp>
      <p:sp>
        <p:nvSpPr>
          <p:cNvPr id="46084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19, ч. 1</a:t>
            </a: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-7938" y="3141663"/>
            <a:ext cx="6048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8, ч. 2</a:t>
            </a:r>
          </a:p>
        </p:txBody>
      </p:sp>
      <p:sp>
        <p:nvSpPr>
          <p:cNvPr id="8" name="Правая фигурная скобка 7"/>
          <p:cNvSpPr/>
          <p:nvPr/>
        </p:nvSpPr>
        <p:spPr bwMode="auto">
          <a:xfrm>
            <a:off x="6500826" y="4143380"/>
            <a:ext cx="428628" cy="2428892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0892" y="4786322"/>
            <a:ext cx="200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Аккредитация в Минтруде России</a:t>
            </a:r>
            <a:endParaRPr lang="ru-RU" sz="20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0585E3C9-A1E9-463A-A26A-7171AF2B2805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9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481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88913"/>
            <a:ext cx="8424863" cy="706437"/>
          </a:xfrm>
        </p:spPr>
        <p:txBody>
          <a:bodyPr/>
          <a:lstStyle/>
          <a:p>
            <a:pPr eaLnBrk="1" hangingPunct="1"/>
            <a:r>
              <a:rPr lang="ru-RU" sz="2300" b="1" smtClean="0">
                <a:latin typeface="Helios"/>
              </a:rPr>
              <a:t>НЕЗАВИСИМОСТЬ ОРГАНИЗАЦИЙ И ЭКСПЕРТОВ</a:t>
            </a:r>
          </a:p>
        </p:txBody>
      </p:sp>
      <p:sp>
        <p:nvSpPr>
          <p:cNvPr id="48131" name="TextBox 16"/>
          <p:cNvSpPr txBox="1">
            <a:spLocks noChangeArrowheads="1"/>
          </p:cNvSpPr>
          <p:nvPr/>
        </p:nvSpPr>
        <p:spPr bwMode="auto">
          <a:xfrm>
            <a:off x="1116013" y="2852738"/>
            <a:ext cx="26511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0">
                <a:solidFill>
                  <a:schemeClr val="bg1"/>
                </a:solidFill>
              </a:rPr>
              <a:t>Обязательная</a:t>
            </a:r>
          </a:p>
          <a:p>
            <a:r>
              <a:rPr lang="ru-RU" sz="2800" b="0">
                <a:solidFill>
                  <a:schemeClr val="bg1"/>
                </a:solidFill>
              </a:rPr>
              <a:t>страховка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1188" y="2852738"/>
            <a:ext cx="30130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0" dirty="0">
                <a:solidFill>
                  <a:schemeClr val="bg1"/>
                </a:solidFill>
                <a:latin typeface="+mn-lt"/>
                <a:cs typeface="+mn-cs"/>
              </a:rPr>
              <a:t>Обязательная </a:t>
            </a:r>
          </a:p>
          <a:p>
            <a:pPr>
              <a:defRPr/>
            </a:pPr>
            <a:r>
              <a:rPr lang="ru-RU" sz="3600" b="0" dirty="0">
                <a:solidFill>
                  <a:schemeClr val="bg1"/>
                </a:solidFill>
                <a:latin typeface="+mn-lt"/>
                <a:cs typeface="+mn-cs"/>
              </a:rPr>
              <a:t>страховка</a:t>
            </a:r>
          </a:p>
        </p:txBody>
      </p:sp>
      <p:graphicFrame>
        <p:nvGraphicFramePr>
          <p:cNvPr id="12" name="Схема 11"/>
          <p:cNvGraphicFramePr/>
          <p:nvPr/>
        </p:nvGraphicFramePr>
        <p:xfrm>
          <a:off x="467544" y="1052736"/>
          <a:ext cx="813690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8134" name="TextBox 6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22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913" y="6381750"/>
            <a:ext cx="657225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</a:pPr>
            <a:fld id="{98D5FD35-BA88-4FE9-B280-57914F1B9FCD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</a:pPr>
              <a:t>10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01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15888"/>
            <a:ext cx="8424863" cy="706437"/>
          </a:xfrm>
        </p:spPr>
        <p:txBody>
          <a:bodyPr/>
          <a:lstStyle/>
          <a:p>
            <a:pPr eaLnBrk="1" hangingPunct="1"/>
            <a:r>
              <a:rPr lang="ru-RU" sz="2800" b="1" smtClean="0"/>
              <a:t>ОТВЕТСТВЕННОСТЬ ОРГАНИЗАЦИЙ И ЭКСПЕРТОВ</a:t>
            </a:r>
          </a:p>
        </p:txBody>
      </p:sp>
      <p:sp>
        <p:nvSpPr>
          <p:cNvPr id="50179" name="TextBox 16"/>
          <p:cNvSpPr txBox="1">
            <a:spLocks noChangeArrowheads="1"/>
          </p:cNvSpPr>
          <p:nvPr/>
        </p:nvSpPr>
        <p:spPr bwMode="auto">
          <a:xfrm>
            <a:off x="1116013" y="2852738"/>
            <a:ext cx="26511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0">
                <a:solidFill>
                  <a:schemeClr val="bg1"/>
                </a:solidFill>
              </a:rPr>
              <a:t>Обязательная</a:t>
            </a:r>
          </a:p>
          <a:p>
            <a:r>
              <a:rPr lang="ru-RU" sz="2800" b="0">
                <a:solidFill>
                  <a:schemeClr val="bg1"/>
                </a:solidFill>
              </a:rPr>
              <a:t>страховка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1188" y="2852738"/>
            <a:ext cx="30130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0" dirty="0">
                <a:solidFill>
                  <a:schemeClr val="bg1"/>
                </a:solidFill>
                <a:latin typeface="+mn-lt"/>
                <a:cs typeface="+mn-cs"/>
              </a:rPr>
              <a:t>Обязательная </a:t>
            </a:r>
          </a:p>
          <a:p>
            <a:pPr>
              <a:defRPr/>
            </a:pPr>
            <a:r>
              <a:rPr lang="ru-RU" sz="3600" b="0" dirty="0">
                <a:solidFill>
                  <a:schemeClr val="bg1"/>
                </a:solidFill>
                <a:latin typeface="+mn-lt"/>
                <a:cs typeface="+mn-cs"/>
              </a:rPr>
              <a:t>страховка</a:t>
            </a:r>
          </a:p>
        </p:txBody>
      </p:sp>
      <p:graphicFrame>
        <p:nvGraphicFramePr>
          <p:cNvPr id="11" name="Схема 10"/>
          <p:cNvGraphicFramePr/>
          <p:nvPr/>
        </p:nvGraphicFramePr>
        <p:xfrm>
          <a:off x="107504" y="603289"/>
          <a:ext cx="885698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43213" y="6092825"/>
            <a:ext cx="5689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0" i="1" dirty="0">
                <a:solidFill>
                  <a:srgbClr val="C00000"/>
                </a:solidFill>
                <a:latin typeface="+mn-lt"/>
                <a:cs typeface="+mn-cs"/>
              </a:rPr>
              <a:t>Изменения в КОАП </a:t>
            </a:r>
            <a:r>
              <a:rPr lang="ru-RU" sz="1800" b="0" i="1" dirty="0" smtClean="0">
                <a:solidFill>
                  <a:srgbClr val="C00000"/>
                </a:solidFill>
                <a:latin typeface="+mn-lt"/>
                <a:cs typeface="+mn-cs"/>
              </a:rPr>
              <a:t>вступили </a:t>
            </a:r>
            <a:r>
              <a:rPr lang="ru-RU" sz="1800" b="0" i="1" dirty="0">
                <a:solidFill>
                  <a:srgbClr val="C00000"/>
                </a:solidFill>
                <a:latin typeface="+mn-lt"/>
                <a:cs typeface="+mn-cs"/>
              </a:rPr>
              <a:t>в силу </a:t>
            </a:r>
          </a:p>
          <a:p>
            <a:pPr algn="ctr">
              <a:defRPr/>
            </a:pPr>
            <a:r>
              <a:rPr lang="ru-RU" sz="1800" b="0" i="1" dirty="0">
                <a:solidFill>
                  <a:srgbClr val="C00000"/>
                </a:solidFill>
                <a:latin typeface="+mn-lt"/>
                <a:cs typeface="+mn-cs"/>
              </a:rPr>
              <a:t>с 1 января 2015 года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C00000"/>
                </a:solidFill>
              </a:rPr>
              <a:t>Нужно знать!</a:t>
            </a:r>
            <a:endParaRPr lang="ru-RU" sz="5400" b="1" smtClean="0">
              <a:solidFill>
                <a:srgbClr val="C00000"/>
              </a:solidFill>
            </a:endParaRPr>
          </a:p>
        </p:txBody>
      </p:sp>
      <p:sp>
        <p:nvSpPr>
          <p:cNvPr id="52226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3203944C-641F-4600-ABDE-E80A6B7280DA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11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323850" y="1844675"/>
            <a:ext cx="84963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0" dirty="0">
                <a:solidFill>
                  <a:srgbClr val="C00000"/>
                </a:solidFill>
              </a:rPr>
              <a:t>Специальная оценка условий труда проводится не реже чем один раз в пять лет. </a:t>
            </a:r>
          </a:p>
          <a:p>
            <a:pPr algn="ctr"/>
            <a:endParaRPr lang="ru-RU" sz="4000" b="0" dirty="0">
              <a:solidFill>
                <a:srgbClr val="C00000"/>
              </a:solidFill>
            </a:endParaRPr>
          </a:p>
          <a:p>
            <a:pPr algn="ctr"/>
            <a:r>
              <a:rPr lang="ru-RU" sz="4000" b="0" dirty="0">
                <a:solidFill>
                  <a:srgbClr val="7030A0"/>
                </a:solidFill>
              </a:rPr>
              <a:t>Указанный срок исчисляется со дня утверждения отчета.</a:t>
            </a:r>
          </a:p>
        </p:txBody>
      </p:sp>
      <p:sp>
        <p:nvSpPr>
          <p:cNvPr id="52228" name="TextBox 6"/>
          <p:cNvSpPr txBox="1">
            <a:spLocks noChangeArrowheads="1"/>
          </p:cNvSpPr>
          <p:nvPr/>
        </p:nvSpPr>
        <p:spPr bwMode="auto">
          <a:xfrm>
            <a:off x="-7938" y="6521450"/>
            <a:ext cx="6048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8, ч. 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3250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CC4C0F52-4001-4EA3-8BBA-84016277542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12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/>
              <a:t>Работодатель вправе:</a:t>
            </a:r>
          </a:p>
          <a:p>
            <a:r>
              <a:rPr lang="ru-RU" sz="2800" b="0" dirty="0">
                <a:solidFill>
                  <a:srgbClr val="C00000"/>
                </a:solidFill>
              </a:rPr>
              <a:t>1) требовать от организации, проводящей СОУТ, обоснования результатов ее проведения;</a:t>
            </a:r>
          </a:p>
          <a:p>
            <a:r>
              <a:rPr lang="ru-RU" sz="2800" b="0" dirty="0"/>
              <a:t>2) проводить внеплановую </a:t>
            </a:r>
            <a:r>
              <a:rPr lang="ru-RU" sz="2800" b="0" dirty="0" err="1"/>
              <a:t>спецоценку</a:t>
            </a:r>
            <a:r>
              <a:rPr lang="ru-RU" sz="2800" b="0" dirty="0"/>
              <a:t>;</a:t>
            </a:r>
          </a:p>
          <a:p>
            <a:r>
              <a:rPr lang="ru-RU" sz="2800" b="0" dirty="0">
                <a:solidFill>
                  <a:srgbClr val="C00000"/>
                </a:solidFill>
              </a:rPr>
              <a:t>3) требовать от организации, проводящей СОУТ, документы, подтверждающие ее соответствие установленным требованиям </a:t>
            </a:r>
            <a:r>
              <a:rPr lang="ru-RU" sz="2800" b="0" dirty="0" smtClean="0">
                <a:solidFill>
                  <a:srgbClr val="C00000"/>
                </a:solidFill>
              </a:rPr>
              <a:t/>
            </a:r>
            <a:br>
              <a:rPr lang="ru-RU" sz="2800" b="0" dirty="0" smtClean="0">
                <a:solidFill>
                  <a:srgbClr val="C00000"/>
                </a:solidFill>
              </a:rPr>
            </a:br>
            <a:r>
              <a:rPr lang="ru-RU" sz="2800" b="0" dirty="0" smtClean="0">
                <a:solidFill>
                  <a:srgbClr val="C00000"/>
                </a:solidFill>
              </a:rPr>
              <a:t>(</a:t>
            </a:r>
            <a:r>
              <a:rPr lang="ru-RU" sz="2800" b="0" dirty="0">
                <a:solidFill>
                  <a:srgbClr val="C00000"/>
                </a:solidFill>
              </a:rPr>
              <a:t>ст. 19 ФЗ № 426-ФЗ);</a:t>
            </a:r>
          </a:p>
          <a:p>
            <a:r>
              <a:rPr lang="ru-RU" sz="2800" b="0" dirty="0"/>
              <a:t>4) обжаловать действия (бездействие) организации, проводящей СОУТ </a:t>
            </a:r>
            <a:br>
              <a:rPr lang="ru-RU" sz="2800" b="0" dirty="0"/>
            </a:br>
            <a:r>
              <a:rPr lang="ru-RU" sz="2800" b="0" dirty="0"/>
              <a:t>(ст. 26 ФЗ № 426-ФЗ).</a:t>
            </a:r>
          </a:p>
        </p:txBody>
      </p:sp>
      <p:sp>
        <p:nvSpPr>
          <p:cNvPr id="53252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4, ч. 1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4274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AC58B90-A64E-4915-85B9-8348FD9AFE03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13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4275" name="TextBox 1"/>
          <p:cNvSpPr txBox="1">
            <a:spLocks noChangeArrowheads="1"/>
          </p:cNvSpPr>
          <p:nvPr/>
        </p:nvSpPr>
        <p:spPr bwMode="auto">
          <a:xfrm>
            <a:off x="395288" y="1341438"/>
            <a:ext cx="8353425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/>
              <a:t>Работодатель обязан:</a:t>
            </a:r>
          </a:p>
          <a:p>
            <a:pPr algn="ctr"/>
            <a:endParaRPr lang="ru-RU" sz="1200" dirty="0"/>
          </a:p>
          <a:p>
            <a:r>
              <a:rPr lang="ru-RU" sz="2000" b="0" dirty="0"/>
              <a:t>1) обеспечить проведение СОУТ, в том числе внеплановой СОУТ;</a:t>
            </a:r>
          </a:p>
          <a:p>
            <a:r>
              <a:rPr lang="ru-RU" sz="2000" b="0" dirty="0">
                <a:solidFill>
                  <a:srgbClr val="C00000"/>
                </a:solidFill>
              </a:rPr>
              <a:t>2) </a:t>
            </a:r>
            <a:r>
              <a:rPr lang="ru-RU" sz="2000" b="0" dirty="0" smtClean="0">
                <a:solidFill>
                  <a:srgbClr val="C00000"/>
                </a:solidFill>
              </a:rPr>
              <a:t>Предоставить необходимые </a:t>
            </a:r>
            <a:r>
              <a:rPr lang="ru-RU" sz="2000" b="0" dirty="0">
                <a:solidFill>
                  <a:srgbClr val="C00000"/>
                </a:solidFill>
              </a:rPr>
              <a:t>сведения, документы и информацию, и которые характеризуют условия труда на рабочих местах, а также разъяснения по вопросам проведения СОУТ;</a:t>
            </a:r>
          </a:p>
          <a:p>
            <a:r>
              <a:rPr lang="ru-RU" sz="2000" b="0" dirty="0">
                <a:solidFill>
                  <a:srgbClr val="C00000"/>
                </a:solidFill>
              </a:rPr>
              <a:t>3) не предпринимать каких бы то ни было преднамеренных действий, направленных на сужение круга вопросов, подлежащих выяснению при проведении СОУТ и влияющих на результаты ее проведения;</a:t>
            </a:r>
          </a:p>
          <a:p>
            <a:r>
              <a:rPr lang="ru-RU" sz="2000" b="0" dirty="0"/>
              <a:t>4) ознакомить в письменной форме работника с результатами;</a:t>
            </a:r>
          </a:p>
          <a:p>
            <a:r>
              <a:rPr lang="ru-RU" sz="2000" b="0" dirty="0"/>
              <a:t>5) давать работнику необходимые разъяснения по вопросам проведения СОУТ;</a:t>
            </a:r>
          </a:p>
          <a:p>
            <a:r>
              <a:rPr lang="ru-RU" sz="2000" b="0" dirty="0"/>
              <a:t>6) реализовывать мероприятия, направленные на улучшение условий труда работников.</a:t>
            </a:r>
          </a:p>
        </p:txBody>
      </p:sp>
      <p:sp>
        <p:nvSpPr>
          <p:cNvPr id="54276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4, ч. 2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5298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3972AB63-0304-4A85-998C-9D864703BC6A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14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395288" y="1101725"/>
            <a:ext cx="8353425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u="sng" dirty="0"/>
              <a:t>Работник вправе:</a:t>
            </a:r>
          </a:p>
          <a:p>
            <a:pPr algn="ctr"/>
            <a:endParaRPr lang="ru-RU" sz="1400" dirty="0"/>
          </a:p>
          <a:p>
            <a:r>
              <a:rPr lang="ru-RU" sz="2400" b="0" dirty="0">
                <a:solidFill>
                  <a:srgbClr val="C00000"/>
                </a:solidFill>
              </a:rPr>
              <a:t>1) присутствовать при проведении СОУТ на его рабочем месте;</a:t>
            </a:r>
          </a:p>
          <a:p>
            <a:r>
              <a:rPr lang="ru-RU" sz="2400" b="0" dirty="0"/>
              <a:t>2) обращаться к работодателю, его представителю, организации, проводящей СОУТ, эксперту организации, проводящей СОУТ (эксперт), за получением разъяснений по вопросам проведения СОУТ;</a:t>
            </a:r>
          </a:p>
          <a:p>
            <a:r>
              <a:rPr lang="ru-RU" sz="2400" b="0" dirty="0"/>
              <a:t>3) обжаловать результаты проведения СОУТ </a:t>
            </a:r>
            <a:br>
              <a:rPr lang="ru-RU" sz="2400" b="0" dirty="0"/>
            </a:br>
            <a:r>
              <a:rPr lang="ru-RU" sz="2400" b="0" dirty="0"/>
              <a:t>(ст. 26 ФЗ № 426-ФЗ).</a:t>
            </a:r>
          </a:p>
          <a:p>
            <a:endParaRPr lang="ru-RU" sz="700" b="0" dirty="0"/>
          </a:p>
          <a:p>
            <a:pPr algn="ctr"/>
            <a:r>
              <a:rPr lang="ru-RU" sz="3200" dirty="0">
                <a:solidFill>
                  <a:srgbClr val="C00000"/>
                </a:solidFill>
              </a:rPr>
              <a:t>Работник обязан ознакомиться с результатами проведенной на его рабочем месте СОУТ</a:t>
            </a:r>
          </a:p>
        </p:txBody>
      </p:sp>
      <p:sp>
        <p:nvSpPr>
          <p:cNvPr id="55300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5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6322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988D2E54-C360-46EA-8C28-6F0BD7C77115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15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6323" name="TextBox 1"/>
          <p:cNvSpPr txBox="1">
            <a:spLocks noChangeArrowheads="1"/>
          </p:cNvSpPr>
          <p:nvPr/>
        </p:nvSpPr>
        <p:spPr bwMode="auto">
          <a:xfrm>
            <a:off x="395288" y="1341438"/>
            <a:ext cx="8353425" cy="473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Организация, проводящая СОУТ, вправе:</a:t>
            </a:r>
          </a:p>
          <a:p>
            <a:pPr algn="ctr"/>
            <a:endParaRPr lang="ru-RU" sz="1400"/>
          </a:p>
          <a:p>
            <a:r>
              <a:rPr lang="ru-RU" sz="2400" b="0">
                <a:solidFill>
                  <a:srgbClr val="C00000"/>
                </a:solidFill>
              </a:rPr>
              <a:t>1) отказаться в порядке, установленном настоящим Федеральным законом, от проведения СОУТ, если при ее проведении возникла либо может возникнуть угроза жизни или здоровью работников такой организации;</a:t>
            </a:r>
          </a:p>
          <a:p>
            <a:r>
              <a:rPr lang="ru-RU" sz="2400" b="0"/>
              <a:t>2) обжаловать в установленном порядке предписания должностных лиц федерального органа исполнительной власти, уполномоченного на проведение федерального государственного надзора за соблюдением трудового законодательства и иных нормативных правовых актов, содержащих нормы трудового права, и его территориальных органов.</a:t>
            </a:r>
          </a:p>
        </p:txBody>
      </p:sp>
      <p:sp>
        <p:nvSpPr>
          <p:cNvPr id="56324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6, ч. 1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7346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B3EEE1-8E8A-4499-8337-AA9123F19DB2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16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7347" name="TextBox 1"/>
          <p:cNvSpPr txBox="1">
            <a:spLocks noChangeArrowheads="1"/>
          </p:cNvSpPr>
          <p:nvPr/>
        </p:nvSpPr>
        <p:spPr bwMode="auto">
          <a:xfrm>
            <a:off x="395288" y="1125538"/>
            <a:ext cx="8353425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/>
              <a:t>Организация, проводящая СОУТ, обязана:</a:t>
            </a:r>
          </a:p>
          <a:p>
            <a:pPr algn="ctr"/>
            <a:endParaRPr lang="ru-RU" sz="1200" dirty="0"/>
          </a:p>
          <a:p>
            <a:pPr marL="9525" indent="-9525">
              <a:buAutoNum type="arabicParenR"/>
            </a:pPr>
            <a:r>
              <a:rPr lang="ru-RU" sz="2200" b="0" dirty="0" smtClean="0">
                <a:solidFill>
                  <a:srgbClr val="C00000"/>
                </a:solidFill>
              </a:rPr>
              <a:t>предоставлять </a:t>
            </a:r>
            <a:r>
              <a:rPr lang="ru-RU" sz="2200" b="0" dirty="0">
                <a:solidFill>
                  <a:srgbClr val="C00000"/>
                </a:solidFill>
              </a:rPr>
              <a:t>по </a:t>
            </a:r>
            <a:r>
              <a:rPr lang="ru-RU" sz="2200" b="0" dirty="0" smtClean="0">
                <a:solidFill>
                  <a:srgbClr val="C00000"/>
                </a:solidFill>
              </a:rPr>
              <a:t>требованию работодателя</a:t>
            </a:r>
            <a:r>
              <a:rPr lang="ru-RU" sz="2200" b="0" dirty="0">
                <a:solidFill>
                  <a:srgbClr val="C00000"/>
                </a:solidFill>
              </a:rPr>
              <a:t>, </a:t>
            </a:r>
            <a:endParaRPr lang="ru-RU" sz="2200" b="0" dirty="0" smtClean="0">
              <a:solidFill>
                <a:srgbClr val="C00000"/>
              </a:solidFill>
            </a:endParaRPr>
          </a:p>
          <a:p>
            <a:pPr marL="9525" indent="-9525"/>
            <a:r>
              <a:rPr lang="ru-RU" sz="2200" b="0" dirty="0" smtClean="0">
                <a:solidFill>
                  <a:srgbClr val="C00000"/>
                </a:solidFill>
              </a:rPr>
              <a:t>представителя </a:t>
            </a:r>
            <a:r>
              <a:rPr lang="ru-RU" sz="2200" b="0" dirty="0">
                <a:solidFill>
                  <a:srgbClr val="C00000"/>
                </a:solidFill>
              </a:rPr>
              <a:t>выборного органа первичной </a:t>
            </a:r>
            <a:r>
              <a:rPr lang="ru-RU" sz="2200" b="0" dirty="0" err="1" smtClean="0">
                <a:solidFill>
                  <a:srgbClr val="C00000"/>
                </a:solidFill>
              </a:rPr>
              <a:t>профсоюзнойорганизации</a:t>
            </a:r>
            <a:r>
              <a:rPr lang="ru-RU" sz="2200" b="0" dirty="0" smtClean="0">
                <a:solidFill>
                  <a:srgbClr val="C00000"/>
                </a:solidFill>
              </a:rPr>
              <a:t> </a:t>
            </a:r>
            <a:r>
              <a:rPr lang="ru-RU" sz="2200" b="0" dirty="0">
                <a:solidFill>
                  <a:srgbClr val="C00000"/>
                </a:solidFill>
              </a:rPr>
              <a:t>(иного представительного органа работников) обоснования результатов проведения СОУТ</a:t>
            </a:r>
            <a:r>
              <a:rPr lang="ru-RU" sz="2200" b="0" dirty="0"/>
              <a:t>, а также давать работникам разъяснения по вопросам проведения СОУТ на их рабочих местах;</a:t>
            </a:r>
          </a:p>
          <a:p>
            <a:r>
              <a:rPr lang="ru-RU" sz="2200" b="0" dirty="0"/>
              <a:t>2) предоставлять по требованию работодателя документы, подтверждающие установленным требованиям </a:t>
            </a:r>
            <a:br>
              <a:rPr lang="ru-RU" sz="2200" b="0" dirty="0"/>
            </a:br>
            <a:r>
              <a:rPr lang="ru-RU" sz="2200" b="0" dirty="0"/>
              <a:t>(ст. 19 ФЗ № 426-ФЗ);</a:t>
            </a:r>
          </a:p>
          <a:p>
            <a:r>
              <a:rPr lang="ru-RU" sz="2200" b="0" dirty="0"/>
              <a:t>3) применять утвержденные и аттестованные методы исследований (испытаний) и методики (методы) измерений и соответствующие им средства измерений, прошедшие поверку и внесенные в Федеральный информационный фонд по обеспечению единства измерений;</a:t>
            </a:r>
          </a:p>
        </p:txBody>
      </p:sp>
      <p:sp>
        <p:nvSpPr>
          <p:cNvPr id="57348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6, ч. 2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Права и обязанности сторон</a:t>
            </a:r>
            <a:endParaRPr lang="ru-RU" sz="4800" b="1" smtClean="0">
              <a:solidFill>
                <a:srgbClr val="C00000"/>
              </a:solidFill>
            </a:endParaRPr>
          </a:p>
        </p:txBody>
      </p:sp>
      <p:sp>
        <p:nvSpPr>
          <p:cNvPr id="58370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A10B3EC-3BEF-4445-AB02-BE4C3E362FFE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17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395288" y="1268413"/>
            <a:ext cx="8353425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444500" algn="l"/>
              </a:tabLst>
            </a:pPr>
            <a:r>
              <a:rPr lang="ru-RU" sz="2000"/>
              <a:t>Организация, проводящая СОУТ, обязана:</a:t>
            </a:r>
          </a:p>
          <a:p>
            <a:pPr algn="ctr">
              <a:tabLst>
                <a:tab pos="444500" algn="l"/>
              </a:tabLst>
            </a:pPr>
            <a:endParaRPr lang="ru-RU" sz="1100"/>
          </a:p>
          <a:p>
            <a:pPr>
              <a:tabLst>
                <a:tab pos="444500" algn="l"/>
              </a:tabLst>
            </a:pPr>
            <a:r>
              <a:rPr lang="ru-RU" sz="2000" b="0">
                <a:solidFill>
                  <a:srgbClr val="C00000"/>
                </a:solidFill>
              </a:rPr>
              <a:t>4) не приступать к проведению СОУТ либо приостанавливать её проведение в случаях:</a:t>
            </a:r>
          </a:p>
          <a:p>
            <a:pPr>
              <a:tabLst>
                <a:tab pos="444500" algn="l"/>
              </a:tabLst>
            </a:pPr>
            <a:r>
              <a:rPr lang="ru-RU" sz="2000" b="0">
                <a:solidFill>
                  <a:srgbClr val="C00000"/>
                </a:solidFill>
              </a:rPr>
              <a:t>	а) непредоставления работодателем необходимых сведений, документов и информации, которые предусмотрены гражданско-правовым договором и которые характеризуют условия труда на рабочих местах, а также разъяснений по вопросам проведения спецоценки;</a:t>
            </a:r>
          </a:p>
          <a:p>
            <a:pPr>
              <a:tabLst>
                <a:tab pos="444500" algn="l"/>
              </a:tabLst>
            </a:pPr>
            <a:r>
              <a:rPr lang="ru-RU" sz="2000" b="0">
                <a:solidFill>
                  <a:srgbClr val="C00000"/>
                </a:solidFill>
              </a:rPr>
              <a:t>	б) отказа работодателя обеспечить условия, необходимые для проведения исследований (испытаний) и измерений идентифицированных вредных и (или) опасных производственных факторов;</a:t>
            </a:r>
          </a:p>
          <a:p>
            <a:pPr>
              <a:tabLst>
                <a:tab pos="444500" algn="l"/>
              </a:tabLst>
            </a:pPr>
            <a:r>
              <a:rPr lang="ru-RU" sz="2000" b="0"/>
              <a:t>5) хранить коммерческую и иную охраняемую законом тайну, ставшую известной этой организации в связи с осуществлением деятельности. </a:t>
            </a:r>
          </a:p>
        </p:txBody>
      </p:sp>
      <p:sp>
        <p:nvSpPr>
          <p:cNvPr id="58372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6, ч. 2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Скругленный прямоугольник 8"/>
          <p:cNvSpPr>
            <a:spLocks noChangeArrowheads="1"/>
          </p:cNvSpPr>
          <p:nvPr/>
        </p:nvSpPr>
        <p:spPr bwMode="auto">
          <a:xfrm>
            <a:off x="468313" y="5445125"/>
            <a:ext cx="8218487" cy="911225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4" name="Скругленный прямоугольник 6"/>
          <p:cNvSpPr>
            <a:spLocks noChangeArrowheads="1"/>
          </p:cNvSpPr>
          <p:nvPr/>
        </p:nvSpPr>
        <p:spPr bwMode="auto">
          <a:xfrm>
            <a:off x="684213" y="4724400"/>
            <a:ext cx="7848600" cy="576263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5" name="Скругленный прямоугольник 5"/>
          <p:cNvSpPr>
            <a:spLocks noChangeArrowheads="1"/>
          </p:cNvSpPr>
          <p:nvPr/>
        </p:nvSpPr>
        <p:spPr bwMode="auto">
          <a:xfrm>
            <a:off x="900113" y="3933825"/>
            <a:ext cx="7416800" cy="6477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6" name="Скругленный прямоугольник 4"/>
          <p:cNvSpPr>
            <a:spLocks noChangeArrowheads="1"/>
          </p:cNvSpPr>
          <p:nvPr/>
        </p:nvSpPr>
        <p:spPr bwMode="auto">
          <a:xfrm>
            <a:off x="1331913" y="3429000"/>
            <a:ext cx="6408737" cy="365125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7" name="Скругленный прямоугольник 3"/>
          <p:cNvSpPr>
            <a:spLocks noChangeArrowheads="1"/>
          </p:cNvSpPr>
          <p:nvPr/>
        </p:nvSpPr>
        <p:spPr bwMode="auto">
          <a:xfrm>
            <a:off x="395288" y="2420938"/>
            <a:ext cx="8353425" cy="8636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8" name="Скругленный прямоугольник 2"/>
          <p:cNvSpPr>
            <a:spLocks noChangeArrowheads="1"/>
          </p:cNvSpPr>
          <p:nvPr/>
        </p:nvSpPr>
        <p:spPr bwMode="auto">
          <a:xfrm>
            <a:off x="1042988" y="1557338"/>
            <a:ext cx="7058025" cy="719137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93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C00000"/>
                </a:solidFill>
              </a:rPr>
              <a:t>Применение результатов проведения СОУТ</a:t>
            </a:r>
            <a:endParaRPr lang="ru-RU" sz="3200" b="1" smtClean="0">
              <a:solidFill>
                <a:srgbClr val="C00000"/>
              </a:solidFill>
            </a:endParaRPr>
          </a:p>
        </p:txBody>
      </p:sp>
      <p:sp>
        <p:nvSpPr>
          <p:cNvPr id="59400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58436A5C-C980-4BEB-A2DD-02DAC7399A3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18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59401" name="TextBox 1"/>
          <p:cNvSpPr txBox="1">
            <a:spLocks noChangeArrowheads="1"/>
          </p:cNvSpPr>
          <p:nvPr/>
        </p:nvSpPr>
        <p:spPr bwMode="auto">
          <a:xfrm>
            <a:off x="395288" y="1123950"/>
            <a:ext cx="8353425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7030A0"/>
                </a:solidFill>
              </a:rPr>
              <a:t>Основное применение результатов СОУТ</a:t>
            </a:r>
          </a:p>
          <a:p>
            <a:pPr algn="ctr"/>
            <a:endParaRPr lang="ru-RU" sz="1100" b="0"/>
          </a:p>
          <a:p>
            <a:pPr algn="ctr">
              <a:spcAft>
                <a:spcPts val="1200"/>
              </a:spcAft>
            </a:pPr>
            <a:r>
              <a:rPr lang="ru-RU" sz="2000" b="0"/>
              <a:t>Разработка и реализация мероприятий, направленных на улучшение условий труда работников.</a:t>
            </a:r>
          </a:p>
          <a:p>
            <a:pPr algn="ctr">
              <a:spcAft>
                <a:spcPts val="1200"/>
              </a:spcAft>
            </a:pPr>
            <a:r>
              <a:rPr lang="ru-RU" sz="2000" b="0"/>
              <a:t>Информирование работников об условиях труда на рабочих местах, о мерах по защите и о полагающихся работникам гарантиях и компенсациях.</a:t>
            </a:r>
          </a:p>
          <a:p>
            <a:pPr algn="ctr">
              <a:spcAft>
                <a:spcPts val="1200"/>
              </a:spcAft>
            </a:pPr>
            <a:r>
              <a:rPr lang="ru-RU" sz="2000" b="0"/>
              <a:t>Установление работникам гарантий и компенсаций.</a:t>
            </a:r>
          </a:p>
          <a:p>
            <a:pPr algn="ctr">
              <a:spcAft>
                <a:spcPts val="1200"/>
              </a:spcAft>
            </a:pPr>
            <a:r>
              <a:rPr lang="ru-RU" sz="2000" b="0"/>
              <a:t>Установление дополнительного тарифа страховых взносов в Пенсионный фонд Российской Федерации.</a:t>
            </a:r>
          </a:p>
          <a:p>
            <a:pPr algn="ctr">
              <a:spcAft>
                <a:spcPts val="1200"/>
              </a:spcAft>
            </a:pPr>
            <a:r>
              <a:rPr lang="ru-RU" sz="2000" b="0"/>
              <a:t>Расчет скидок (надбавок) к страховому тарифу на обязательное социальное страхование.</a:t>
            </a:r>
          </a:p>
          <a:p>
            <a:pPr algn="ctr">
              <a:spcAft>
                <a:spcPts val="1200"/>
              </a:spcAft>
            </a:pPr>
            <a:r>
              <a:rPr lang="ru-RU" sz="2000" b="0"/>
              <a:t>Обоснование финансирования мероприятий по улучшению условий и охраны труда, в том числе за счет средств фонда социального страхования.</a:t>
            </a:r>
          </a:p>
        </p:txBody>
      </p:sp>
      <p:sp>
        <p:nvSpPr>
          <p:cNvPr id="59402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7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200367F4-0D1C-422A-AAD8-4A2F8AD56ABC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19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0418" name="Заголовок 1"/>
          <p:cNvSpPr>
            <a:spLocks/>
          </p:cNvSpPr>
          <p:nvPr/>
        </p:nvSpPr>
        <p:spPr bwMode="auto">
          <a:xfrm>
            <a:off x="179388" y="142875"/>
            <a:ext cx="88566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>
                <a:solidFill>
                  <a:schemeClr val="tx2"/>
                </a:solidFill>
                <a:latin typeface="Helios"/>
              </a:rPr>
              <a:t>ФОРМИРОВАНИЕ КОМИССИИ ПО ПРОВЕДЕНИЮ СПЕЦИАЛЬНОЙ ОЦЕНКИ УСЛОВИЙ ТРУДА</a:t>
            </a:r>
          </a:p>
        </p:txBody>
      </p:sp>
      <p:graphicFrame>
        <p:nvGraphicFramePr>
          <p:cNvPr id="14" name="Схема 13"/>
          <p:cNvGraphicFramePr/>
          <p:nvPr/>
        </p:nvGraphicFramePr>
        <p:xfrm>
          <a:off x="251520" y="908720"/>
          <a:ext cx="87129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763713" y="2924175"/>
            <a:ext cx="5688012" cy="1404938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НОВОЕ: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Представители (эксперты) организации, проводящей специальную оценку условий труда в комиссию по проведению специальной оценки условий труда НЕ ВХОДЯТ</a:t>
            </a:r>
          </a:p>
        </p:txBody>
      </p:sp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9, части 1-5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fld id="{F01549D7-2058-41A0-A4B4-7C255F36E79F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/>
              <a:t>20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75" y="188913"/>
            <a:ext cx="7715250" cy="611981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/>
              <a:t>Аналогичные рабочие места </a:t>
            </a:r>
          </a:p>
          <a:p>
            <a:pPr marL="342900" indent="-258763">
              <a:buFont typeface="Arial" panose="020B0604020202020204" pitchFamily="34" charset="0"/>
              <a:buChar char="•"/>
              <a:defRPr/>
            </a:pPr>
            <a:r>
              <a:rPr lang="ru-RU" sz="2000" b="0" dirty="0"/>
              <a:t>расположены в одном или нескольких однотипных производственных помещениях (производственных зонах); </a:t>
            </a:r>
          </a:p>
          <a:p>
            <a:pPr marL="342900" indent="-258763">
              <a:buFont typeface="Arial" panose="020B0604020202020204" pitchFamily="34" charset="0"/>
              <a:buChar char="•"/>
              <a:defRPr/>
            </a:pPr>
            <a:r>
              <a:rPr lang="ru-RU" sz="2000" b="0" dirty="0"/>
              <a:t>оборудованы одинаковыми (однотипными) системами вентиляции, кондиционирования воздуха, отопления и освещения; </a:t>
            </a:r>
          </a:p>
          <a:p>
            <a:pPr marL="342900" indent="-258763">
              <a:buFont typeface="Arial" panose="020B0604020202020204" pitchFamily="34" charset="0"/>
              <a:buChar char="•"/>
              <a:defRPr/>
            </a:pPr>
            <a:r>
              <a:rPr lang="ru-RU" sz="2000" b="0" dirty="0"/>
              <a:t>работники работают по одной и той же профессии, должности, специальности;</a:t>
            </a:r>
          </a:p>
          <a:p>
            <a:pPr marL="342900" indent="-258763">
              <a:buFont typeface="Arial" panose="020B0604020202020204" pitchFamily="34" charset="0"/>
              <a:buChar char="•"/>
              <a:defRPr/>
            </a:pPr>
            <a:r>
              <a:rPr lang="ru-RU" sz="2000" b="0" dirty="0"/>
              <a:t>работники осуществляют одинаковые трудовые функции в одинаковом режиме рабочего времени при ведении однотипного технологического процесса с использованием одинаковых инструментов, производственного оборудования, приспособлений, материалов и сырья;</a:t>
            </a:r>
          </a:p>
          <a:p>
            <a:pPr marL="342900" indent="-258763">
              <a:buFont typeface="Arial" panose="020B0604020202020204" pitchFamily="34" charset="0"/>
              <a:buChar char="•"/>
              <a:defRPr/>
            </a:pPr>
            <a:r>
              <a:rPr lang="ru-RU" sz="2000" b="0" dirty="0"/>
              <a:t>обеспечены одинаковыми средствами индивидуальной защиты.</a:t>
            </a:r>
          </a:p>
        </p:txBody>
      </p:sp>
      <p:sp>
        <p:nvSpPr>
          <p:cNvPr id="62467" name="TextBox 3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9, ч. 6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fld id="{81C59BB2-1F05-4667-8D62-2272DD812A7B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/>
              <a:t>21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75" y="188913"/>
            <a:ext cx="7715250" cy="6192837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800" dirty="0"/>
          </a:p>
          <a:p>
            <a:pPr>
              <a:defRPr/>
            </a:pPr>
            <a:r>
              <a:rPr lang="ru-RU" sz="2400" dirty="0"/>
              <a:t>СОУТ проводится:</a:t>
            </a:r>
          </a:p>
          <a:p>
            <a:pPr marL="539750" indent="-258763">
              <a:buFont typeface="Arial" panose="020B0604020202020204" pitchFamily="34" charset="0"/>
              <a:buChar char="•"/>
              <a:defRPr/>
            </a:pPr>
            <a:r>
              <a:rPr lang="ru-RU" sz="2400" b="0" dirty="0"/>
              <a:t>в отношении 20 % рабочих мест от общего числа таких рабочих мест (но не менее чем двух рабочих мест) и ее результаты применяются ко всем аналогичным рабочим местам;</a:t>
            </a:r>
          </a:p>
          <a:p>
            <a:pPr marL="539750" indent="-258763">
              <a:buFont typeface="Arial" panose="020B0604020202020204" pitchFamily="34" charset="0"/>
              <a:buChar char="•"/>
              <a:defRPr/>
            </a:pPr>
            <a:r>
              <a:rPr lang="ru-RU" sz="2400" b="0" dirty="0"/>
              <a:t>заполняется одна карта СУОТ;</a:t>
            </a:r>
          </a:p>
          <a:p>
            <a:pPr marL="539750" indent="-258763">
              <a:buFont typeface="Arial" panose="020B0604020202020204" pitchFamily="34" charset="0"/>
              <a:buChar char="•"/>
              <a:defRPr/>
            </a:pPr>
            <a:r>
              <a:rPr lang="ru-RU" sz="2400" b="0" dirty="0"/>
              <a:t>разрабатывается единый перечень мероприятий по улучшению условий и охраны труда работников</a:t>
            </a:r>
            <a:r>
              <a:rPr lang="ru-RU" sz="2000" b="0" dirty="0"/>
              <a:t>.</a:t>
            </a:r>
          </a:p>
          <a:p>
            <a:pPr>
              <a:defRPr/>
            </a:pPr>
            <a:r>
              <a:rPr lang="ru-RU" sz="2400" b="0" dirty="0"/>
              <a:t>В случае выявления хотя бы одного рабочего места</a:t>
            </a:r>
            <a:r>
              <a:rPr lang="ru-RU" sz="2400" i="1" dirty="0"/>
              <a:t>, </a:t>
            </a:r>
            <a:r>
              <a:rPr lang="ru-RU" sz="2400" i="1" dirty="0">
                <a:solidFill>
                  <a:srgbClr val="FFC000"/>
                </a:solidFill>
              </a:rPr>
              <a:t>не соответствующего признакам аналогичности</a:t>
            </a:r>
            <a:r>
              <a:rPr lang="ru-RU" sz="2400" b="0" dirty="0"/>
              <a:t>, из числа рабочих мест, ранее признанных аналогичными, </a:t>
            </a:r>
            <a:r>
              <a:rPr lang="ru-RU" sz="2400" i="1" dirty="0">
                <a:solidFill>
                  <a:srgbClr val="FFC000"/>
                </a:solidFill>
              </a:rPr>
              <a:t>СОУТ проводится на всех рабочих местах</a:t>
            </a:r>
            <a:r>
              <a:rPr lang="ru-RU" sz="2400" b="0" dirty="0"/>
              <a:t>, признанных ранее аналогичными.</a:t>
            </a:r>
          </a:p>
          <a:p>
            <a:pPr>
              <a:defRPr/>
            </a:pPr>
            <a:endParaRPr lang="ru-RU" sz="2000" b="0" dirty="0"/>
          </a:p>
        </p:txBody>
      </p:sp>
      <p:sp>
        <p:nvSpPr>
          <p:cNvPr id="63491" name="TextBox 3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16, части 1-3, 5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fld id="{3745879F-B381-49F7-BCF0-27A85B29E983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/>
              <a:t>22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7350" y="365125"/>
            <a:ext cx="6624638" cy="581183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/>
              <a:t>Признаки рабочих мест</a:t>
            </a:r>
            <a:r>
              <a:rPr lang="ru-RU" sz="2400" i="1" dirty="0"/>
              <a:t> </a:t>
            </a:r>
            <a:r>
              <a:rPr lang="ru-RU" sz="2400" dirty="0"/>
              <a:t>с территориально меняющимися рабочими зонами</a:t>
            </a:r>
            <a:r>
              <a:rPr lang="ru-RU" sz="2400" b="0" dirty="0"/>
              <a:t>:</a:t>
            </a:r>
          </a:p>
          <a:p>
            <a:pPr marL="446088" indent="-258763">
              <a:buFont typeface="Arial" panose="020B0604020202020204" pitchFamily="34" charset="0"/>
              <a:buChar char="•"/>
              <a:defRPr/>
            </a:pPr>
            <a:r>
              <a:rPr lang="ru-RU" sz="2400" b="0" dirty="0"/>
              <a:t>оснащенные необходимыми средствами производства часть рабочего места; </a:t>
            </a:r>
          </a:p>
          <a:p>
            <a:pPr marL="446088" indent="-258763">
              <a:buFont typeface="Arial" panose="020B0604020202020204" pitchFamily="34" charset="0"/>
              <a:buChar char="•"/>
              <a:defRPr/>
            </a:pPr>
            <a:r>
              <a:rPr lang="ru-RU" sz="2400" b="0" dirty="0"/>
              <a:t>в которой один работник или несколько работников выполняют схожие работы или технологические операции. </a:t>
            </a:r>
          </a:p>
          <a:p>
            <a:pPr algn="r">
              <a:defRPr/>
            </a:pPr>
            <a:r>
              <a:rPr lang="ru-RU" sz="2400" b="0" i="1" dirty="0"/>
              <a:t>Слесари-сантехники, </a:t>
            </a:r>
          </a:p>
          <a:p>
            <a:pPr algn="r">
              <a:defRPr/>
            </a:pPr>
            <a:r>
              <a:rPr lang="ru-RU" sz="2400" b="0" i="1" dirty="0"/>
              <a:t>Слесари-электрики, </a:t>
            </a:r>
            <a:br>
              <a:rPr lang="ru-RU" sz="2400" b="0" i="1" dirty="0"/>
            </a:br>
            <a:r>
              <a:rPr lang="ru-RU" sz="2400" b="0" i="1" dirty="0"/>
              <a:t>Строительные рабочие</a:t>
            </a:r>
            <a:endParaRPr lang="ru-RU" sz="2400" b="0" dirty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88913"/>
            <a:ext cx="197961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Прямоугольник 1"/>
          <p:cNvSpPr>
            <a:spLocks noChangeArrowheads="1"/>
          </p:cNvSpPr>
          <p:nvPr/>
        </p:nvSpPr>
        <p:spPr bwMode="auto">
          <a:xfrm>
            <a:off x="0" y="6538913"/>
            <a:ext cx="4968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16, ч. 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fld id="{E5AA1935-8722-4A5A-8EC8-750719E6C01A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/>
              <a:t>23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850" y="260350"/>
            <a:ext cx="6769100" cy="626268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200" b="0" dirty="0"/>
              <a:t>На рабочих местах с территориально меняющимися рабочими зонами : </a:t>
            </a:r>
          </a:p>
          <a:p>
            <a:pPr marL="442913" lvl="1" indent="-263525">
              <a:buFont typeface="Arial" panose="020B0604020202020204" pitchFamily="34" charset="0"/>
              <a:buChar char="•"/>
              <a:defRPr/>
            </a:pPr>
            <a:r>
              <a:rPr lang="ru-RU" sz="2200" b="0" dirty="0"/>
              <a:t>предварительно определяются типичные технологические операции, характеризующиеся наличием одинаковых вредных и (или) опасных производственных факторов, и</a:t>
            </a:r>
          </a:p>
          <a:p>
            <a:pPr marL="442913" lvl="1" indent="-263525">
              <a:buFont typeface="Arial" panose="020B0604020202020204" pitchFamily="34" charset="0"/>
              <a:buChar char="•"/>
              <a:defRPr/>
            </a:pPr>
            <a:r>
              <a:rPr lang="ru-RU" sz="2200" b="0" dirty="0"/>
              <a:t>затем оценивается воздействие на работников этих факторов при выполнении таких работ.</a:t>
            </a:r>
          </a:p>
          <a:p>
            <a:pPr>
              <a:defRPr/>
            </a:pPr>
            <a:r>
              <a:rPr lang="ru-RU" sz="2200" b="0" dirty="0">
                <a:solidFill>
                  <a:srgbClr val="FFC000"/>
                </a:solidFill>
              </a:rPr>
              <a:t>Время выполнения каждой технологической операции определяется экспертом</a:t>
            </a:r>
            <a:r>
              <a:rPr lang="ru-RU" sz="2200" b="0" dirty="0"/>
              <a:t> организации, проводящей СОУТ, на основании локальных нормативных актов, путем опроса работников и их непосредственных руководителей, путем </a:t>
            </a:r>
            <a:r>
              <a:rPr lang="ru-RU" sz="2200" b="0" dirty="0" err="1"/>
              <a:t>хронометрирования</a:t>
            </a:r>
            <a:r>
              <a:rPr lang="ru-RU" sz="1800" b="0" dirty="0"/>
              <a:t>.</a:t>
            </a:r>
            <a:endParaRPr lang="ru-RU" sz="1100" b="0" dirty="0"/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188913"/>
            <a:ext cx="197961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Прямоугольник 4"/>
          <p:cNvSpPr>
            <a:spLocks noChangeArrowheads="1"/>
          </p:cNvSpPr>
          <p:nvPr/>
        </p:nvSpPr>
        <p:spPr bwMode="auto">
          <a:xfrm>
            <a:off x="0" y="6538913"/>
            <a:ext cx="4968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16, ч. 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C00000"/>
                </a:solidFill>
              </a:rPr>
              <a:t>Особенности проведения СОУТ на отдельных рабочих местах</a:t>
            </a:r>
            <a:endParaRPr lang="ru-RU" sz="2400" b="1" smtClean="0">
              <a:solidFill>
                <a:srgbClr val="C00000"/>
              </a:solidFill>
            </a:endParaRPr>
          </a:p>
        </p:txBody>
      </p:sp>
      <p:sp>
        <p:nvSpPr>
          <p:cNvPr id="67586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A0232A0E-8DA3-4ABB-9CD0-9DCA2E5D3EA2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24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357158" y="1643050"/>
            <a:ext cx="835342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dirty="0"/>
              <a:t>Экипажи водного транспорта и судов гражданской авиации.</a:t>
            </a:r>
          </a:p>
          <a:p>
            <a:r>
              <a:rPr lang="ru-RU" sz="2000" b="0" dirty="0"/>
              <a:t>Отдельные категории медицинских работников.</a:t>
            </a:r>
          </a:p>
          <a:p>
            <a:r>
              <a:rPr lang="ru-RU" sz="2000" b="0" dirty="0"/>
              <a:t>Тренера и спортсмены.</a:t>
            </a:r>
          </a:p>
          <a:p>
            <a:r>
              <a:rPr lang="ru-RU" sz="2000" b="0" dirty="0"/>
              <a:t>Работники средств массовой информации, организаций кинематографии, теле- и </a:t>
            </a:r>
            <a:r>
              <a:rPr lang="ru-RU" sz="2000" b="0" dirty="0" err="1"/>
              <a:t>видеосъемочных</a:t>
            </a:r>
            <a:r>
              <a:rPr lang="ru-RU" sz="2000" b="0" dirty="0"/>
              <a:t> коллективов, театров, театральных и концертных организаций, цирков и иных лиц.</a:t>
            </a:r>
          </a:p>
          <a:p>
            <a:r>
              <a:rPr lang="ru-RU" sz="2000" b="0" dirty="0"/>
              <a:t>Работники, занятых на работах с техногенными источниками ионизирующих излучений.</a:t>
            </a:r>
          </a:p>
          <a:p>
            <a:r>
              <a:rPr lang="ru-RU" sz="2000" b="0" dirty="0"/>
              <a:t>Спасатели, непосредственно занятые в чрезвычайных ситуациях, пожарные.</a:t>
            </a:r>
          </a:p>
          <a:p>
            <a:r>
              <a:rPr lang="ru-RU" sz="2000" b="0" dirty="0"/>
              <a:t>Водолазы</a:t>
            </a:r>
            <a:r>
              <a:rPr lang="ru-RU" sz="2000" b="0" dirty="0" smtClean="0"/>
              <a:t>. </a:t>
            </a:r>
          </a:p>
          <a:p>
            <a:r>
              <a:rPr lang="ru-RU" sz="2000" b="0" dirty="0" smtClean="0"/>
              <a:t>Работники</a:t>
            </a:r>
            <a:r>
              <a:rPr lang="ru-RU" sz="2000" b="0" dirty="0"/>
              <a:t>, занятые в условиях повышенного и (или) пониженного давления газовой и воздушной среды.</a:t>
            </a:r>
          </a:p>
          <a:p>
            <a:r>
              <a:rPr lang="ru-RU" sz="2000" b="0" dirty="0"/>
              <a:t>Работники, занятые на верхолазных работах и подземных работах.</a:t>
            </a:r>
          </a:p>
        </p:txBody>
      </p:sp>
      <p:sp>
        <p:nvSpPr>
          <p:cNvPr id="67588" name="TextBox 7"/>
          <p:cNvSpPr txBox="1">
            <a:spLocks noChangeArrowheads="1"/>
          </p:cNvSpPr>
          <p:nvPr/>
        </p:nvSpPr>
        <p:spPr bwMode="auto">
          <a:xfrm>
            <a:off x="0" y="6273225"/>
            <a:ext cx="6048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 dirty="0" smtClean="0"/>
              <a:t>ФЗ от 28.12.2013 № 426-ФЗ, ст. 9, ч. 7, ст. 27, ч. 5</a:t>
            </a:r>
          </a:p>
          <a:p>
            <a:r>
              <a:rPr lang="ru-RU" b="0" dirty="0" smtClean="0"/>
              <a:t>Постановление </a:t>
            </a:r>
            <a:r>
              <a:rPr lang="ru-RU" b="0" dirty="0"/>
              <a:t>Правительства РФ от 14.04.2014 № 290</a:t>
            </a:r>
          </a:p>
        </p:txBody>
      </p:sp>
      <p:sp>
        <p:nvSpPr>
          <p:cNvPr id="67589" name="TextBox 2"/>
          <p:cNvSpPr txBox="1">
            <a:spLocks noChangeArrowheads="1"/>
          </p:cNvSpPr>
          <p:nvPr/>
        </p:nvSpPr>
        <p:spPr bwMode="auto">
          <a:xfrm>
            <a:off x="357158" y="1071546"/>
            <a:ext cx="8353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/>
              <a:t>Рабочие места, оцениваемые </a:t>
            </a:r>
            <a:r>
              <a:rPr lang="ru-RU" sz="2000" dirty="0"/>
              <a:t>с учетом особенностей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 bwMode="auto">
          <a:xfrm>
            <a:off x="395287" y="4581128"/>
            <a:ext cx="8353425" cy="936104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395286" y="3789040"/>
            <a:ext cx="8353425" cy="64807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399232" y="3013100"/>
            <a:ext cx="8353425" cy="64807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399232" y="2204864"/>
            <a:ext cx="8353425" cy="64807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395288" y="1699667"/>
            <a:ext cx="8353425" cy="359817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395288" y="1196975"/>
            <a:ext cx="8353425" cy="359817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2400" b="1" dirty="0">
                <a:solidFill>
                  <a:srgbClr val="C00000"/>
                </a:solidFill>
              </a:rPr>
              <a:t>Внеплановая специальная оценка условий труда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25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Ввод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в эксплуатацию вновь организованных рабочих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мест</a:t>
            </a:r>
            <a:endParaRPr lang="ru-RU" sz="20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12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Предписание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государственного инспектора труда </a:t>
            </a:r>
            <a:endParaRPr lang="ru-RU" sz="20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12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Изменение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технологического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процесса и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(или)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применяемых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материалов и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сырья</a:t>
            </a:r>
            <a:endParaRPr lang="ru-RU" sz="20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12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Изменение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применяемых средств индивидуальной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и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коллективной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защиты</a:t>
            </a:r>
            <a:endParaRPr lang="ru-RU" sz="20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12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Несчастный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случай на производстве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или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выявленное профессиональное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заболевание</a:t>
            </a:r>
            <a:endParaRPr lang="ru-RU" sz="20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ru-RU" sz="12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Наличие </a:t>
            </a:r>
            <a:r>
              <a:rPr lang="ru-RU" sz="2000" b="0" dirty="0">
                <a:solidFill>
                  <a:schemeClr val="accent6">
                    <a:lumMod val="75000"/>
                  </a:schemeClr>
                </a:solidFill>
              </a:rPr>
              <a:t>мотивированных предложений выборных органов первичных профсоюзных организаций или иного представительного органа </a:t>
            </a:r>
            <a:r>
              <a:rPr lang="ru-RU" sz="2000" b="0" dirty="0" smtClean="0">
                <a:solidFill>
                  <a:schemeClr val="accent6">
                    <a:lumMod val="75000"/>
                  </a:schemeClr>
                </a:solidFill>
              </a:rPr>
              <a:t>работников</a:t>
            </a:r>
          </a:p>
          <a:p>
            <a:endParaRPr lang="ru-RU" sz="1400" b="0" dirty="0"/>
          </a:p>
          <a:p>
            <a:r>
              <a:rPr lang="ru-RU" sz="2000" b="0" u="sng" dirty="0">
                <a:solidFill>
                  <a:srgbClr val="C00000"/>
                </a:solidFill>
              </a:rPr>
              <a:t>Внеплановая </a:t>
            </a:r>
            <a:r>
              <a:rPr lang="ru-RU" sz="2000" b="0" u="sng" dirty="0" err="1">
                <a:solidFill>
                  <a:srgbClr val="C00000"/>
                </a:solidFill>
              </a:rPr>
              <a:t>спецоценка</a:t>
            </a:r>
            <a:r>
              <a:rPr lang="ru-RU" sz="2000" b="0" u="sng" dirty="0">
                <a:solidFill>
                  <a:srgbClr val="C00000"/>
                </a:solidFill>
              </a:rPr>
              <a:t> проводится на соответствующих рабочих местах в течение 6 месяцев со дня наступления указанных </a:t>
            </a:r>
            <a:r>
              <a:rPr lang="ru-RU" sz="2000" b="0" u="sng" dirty="0" smtClean="0">
                <a:solidFill>
                  <a:srgbClr val="C00000"/>
                </a:solidFill>
              </a:rPr>
              <a:t>случаев</a:t>
            </a:r>
            <a:endParaRPr lang="ru-RU" sz="2000" b="0" dirty="0">
              <a:solidFill>
                <a:srgbClr val="C00000"/>
              </a:solidFill>
            </a:endParaRP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0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422063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http://www.prohandmade.ru/wp-content/uploads/2012/01/422444a993249069c6858c5b538624d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276475"/>
            <a:ext cx="863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4251356A-7306-4FD5-B48B-A0D3A2C15992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26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8611" name="Заголовок 1"/>
          <p:cNvSpPr>
            <a:spLocks/>
          </p:cNvSpPr>
          <p:nvPr/>
        </p:nvSpPr>
        <p:spPr bwMode="auto">
          <a:xfrm>
            <a:off x="0" y="188913"/>
            <a:ext cx="885666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chemeClr val="tx2"/>
              </a:solidFill>
              <a:latin typeface="Helio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3" y="571500"/>
            <a:ext cx="4321175" cy="1374775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0" dirty="0">
              <a:solidFill>
                <a:schemeClr val="tx2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74900" y="2281238"/>
            <a:ext cx="2447925" cy="35877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bg1">
                    <a:lumMod val="95000"/>
                  </a:schemeClr>
                </a:solidFill>
              </a:rPr>
              <a:t>Выявлены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70638" y="3321050"/>
            <a:ext cx="2447925" cy="431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1"/>
                </a:solidFill>
              </a:rPr>
              <a:t>Не выявлены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9888" y="2924175"/>
            <a:ext cx="5210175" cy="5048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Исследования и измерения идентифицированных факторов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148263" y="2173288"/>
            <a:ext cx="3887787" cy="5746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Идентификация вредных и опасных факторов</a:t>
            </a: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369888" y="698500"/>
            <a:ext cx="40322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0" dirty="0">
                <a:solidFill>
                  <a:srgbClr val="F8CCBC"/>
                </a:solidFill>
                <a:latin typeface="+mn-lt"/>
                <a:cs typeface="Times New Roman" pitchFamily="18" charset="0"/>
              </a:rPr>
              <a:t>Рабочие места, сотрудников, чьи профессии  или должности предусмотрены Списками, предоставляются гарантии и компенсации по иным НПА, ранее установлены вредные условия труда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95288" y="4365625"/>
            <a:ext cx="2303462" cy="863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Вредные и опасные условия труда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35713" y="4311650"/>
            <a:ext cx="2520950" cy="865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Декларирование соответствия условий труда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716463" y="620713"/>
            <a:ext cx="4319587" cy="1325562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Рабочие места сотрудников,</a:t>
            </a:r>
            <a:r>
              <a:rPr lang="ru-RU" sz="1400" dirty="0">
                <a:solidFill>
                  <a:schemeClr val="tx1"/>
                </a:solidFill>
                <a:cs typeface="Times New Roman" pitchFamily="18" charset="0"/>
              </a:rPr>
              <a:t> чьи профессии или должности </a:t>
            </a:r>
            <a:r>
              <a:rPr lang="ru-RU" dirty="0">
                <a:solidFill>
                  <a:srgbClr val="C00000"/>
                </a:solidFill>
                <a:cs typeface="Times New Roman" pitchFamily="18" charset="0"/>
              </a:rPr>
              <a:t>не предусмотрены </a:t>
            </a:r>
            <a:r>
              <a:rPr lang="ru-RU" sz="1400" dirty="0">
                <a:solidFill>
                  <a:schemeClr val="tx1"/>
                </a:solidFill>
              </a:rPr>
              <a:t>Списками, </a:t>
            </a:r>
            <a:r>
              <a:rPr lang="ru-RU" sz="1400" dirty="0">
                <a:solidFill>
                  <a:srgbClr val="C00000"/>
                </a:solidFill>
              </a:rPr>
              <a:t>не предоставляются </a:t>
            </a:r>
            <a:r>
              <a:rPr lang="ru-RU" sz="1400" dirty="0">
                <a:solidFill>
                  <a:schemeClr val="tx1"/>
                </a:solidFill>
              </a:rPr>
              <a:t>гарантии и компенсации по иным </a:t>
            </a:r>
            <a:r>
              <a:rPr lang="ru-RU" sz="1400" dirty="0" smtClean="0">
                <a:solidFill>
                  <a:schemeClr val="tx1"/>
                </a:solidFill>
              </a:rPr>
              <a:t>НПА (нормативно-правовой акт), </a:t>
            </a:r>
            <a:r>
              <a:rPr lang="ru-RU" sz="1400" dirty="0">
                <a:solidFill>
                  <a:srgbClr val="C00000"/>
                </a:solidFill>
              </a:rPr>
              <a:t>ранее 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rgbClr val="C00000"/>
                </a:solidFill>
              </a:rPr>
              <a:t>не установлены </a:t>
            </a:r>
            <a:r>
              <a:rPr lang="ru-RU" sz="1400" dirty="0">
                <a:solidFill>
                  <a:schemeClr val="tx1"/>
                </a:solidFill>
              </a:rPr>
              <a:t>вредные условия труда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23850" y="3644900"/>
            <a:ext cx="5256213" cy="431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Определение класса условий труда</a:t>
            </a:r>
          </a:p>
        </p:txBody>
      </p:sp>
      <p:pic>
        <p:nvPicPr>
          <p:cNvPr id="68622" name="Picture 4" descr="http://www.restate.ru/materials/attachment/bc940a0a7c9408e8d9ae791c340fef8d526847cc/%D0%A1%D0%A0%D0%9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0"/>
            <a:ext cx="57626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Скругленный прямоугольник 39"/>
          <p:cNvSpPr/>
          <p:nvPr/>
        </p:nvSpPr>
        <p:spPr>
          <a:xfrm>
            <a:off x="3563938" y="4365625"/>
            <a:ext cx="2447925" cy="863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Оптимальные и допустимые условия труда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50825" y="5589588"/>
            <a:ext cx="2592388" cy="792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Дополнительные тарифы страховых взносов в ПРФ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203575" y="5589588"/>
            <a:ext cx="2879725" cy="8620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>
                <a:solidFill>
                  <a:schemeClr val="tx2"/>
                </a:solidFill>
              </a:rPr>
              <a:t>Иные гарантии и компенсации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1619250" y="1946275"/>
            <a:ext cx="0" cy="995363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15" idx="0"/>
          </p:cNvCxnSpPr>
          <p:nvPr/>
        </p:nvCxnSpPr>
        <p:spPr>
          <a:xfrm>
            <a:off x="7092950" y="1946275"/>
            <a:ext cx="0" cy="227013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11" idx="3"/>
          </p:cNvCxnSpPr>
          <p:nvPr/>
        </p:nvCxnSpPr>
        <p:spPr>
          <a:xfrm flipH="1">
            <a:off x="4822825" y="2460625"/>
            <a:ext cx="325438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13" idx="0"/>
          </p:cNvCxnSpPr>
          <p:nvPr/>
        </p:nvCxnSpPr>
        <p:spPr>
          <a:xfrm flipH="1">
            <a:off x="7594600" y="2747963"/>
            <a:ext cx="1588" cy="573087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348038" y="2640013"/>
            <a:ext cx="0" cy="284162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13" idx="2"/>
            <a:endCxn id="26" idx="0"/>
          </p:cNvCxnSpPr>
          <p:nvPr/>
        </p:nvCxnSpPr>
        <p:spPr>
          <a:xfrm>
            <a:off x="7594600" y="3752850"/>
            <a:ext cx="1588" cy="55880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1619250" y="3429000"/>
            <a:ext cx="0" cy="21590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4572000" y="3429000"/>
            <a:ext cx="0" cy="21590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1619250" y="4076700"/>
            <a:ext cx="0" cy="2873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2698750" y="5192713"/>
            <a:ext cx="757238" cy="396875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2339975" y="4076700"/>
            <a:ext cx="0" cy="287338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5364163" y="4076700"/>
            <a:ext cx="0" cy="287338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500563" y="4076700"/>
            <a:ext cx="0" cy="2873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1114425" y="5229225"/>
            <a:ext cx="1588" cy="360363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5" idx="3"/>
          </p:cNvCxnSpPr>
          <p:nvPr/>
        </p:nvCxnSpPr>
        <p:spPr>
          <a:xfrm>
            <a:off x="2698750" y="4797425"/>
            <a:ext cx="1512888" cy="792163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41" name="Заголовок 1"/>
          <p:cNvSpPr>
            <a:spLocks/>
          </p:cNvSpPr>
          <p:nvPr/>
        </p:nvSpPr>
        <p:spPr bwMode="auto">
          <a:xfrm>
            <a:off x="179388" y="115888"/>
            <a:ext cx="8856662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Helios"/>
              </a:rPr>
              <a:t>ПРОЦЕДУРА СПЕЦИАЛЬНОЙ ОЦЕНКИ УСЛОВИЙ ТРУДА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C00000"/>
                </a:solidFill>
              </a:rPr>
              <a:t> Идентификация потенциально вредных </a:t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и (или) опасных производственных факторов</a:t>
            </a:r>
          </a:p>
        </p:txBody>
      </p:sp>
      <p:sp>
        <p:nvSpPr>
          <p:cNvPr id="69634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397C95E4-0B6C-4715-960A-F3B221CE05C9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27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9635" name="TextBox 1"/>
          <p:cNvSpPr txBox="1">
            <a:spLocks noChangeArrowheads="1"/>
          </p:cNvSpPr>
          <p:nvPr/>
        </p:nvSpPr>
        <p:spPr bwMode="auto">
          <a:xfrm>
            <a:off x="414338" y="1196975"/>
            <a:ext cx="83534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8775"/>
            <a:r>
              <a:rPr lang="ru-RU" sz="2400" b="0" dirty="0">
                <a:solidFill>
                  <a:srgbClr val="C00000"/>
                </a:solidFill>
              </a:rPr>
              <a:t>Идентификация</a:t>
            </a:r>
            <a:r>
              <a:rPr lang="ru-RU" sz="2400" b="0" dirty="0"/>
              <a:t> – процедура </a:t>
            </a:r>
            <a:r>
              <a:rPr lang="ru-RU" sz="2400" b="0" dirty="0">
                <a:solidFill>
                  <a:srgbClr val="C00000"/>
                </a:solidFill>
              </a:rPr>
              <a:t>сопоставления и установления совпадения</a:t>
            </a:r>
            <a:r>
              <a:rPr lang="ru-RU" sz="2400" b="0" dirty="0"/>
              <a:t> </a:t>
            </a:r>
          </a:p>
          <a:p>
            <a:pPr indent="358775"/>
            <a:r>
              <a:rPr lang="ru-RU" sz="2400" b="0" dirty="0">
                <a:solidFill>
                  <a:srgbClr val="C00000"/>
                </a:solidFill>
              </a:rPr>
              <a:t>имеющихся</a:t>
            </a:r>
            <a:r>
              <a:rPr lang="ru-RU" sz="2400" b="0" dirty="0"/>
              <a:t> на рабочих местах факторов производственной среды и трудового процесса </a:t>
            </a:r>
          </a:p>
          <a:p>
            <a:pPr indent="358775"/>
            <a:r>
              <a:rPr lang="ru-RU" sz="2400" b="0" dirty="0">
                <a:solidFill>
                  <a:srgbClr val="C00000"/>
                </a:solidFill>
              </a:rPr>
              <a:t>с факторами </a:t>
            </a:r>
            <a:r>
              <a:rPr lang="ru-RU" sz="2400" b="0" dirty="0"/>
              <a:t>производственной среды и трудового процесса</a:t>
            </a:r>
            <a:r>
              <a:rPr lang="ru-RU" sz="2400" b="0" dirty="0">
                <a:solidFill>
                  <a:srgbClr val="C00000"/>
                </a:solidFill>
              </a:rPr>
              <a:t>, предусмотренными классификатором </a:t>
            </a:r>
            <a:r>
              <a:rPr lang="ru-RU" sz="2400" b="0" dirty="0"/>
              <a:t>вредных и (или) опасных производственных факторов, утвержденным приказом Минтруда России от 24.01.2014 № 33н.</a:t>
            </a:r>
          </a:p>
          <a:p>
            <a:pPr indent="358775" algn="ctr"/>
            <a:r>
              <a:rPr lang="ru-RU" sz="2400" b="0" dirty="0"/>
              <a:t> Процедура осуществления идентификации потенциально вредных и (или) опасных производственных факторов установлена приказом Минтруда России от 24.01.2014 № 33н.</a:t>
            </a:r>
          </a:p>
          <a:p>
            <a:pPr indent="358775"/>
            <a:endParaRPr lang="ru-RU" sz="2400" b="0" dirty="0"/>
          </a:p>
        </p:txBody>
      </p:sp>
      <p:sp>
        <p:nvSpPr>
          <p:cNvPr id="69636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10, ч. 1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684213" y="5589588"/>
            <a:ext cx="7745412" cy="766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84213" y="4868863"/>
            <a:ext cx="7745412" cy="720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84213" y="4365625"/>
            <a:ext cx="7745412" cy="5032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84213" y="3068638"/>
            <a:ext cx="7745412" cy="12969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0661" name="Скругленный прямоугольник 3"/>
          <p:cNvSpPr>
            <a:spLocks noChangeArrowheads="1"/>
          </p:cNvSpPr>
          <p:nvPr/>
        </p:nvSpPr>
        <p:spPr bwMode="auto">
          <a:xfrm>
            <a:off x="1258888" y="1989138"/>
            <a:ext cx="6697662" cy="358775"/>
          </a:xfrm>
          <a:prstGeom prst="roundRect">
            <a:avLst>
              <a:gd name="adj" fmla="val 16667"/>
            </a:avLst>
          </a:prstGeom>
          <a:solidFill>
            <a:srgbClr val="FF575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62" name="Скругленный прямоугольник 2"/>
          <p:cNvSpPr>
            <a:spLocks noChangeArrowheads="1"/>
          </p:cNvSpPr>
          <p:nvPr/>
        </p:nvSpPr>
        <p:spPr bwMode="auto">
          <a:xfrm>
            <a:off x="827088" y="1052513"/>
            <a:ext cx="7488237" cy="719137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6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750" y="260350"/>
            <a:ext cx="8824913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C00000"/>
                </a:solidFill>
              </a:rPr>
              <a:t> Идентификация потенциально вредных </a:t>
            </a:r>
            <a:br>
              <a:rPr lang="ru-RU" sz="2400" b="1" smtClean="0">
                <a:solidFill>
                  <a:srgbClr val="C00000"/>
                </a:solidFill>
              </a:rPr>
            </a:br>
            <a:r>
              <a:rPr lang="ru-RU" sz="2400" b="1" smtClean="0">
                <a:solidFill>
                  <a:srgbClr val="C00000"/>
                </a:solidFill>
              </a:rPr>
              <a:t>и (или) опасных производственных факторов</a:t>
            </a:r>
          </a:p>
        </p:txBody>
      </p:sp>
      <p:sp>
        <p:nvSpPr>
          <p:cNvPr id="70664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6B1A0A95-5853-4ED7-AC70-5B346B0371A4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28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288" y="1052513"/>
            <a:ext cx="8353425" cy="5273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0" dirty="0"/>
              <a:t>Идентификация на рабочих местах </a:t>
            </a:r>
          </a:p>
          <a:p>
            <a:pPr algn="ctr">
              <a:defRPr/>
            </a:pPr>
            <a:r>
              <a:rPr lang="ru-RU" sz="2000" b="0" dirty="0">
                <a:solidFill>
                  <a:srgbClr val="C00000"/>
                </a:solidFill>
              </a:rPr>
              <a:t>осуществляется экспертом </a:t>
            </a:r>
            <a:r>
              <a:rPr lang="ru-RU" sz="2000" b="0" dirty="0"/>
              <a:t>организации, проводящей СОУТ </a:t>
            </a:r>
          </a:p>
          <a:p>
            <a:pPr>
              <a:defRPr/>
            </a:pPr>
            <a:endParaRPr lang="ru-RU" sz="2000" b="0" dirty="0"/>
          </a:p>
          <a:p>
            <a:pPr algn="ctr">
              <a:defRPr/>
            </a:pPr>
            <a:r>
              <a:rPr lang="ru-RU" sz="2000" b="0" dirty="0"/>
              <a:t>Результаты идентификации утверждаются комиссией</a:t>
            </a:r>
          </a:p>
          <a:p>
            <a:pPr>
              <a:defRPr/>
            </a:pPr>
            <a:endParaRPr lang="ru-RU" sz="2000" b="0" dirty="0"/>
          </a:p>
          <a:p>
            <a:pPr algn="ctr">
              <a:spcAft>
                <a:spcPts val="1200"/>
              </a:spcAft>
              <a:defRPr/>
            </a:pPr>
            <a:r>
              <a:rPr lang="ru-RU" sz="2000" dirty="0"/>
              <a:t>При идентификации должны учитываться:</a:t>
            </a:r>
            <a:endParaRPr lang="ru-RU" sz="1000" dirty="0"/>
          </a:p>
          <a:p>
            <a:pPr marL="3175" algn="ctr">
              <a:spcAft>
                <a:spcPts val="1200"/>
              </a:spcAft>
              <a:tabLst>
                <a:tab pos="358775" algn="l"/>
              </a:tabLst>
              <a:defRPr/>
            </a:pPr>
            <a:r>
              <a:rPr lang="ru-RU" sz="2000" b="0" dirty="0"/>
              <a:t>производственное оборудование, материалы и сырье, используемые работниками и являющиеся источниками </a:t>
            </a:r>
            <a:br>
              <a:rPr lang="ru-RU" sz="2000" b="0" dirty="0"/>
            </a:br>
            <a:r>
              <a:rPr lang="ru-RU" sz="2000" b="0" dirty="0"/>
              <a:t>вредных и (или) опасных производственных факторов, </a:t>
            </a:r>
            <a:br>
              <a:rPr lang="ru-RU" sz="2000" b="0" dirty="0"/>
            </a:br>
            <a:r>
              <a:rPr lang="ru-RU" sz="2000" b="0" dirty="0"/>
              <a:t>которые идентифицируются</a:t>
            </a:r>
          </a:p>
          <a:p>
            <a:pPr marL="3175" algn="ctr">
              <a:spcAft>
                <a:spcPts val="1200"/>
              </a:spcAft>
              <a:tabLst>
                <a:tab pos="358775" algn="l"/>
              </a:tabLst>
              <a:defRPr/>
            </a:pPr>
            <a:r>
              <a:rPr lang="ru-RU" sz="2000" b="0" dirty="0"/>
              <a:t>результаты ранее проводившихся исследований и измерений</a:t>
            </a:r>
          </a:p>
          <a:p>
            <a:pPr marL="3175" algn="ctr">
              <a:spcAft>
                <a:spcPts val="1200"/>
              </a:spcAft>
              <a:tabLst>
                <a:tab pos="358775" algn="l"/>
              </a:tabLst>
              <a:defRPr/>
            </a:pPr>
            <a:r>
              <a:rPr lang="ru-RU" sz="2000" b="0" dirty="0"/>
              <a:t>случаи производственного травматизма </a:t>
            </a:r>
            <a:br>
              <a:rPr lang="ru-RU" sz="2000" b="0" dirty="0"/>
            </a:br>
            <a:r>
              <a:rPr lang="ru-RU" sz="2000" b="0" dirty="0"/>
              <a:t>и (или) установления профессионального заболевания</a:t>
            </a:r>
          </a:p>
          <a:p>
            <a:pPr marL="3175" algn="ctr">
              <a:spcAft>
                <a:spcPts val="1200"/>
              </a:spcAft>
              <a:tabLst>
                <a:tab pos="358775" algn="l"/>
              </a:tabLst>
              <a:defRPr/>
            </a:pPr>
            <a:r>
              <a:rPr lang="ru-RU" sz="2000" b="0" dirty="0">
                <a:solidFill>
                  <a:srgbClr val="C00000"/>
                </a:solidFill>
              </a:rPr>
              <a:t>предложения работников по осуществлению </a:t>
            </a:r>
            <a:br>
              <a:rPr lang="ru-RU" sz="2000" b="0" dirty="0">
                <a:solidFill>
                  <a:srgbClr val="C00000"/>
                </a:solidFill>
              </a:rPr>
            </a:br>
            <a:r>
              <a:rPr lang="ru-RU" sz="2000" b="0" dirty="0">
                <a:solidFill>
                  <a:srgbClr val="C00000"/>
                </a:solidFill>
              </a:rPr>
              <a:t>на их рабочих местах идентификации</a:t>
            </a:r>
          </a:p>
        </p:txBody>
      </p:sp>
      <p:sp>
        <p:nvSpPr>
          <p:cNvPr id="70666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10, части 2 - 3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600" b="1" smtClean="0">
                <a:solidFill>
                  <a:srgbClr val="C00000"/>
                </a:solidFill>
              </a:rPr>
              <a:t> Идентификация не осуществляется в отношении:</a:t>
            </a:r>
          </a:p>
        </p:txBody>
      </p:sp>
      <p:sp>
        <p:nvSpPr>
          <p:cNvPr id="137219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9F1E66D8-5FAB-43E0-B708-22B7F2D3687E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29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7220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2000" b="0" dirty="0"/>
              <a:t>	1) рабочих мест работников, профессии, должности, специальности которых включены в списки, с учетом которых осуществляется досрочное назначение трудовой пенсии по старости;</a:t>
            </a:r>
          </a:p>
          <a:p>
            <a:pPr>
              <a:tabLst>
                <a:tab pos="355600" algn="l"/>
              </a:tabLst>
            </a:pPr>
            <a:r>
              <a:rPr lang="ru-RU" sz="2000" b="0" dirty="0"/>
              <a:t>	2) рабочих мест, где работникам в связи с работой на которых работникам в соответствии с законодательными и иными нормативными правовыми актами предоставляются гарантии и компенсации за работу с вредными и (или) опасными условиями труда;</a:t>
            </a:r>
          </a:p>
          <a:p>
            <a:pPr>
              <a:tabLst>
                <a:tab pos="355600" algn="l"/>
              </a:tabLst>
            </a:pPr>
            <a:r>
              <a:rPr lang="ru-RU" sz="2000" b="0" dirty="0"/>
              <a:t>	3) рабочих мест, на которых по результатам ранее проведенных АРМ или СОУТ были установлены вредные и (или) опасные условия труда.</a:t>
            </a:r>
          </a:p>
          <a:p>
            <a:pPr>
              <a:tabLst>
                <a:tab pos="355600" algn="l"/>
              </a:tabLst>
            </a:pPr>
            <a:endParaRPr lang="ru-RU" sz="800" b="0" dirty="0"/>
          </a:p>
          <a:p>
            <a:pPr algn="ctr">
              <a:tabLst>
                <a:tab pos="355600" algn="l"/>
              </a:tabLst>
            </a:pPr>
            <a:r>
              <a:rPr lang="ru-RU" sz="2000" dirty="0"/>
              <a:t>Перечень подлежащих исследованиям вредных факторов </a:t>
            </a:r>
            <a:br>
              <a:rPr lang="ru-RU" sz="2000" dirty="0"/>
            </a:br>
            <a:r>
              <a:rPr lang="ru-RU" sz="2000" dirty="0"/>
              <a:t>на указанных рабочих местах определяется экспертом </a:t>
            </a:r>
            <a:br>
              <a:rPr lang="ru-RU" sz="2000" dirty="0"/>
            </a:br>
            <a:r>
              <a:rPr lang="ru-RU" sz="2000" dirty="0"/>
              <a:t>исходя из перечня производственных факторов, указанных в  Федеральном законе «О специальной оценке».</a:t>
            </a:r>
          </a:p>
        </p:txBody>
      </p:sp>
      <p:sp>
        <p:nvSpPr>
          <p:cNvPr id="137221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10, части 6 - 7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BE5A3947-E6DB-4E00-A9E0-7E5A02CC6DF8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30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8244" name="TextBox 1"/>
          <p:cNvSpPr txBox="1">
            <a:spLocks noChangeArrowheads="1"/>
          </p:cNvSpPr>
          <p:nvPr/>
        </p:nvSpPr>
        <p:spPr bwMode="auto">
          <a:xfrm>
            <a:off x="395288" y="3357563"/>
            <a:ext cx="835342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2200" b="0"/>
              <a:t>Если факторы на рабочем месте </a:t>
            </a:r>
            <a:br>
              <a:rPr lang="ru-RU" sz="2200" b="0"/>
            </a:br>
            <a:r>
              <a:rPr lang="ru-RU" sz="2200"/>
              <a:t>не идентифицированы</a:t>
            </a:r>
            <a:r>
              <a:rPr lang="ru-RU" sz="2200" b="0"/>
              <a:t>, условия труда на данном рабочем месте признаются </a:t>
            </a:r>
            <a:r>
              <a:rPr lang="ru-RU" sz="2200"/>
              <a:t>комиссией</a:t>
            </a:r>
            <a:r>
              <a:rPr lang="ru-RU" sz="2200" b="0"/>
              <a:t> допустимыми, а исследования факторов </a:t>
            </a:r>
            <a:r>
              <a:rPr lang="ru-RU" sz="2200"/>
              <a:t>не проводятся</a:t>
            </a:r>
            <a:r>
              <a:rPr lang="ru-RU" sz="2200" b="0"/>
              <a:t>.</a:t>
            </a:r>
          </a:p>
          <a:p>
            <a:pPr algn="ctr">
              <a:tabLst>
                <a:tab pos="355600" algn="l"/>
              </a:tabLst>
            </a:pPr>
            <a:endParaRPr lang="ru-RU" b="0"/>
          </a:p>
          <a:p>
            <a:pPr algn="ctr">
              <a:tabLst>
                <a:tab pos="355600" algn="l"/>
              </a:tabLst>
            </a:pPr>
            <a:r>
              <a:rPr lang="ru-RU" sz="2200" b="0"/>
              <a:t>Если факторы на рабочем месте </a:t>
            </a:r>
            <a:r>
              <a:rPr lang="ru-RU" sz="2200"/>
              <a:t>идентифицированы</a:t>
            </a:r>
            <a:r>
              <a:rPr lang="ru-RU" sz="2200" b="0"/>
              <a:t>, </a:t>
            </a:r>
            <a:r>
              <a:rPr lang="ru-RU" sz="2200"/>
              <a:t>комиссия</a:t>
            </a:r>
            <a:r>
              <a:rPr lang="ru-RU" sz="2200" b="0"/>
              <a:t> принимает решение </a:t>
            </a:r>
            <a:r>
              <a:rPr lang="ru-RU" sz="2200"/>
              <a:t>о проведении</a:t>
            </a:r>
            <a:r>
              <a:rPr lang="ru-RU" sz="2200" b="0"/>
              <a:t> </a:t>
            </a:r>
            <a:r>
              <a:rPr lang="ru-RU" sz="2200"/>
              <a:t>исследований</a:t>
            </a:r>
            <a:r>
              <a:rPr lang="ru-RU" sz="2200" b="0"/>
              <a:t> данных факторов в порядке, установленном Федеральным законом.</a:t>
            </a:r>
          </a:p>
        </p:txBody>
      </p:sp>
      <p:sp>
        <p:nvSpPr>
          <p:cNvPr id="138245" name="TextBox 7"/>
          <p:cNvSpPr txBox="1">
            <a:spLocks noChangeArrowheads="1"/>
          </p:cNvSpPr>
          <p:nvPr/>
        </p:nvSpPr>
        <p:spPr bwMode="auto">
          <a:xfrm>
            <a:off x="0" y="6519863"/>
            <a:ext cx="6048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10, части 4 - 5</a:t>
            </a:r>
          </a:p>
        </p:txBody>
      </p:sp>
      <p:sp>
        <p:nvSpPr>
          <p:cNvPr id="138246" name="Заголовок 1"/>
          <p:cNvSpPr>
            <a:spLocks/>
          </p:cNvSpPr>
          <p:nvPr/>
        </p:nvSpPr>
        <p:spPr bwMode="auto">
          <a:xfrm>
            <a:off x="158750" y="260350"/>
            <a:ext cx="8824913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>
                <a:solidFill>
                  <a:srgbClr val="C00000"/>
                </a:solidFill>
              </a:rPr>
              <a:t> Идентификация потенциально вредных </a:t>
            </a:r>
            <a:br>
              <a:rPr lang="ru-RU" sz="2400">
                <a:solidFill>
                  <a:srgbClr val="C00000"/>
                </a:solidFill>
              </a:rPr>
            </a:br>
            <a:r>
              <a:rPr lang="ru-RU" sz="2400">
                <a:solidFill>
                  <a:srgbClr val="C00000"/>
                </a:solidFill>
              </a:rPr>
              <a:t>и (или) опасных производственных факторов</a:t>
            </a:r>
          </a:p>
        </p:txBody>
      </p:sp>
      <p:sp>
        <p:nvSpPr>
          <p:cNvPr id="138247" name="TextBox 1"/>
          <p:cNvSpPr txBox="1">
            <a:spLocks noChangeArrowheads="1"/>
          </p:cNvSpPr>
          <p:nvPr/>
        </p:nvSpPr>
        <p:spPr bwMode="auto">
          <a:xfrm>
            <a:off x="395288" y="1341438"/>
            <a:ext cx="835342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2200" b="0" dirty="0" smtClean="0"/>
              <a:t>На </a:t>
            </a:r>
            <a:r>
              <a:rPr lang="ru-RU" sz="2200" b="0" dirty="0"/>
              <a:t>рабочих местах, где </a:t>
            </a:r>
            <a:r>
              <a:rPr lang="ru-RU" sz="2200" dirty="0"/>
              <a:t>идентификация </a:t>
            </a:r>
            <a:r>
              <a:rPr lang="ru-RU" sz="2200" dirty="0" smtClean="0"/>
              <a:t>не осуществляется </a:t>
            </a:r>
            <a:r>
              <a:rPr lang="ru-RU" sz="2200" b="0" dirty="0" smtClean="0"/>
              <a:t>СОУТ </a:t>
            </a:r>
            <a:r>
              <a:rPr lang="ru-RU" sz="2200" b="0" dirty="0"/>
              <a:t>может проводиться поэтапно </a:t>
            </a:r>
            <a:r>
              <a:rPr lang="ru-RU" sz="2200" b="0" dirty="0" smtClean="0"/>
              <a:t>и </a:t>
            </a:r>
            <a:r>
              <a:rPr lang="ru-RU" sz="2200" b="0" dirty="0"/>
              <a:t>должна быть </a:t>
            </a:r>
            <a:r>
              <a:rPr lang="ru-RU" sz="2200" dirty="0"/>
              <a:t>завершена не позднее чем </a:t>
            </a:r>
            <a:r>
              <a:rPr lang="ru-RU" sz="2200" dirty="0" smtClean="0"/>
              <a:t>31 </a:t>
            </a:r>
            <a:r>
              <a:rPr lang="ru-RU" sz="2200" dirty="0"/>
              <a:t>декабря 2018 года</a:t>
            </a:r>
            <a:r>
              <a:rPr lang="ru-RU" sz="2200" b="0" dirty="0"/>
              <a:t>.</a:t>
            </a:r>
          </a:p>
        </p:txBody>
      </p:sp>
      <p:sp>
        <p:nvSpPr>
          <p:cNvPr id="138248" name="TextBox 7"/>
          <p:cNvSpPr txBox="1">
            <a:spLocks noChangeArrowheads="1"/>
          </p:cNvSpPr>
          <p:nvPr/>
        </p:nvSpPr>
        <p:spPr bwMode="auto">
          <a:xfrm>
            <a:off x="0" y="2636838"/>
            <a:ext cx="6048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27, ч. 6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1" name="AutoShape 7"/>
          <p:cNvSpPr>
            <a:spLocks noChangeArrowheads="1"/>
          </p:cNvSpPr>
          <p:nvPr/>
        </p:nvSpPr>
        <p:spPr bwMode="auto">
          <a:xfrm>
            <a:off x="285720" y="4857760"/>
            <a:ext cx="8713788" cy="1079500"/>
          </a:xfrm>
          <a:prstGeom prst="roundRect">
            <a:avLst>
              <a:gd name="adj" fmla="val 16667"/>
            </a:avLst>
          </a:prstGeom>
          <a:solidFill>
            <a:srgbClr val="FF575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92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C00000"/>
                </a:solidFill>
              </a:rPr>
              <a:t>Декларирование</a:t>
            </a:r>
          </a:p>
        </p:txBody>
      </p:sp>
      <p:sp>
        <p:nvSpPr>
          <p:cNvPr id="139267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64B705D8-FFF2-4416-B571-3C14AFBC79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31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9268" name="TextBox 1"/>
          <p:cNvSpPr txBox="1">
            <a:spLocks noChangeArrowheads="1"/>
          </p:cNvSpPr>
          <p:nvPr/>
        </p:nvSpPr>
        <p:spPr bwMode="auto">
          <a:xfrm>
            <a:off x="250825" y="1196975"/>
            <a:ext cx="864235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3400" algn="just"/>
            <a:r>
              <a:rPr lang="ru-RU" sz="2000" b="0" dirty="0" smtClean="0"/>
              <a:t>На </a:t>
            </a:r>
            <a:r>
              <a:rPr lang="ru-RU" sz="2000" b="0" dirty="0"/>
              <a:t>рабочие места, на которых факторы не были идентифицированы, работодатель подает в соответствующий территориальный орган Государственной инспекции труда </a:t>
            </a:r>
            <a:br>
              <a:rPr lang="ru-RU" sz="2000" b="0" dirty="0"/>
            </a:br>
            <a:r>
              <a:rPr lang="ru-RU" sz="2000" b="0" dirty="0"/>
              <a:t>в Московской области декларацию соответствия условий труда государственным нормативным требованиям охраны труда.</a:t>
            </a:r>
          </a:p>
          <a:p>
            <a:pPr indent="533400" algn="just"/>
            <a:r>
              <a:rPr lang="ru-RU" sz="2000" b="0" dirty="0" smtClean="0"/>
              <a:t>Форма </a:t>
            </a:r>
            <a:r>
              <a:rPr lang="ru-RU" sz="2000" b="0" dirty="0"/>
              <a:t>и порядок подачи декларации установил Минтруд России приказом от 07.02.2014 № 80н «О форме и порядке подачи декларации соответствия условий труда государственным нормативным требованиям охраны труда, Порядке формирования и ведения реестра деклараций соответствия условий труда государственным нормативным требованиям охраны труда</a:t>
            </a:r>
            <a:r>
              <a:rPr lang="ru-RU" sz="2000" b="0" dirty="0" smtClean="0"/>
              <a:t>». </a:t>
            </a:r>
            <a:endParaRPr lang="ru-RU" sz="2000" b="0" dirty="0"/>
          </a:p>
          <a:p>
            <a:pPr algn="just"/>
            <a:endParaRPr lang="ru-RU" sz="1000" b="0" dirty="0"/>
          </a:p>
          <a:p>
            <a:pPr algn="just"/>
            <a:endParaRPr lang="ru-RU" sz="1000" b="0" dirty="0"/>
          </a:p>
          <a:p>
            <a:pPr algn="ctr"/>
            <a:r>
              <a:rPr lang="ru-RU" sz="2000" b="0" dirty="0"/>
              <a:t>Декларация подается работодателем в срок </a:t>
            </a:r>
            <a:r>
              <a:rPr lang="ru-RU" sz="2000" b="0" dirty="0" smtClean="0"/>
              <a:t>не </a:t>
            </a:r>
            <a:r>
              <a:rPr lang="ru-RU" sz="2000" b="0" dirty="0"/>
              <a:t>позднее </a:t>
            </a:r>
            <a:r>
              <a:rPr lang="ru-RU" sz="2000" dirty="0" smtClean="0"/>
              <a:t>30</a:t>
            </a:r>
            <a:r>
              <a:rPr lang="ru-RU" sz="2000" b="0" dirty="0" smtClean="0"/>
              <a:t> рабочих </a:t>
            </a:r>
            <a:r>
              <a:rPr lang="ru-RU" sz="2000" b="0" dirty="0"/>
              <a:t>дней со дня утверждения отчета о проведении СОУТ </a:t>
            </a:r>
          </a:p>
          <a:p>
            <a:pPr algn="ctr"/>
            <a:r>
              <a:rPr lang="ru-RU" sz="2000" b="0" dirty="0"/>
              <a:t>(приказ Минтруда России от 07.02.2014 № 80н, приложение № 2, п. 5)</a:t>
            </a:r>
          </a:p>
        </p:txBody>
      </p:sp>
      <p:sp>
        <p:nvSpPr>
          <p:cNvPr id="139269" name="TextBox 7"/>
          <p:cNvSpPr txBox="1">
            <a:spLocks noChangeArrowheads="1"/>
          </p:cNvSpPr>
          <p:nvPr/>
        </p:nvSpPr>
        <p:spPr bwMode="auto">
          <a:xfrm>
            <a:off x="0" y="6519863"/>
            <a:ext cx="6048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12, части 1 - 2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9" name="AutoShape 11"/>
          <p:cNvSpPr>
            <a:spLocks noChangeArrowheads="1"/>
          </p:cNvSpPr>
          <p:nvPr/>
        </p:nvSpPr>
        <p:spPr bwMode="auto">
          <a:xfrm>
            <a:off x="827088" y="5445125"/>
            <a:ext cx="7632700" cy="1008063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0298" name="AutoShape 10"/>
          <p:cNvSpPr>
            <a:spLocks noChangeArrowheads="1"/>
          </p:cNvSpPr>
          <p:nvPr/>
        </p:nvSpPr>
        <p:spPr bwMode="auto">
          <a:xfrm>
            <a:off x="755650" y="4508500"/>
            <a:ext cx="7704138" cy="792163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0297" name="AutoShape 9"/>
          <p:cNvSpPr>
            <a:spLocks noChangeArrowheads="1"/>
          </p:cNvSpPr>
          <p:nvPr/>
        </p:nvSpPr>
        <p:spPr bwMode="auto">
          <a:xfrm>
            <a:off x="395288" y="2349500"/>
            <a:ext cx="8424862" cy="2016125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0295" name="AutoShape 7"/>
          <p:cNvSpPr>
            <a:spLocks noChangeArrowheads="1"/>
          </p:cNvSpPr>
          <p:nvPr/>
        </p:nvSpPr>
        <p:spPr bwMode="auto">
          <a:xfrm>
            <a:off x="468313" y="1773238"/>
            <a:ext cx="8280400" cy="433387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0296" name="AutoShape 8"/>
          <p:cNvSpPr>
            <a:spLocks noChangeArrowheads="1"/>
          </p:cNvSpPr>
          <p:nvPr/>
        </p:nvSpPr>
        <p:spPr bwMode="auto">
          <a:xfrm>
            <a:off x="1547813" y="1196975"/>
            <a:ext cx="6119812" cy="433388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02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600" b="1" smtClean="0">
                <a:solidFill>
                  <a:srgbClr val="C00000"/>
                </a:solidFill>
              </a:rPr>
              <a:t>Декларирование</a:t>
            </a:r>
          </a:p>
        </p:txBody>
      </p:sp>
      <p:sp>
        <p:nvSpPr>
          <p:cNvPr id="140291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0F643DCD-3312-47D1-BD71-1AE4C387F57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32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0292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42645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2000" b="0" dirty="0"/>
              <a:t>Декларация действительна в течение пяти лет </a:t>
            </a:r>
          </a:p>
          <a:p>
            <a:pPr algn="ctr">
              <a:tabLst>
                <a:tab pos="355600" algn="l"/>
              </a:tabLst>
            </a:pPr>
            <a:endParaRPr lang="ru-RU" sz="2000" b="0" dirty="0"/>
          </a:p>
          <a:p>
            <a:pPr algn="ctr">
              <a:tabLst>
                <a:tab pos="355600" algn="l"/>
              </a:tabLst>
            </a:pPr>
            <a:r>
              <a:rPr lang="ru-RU" sz="2000" b="0" dirty="0"/>
              <a:t>Срок исчисляется со дня утверждения отчета о проведении СОУТ </a:t>
            </a:r>
          </a:p>
          <a:p>
            <a:pPr>
              <a:tabLst>
                <a:tab pos="355600" algn="l"/>
              </a:tabLst>
            </a:pPr>
            <a:endParaRPr lang="ru-RU" sz="2000" b="0" dirty="0"/>
          </a:p>
          <a:p>
            <a:pPr algn="just">
              <a:tabLst>
                <a:tab pos="355600" algn="l"/>
              </a:tabLst>
            </a:pPr>
            <a:r>
              <a:rPr lang="ru-RU" sz="2000" b="0" dirty="0"/>
              <a:t>Если произошел несчастный случай на производстве </a:t>
            </a:r>
            <a:br>
              <a:rPr lang="ru-RU" sz="2000" b="0" dirty="0"/>
            </a:br>
            <a:r>
              <a:rPr lang="ru-RU" sz="2000" b="0" dirty="0"/>
              <a:t>(за исключением случая, произошедшего по вине третьих лиц) </a:t>
            </a:r>
            <a:br>
              <a:rPr lang="ru-RU" sz="2000" b="0" dirty="0"/>
            </a:br>
            <a:r>
              <a:rPr lang="ru-RU" sz="2000" b="0" dirty="0"/>
              <a:t>или у работника выявлено профессиональное заболевание, причиной которых явилось воздействие на работника вредных и (или) опасных факторов, действие данной декларации прекращается и проводится внеплановая </a:t>
            </a:r>
            <a:r>
              <a:rPr lang="ru-RU" sz="2000" b="0" dirty="0" smtClean="0"/>
              <a:t>СОУТ</a:t>
            </a:r>
          </a:p>
          <a:p>
            <a:pPr algn="just">
              <a:tabLst>
                <a:tab pos="355600" algn="l"/>
              </a:tabLst>
            </a:pPr>
            <a:endParaRPr lang="ru-RU" sz="2000" b="0" dirty="0"/>
          </a:p>
          <a:p>
            <a:pPr algn="ctr">
              <a:tabLst>
                <a:tab pos="355600" algn="l"/>
              </a:tabLst>
            </a:pPr>
            <a:r>
              <a:rPr lang="ru-RU" sz="2000" dirty="0"/>
              <a:t>Решение о прекращении действия декларации принимает Государственная инспекция труда в Московской области</a:t>
            </a:r>
          </a:p>
          <a:p>
            <a:pPr>
              <a:tabLst>
                <a:tab pos="355600" algn="l"/>
              </a:tabLst>
            </a:pPr>
            <a:endParaRPr lang="ru-RU" sz="2000" dirty="0"/>
          </a:p>
          <a:p>
            <a:pPr algn="ctr">
              <a:tabLst>
                <a:tab pos="355600" algn="l"/>
              </a:tabLst>
            </a:pPr>
            <a:r>
              <a:rPr lang="ru-RU" sz="2000" b="0" dirty="0"/>
              <a:t>Если несчастного случая не произошло и профессионального заболевания не выявлено, то декларация автоматически </a:t>
            </a: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 smtClean="0"/>
              <a:t>продляется </a:t>
            </a:r>
            <a:r>
              <a:rPr lang="ru-RU" sz="2000" b="0" dirty="0"/>
              <a:t>еще на следующие пять лет</a:t>
            </a:r>
          </a:p>
        </p:txBody>
      </p:sp>
      <p:sp>
        <p:nvSpPr>
          <p:cNvPr id="140293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/>
              <a:t>ФЗ от 28.12.2013 № 426-ФЗ, ст. 12, части 4 - 7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C00000"/>
                </a:solidFill>
              </a:rPr>
              <a:t> Исследования (испытания) и измерения 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вредных и (или) опасных производственных факторов</a:t>
            </a: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33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4909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2100" dirty="0"/>
              <a:t>Все вредные и (или) опасные производственные факторы, </a:t>
            </a:r>
          </a:p>
          <a:p>
            <a:pPr algn="ctr">
              <a:tabLst>
                <a:tab pos="355600" algn="l"/>
              </a:tabLst>
            </a:pPr>
            <a:r>
              <a:rPr lang="ru-RU" sz="2100" dirty="0">
                <a:solidFill>
                  <a:srgbClr val="C00000"/>
                </a:solidFill>
              </a:rPr>
              <a:t>которые были идентифицированы</a:t>
            </a:r>
            <a:r>
              <a:rPr lang="ru-RU" sz="2100" dirty="0"/>
              <a:t>, </a:t>
            </a:r>
            <a:endParaRPr lang="ru-RU" sz="2100" dirty="0" smtClean="0"/>
          </a:p>
          <a:p>
            <a:pPr algn="ctr">
              <a:tabLst>
                <a:tab pos="355600" algn="l"/>
              </a:tabLst>
            </a:pPr>
            <a:r>
              <a:rPr lang="ru-RU" sz="2100" dirty="0" smtClean="0"/>
              <a:t>подлежат </a:t>
            </a:r>
            <a:r>
              <a:rPr lang="ru-RU" sz="2100" dirty="0"/>
              <a:t>исследованиям (испытаниям) и измерениям.</a:t>
            </a:r>
          </a:p>
          <a:p>
            <a:pPr>
              <a:tabLst>
                <a:tab pos="355600" algn="l"/>
              </a:tabLst>
            </a:pPr>
            <a:endParaRPr lang="ru-RU" sz="2000" b="0" dirty="0"/>
          </a:p>
          <a:p>
            <a:pPr algn="ctr">
              <a:tabLst>
                <a:tab pos="355600" algn="l"/>
              </a:tabLst>
            </a:pPr>
            <a:r>
              <a:rPr lang="ru-RU" sz="2200" dirty="0"/>
              <a:t>Перечень </a:t>
            </a:r>
            <a:r>
              <a:rPr lang="ru-RU" sz="2200" dirty="0" smtClean="0"/>
              <a:t>указанных факторов </a:t>
            </a:r>
            <a:r>
              <a:rPr lang="ru-RU" sz="2200" dirty="0"/>
              <a:t>формируется комиссией.</a:t>
            </a:r>
          </a:p>
          <a:p>
            <a:pPr>
              <a:tabLst>
                <a:tab pos="355600" algn="l"/>
              </a:tabLst>
            </a:pPr>
            <a:endParaRPr lang="ru-RU" sz="2000" b="0" dirty="0"/>
          </a:p>
          <a:p>
            <a:pPr algn="just">
              <a:tabLst>
                <a:tab pos="355600" algn="l"/>
              </a:tabLst>
            </a:pPr>
            <a:r>
              <a:rPr lang="ru-RU" sz="2400" b="0" dirty="0"/>
              <a:t>Исследования (испытания) и измерения фактических значений факторов осуществляются представителями организации, проводящей СОУТ:</a:t>
            </a:r>
          </a:p>
          <a:p>
            <a:pPr algn="ctr">
              <a:tabLst>
                <a:tab pos="355600" algn="l"/>
              </a:tabLst>
            </a:pPr>
            <a:endParaRPr lang="ru-RU" sz="1400" b="0" dirty="0" smtClean="0"/>
          </a:p>
          <a:p>
            <a:pPr algn="ctr">
              <a:tabLst>
                <a:tab pos="355600" algn="l"/>
              </a:tabLst>
            </a:pPr>
            <a:r>
              <a:rPr lang="ru-RU" sz="2400" b="0" dirty="0" smtClean="0"/>
              <a:t>испытательная лаборатория </a:t>
            </a:r>
            <a:r>
              <a:rPr lang="ru-RU" sz="2400" b="0" dirty="0"/>
              <a:t>(</a:t>
            </a:r>
            <a:r>
              <a:rPr lang="ru-RU" sz="2400" b="0" dirty="0" smtClean="0"/>
              <a:t>центр)</a:t>
            </a:r>
          </a:p>
          <a:p>
            <a:pPr algn="ctr">
              <a:tabLst>
                <a:tab pos="355600" algn="l"/>
              </a:tabLst>
            </a:pPr>
            <a:endParaRPr lang="ru-RU" sz="1400" b="0" dirty="0" smtClean="0"/>
          </a:p>
          <a:p>
            <a:pPr algn="ctr">
              <a:tabLst>
                <a:tab pos="355600" algn="l"/>
              </a:tabLst>
            </a:pPr>
            <a:r>
              <a:rPr lang="ru-RU" sz="2400" b="0" dirty="0" smtClean="0"/>
              <a:t>эксперты</a:t>
            </a:r>
          </a:p>
          <a:p>
            <a:pPr algn="ctr">
              <a:tabLst>
                <a:tab pos="355600" algn="l"/>
              </a:tabLst>
            </a:pPr>
            <a:endParaRPr lang="ru-RU" sz="1400" b="0" dirty="0"/>
          </a:p>
          <a:p>
            <a:pPr algn="ctr">
              <a:tabLst>
                <a:tab pos="355600" algn="l"/>
              </a:tabLst>
            </a:pPr>
            <a:r>
              <a:rPr lang="ru-RU" sz="2400" b="0" dirty="0" smtClean="0"/>
              <a:t>иные работники </a:t>
            </a:r>
            <a:r>
              <a:rPr lang="ru-RU" sz="2400" b="0" dirty="0"/>
              <a:t>организации, </a:t>
            </a:r>
            <a:r>
              <a:rPr lang="ru-RU" sz="2400" b="0" dirty="0" smtClean="0"/>
              <a:t>проводящие СОУТ</a:t>
            </a:r>
            <a:endParaRPr lang="ru-RU" sz="240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 dirty="0"/>
              <a:t>ФЗ от 28.12.2013 № 426-ФЗ, ст. 12, части 1 - 3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Процедура выявления вредных факторов и составления перечней рабочих мест</a:t>
            </a: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34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3214678" y="1214422"/>
            <a:ext cx="2714644" cy="714380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Все рабочие места работодателя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42844" y="2143116"/>
            <a:ext cx="8858312" cy="64294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dirty="0" smtClean="0"/>
              <a:t>Профессии или должности предусмотрены Списками, предоставляются гарантии и компенсации по иным нормативным правовым актам, ранее установлены вредные условия труда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" name="Прямая со стрелкой 9"/>
          <p:cNvCxnSpPr>
            <a:stCxn id="6" idx="4"/>
            <a:endCxn id="7" idx="0"/>
          </p:cNvCxnSpPr>
          <p:nvPr/>
        </p:nvCxnSpPr>
        <p:spPr bwMode="auto">
          <a:xfrm rot="5400000">
            <a:off x="4464843" y="2035959"/>
            <a:ext cx="21431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Прямоугольник 19"/>
          <p:cNvSpPr/>
          <p:nvPr/>
        </p:nvSpPr>
        <p:spPr bwMode="auto">
          <a:xfrm>
            <a:off x="5572132" y="2928934"/>
            <a:ext cx="642942" cy="357190"/>
          </a:xfrm>
          <a:prstGeom prst="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НЕТ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1643042" y="2928934"/>
            <a:ext cx="571504" cy="357190"/>
          </a:xfrm>
          <a:prstGeom prst="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ДА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214282" y="3429000"/>
            <a:ext cx="2071702" cy="1928826"/>
          </a:xfrm>
          <a:prstGeom prst="roundRect">
            <a:avLst/>
          </a:prstGeom>
          <a:solidFill>
            <a:srgbClr val="F8CCB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/>
              <a:t>Перечень  подлежащих исследованиям вредных факторов </a:t>
            </a:r>
            <a:br>
              <a:rPr lang="ru-RU" sz="1400" dirty="0" smtClean="0"/>
            </a:br>
            <a:r>
              <a:rPr lang="ru-RU" sz="1400" dirty="0" smtClean="0"/>
              <a:t>на данных рабочих местах определяется экспертом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2500298" y="4071942"/>
            <a:ext cx="2643206" cy="1285884"/>
          </a:xfrm>
          <a:prstGeom prst="roundRect">
            <a:avLst/>
          </a:prstGeom>
          <a:solidFill>
            <a:srgbClr val="F8CCB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/>
              <a:t>Перечень подлежащих исследованиям вредных факторов подготавливает эксперт на основании Классификатора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5357818" y="4071942"/>
            <a:ext cx="3571900" cy="928694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 smtClean="0"/>
              <a:t>Перечень рабочих мест, на которых вредные факторы не идентифицированы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4286248" y="3429000"/>
            <a:ext cx="2000264" cy="428628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Идентификация</a:t>
            </a: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5357818" y="5214950"/>
            <a:ext cx="3571900" cy="1071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Работодатель подает декларацию на данные рабочие места </a:t>
            </a:r>
            <a:r>
              <a:rPr lang="ru-RU" sz="1400" dirty="0" smtClean="0"/>
              <a:t>в Государственную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инспекцию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труда Московской области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47" name="Shape 46"/>
          <p:cNvCxnSpPr>
            <a:stCxn id="21" idx="1"/>
            <a:endCxn id="22" idx="0"/>
          </p:cNvCxnSpPr>
          <p:nvPr/>
        </p:nvCxnSpPr>
        <p:spPr bwMode="auto">
          <a:xfrm rot="10800000" flipV="1">
            <a:off x="1250134" y="3107528"/>
            <a:ext cx="392909" cy="32147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Соединительная линия уступом 48"/>
          <p:cNvCxnSpPr>
            <a:endCxn id="20" idx="3"/>
          </p:cNvCxnSpPr>
          <p:nvPr/>
        </p:nvCxnSpPr>
        <p:spPr bwMode="auto">
          <a:xfrm rot="10800000" flipV="1">
            <a:off x="6215074" y="2786057"/>
            <a:ext cx="1000132" cy="32147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hape 50"/>
          <p:cNvCxnSpPr>
            <a:stCxn id="20" idx="1"/>
            <a:endCxn id="33" idx="0"/>
          </p:cNvCxnSpPr>
          <p:nvPr/>
        </p:nvCxnSpPr>
        <p:spPr bwMode="auto">
          <a:xfrm rot="10800000" flipV="1">
            <a:off x="5286380" y="3107528"/>
            <a:ext cx="285752" cy="32147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Соединительная линия уступом 54"/>
          <p:cNvCxnSpPr>
            <a:endCxn id="21" idx="3"/>
          </p:cNvCxnSpPr>
          <p:nvPr/>
        </p:nvCxnSpPr>
        <p:spPr bwMode="auto">
          <a:xfrm rot="10800000" flipV="1">
            <a:off x="2214546" y="2786057"/>
            <a:ext cx="571504" cy="321471"/>
          </a:xfrm>
          <a:prstGeom prst="bentConnector3">
            <a:avLst>
              <a:gd name="adj1" fmla="val 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hape 59"/>
          <p:cNvCxnSpPr>
            <a:stCxn id="33" idx="1"/>
            <a:endCxn id="23" idx="0"/>
          </p:cNvCxnSpPr>
          <p:nvPr/>
        </p:nvCxnSpPr>
        <p:spPr bwMode="auto">
          <a:xfrm rot="10800000" flipV="1">
            <a:off x="3821902" y="3643314"/>
            <a:ext cx="464347" cy="42862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hape 61"/>
          <p:cNvCxnSpPr>
            <a:stCxn id="33" idx="3"/>
            <a:endCxn id="24" idx="0"/>
          </p:cNvCxnSpPr>
          <p:nvPr/>
        </p:nvCxnSpPr>
        <p:spPr bwMode="auto">
          <a:xfrm>
            <a:off x="6286512" y="3643314"/>
            <a:ext cx="857256" cy="42862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Скругленный прямоугольник 63"/>
          <p:cNvSpPr/>
          <p:nvPr/>
        </p:nvSpPr>
        <p:spPr bwMode="auto">
          <a:xfrm>
            <a:off x="214282" y="5572140"/>
            <a:ext cx="4929222" cy="642942"/>
          </a:xfrm>
          <a:prstGeom prst="roundRect">
            <a:avLst/>
          </a:prstGeom>
          <a:solidFill>
            <a:srgbClr val="6DC6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Исследования (испытания) и измерения фактических значений факторов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6" name="Прямая со стрелкой 65"/>
          <p:cNvCxnSpPr>
            <a:stCxn id="24" idx="2"/>
            <a:endCxn id="34" idx="0"/>
          </p:cNvCxnSpPr>
          <p:nvPr/>
        </p:nvCxnSpPr>
        <p:spPr bwMode="auto">
          <a:xfrm rot="5400000">
            <a:off x="7036611" y="5107793"/>
            <a:ext cx="21431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Соединительная линия уступом 68"/>
          <p:cNvCxnSpPr/>
          <p:nvPr/>
        </p:nvCxnSpPr>
        <p:spPr bwMode="auto">
          <a:xfrm rot="5400000">
            <a:off x="3929058" y="5357826"/>
            <a:ext cx="214314" cy="214314"/>
          </a:xfrm>
          <a:prstGeom prst="bentConnector3">
            <a:avLst>
              <a:gd name="adj1" fmla="val -37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Соединительная линия уступом 72"/>
          <p:cNvCxnSpPr>
            <a:stCxn id="22" idx="2"/>
          </p:cNvCxnSpPr>
          <p:nvPr/>
        </p:nvCxnSpPr>
        <p:spPr bwMode="auto">
          <a:xfrm rot="16200000" flipH="1">
            <a:off x="1232273" y="5375685"/>
            <a:ext cx="214314" cy="178595"/>
          </a:xfrm>
          <a:prstGeom prst="bentConnector3">
            <a:avLst>
              <a:gd name="adj1" fmla="val -37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5" name="TextBox 74"/>
          <p:cNvSpPr txBox="1"/>
          <p:nvPr/>
        </p:nvSpPr>
        <p:spPr>
          <a:xfrm>
            <a:off x="214282" y="4929198"/>
            <a:ext cx="357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5357818" y="4643446"/>
            <a:ext cx="357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2500298" y="5000636"/>
            <a:ext cx="357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395288" y="5229200"/>
            <a:ext cx="8353425" cy="861422"/>
          </a:xfrm>
          <a:prstGeom prst="roundRect">
            <a:avLst/>
          </a:prstGeom>
          <a:solidFill>
            <a:srgbClr val="FF575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200" b="1" dirty="0" smtClean="0">
                <a:solidFill>
                  <a:srgbClr val="C00000"/>
                </a:solidFill>
              </a:rPr>
              <a:t> Исследования (испытания) и измерения 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вредных и (или) опасных производственных факторов</a:t>
            </a: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35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2400" dirty="0" smtClean="0"/>
              <a:t>Методы </a:t>
            </a:r>
            <a:r>
              <a:rPr lang="ru-RU" sz="2400" dirty="0"/>
              <a:t>исследований (испытаний)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 </a:t>
            </a:r>
            <a:r>
              <a:rPr lang="ru-RU" sz="2400" dirty="0"/>
              <a:t>методики (методы) измерений </a:t>
            </a:r>
            <a:endParaRPr lang="ru-RU" sz="2400" dirty="0" smtClean="0"/>
          </a:p>
          <a:p>
            <a:pPr algn="ctr">
              <a:tabLst>
                <a:tab pos="355600" algn="l"/>
              </a:tabLst>
            </a:pPr>
            <a:endParaRPr lang="ru-RU" sz="2400" dirty="0"/>
          </a:p>
          <a:p>
            <a:pPr algn="ctr">
              <a:tabLst>
                <a:tab pos="355600" algn="l"/>
              </a:tabLst>
            </a:pPr>
            <a:r>
              <a:rPr lang="ru-RU" sz="2400" dirty="0" smtClean="0"/>
              <a:t>Утверждены. Аттестованы</a:t>
            </a:r>
          </a:p>
          <a:p>
            <a:pPr algn="ctr">
              <a:tabLst>
                <a:tab pos="355600" algn="l"/>
              </a:tabLst>
            </a:pPr>
            <a:endParaRPr lang="ru-RU" sz="2400" dirty="0" smtClean="0"/>
          </a:p>
          <a:p>
            <a:pPr algn="ctr">
              <a:tabLst>
                <a:tab pos="355600" algn="l"/>
              </a:tabLst>
            </a:pPr>
            <a:r>
              <a:rPr lang="ru-RU" sz="2400" dirty="0" smtClean="0"/>
              <a:t>Средства измерения </a:t>
            </a:r>
          </a:p>
          <a:p>
            <a:pPr algn="ctr">
              <a:tabLst>
                <a:tab pos="355600" algn="l"/>
              </a:tabLst>
            </a:pPr>
            <a:endParaRPr lang="ru-RU" sz="2400" dirty="0"/>
          </a:p>
          <a:p>
            <a:pPr algn="ctr">
              <a:tabLst>
                <a:tab pos="355600" algn="l"/>
              </a:tabLst>
            </a:pPr>
            <a:r>
              <a:rPr lang="ru-RU" sz="2400" dirty="0" err="1" smtClean="0"/>
              <a:t>Поверены</a:t>
            </a:r>
            <a:r>
              <a:rPr lang="ru-RU" sz="2400" dirty="0" smtClean="0"/>
              <a:t>. </a:t>
            </a:r>
          </a:p>
          <a:p>
            <a:pPr algn="ctr">
              <a:tabLst>
                <a:tab pos="355600" algn="l"/>
              </a:tabLst>
            </a:pPr>
            <a:r>
              <a:rPr lang="ru-RU" sz="2400" dirty="0" smtClean="0"/>
              <a:t>Внесены </a:t>
            </a:r>
            <a:r>
              <a:rPr lang="ru-RU" sz="2400" dirty="0"/>
              <a:t>в Федеральный информационный фонд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обеспечению единства </a:t>
            </a:r>
            <a:r>
              <a:rPr lang="ru-RU" sz="2400" dirty="0" smtClean="0"/>
              <a:t>измерений</a:t>
            </a:r>
            <a:endParaRPr lang="ru-RU" sz="2400" dirty="0"/>
          </a:p>
          <a:p>
            <a:pPr algn="ctr">
              <a:tabLst>
                <a:tab pos="355600" algn="l"/>
              </a:tabLst>
            </a:pPr>
            <a:endParaRPr lang="ru-RU" sz="2400" dirty="0"/>
          </a:p>
          <a:p>
            <a:pPr algn="ctr">
              <a:tabLst>
                <a:tab pos="355600" algn="l"/>
              </a:tabLst>
            </a:pPr>
            <a:r>
              <a:rPr lang="ru-RU" sz="2400" dirty="0"/>
              <a:t>Результаты </a:t>
            </a:r>
            <a:r>
              <a:rPr lang="ru-RU" sz="2400" dirty="0" smtClean="0"/>
              <a:t>оформляются </a:t>
            </a:r>
            <a:r>
              <a:rPr lang="ru-RU" sz="2400" dirty="0"/>
              <a:t>протоколами в отношении каждого из производственного </a:t>
            </a:r>
            <a:r>
              <a:rPr lang="ru-RU" sz="2400" dirty="0" smtClean="0"/>
              <a:t>фактора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6350" y="6518275"/>
            <a:ext cx="60483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0" dirty="0"/>
              <a:t>ФЗ от 28.12.2013 № 426-ФЗ, ст. 12, части </a:t>
            </a:r>
            <a:r>
              <a:rPr lang="ru-RU" b="0" dirty="0" smtClean="0"/>
              <a:t>4 </a:t>
            </a:r>
            <a:r>
              <a:rPr lang="ru-RU" b="0" dirty="0"/>
              <a:t>- </a:t>
            </a:r>
            <a:r>
              <a:rPr lang="ru-RU" b="0" dirty="0" smtClean="0"/>
              <a:t>6</a:t>
            </a:r>
            <a:endParaRPr lang="ru-RU" b="0" dirty="0"/>
          </a:p>
        </p:txBody>
      </p:sp>
      <p:sp>
        <p:nvSpPr>
          <p:cNvPr id="2" name="Стрелка вниз 1"/>
          <p:cNvSpPr/>
          <p:nvPr/>
        </p:nvSpPr>
        <p:spPr bwMode="auto">
          <a:xfrm>
            <a:off x="2339752" y="1988840"/>
            <a:ext cx="4464496" cy="360040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Стрелка вниз 6"/>
          <p:cNvSpPr/>
          <p:nvPr/>
        </p:nvSpPr>
        <p:spPr bwMode="auto">
          <a:xfrm>
            <a:off x="2339752" y="3429000"/>
            <a:ext cx="4464496" cy="360040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9320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C00000"/>
                </a:solidFill>
              </a:rPr>
              <a:t> Исследования (испытания) и измерения </a:t>
            </a:r>
            <a:br>
              <a:rPr lang="ru-RU" sz="2200" b="1" smtClean="0">
                <a:solidFill>
                  <a:srgbClr val="C00000"/>
                </a:solidFill>
              </a:rPr>
            </a:br>
            <a:r>
              <a:rPr lang="ru-RU" sz="2200" b="1" smtClean="0">
                <a:solidFill>
                  <a:srgbClr val="C00000"/>
                </a:solidFill>
              </a:rPr>
              <a:t>вредных и (или) опасных производственных факторов</a:t>
            </a: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36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0" dirty="0"/>
              <a:t>В качестве результатов измерений соответствующих факторов могут быть использованы результаты исследований производственных </a:t>
            </a:r>
            <a:r>
              <a:rPr lang="ru-RU" sz="2000" b="0" dirty="0" smtClean="0"/>
              <a:t>факторов при </a:t>
            </a:r>
            <a:r>
              <a:rPr lang="ru-RU" sz="2000" b="0" dirty="0"/>
              <a:t>осуществлении производственного </a:t>
            </a:r>
            <a:r>
              <a:rPr lang="ru-RU" sz="2000" b="0" dirty="0" smtClean="0"/>
              <a:t>контроля, </a:t>
            </a:r>
            <a:r>
              <a:rPr lang="ru-RU" sz="2000" b="0" dirty="0"/>
              <a:t>но не ранее чем за 6 месяцев до проведения </a:t>
            </a:r>
            <a:r>
              <a:rPr lang="ru-RU" sz="2000" b="0" dirty="0" smtClean="0"/>
              <a:t>СОУТ. </a:t>
            </a:r>
            <a:endParaRPr lang="ru-RU" sz="2000" b="0" dirty="0"/>
          </a:p>
          <a:p>
            <a:pPr algn="ctr"/>
            <a:r>
              <a:rPr lang="ru-RU" sz="2000" b="0" dirty="0">
                <a:solidFill>
                  <a:srgbClr val="C00000"/>
                </a:solidFill>
              </a:rPr>
              <a:t>Решение о возможности использования указанных результатов принимается комиссией по представлению </a:t>
            </a:r>
            <a:r>
              <a:rPr lang="ru-RU" sz="2000" b="0" dirty="0" smtClean="0">
                <a:solidFill>
                  <a:srgbClr val="C00000"/>
                </a:solidFill>
              </a:rPr>
              <a:t>эксперта. </a:t>
            </a:r>
          </a:p>
          <a:p>
            <a:pPr algn="ctr"/>
            <a:r>
              <a:rPr lang="ru-RU" sz="2000" b="0" dirty="0" smtClean="0">
                <a:solidFill>
                  <a:srgbClr val="C00000"/>
                </a:solidFill>
              </a:rPr>
              <a:t>Решение прикладывается к протоколу.</a:t>
            </a:r>
            <a:endParaRPr lang="ru-RU" sz="2000" b="0" dirty="0">
              <a:solidFill>
                <a:srgbClr val="C00000"/>
              </a:solidFill>
            </a:endParaRPr>
          </a:p>
          <a:p>
            <a:endParaRPr lang="ru-RU" sz="2000" b="0" dirty="0" smtClean="0"/>
          </a:p>
          <a:p>
            <a:pPr algn="just"/>
            <a:r>
              <a:rPr lang="ru-RU" sz="2000" b="0" dirty="0" smtClean="0"/>
              <a:t>Исследования </a:t>
            </a:r>
            <a:r>
              <a:rPr lang="ru-RU" sz="2000" b="0" dirty="0"/>
              <a:t>(испытания) и измерения </a:t>
            </a:r>
            <a:r>
              <a:rPr lang="ru-RU" sz="2000" b="0" dirty="0" smtClean="0"/>
              <a:t>выявленных факторов </a:t>
            </a:r>
            <a:r>
              <a:rPr lang="ru-RU" sz="2000" b="0" dirty="0"/>
              <a:t>проводятся в ходе осуществления штатных производственных </a:t>
            </a:r>
            <a:r>
              <a:rPr lang="ru-RU" sz="2000" b="0" dirty="0" smtClean="0"/>
              <a:t>процессов </a:t>
            </a:r>
            <a:r>
              <a:rPr lang="ru-RU" sz="2000" b="0" dirty="0"/>
              <a:t>и (или) штатной </a:t>
            </a:r>
            <a:r>
              <a:rPr lang="ru-RU" sz="2000" b="0" dirty="0" smtClean="0"/>
              <a:t>деятельности.</a:t>
            </a:r>
          </a:p>
          <a:p>
            <a:r>
              <a:rPr lang="ru-RU" sz="2000" b="0" dirty="0"/>
              <a:t> </a:t>
            </a:r>
          </a:p>
          <a:p>
            <a:pPr algn="ctr"/>
            <a:r>
              <a:rPr lang="ru-RU" sz="2000" dirty="0"/>
              <a:t>По результатам проведения измерений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C00000"/>
                </a:solidFill>
              </a:rPr>
              <a:t>осуществляется </a:t>
            </a:r>
            <a:r>
              <a:rPr lang="ru-RU" sz="2000" dirty="0">
                <a:solidFill>
                  <a:srgbClr val="C00000"/>
                </a:solidFill>
              </a:rPr>
              <a:t>отнесение условий труда</a:t>
            </a:r>
            <a:r>
              <a:rPr lang="ru-RU" sz="2000" dirty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на </a:t>
            </a:r>
            <a:r>
              <a:rPr lang="ru-RU" sz="2000" dirty="0"/>
              <a:t>рабочих местах по степени вредности и (или) опасности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C00000"/>
                </a:solidFill>
              </a:rPr>
              <a:t>к </a:t>
            </a:r>
            <a:r>
              <a:rPr lang="ru-RU" sz="2000" dirty="0">
                <a:solidFill>
                  <a:srgbClr val="C00000"/>
                </a:solidFill>
              </a:rPr>
              <a:t>классам (подклассам) условий </a:t>
            </a:r>
            <a:r>
              <a:rPr lang="ru-RU" sz="2000" dirty="0" smtClean="0">
                <a:solidFill>
                  <a:srgbClr val="C00000"/>
                </a:solidFill>
              </a:rPr>
              <a:t>труда.</a:t>
            </a:r>
            <a:endParaRPr lang="ru-RU" sz="200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6350" y="6273225"/>
            <a:ext cx="70266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12, части </a:t>
            </a:r>
            <a:r>
              <a:rPr lang="ru-RU" b="0" dirty="0" smtClean="0"/>
              <a:t>7 – 8</a:t>
            </a:r>
          </a:p>
          <a:p>
            <a:r>
              <a:rPr lang="ru-RU" b="0" dirty="0"/>
              <a:t>Приказ Минтруда России от 24.01.2014 №</a:t>
            </a:r>
            <a:r>
              <a:rPr lang="ru-RU" b="0" dirty="0" smtClean="0"/>
              <a:t> 33н, приложение № 1, п. 15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5779380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2400" b="1" dirty="0">
                <a:solidFill>
                  <a:srgbClr val="C00000"/>
                </a:solidFill>
              </a:rPr>
              <a:t>Решение о невозможности проведения исследований (испытаний) и измерений</a:t>
            </a: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37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/>
              <a:t>Комиссия вправе принять решение о невозможности проведения измерений вредных факторов в случае, если проведение указанных измерений может создать угрозу для жизни специалистов </a:t>
            </a:r>
            <a:r>
              <a:rPr lang="ru-RU" sz="2000" dirty="0" smtClean="0"/>
              <a:t>организации, проводящей СОУТ. Условия </a:t>
            </a:r>
            <a:r>
              <a:rPr lang="ru-RU" sz="2000" dirty="0"/>
              <a:t>труда на таких рабочих местах относятся к опасному </a:t>
            </a:r>
            <a:r>
              <a:rPr lang="ru-RU" sz="2000" dirty="0" smtClean="0"/>
              <a:t>классу </a:t>
            </a:r>
            <a:r>
              <a:rPr lang="ru-RU" sz="2000" dirty="0"/>
              <a:t>без проведения соответствующих исследований (испытаний) и измерений.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Решение </a:t>
            </a:r>
            <a:r>
              <a:rPr lang="ru-RU" sz="2000" dirty="0"/>
              <a:t>о невозможности проведения измерений оформляется протоколом комиссии, содержащим обоснование принятия этого решения, который прилагается к отчету о проведении </a:t>
            </a:r>
            <a:r>
              <a:rPr lang="ru-RU" sz="2000" dirty="0" smtClean="0"/>
              <a:t>СОУТ.</a:t>
            </a:r>
            <a:endParaRPr lang="ru-RU" sz="2000" dirty="0"/>
          </a:p>
          <a:p>
            <a:pPr algn="just"/>
            <a:endParaRPr lang="ru-RU" sz="2000" dirty="0" smtClean="0"/>
          </a:p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Копию протокола </a:t>
            </a:r>
            <a:r>
              <a:rPr lang="ru-RU" sz="2000" dirty="0">
                <a:solidFill>
                  <a:srgbClr val="C00000"/>
                </a:solidFill>
              </a:rPr>
              <a:t>в течение 10 рабочих дней </a:t>
            </a:r>
            <a:r>
              <a:rPr lang="ru-RU" sz="2000" dirty="0" smtClean="0">
                <a:solidFill>
                  <a:srgbClr val="C00000"/>
                </a:solidFill>
              </a:rPr>
              <a:t>работодатель направляет </a:t>
            </a:r>
            <a:r>
              <a:rPr lang="ru-RU" sz="2000" dirty="0">
                <a:solidFill>
                  <a:srgbClr val="C00000"/>
                </a:solidFill>
              </a:rPr>
              <a:t>в территориальный орган </a:t>
            </a:r>
            <a:r>
              <a:rPr lang="ru-RU" sz="2000" dirty="0" smtClean="0">
                <a:solidFill>
                  <a:srgbClr val="C00000"/>
                </a:solidFill>
              </a:rPr>
              <a:t>Государственной инспекции в </a:t>
            </a:r>
            <a:r>
              <a:rPr lang="ru-RU" sz="2000" dirty="0">
                <a:solidFill>
                  <a:srgbClr val="C00000"/>
                </a:solidFill>
              </a:rPr>
              <a:t>Московской </a:t>
            </a:r>
            <a:r>
              <a:rPr lang="ru-RU" sz="2000" dirty="0" smtClean="0">
                <a:solidFill>
                  <a:srgbClr val="C00000"/>
                </a:solidFill>
              </a:rPr>
              <a:t>области.</a:t>
            </a:r>
            <a:endParaRPr lang="ru-RU" sz="2000" dirty="0">
              <a:solidFill>
                <a:srgbClr val="C00000"/>
              </a:solidFill>
            </a:endParaRPr>
          </a:p>
          <a:p>
            <a:pPr algn="ctr"/>
            <a:endParaRPr lang="ru-RU" sz="200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12, части </a:t>
            </a:r>
            <a:r>
              <a:rPr lang="ru-RU" b="0" dirty="0" smtClean="0"/>
              <a:t>9 - 11</a:t>
            </a:r>
          </a:p>
        </p:txBody>
      </p:sp>
    </p:spTree>
    <p:extLst>
      <p:ext uri="{BB962C8B-B14F-4D97-AF65-F5344CB8AC3E}">
        <p14:creationId xmlns:p14="http://schemas.microsoft.com/office/powerpoint/2010/main" val="962704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 bwMode="auto">
          <a:xfrm flipH="1" flipV="1">
            <a:off x="395289" y="1196976"/>
            <a:ext cx="8353424" cy="172796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Прямая соединительная линия 2"/>
          <p:cNvCxnSpPr/>
          <p:nvPr/>
        </p:nvCxnSpPr>
        <p:spPr bwMode="auto">
          <a:xfrm flipV="1">
            <a:off x="395288" y="1196975"/>
            <a:ext cx="8353425" cy="16559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Методика </a:t>
            </a:r>
            <a:r>
              <a:rPr lang="ru-RU" sz="3600" b="1" dirty="0">
                <a:solidFill>
                  <a:srgbClr val="C00000"/>
                </a:solidFill>
              </a:rPr>
              <a:t>проведения </a:t>
            </a:r>
            <a:r>
              <a:rPr lang="ru-RU" sz="3600" b="1" dirty="0" smtClean="0">
                <a:solidFill>
                  <a:srgbClr val="C00000"/>
                </a:solidFill>
              </a:rPr>
              <a:t>СОУТ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38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72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400" dirty="0" smtClean="0"/>
              <a:t>Руководство </a:t>
            </a:r>
            <a:r>
              <a:rPr lang="ru-RU" sz="2400" dirty="0"/>
              <a:t>по гигиенической оценке факторов рабочей среды и трудового процесса Р 2.2.2006-05, </a:t>
            </a:r>
            <a:r>
              <a:rPr lang="ru-RU" sz="2400" dirty="0" smtClean="0"/>
              <a:t>утвержденное </a:t>
            </a:r>
            <a:r>
              <a:rPr lang="ru-RU" sz="2400" dirty="0" err="1"/>
              <a:t>Роспотребнадзором</a:t>
            </a:r>
            <a:r>
              <a:rPr lang="ru-RU" sz="2400" dirty="0"/>
              <a:t> </a:t>
            </a:r>
            <a:r>
              <a:rPr lang="ru-RU" sz="2400" dirty="0" smtClean="0"/>
              <a:t>29.07.2005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endParaRPr lang="ru-RU" sz="2400" dirty="0" smtClean="0">
              <a:solidFill>
                <a:srgbClr val="C00000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r>
              <a:rPr lang="ru-RU" dirty="0" smtClean="0">
                <a:solidFill>
                  <a:srgbClr val="C00000"/>
                </a:solidFill>
              </a:rPr>
              <a:t>Отсутствие </a:t>
            </a:r>
            <a:r>
              <a:rPr lang="ru-RU" dirty="0">
                <a:solidFill>
                  <a:srgbClr val="C00000"/>
                </a:solidFill>
              </a:rPr>
              <a:t>статуса </a:t>
            </a:r>
            <a:r>
              <a:rPr lang="ru-RU" dirty="0" smtClean="0">
                <a:solidFill>
                  <a:srgbClr val="C00000"/>
                </a:solidFill>
              </a:rPr>
              <a:t>НПД</a:t>
            </a:r>
            <a:endParaRPr lang="ru-RU" dirty="0">
              <a:solidFill>
                <a:srgbClr val="C00000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r>
              <a:rPr lang="ru-RU" dirty="0" smtClean="0">
                <a:solidFill>
                  <a:srgbClr val="C00000"/>
                </a:solidFill>
              </a:rPr>
              <a:t>Избыточный </a:t>
            </a:r>
            <a:r>
              <a:rPr lang="ru-RU" dirty="0">
                <a:solidFill>
                  <a:srgbClr val="C00000"/>
                </a:solidFill>
              </a:rPr>
              <a:t>набор исследуемых факторов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r>
              <a:rPr lang="ru-RU" dirty="0" smtClean="0">
                <a:solidFill>
                  <a:srgbClr val="C00000"/>
                </a:solidFill>
              </a:rPr>
              <a:t>Завышенные </a:t>
            </a:r>
            <a:r>
              <a:rPr lang="ru-RU" dirty="0">
                <a:solidFill>
                  <a:srgbClr val="C00000"/>
                </a:solidFill>
              </a:rPr>
              <a:t>уровни допустимых значений факторов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по </a:t>
            </a:r>
            <a:r>
              <a:rPr lang="ru-RU" dirty="0">
                <a:solidFill>
                  <a:srgbClr val="C00000"/>
                </a:solidFill>
              </a:rPr>
              <a:t>сравнению с ЕС и </a:t>
            </a:r>
            <a:r>
              <a:rPr lang="ru-RU" dirty="0" smtClean="0">
                <a:solidFill>
                  <a:srgbClr val="C00000"/>
                </a:solidFill>
              </a:rPr>
              <a:t>ОЭСР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endParaRPr lang="ru-RU" sz="1200" dirty="0" smtClean="0">
              <a:solidFill>
                <a:srgbClr val="2A7642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444500" algn="l"/>
              </a:tabLst>
            </a:pPr>
            <a:endParaRPr lang="ru-RU" sz="1200" dirty="0" smtClean="0">
              <a:solidFill>
                <a:srgbClr val="2A7642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2A7642"/>
                </a:solidFill>
              </a:rPr>
              <a:t>Приказ </a:t>
            </a:r>
            <a:r>
              <a:rPr lang="ru-RU" sz="2400" dirty="0">
                <a:solidFill>
                  <a:srgbClr val="2A7642"/>
                </a:solidFill>
              </a:rPr>
              <a:t>Минтруда России от 24.01.2014 </a:t>
            </a:r>
            <a:r>
              <a:rPr lang="ru-RU" sz="2400" dirty="0" smtClean="0">
                <a:solidFill>
                  <a:srgbClr val="2A7642"/>
                </a:solidFill>
              </a:rPr>
              <a:t>№ </a:t>
            </a:r>
            <a:r>
              <a:rPr lang="ru-RU" sz="2400" dirty="0">
                <a:solidFill>
                  <a:srgbClr val="2A7642"/>
                </a:solidFill>
              </a:rPr>
              <a:t>33н </a:t>
            </a:r>
          </a:p>
          <a:p>
            <a:pPr algn="ctr">
              <a:buNone/>
            </a:pPr>
            <a:r>
              <a:rPr lang="ru-RU" sz="2400" dirty="0" smtClean="0">
                <a:solidFill>
                  <a:srgbClr val="2A7642"/>
                </a:solidFill>
              </a:rPr>
              <a:t>«Об </a:t>
            </a:r>
            <a:r>
              <a:rPr lang="ru-RU" sz="2400" dirty="0">
                <a:solidFill>
                  <a:srgbClr val="2A7642"/>
                </a:solidFill>
              </a:rPr>
              <a:t>утверждении Методики проведения специальной оценки условий труда, Классификатора вредных и (или) опасных производственных факторов, формы отчета о проведении специальной оценки условий труда и инструкции </a:t>
            </a:r>
            <a:r>
              <a:rPr lang="ru-RU" sz="2400" dirty="0" smtClean="0">
                <a:solidFill>
                  <a:srgbClr val="2A7642"/>
                </a:solidFill>
              </a:rPr>
              <a:t/>
            </a:r>
            <a:br>
              <a:rPr lang="ru-RU" sz="2400" dirty="0" smtClean="0">
                <a:solidFill>
                  <a:srgbClr val="2A7642"/>
                </a:solidFill>
              </a:rPr>
            </a:br>
            <a:r>
              <a:rPr lang="ru-RU" sz="2400" dirty="0" smtClean="0">
                <a:solidFill>
                  <a:srgbClr val="2A7642"/>
                </a:solidFill>
              </a:rPr>
              <a:t>по её заполнению»</a:t>
            </a:r>
          </a:p>
        </p:txBody>
      </p:sp>
      <p:sp>
        <p:nvSpPr>
          <p:cNvPr id="7" name="Стрелка вниз 6"/>
          <p:cNvSpPr/>
          <p:nvPr/>
        </p:nvSpPr>
        <p:spPr bwMode="auto">
          <a:xfrm>
            <a:off x="2915816" y="2636912"/>
            <a:ext cx="3096343" cy="288032"/>
          </a:xfrm>
          <a:prstGeom prst="downArrow">
            <a:avLst>
              <a:gd name="adj1" fmla="val 50000"/>
              <a:gd name="adj2" fmla="val 696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Стрелка вниз 11"/>
          <p:cNvSpPr/>
          <p:nvPr/>
        </p:nvSpPr>
        <p:spPr bwMode="auto">
          <a:xfrm>
            <a:off x="3023828" y="3916820"/>
            <a:ext cx="3096343" cy="288032"/>
          </a:xfrm>
          <a:prstGeom prst="downArrow">
            <a:avLst>
              <a:gd name="adj1" fmla="val 50000"/>
              <a:gd name="adj2" fmla="val 69637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8802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39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23528" y="1052736"/>
            <a:ext cx="8568951" cy="507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0" dirty="0" smtClean="0">
                <a:solidFill>
                  <a:srgbClr val="7030A0"/>
                </a:solidFill>
              </a:rPr>
              <a:t>Химический фактор</a:t>
            </a:r>
          </a:p>
          <a:p>
            <a:pPr lvl="0" indent="533400" algn="just"/>
            <a:r>
              <a:rPr lang="ru-RU" sz="1900" dirty="0">
                <a:solidFill>
                  <a:srgbClr val="3553A9"/>
                </a:solidFill>
              </a:rPr>
              <a:t>Идентифицируются как вредные и (или) опасные факторы только на рабочих местах при добыче, обогащении, химическом синтезе, использовании в технологическом процессе и/или химическом анализе химических веществ и смесей, </a:t>
            </a:r>
            <a:r>
              <a:rPr lang="ru-RU" sz="1900" dirty="0">
                <a:solidFill>
                  <a:srgbClr val="C00000"/>
                </a:solidFill>
              </a:rPr>
              <a:t>выделении химических веществ в ходе технологического процесса</a:t>
            </a:r>
            <a:r>
              <a:rPr lang="ru-RU" sz="1900" dirty="0">
                <a:solidFill>
                  <a:srgbClr val="3553A9"/>
                </a:solidFill>
              </a:rPr>
              <a:t>, а также при производстве веществ биологической природы</a:t>
            </a:r>
            <a:r>
              <a:rPr lang="ru-RU" sz="1900" dirty="0" smtClean="0">
                <a:solidFill>
                  <a:srgbClr val="3553A9"/>
                </a:solidFill>
              </a:rPr>
              <a:t>.</a:t>
            </a:r>
          </a:p>
          <a:p>
            <a:pPr lvl="0" indent="533400" algn="just"/>
            <a:endParaRPr lang="ru-RU" sz="1050" dirty="0">
              <a:solidFill>
                <a:srgbClr val="3553A9"/>
              </a:solidFill>
            </a:endParaRPr>
          </a:p>
          <a:p>
            <a:pPr indent="533400"/>
            <a:r>
              <a:rPr lang="ru-RU" sz="1900" b="0" dirty="0" smtClean="0"/>
              <a:t>Оценка </a:t>
            </a:r>
            <a:r>
              <a:rPr lang="ru-RU" sz="1900" b="0" dirty="0"/>
              <a:t>проводится относительно степени превышения концентрации веществ над ПДК с учетом особенностей воздействия:</a:t>
            </a:r>
          </a:p>
          <a:p>
            <a:pPr marL="1588" lvl="0" algn="ctr"/>
            <a:r>
              <a:rPr lang="ru-RU" sz="1900" b="0" dirty="0"/>
              <a:t>раздражающего действия;</a:t>
            </a:r>
          </a:p>
          <a:p>
            <a:pPr marL="1588" lvl="0" algn="ctr"/>
            <a:r>
              <a:rPr lang="ru-RU" sz="1900" b="0" dirty="0"/>
              <a:t>опасные для развития острого отравления;</a:t>
            </a:r>
          </a:p>
          <a:p>
            <a:pPr marL="1588" algn="ctr"/>
            <a:r>
              <a:rPr lang="ru-RU" sz="1900" b="0" dirty="0"/>
              <a:t>канцерогены</a:t>
            </a:r>
            <a:r>
              <a:rPr lang="ru-RU" sz="1900" b="0" dirty="0" smtClean="0"/>
              <a:t>;  аллергены;</a:t>
            </a:r>
            <a:endParaRPr lang="ru-RU" sz="1900" b="0" dirty="0"/>
          </a:p>
          <a:p>
            <a:pPr marL="1588" lvl="0" algn="ctr"/>
            <a:r>
              <a:rPr lang="ru-RU" sz="1900" b="0" dirty="0" smtClean="0"/>
              <a:t>опасные </a:t>
            </a:r>
            <a:r>
              <a:rPr lang="ru-RU" sz="1900" b="0" dirty="0"/>
              <a:t>для репродуктивного здоровья человека;</a:t>
            </a:r>
          </a:p>
          <a:p>
            <a:pPr marL="1588" lvl="0" algn="ctr"/>
            <a:r>
              <a:rPr lang="ru-RU" sz="1900" b="0" dirty="0" smtClean="0"/>
              <a:t>противоопухолевые </a:t>
            </a:r>
            <a:r>
              <a:rPr lang="ru-RU" sz="1900" b="0" dirty="0"/>
              <a:t>лекарственные средства, гормоны (эстрогены);</a:t>
            </a:r>
          </a:p>
          <a:p>
            <a:pPr marL="1588" lvl="0" algn="ctr"/>
            <a:r>
              <a:rPr lang="ru-RU" sz="1900" b="0" dirty="0"/>
              <a:t>наркотические анальгетики.</a:t>
            </a:r>
          </a:p>
          <a:p>
            <a:pPr lvl="0" algn="ctr"/>
            <a:r>
              <a:rPr lang="ru-RU" sz="1900" b="0" dirty="0" smtClean="0">
                <a:solidFill>
                  <a:srgbClr val="C00000"/>
                </a:solidFill>
              </a:rPr>
              <a:t>+ ФЕРМЕНТЫ </a:t>
            </a:r>
            <a:r>
              <a:rPr lang="ru-RU" sz="1900" b="0" dirty="0">
                <a:solidFill>
                  <a:srgbClr val="C00000"/>
                </a:solidFill>
              </a:rPr>
              <a:t>МИКРОБНОГО ПРОИСХОЖДЕНИЯ </a:t>
            </a:r>
            <a:endParaRPr lang="ru-RU" sz="1900" b="0" dirty="0" smtClean="0">
              <a:solidFill>
                <a:srgbClr val="C00000"/>
              </a:solidFill>
            </a:endParaRP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1178419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40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052736"/>
            <a:ext cx="86409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Биологический фактор</a:t>
            </a:r>
          </a:p>
          <a:p>
            <a:r>
              <a:rPr lang="ru-RU" sz="2000" dirty="0" smtClean="0"/>
              <a:t>Микроорганизмы-продуценты</a:t>
            </a:r>
            <a:r>
              <a:rPr lang="ru-RU" sz="2000" dirty="0"/>
              <a:t>, живые клетки и споры, содержащиеся в бактериальных препаратах </a:t>
            </a:r>
            <a:r>
              <a:rPr lang="ru-RU" sz="2000" dirty="0" smtClean="0"/>
              <a:t>оцениваются </a:t>
            </a:r>
            <a:r>
              <a:rPr lang="ru-RU" sz="2000" dirty="0"/>
              <a:t>в зависимости от превышения ПДК.</a:t>
            </a:r>
          </a:p>
          <a:p>
            <a:pPr marL="1790700"/>
            <a:r>
              <a:rPr lang="ru-RU" sz="1800" b="0" dirty="0"/>
              <a:t>ГН 2.2.6.2178-07 «Предельно допустимые концентрации (ПДК) микроорганизмов-продуцентов, бактериальных препаратов и их компонентов в воздухе рабочей зоны».</a:t>
            </a:r>
          </a:p>
          <a:p>
            <a:endParaRPr lang="ru-RU" sz="1800" b="0" dirty="0" smtClean="0"/>
          </a:p>
          <a:p>
            <a:r>
              <a:rPr lang="ru-RU" sz="2000" dirty="0" smtClean="0"/>
              <a:t>Патогенные </a:t>
            </a:r>
            <a:r>
              <a:rPr lang="ru-RU" sz="2000" dirty="0"/>
              <a:t>микроорганизмы </a:t>
            </a:r>
            <a:r>
              <a:rPr lang="ru-RU" sz="2000" dirty="0" smtClean="0"/>
              <a:t>оцениваются </a:t>
            </a:r>
            <a:r>
              <a:rPr lang="ru-RU" sz="2000" dirty="0"/>
              <a:t>исходя из имеющихся разрешительных документах (лицензий) на право выполнения работ с патогенными биологическими агентами (ПБА) I - IV групп патогенности и возбудителями паразитарных болезней.</a:t>
            </a:r>
          </a:p>
          <a:p>
            <a:pPr marL="1790700"/>
            <a:r>
              <a:rPr lang="ru-RU" sz="1800" b="0" dirty="0"/>
              <a:t>СН 1.3.1285-03 «Безопасность работы с микроорганизмами 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b="0" dirty="0" smtClean="0"/>
              <a:t>I </a:t>
            </a:r>
            <a:r>
              <a:rPr lang="ru-RU" sz="1800" b="0" dirty="0"/>
              <a:t>и II групп патогенности (опасности</a:t>
            </a:r>
            <a:r>
              <a:rPr lang="ru-RU" sz="1800" b="0" dirty="0" smtClean="0"/>
              <a:t>)» </a:t>
            </a:r>
          </a:p>
          <a:p>
            <a:pPr marL="1790700"/>
            <a:r>
              <a:rPr lang="ru-RU" sz="1800" b="0" dirty="0" smtClean="0"/>
              <a:t>СП </a:t>
            </a:r>
            <a:r>
              <a:rPr lang="ru-RU" sz="1800" b="0" dirty="0"/>
              <a:t>1.3.2322-08 «Безопасность работы с микроорганизмами 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b="0" dirty="0" smtClean="0"/>
              <a:t>III </a:t>
            </a:r>
            <a:r>
              <a:rPr lang="ru-RU" sz="1800" b="0" dirty="0"/>
              <a:t>- IV групп патогенности (опасности) и возбудителями паразитарных болезней</a:t>
            </a:r>
            <a:r>
              <a:rPr lang="ru-RU" sz="1800" b="0" dirty="0" smtClean="0"/>
              <a:t>»</a:t>
            </a:r>
            <a:endParaRPr lang="ru-RU" sz="1800" b="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611175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41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 </a:t>
            </a:r>
            <a:endParaRPr lang="ru-RU" sz="2800" dirty="0">
              <a:solidFill>
                <a:srgbClr val="7030A0"/>
              </a:solidFill>
            </a:endParaRPr>
          </a:p>
          <a:p>
            <a:pPr algn="ctr"/>
            <a:r>
              <a:rPr lang="ru-RU" sz="2800" b="0" dirty="0" smtClean="0">
                <a:solidFill>
                  <a:srgbClr val="7030A0"/>
                </a:solidFill>
              </a:rPr>
              <a:t>Микроклимат</a:t>
            </a:r>
          </a:p>
          <a:p>
            <a:pPr indent="444500" algn="just"/>
            <a:r>
              <a:rPr lang="ru-RU" sz="2000" b="0" dirty="0" smtClean="0">
                <a:solidFill>
                  <a:srgbClr val="3553A9"/>
                </a:solidFill>
              </a:rPr>
              <a:t>Идентифицируется как вредный и (или) опасный фактор на рабочих местах, расположенных </a:t>
            </a:r>
            <a:r>
              <a:rPr lang="ru-RU" sz="2000" dirty="0" smtClean="0">
                <a:solidFill>
                  <a:srgbClr val="C00000"/>
                </a:solidFill>
              </a:rPr>
              <a:t>в закрытых производственных помещениях, на которых имеется технологическое оборудование, являющееся искусственным источником тепла и (или) холода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>
                <a:solidFill>
                  <a:srgbClr val="3553A9"/>
                </a:solidFill>
              </a:rPr>
              <a:t>(за исключением климатического оборудования, не используемого в технологическом процессе и предназначенного для создания комфортных условий труда).</a:t>
            </a:r>
          </a:p>
          <a:p>
            <a:pPr algn="just"/>
            <a:endParaRPr lang="ru-RU" sz="1050" b="0" dirty="0" smtClean="0">
              <a:solidFill>
                <a:srgbClr val="3553A9"/>
              </a:solidFill>
            </a:endParaRPr>
          </a:p>
          <a:p>
            <a:pPr marL="717550" indent="-285750">
              <a:buFont typeface="Arial" panose="020B0604020202020204" pitchFamily="34" charset="0"/>
              <a:buChar char="•"/>
            </a:pPr>
            <a:r>
              <a:rPr lang="ru-RU" sz="2000" b="0" dirty="0" smtClean="0"/>
              <a:t>Температура </a:t>
            </a:r>
            <a:r>
              <a:rPr lang="ru-RU" sz="2000" b="0" dirty="0"/>
              <a:t>воздуха</a:t>
            </a:r>
          </a:p>
          <a:p>
            <a:pPr marL="717550" indent="-285750">
              <a:buFont typeface="Arial" panose="020B0604020202020204" pitchFamily="34" charset="0"/>
              <a:buChar char="•"/>
            </a:pPr>
            <a:r>
              <a:rPr lang="ru-RU" sz="2000" b="0" dirty="0"/>
              <a:t>Относительная влажность воздуха</a:t>
            </a:r>
          </a:p>
          <a:p>
            <a:pPr marL="717550" indent="-285750">
              <a:buFont typeface="Arial" panose="020B0604020202020204" pitchFamily="34" charset="0"/>
              <a:buChar char="•"/>
            </a:pPr>
            <a:r>
              <a:rPr lang="ru-RU" sz="2000" b="0" dirty="0"/>
              <a:t>Скорость движения воздуха</a:t>
            </a:r>
          </a:p>
          <a:p>
            <a:pPr marL="717550" indent="-285750">
              <a:buFont typeface="Arial" panose="020B0604020202020204" pitchFamily="34" charset="0"/>
              <a:buChar char="•"/>
            </a:pPr>
            <a:r>
              <a:rPr lang="ru-RU" sz="2000" b="0" dirty="0"/>
              <a:t>Тепловое излучение</a:t>
            </a:r>
          </a:p>
          <a:p>
            <a:pPr indent="444500" algn="just"/>
            <a:endParaRPr lang="ru-RU" sz="900" b="0" dirty="0" smtClean="0"/>
          </a:p>
          <a:p>
            <a:pPr indent="444500" algn="just"/>
            <a:r>
              <a:rPr lang="ru-RU" sz="2000" b="0" dirty="0" smtClean="0"/>
              <a:t>Исключена </a:t>
            </a:r>
            <a:r>
              <a:rPr lang="ru-RU" sz="2000" b="0" dirty="0"/>
              <a:t>оценка микроклимата на открытой территории в рамках исключения дублирования учета климатических особенностей в оценке условий </a:t>
            </a:r>
            <a:r>
              <a:rPr lang="ru-RU" sz="2000" b="0" dirty="0" smtClean="0"/>
              <a:t>труда, </a:t>
            </a:r>
            <a:r>
              <a:rPr lang="ru-RU" sz="2000" b="0" dirty="0"/>
              <a:t>содержащихся в </a:t>
            </a:r>
            <a:r>
              <a:rPr lang="ru-RU" sz="2000" b="0" dirty="0" smtClean="0"/>
              <a:t>статьях 148</a:t>
            </a:r>
            <a:r>
              <a:rPr lang="ru-RU" sz="2000" b="0" dirty="0"/>
              <a:t>, 316 и 321 ТК РФ</a:t>
            </a:r>
            <a:r>
              <a:rPr lang="ru-RU" sz="2000" b="0" dirty="0" smtClean="0"/>
              <a:t>.</a:t>
            </a:r>
          </a:p>
          <a:p>
            <a:pPr indent="444500" algn="just"/>
            <a:endParaRPr lang="ru-RU" sz="900" b="0" dirty="0"/>
          </a:p>
          <a:p>
            <a:endParaRPr lang="ru-RU" sz="1800" b="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4139280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42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 </a:t>
            </a:r>
            <a:endParaRPr lang="ru-RU" sz="2800" dirty="0">
              <a:solidFill>
                <a:srgbClr val="7030A0"/>
              </a:solidFill>
            </a:endParaRPr>
          </a:p>
          <a:p>
            <a:pPr algn="ctr"/>
            <a:r>
              <a:rPr lang="ru-RU" sz="2800" b="0" dirty="0">
                <a:solidFill>
                  <a:srgbClr val="7030A0"/>
                </a:solidFill>
              </a:rPr>
              <a:t>Аэрозоли преимущественно </a:t>
            </a:r>
            <a:r>
              <a:rPr lang="ru-RU" sz="2800" b="0" dirty="0" err="1">
                <a:solidFill>
                  <a:srgbClr val="7030A0"/>
                </a:solidFill>
              </a:rPr>
              <a:t>фиброгенного</a:t>
            </a:r>
            <a:r>
              <a:rPr lang="ru-RU" sz="2800" b="0" dirty="0">
                <a:solidFill>
                  <a:srgbClr val="7030A0"/>
                </a:solidFill>
              </a:rPr>
              <a:t> действия (АПФД)</a:t>
            </a:r>
          </a:p>
          <a:p>
            <a:endParaRPr lang="ru-RU" sz="2000" b="0" dirty="0" smtClean="0"/>
          </a:p>
          <a:p>
            <a:pPr indent="533400" algn="just"/>
            <a:r>
              <a:rPr lang="ru-RU" sz="2000" b="0" dirty="0">
                <a:solidFill>
                  <a:srgbClr val="3553A9"/>
                </a:solidFill>
              </a:rPr>
              <a:t>Идентифицируются как вредные и (или) опасные факторы только на рабочих местах, на которых осуществляется </a:t>
            </a:r>
            <a:r>
              <a:rPr lang="ru-RU" sz="2000" dirty="0">
                <a:solidFill>
                  <a:srgbClr val="C00000"/>
                </a:solidFill>
              </a:rPr>
              <a:t>добыча, обогащение, производство и использование в технологическом процессе пылящих веществ</a:t>
            </a:r>
            <a:r>
              <a:rPr lang="ru-RU" sz="2000" b="0" dirty="0">
                <a:solidFill>
                  <a:srgbClr val="3553A9"/>
                </a:solidFill>
              </a:rPr>
              <a:t>, относящихся к АПФД, а также </a:t>
            </a:r>
            <a:r>
              <a:rPr lang="ru-RU" sz="2000" dirty="0">
                <a:solidFill>
                  <a:srgbClr val="C00000"/>
                </a:solidFill>
              </a:rPr>
              <a:t>эксплуатируется оборудование</a:t>
            </a:r>
            <a:r>
              <a:rPr lang="ru-RU" sz="2000" b="0" dirty="0">
                <a:solidFill>
                  <a:srgbClr val="3553A9"/>
                </a:solidFill>
              </a:rPr>
              <a:t>, работа на котором сопровождается выделением АПФД </a:t>
            </a:r>
            <a:r>
              <a:rPr lang="ru-RU" sz="2000" dirty="0">
                <a:solidFill>
                  <a:srgbClr val="C00000"/>
                </a:solidFill>
              </a:rPr>
              <a:t>(пыли, содержащие природные и искусственные минеральные волокна, угольная пыль)</a:t>
            </a:r>
            <a:r>
              <a:rPr lang="ru-RU" sz="2000" b="0" dirty="0">
                <a:solidFill>
                  <a:srgbClr val="3553A9"/>
                </a:solidFill>
              </a:rPr>
              <a:t>.</a:t>
            </a:r>
            <a:endParaRPr lang="ru-RU" sz="1800" b="0" dirty="0"/>
          </a:p>
          <a:p>
            <a:pPr indent="533400" algn="just"/>
            <a:endParaRPr lang="ru-RU" sz="1100" b="0" dirty="0"/>
          </a:p>
          <a:p>
            <a:pPr indent="533400" algn="just"/>
            <a:r>
              <a:rPr lang="ru-RU" sz="2000" b="0" dirty="0" smtClean="0"/>
              <a:t>Оценка </a:t>
            </a:r>
            <a:r>
              <a:rPr lang="ru-RU" sz="2000" b="0" dirty="0"/>
              <a:t>условий труда по фактору АПФД проводится относительно годовой пылевой нагрузки </a:t>
            </a:r>
            <a:r>
              <a:rPr lang="ru-RU" sz="2000" b="0" dirty="0" smtClean="0"/>
              <a:t>в </a:t>
            </a:r>
            <a:r>
              <a:rPr lang="ru-RU" sz="2000" b="0" dirty="0"/>
              <a:t>рамках исключения несоответствий статьей 8 </a:t>
            </a:r>
            <a:r>
              <a:rPr lang="ru-RU" sz="2000" b="0" dirty="0" smtClean="0"/>
              <a:t>Федерального </a:t>
            </a:r>
            <a:r>
              <a:rPr lang="ru-RU" sz="2000" b="0" dirty="0"/>
              <a:t>закона «О специальной оценке условий труда», которая обязывает проводить </a:t>
            </a:r>
            <a:r>
              <a:rPr lang="ru-RU" sz="2000" b="0" dirty="0" smtClean="0"/>
              <a:t>оценку условий труда </a:t>
            </a:r>
            <a:r>
              <a:rPr lang="ru-RU" sz="2000" b="0" dirty="0"/>
              <a:t>на рабочем месте</a:t>
            </a:r>
            <a:r>
              <a:rPr lang="ru-RU" sz="2000" b="0" dirty="0" smtClean="0"/>
              <a:t>.</a:t>
            </a:r>
            <a:endParaRPr lang="ru-RU" sz="1200" b="0" dirty="0" smtClean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1026617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43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 </a:t>
            </a:r>
            <a:endParaRPr lang="ru-RU" sz="2800" dirty="0">
              <a:solidFill>
                <a:srgbClr val="7030A0"/>
              </a:solidFill>
            </a:endParaRPr>
          </a:p>
          <a:p>
            <a:pPr algn="ctr"/>
            <a:r>
              <a:rPr lang="ru-RU" sz="2800" b="0" dirty="0" err="1">
                <a:solidFill>
                  <a:srgbClr val="7030A0"/>
                </a:solidFill>
              </a:rPr>
              <a:t>Виброакустические</a:t>
            </a:r>
            <a:r>
              <a:rPr lang="ru-RU" sz="2800" b="0" dirty="0">
                <a:solidFill>
                  <a:srgbClr val="7030A0"/>
                </a:solidFill>
              </a:rPr>
              <a:t> факторы </a:t>
            </a:r>
            <a:endParaRPr lang="ru-RU" sz="2000" b="0" dirty="0" smtClean="0">
              <a:solidFill>
                <a:srgbClr val="7030A0"/>
              </a:solidFill>
            </a:endParaRPr>
          </a:p>
          <a:p>
            <a:endParaRPr lang="ru-RU" sz="2000" dirty="0" smtClean="0"/>
          </a:p>
          <a:p>
            <a:pPr indent="444500" algn="just"/>
            <a:r>
              <a:rPr lang="ru-RU" sz="2000" b="0" dirty="0" smtClean="0">
                <a:solidFill>
                  <a:srgbClr val="3553A9"/>
                </a:solidFill>
              </a:rPr>
              <a:t>Идентифицируются </a:t>
            </a:r>
            <a:r>
              <a:rPr lang="ru-RU" sz="2000" b="0" dirty="0">
                <a:solidFill>
                  <a:srgbClr val="3553A9"/>
                </a:solidFill>
              </a:rPr>
              <a:t>как вредные и (или) опасные факторы только на рабочих местах, на которых имеется </a:t>
            </a:r>
            <a:r>
              <a:rPr lang="ru-RU" sz="2000" dirty="0">
                <a:solidFill>
                  <a:srgbClr val="C00000"/>
                </a:solidFill>
              </a:rPr>
              <a:t>технологическое оборудование, являющееся источником указанных </a:t>
            </a:r>
            <a:r>
              <a:rPr lang="ru-RU" sz="2000" dirty="0" err="1">
                <a:solidFill>
                  <a:srgbClr val="C00000"/>
                </a:solidFill>
              </a:rPr>
              <a:t>виброакустических</a:t>
            </a:r>
            <a:r>
              <a:rPr lang="ru-RU" sz="2000" dirty="0">
                <a:solidFill>
                  <a:srgbClr val="C00000"/>
                </a:solidFill>
              </a:rPr>
              <a:t> факторов</a:t>
            </a:r>
            <a:r>
              <a:rPr lang="ru-RU" sz="2000" b="0" dirty="0">
                <a:solidFill>
                  <a:srgbClr val="3553A9"/>
                </a:solidFill>
              </a:rPr>
              <a:t>.</a:t>
            </a:r>
          </a:p>
          <a:p>
            <a:pPr indent="444500" algn="just"/>
            <a:endParaRPr lang="ru-RU" sz="2000" b="0" dirty="0" smtClean="0"/>
          </a:p>
          <a:p>
            <a:pPr indent="444500" algn="just"/>
            <a:r>
              <a:rPr lang="ru-RU" sz="2000" b="0" dirty="0" smtClean="0"/>
              <a:t>Условия </a:t>
            </a:r>
            <a:r>
              <a:rPr lang="ru-RU" sz="2000" b="0" dirty="0"/>
              <a:t>труда по факторам </a:t>
            </a:r>
            <a:r>
              <a:rPr lang="ru-RU" sz="2000" b="0" dirty="0">
                <a:solidFill>
                  <a:srgbClr val="C00000"/>
                </a:solidFill>
              </a:rPr>
              <a:t>ШУМ, ВИБРАЦИЯ ОБЩАЯ, ВИБРАЦИЯ ЛОКАЛЬНАЯ, ИНФРАЗВУК и УЛЬТРАЗВУК ВОЗДУШНЫЙ </a:t>
            </a:r>
            <a:r>
              <a:rPr lang="ru-RU" sz="2000" b="0" dirty="0"/>
              <a:t>оцениваются относительно единого ПДУ для каждого фактора, установленных в</a:t>
            </a:r>
            <a:r>
              <a:rPr lang="ru-RU" sz="2000" dirty="0">
                <a:solidFill>
                  <a:srgbClr val="C00000"/>
                </a:solidFill>
              </a:rPr>
              <a:t> Методике проведения </a:t>
            </a:r>
            <a:r>
              <a:rPr lang="ru-RU" sz="2000" dirty="0" smtClean="0">
                <a:solidFill>
                  <a:srgbClr val="C00000"/>
                </a:solidFill>
              </a:rPr>
              <a:t>СОУТ</a:t>
            </a:r>
            <a:r>
              <a:rPr lang="ru-RU" sz="2000" b="0" dirty="0" smtClean="0"/>
              <a:t>.</a:t>
            </a:r>
            <a:endParaRPr lang="ru-RU" sz="2000" b="0" dirty="0"/>
          </a:p>
          <a:p>
            <a:pPr indent="444500" algn="just"/>
            <a:r>
              <a:rPr lang="ru-RU" sz="2000" b="0" dirty="0"/>
              <a:t>Условия труда по факторам </a:t>
            </a:r>
            <a:r>
              <a:rPr lang="ru-RU" sz="2000" b="0" dirty="0">
                <a:solidFill>
                  <a:srgbClr val="C00000"/>
                </a:solidFill>
              </a:rPr>
              <a:t>ВИБРАЦИЯ ЛОКАЛЬНАЯ и УЛЬТРАЗВУК </a:t>
            </a:r>
            <a:r>
              <a:rPr lang="ru-RU" sz="2000" b="0" dirty="0" smtClean="0">
                <a:solidFill>
                  <a:srgbClr val="C00000"/>
                </a:solidFill>
              </a:rPr>
              <a:t>ВОЗДУШНЫЙ</a:t>
            </a:r>
            <a:r>
              <a:rPr lang="ru-RU" sz="2000" b="0" dirty="0" smtClean="0"/>
              <a:t> </a:t>
            </a:r>
            <a:r>
              <a:rPr lang="ru-RU" sz="2000" b="0" dirty="0"/>
              <a:t>оцениваются относительно единого ПДУ для каждого фактора, установленных документами </a:t>
            </a:r>
            <a:r>
              <a:rPr lang="ru-RU" sz="2000" dirty="0">
                <a:solidFill>
                  <a:srgbClr val="C00000"/>
                </a:solidFill>
              </a:rPr>
              <a:t>санитарного </a:t>
            </a:r>
            <a:r>
              <a:rPr lang="ru-RU" sz="2000" dirty="0" smtClean="0">
                <a:solidFill>
                  <a:srgbClr val="C00000"/>
                </a:solidFill>
              </a:rPr>
              <a:t>законодательства</a:t>
            </a:r>
            <a:r>
              <a:rPr lang="ru-RU" sz="2000" b="0" dirty="0" smtClean="0"/>
              <a:t>.</a:t>
            </a:r>
            <a:endParaRPr lang="ru-RU" sz="2000" b="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878006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44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 </a:t>
            </a:r>
            <a:endParaRPr lang="ru-RU" sz="2800" dirty="0">
              <a:solidFill>
                <a:srgbClr val="7030A0"/>
              </a:solidFill>
            </a:endParaRPr>
          </a:p>
          <a:p>
            <a:pPr algn="ctr"/>
            <a:r>
              <a:rPr lang="ru-RU" sz="2800" b="0" dirty="0">
                <a:solidFill>
                  <a:srgbClr val="7030A0"/>
                </a:solidFill>
              </a:rPr>
              <a:t>Световая среда</a:t>
            </a:r>
          </a:p>
          <a:p>
            <a:endParaRPr lang="ru-RU" sz="2000" dirty="0" smtClean="0"/>
          </a:p>
          <a:p>
            <a:pPr indent="444500" algn="just"/>
            <a:r>
              <a:rPr lang="ru-RU" sz="2000" b="0" dirty="0" smtClean="0">
                <a:solidFill>
                  <a:srgbClr val="3553A9"/>
                </a:solidFill>
              </a:rPr>
              <a:t>Для </a:t>
            </a:r>
            <a:r>
              <a:rPr lang="ru-RU" sz="2000" b="0" dirty="0">
                <a:solidFill>
                  <a:srgbClr val="3553A9"/>
                </a:solidFill>
              </a:rPr>
              <a:t>показателей </a:t>
            </a:r>
            <a:r>
              <a:rPr lang="ru-RU" sz="2000" dirty="0">
                <a:solidFill>
                  <a:srgbClr val="C00000"/>
                </a:solidFill>
              </a:rPr>
              <a:t>Прямая </a:t>
            </a:r>
            <a:r>
              <a:rPr lang="ru-RU" sz="2000" dirty="0" err="1">
                <a:solidFill>
                  <a:srgbClr val="C00000"/>
                </a:solidFill>
              </a:rPr>
              <a:t>блесткость</a:t>
            </a:r>
            <a:r>
              <a:rPr lang="ru-RU" sz="2000" dirty="0">
                <a:solidFill>
                  <a:srgbClr val="C00000"/>
                </a:solidFill>
              </a:rPr>
              <a:t> и Отраженная </a:t>
            </a:r>
            <a:r>
              <a:rPr lang="ru-RU" sz="2000" dirty="0" err="1">
                <a:solidFill>
                  <a:srgbClr val="C00000"/>
                </a:solidFill>
              </a:rPr>
              <a:t>блесткость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b="0" dirty="0">
                <a:solidFill>
                  <a:srgbClr val="3553A9"/>
                </a:solidFill>
              </a:rPr>
              <a:t>идентифицируются как вредные и (или) опасные факторы только при выполнении прецизионных работ с величиной объектов различения менее 0,5 мм, при наличии слепящих источников света, при проведении работ с объектами различения и рабочими поверхностями, обладающими направленно-рассеянным и смешанным отражением.</a:t>
            </a:r>
          </a:p>
          <a:p>
            <a:pPr indent="444500" algn="just"/>
            <a:endParaRPr lang="ru-RU" sz="2000" b="0" dirty="0" smtClean="0"/>
          </a:p>
          <a:p>
            <a:pPr indent="444500" algn="just"/>
            <a:r>
              <a:rPr lang="ru-RU" sz="2000" b="0" dirty="0" smtClean="0"/>
              <a:t>Исключена </a:t>
            </a:r>
            <a:r>
              <a:rPr lang="ru-RU" sz="2000" b="0" dirty="0"/>
              <a:t>оценка Коэффициента естественного освещения в рамках исключения несоответствий документам, устанавливающим требования к нормативных правовых актов, содержащим государственные нормативные требования охраны труда.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9460865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45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 </a:t>
            </a:r>
            <a:endParaRPr lang="ru-RU" sz="2800" dirty="0">
              <a:solidFill>
                <a:srgbClr val="7030A0"/>
              </a:solidFill>
            </a:endParaRPr>
          </a:p>
          <a:p>
            <a:pPr algn="ctr"/>
            <a:r>
              <a:rPr lang="ru-RU" sz="2800" b="0" dirty="0">
                <a:solidFill>
                  <a:srgbClr val="7030A0"/>
                </a:solidFill>
              </a:rPr>
              <a:t>Неионизирующие излучения</a:t>
            </a:r>
          </a:p>
          <a:p>
            <a:endParaRPr lang="ru-RU" sz="900" dirty="0" smtClean="0"/>
          </a:p>
          <a:p>
            <a:r>
              <a:rPr lang="ru-RU" sz="2000" b="0" smtClean="0">
                <a:solidFill>
                  <a:srgbClr val="3553A9"/>
                </a:solidFill>
              </a:rPr>
              <a:t>Идентифицируется экспертом и утверждается комиссией.</a:t>
            </a:r>
          </a:p>
          <a:p>
            <a:r>
              <a:rPr lang="ru-RU" sz="2000" smtClean="0">
                <a:solidFill>
                  <a:srgbClr val="C00000"/>
                </a:solidFill>
              </a:rPr>
              <a:t>За </a:t>
            </a:r>
            <a:r>
              <a:rPr lang="ru-RU" sz="2000" dirty="0">
                <a:solidFill>
                  <a:srgbClr val="C00000"/>
                </a:solidFill>
              </a:rPr>
              <a:t>исключением рабочих мест, на которых работники исключительно заняты на </a:t>
            </a:r>
            <a:r>
              <a:rPr lang="ru-RU" sz="2000" dirty="0" smtClean="0">
                <a:solidFill>
                  <a:srgbClr val="C00000"/>
                </a:solidFill>
              </a:rPr>
              <a:t>ПЭВМ (ПК) </a:t>
            </a:r>
            <a:r>
              <a:rPr lang="ru-RU" sz="2000" b="0" dirty="0">
                <a:solidFill>
                  <a:srgbClr val="3553A9"/>
                </a:solidFill>
              </a:rPr>
              <a:t>и (или) эксплуатируют аппараты копировально-множительной техники настольного типа, единичные стационарные копировально-множительные аппараты, используемые периодически для нужд самой организации, иную офисную </a:t>
            </a:r>
            <a:r>
              <a:rPr lang="ru-RU" sz="2000" b="0" dirty="0" smtClean="0">
                <a:solidFill>
                  <a:srgbClr val="3553A9"/>
                </a:solidFill>
              </a:rPr>
              <a:t>оргтехнику</a:t>
            </a:r>
            <a:r>
              <a:rPr lang="ru-RU" sz="2000" b="0" dirty="0">
                <a:solidFill>
                  <a:srgbClr val="3553A9"/>
                </a:solidFill>
              </a:rPr>
              <a:t>, а также бытовую технику, не используемую в </a:t>
            </a:r>
            <a:r>
              <a:rPr lang="ru-RU" sz="2000" b="0" dirty="0" smtClean="0">
                <a:solidFill>
                  <a:srgbClr val="3553A9"/>
                </a:solidFill>
              </a:rPr>
              <a:t>техпроцессе </a:t>
            </a:r>
            <a:r>
              <a:rPr lang="ru-RU" sz="2000" b="0" dirty="0">
                <a:solidFill>
                  <a:srgbClr val="3553A9"/>
                </a:solidFill>
              </a:rPr>
              <a:t>производства.</a:t>
            </a:r>
          </a:p>
          <a:p>
            <a:r>
              <a:rPr lang="ru-RU" sz="1100" b="0" dirty="0"/>
              <a:t> </a:t>
            </a:r>
          </a:p>
          <a:p>
            <a:pPr algn="ctr"/>
            <a:r>
              <a:rPr lang="ru-RU" sz="2000" b="0" dirty="0"/>
              <a:t>Переменное электромагнитное поле (промышленная частота 50 Гц)</a:t>
            </a:r>
          </a:p>
          <a:p>
            <a:pPr algn="ctr"/>
            <a:r>
              <a:rPr lang="ru-RU" sz="2000" b="0" dirty="0"/>
              <a:t>Переменное электромагнитное поле радиочастотного диапазона</a:t>
            </a:r>
          </a:p>
          <a:p>
            <a:pPr algn="ctr"/>
            <a:r>
              <a:rPr lang="ru-RU" sz="2000" b="0" dirty="0"/>
              <a:t>Электростатическое поле</a:t>
            </a:r>
          </a:p>
          <a:p>
            <a:pPr algn="ctr"/>
            <a:r>
              <a:rPr lang="ru-RU" sz="2000" b="0" dirty="0"/>
              <a:t>Постоянное магнитное поле</a:t>
            </a:r>
          </a:p>
          <a:p>
            <a:pPr algn="ctr"/>
            <a:r>
              <a:rPr lang="ru-RU" sz="2000" b="0" dirty="0"/>
              <a:t>Ультрафиолетовое излучение</a:t>
            </a:r>
          </a:p>
          <a:p>
            <a:pPr algn="ctr"/>
            <a:r>
              <a:rPr lang="ru-RU" sz="2000" b="0" dirty="0"/>
              <a:t>Лазерное излучение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1160598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46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64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Физические </a:t>
            </a:r>
            <a:r>
              <a:rPr lang="ru-RU" sz="2800" dirty="0" smtClean="0">
                <a:solidFill>
                  <a:srgbClr val="7030A0"/>
                </a:solidFill>
              </a:rPr>
              <a:t>факторы</a:t>
            </a:r>
          </a:p>
          <a:p>
            <a:pPr algn="ctr"/>
            <a:r>
              <a:rPr lang="ru-RU" sz="2800" b="0" dirty="0">
                <a:solidFill>
                  <a:srgbClr val="7030A0"/>
                </a:solidFill>
              </a:rPr>
              <a:t>Ионизирующие излучения</a:t>
            </a:r>
          </a:p>
          <a:p>
            <a:pPr algn="ctr"/>
            <a:endParaRPr lang="ru-RU" sz="1050" b="0" dirty="0"/>
          </a:p>
          <a:p>
            <a:pPr indent="444500" algn="just"/>
            <a:r>
              <a:rPr lang="ru-RU" sz="2000" b="0" dirty="0" smtClean="0">
                <a:solidFill>
                  <a:srgbClr val="3553A9"/>
                </a:solidFill>
              </a:rPr>
              <a:t>Идентифицируются </a:t>
            </a:r>
            <a:r>
              <a:rPr lang="ru-RU" sz="2000" b="0" dirty="0">
                <a:solidFill>
                  <a:srgbClr val="3553A9"/>
                </a:solidFill>
              </a:rPr>
              <a:t>как вредные и (или) опасные факторы только на рабочих местах, на которых осуществляется </a:t>
            </a:r>
            <a:r>
              <a:rPr lang="ru-RU" sz="2000" dirty="0">
                <a:solidFill>
                  <a:srgbClr val="C00000"/>
                </a:solidFill>
              </a:rPr>
              <a:t>добыча, обогащение, производство и использование в технологическом процессе радиоактивных веществ и изотопов</a:t>
            </a:r>
            <a:r>
              <a:rPr lang="ru-RU" sz="2000" b="0" dirty="0">
                <a:solidFill>
                  <a:srgbClr val="3553A9"/>
                </a:solidFill>
              </a:rPr>
              <a:t>, а также при эксплуатации </a:t>
            </a:r>
            <a:r>
              <a:rPr lang="ru-RU" sz="2000" dirty="0">
                <a:solidFill>
                  <a:srgbClr val="C00000"/>
                </a:solidFill>
              </a:rPr>
              <a:t>оборудования, создающего ионизирующее излучение</a:t>
            </a:r>
            <a:r>
              <a:rPr lang="ru-RU" sz="2000" b="0" dirty="0">
                <a:solidFill>
                  <a:srgbClr val="3553A9"/>
                </a:solidFill>
              </a:rPr>
              <a:t>.</a:t>
            </a:r>
          </a:p>
          <a:p>
            <a:pPr indent="444500" algn="just"/>
            <a:r>
              <a:rPr lang="ru-RU" sz="2000" b="0" dirty="0"/>
              <a:t>Исключено несоответствие требованиям НРБ 99/2009 с возможностью учета результатов индивидуального дозиметрического контроля при оценке условий труда работников в зоне действия ионизирующего излучения, являющегося обязательным мероприятием по мониторингу уровня воздействия излучений.</a:t>
            </a:r>
          </a:p>
          <a:p>
            <a:pPr algn="just"/>
            <a:r>
              <a:rPr lang="ru-RU" sz="1050" b="0" dirty="0"/>
              <a:t> </a:t>
            </a:r>
          </a:p>
          <a:p>
            <a:pPr algn="ctr"/>
            <a:r>
              <a:rPr lang="ru-RU" sz="2000" b="0" dirty="0"/>
              <a:t>Рентгеновское, гамма- и нейтронное излучение</a:t>
            </a:r>
          </a:p>
          <a:p>
            <a:pPr algn="ctr"/>
            <a:r>
              <a:rPr lang="ru-RU" sz="2000" b="0" dirty="0"/>
              <a:t>Радиоактивное загрязнение производственных помещений, элементов производственного оборудования, средств индивидуальной защиты и кожных покровов работника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52198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7489210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47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Тяжесть трудового процесса</a:t>
            </a:r>
          </a:p>
          <a:p>
            <a:endParaRPr lang="ru-RU" sz="900" dirty="0" smtClean="0"/>
          </a:p>
          <a:p>
            <a:pPr indent="444500" algn="just"/>
            <a:r>
              <a:rPr lang="ru-RU" sz="2000" b="0" dirty="0" smtClean="0">
                <a:solidFill>
                  <a:srgbClr val="3553A9"/>
                </a:solidFill>
              </a:rPr>
              <a:t>Идентифицируются как вредные и (или) опасные факторы только на рабочих местах, на которых работниками </a:t>
            </a:r>
            <a:r>
              <a:rPr lang="ru-RU" sz="2000" dirty="0" smtClean="0">
                <a:solidFill>
                  <a:srgbClr val="C00000"/>
                </a:solidFill>
              </a:rPr>
              <a:t>осуществляется выполнение обусловленных технологическим процессом (трудовой функцией) работ </a:t>
            </a:r>
            <a:r>
              <a:rPr lang="ru-RU" sz="2000" b="0" dirty="0" smtClean="0">
                <a:solidFill>
                  <a:srgbClr val="3553A9"/>
                </a:solidFill>
              </a:rPr>
              <a:t>по поднятию и переноске грузов вручную, работ в вынужденном положении или положении «стоя», при перемещении в пространстве.</a:t>
            </a:r>
          </a:p>
          <a:p>
            <a:pPr indent="444500" algn="just"/>
            <a:r>
              <a:rPr lang="ru-RU" sz="2000" b="0" dirty="0" smtClean="0"/>
              <a:t>Введена оценка рабочей позы сидя для возможности более корректной оценки условий труда водителей автотранспортных средств.</a:t>
            </a:r>
          </a:p>
          <a:p>
            <a:r>
              <a:rPr lang="ru-RU" sz="900" b="0" dirty="0" smtClean="0"/>
              <a:t> </a:t>
            </a:r>
          </a:p>
          <a:p>
            <a:pPr algn="ctr"/>
            <a:r>
              <a:rPr lang="ru-RU" sz="2000" b="0" dirty="0" smtClean="0"/>
              <a:t>Физическая динамическая нагрузка</a:t>
            </a:r>
          </a:p>
          <a:p>
            <a:pPr algn="ctr"/>
            <a:r>
              <a:rPr lang="ru-RU" sz="2000" b="0" dirty="0" smtClean="0"/>
              <a:t>Масса поднимаемого и перемещаемого груза вручную</a:t>
            </a:r>
          </a:p>
          <a:p>
            <a:pPr algn="ctr"/>
            <a:r>
              <a:rPr lang="ru-RU" sz="2000" b="0" dirty="0" smtClean="0"/>
              <a:t>Стереотипные рабочие движения</a:t>
            </a:r>
          </a:p>
          <a:p>
            <a:pPr algn="ctr"/>
            <a:r>
              <a:rPr lang="ru-RU" sz="2000" b="0" dirty="0" smtClean="0"/>
              <a:t>Статическая нагрузка. Рабочая поза</a:t>
            </a:r>
          </a:p>
          <a:p>
            <a:pPr algn="ctr"/>
            <a:r>
              <a:rPr lang="ru-RU" sz="2000" b="0" dirty="0" smtClean="0"/>
              <a:t>Наклоны корпуса тела работника</a:t>
            </a:r>
          </a:p>
          <a:p>
            <a:pPr algn="ctr"/>
            <a:r>
              <a:rPr lang="ru-RU" sz="2000" b="0" dirty="0" smtClean="0"/>
              <a:t>Перемещение в пространстве</a:t>
            </a:r>
            <a:endParaRPr lang="ru-RU" sz="2000" b="0" dirty="0"/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0222731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Методика проведения СОУТ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48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908720"/>
            <a:ext cx="864096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Напряженность трудового процесса</a:t>
            </a:r>
          </a:p>
          <a:p>
            <a:endParaRPr lang="ru-RU" sz="900" dirty="0" smtClean="0"/>
          </a:p>
          <a:p>
            <a:pPr indent="442913" algn="just"/>
            <a:r>
              <a:rPr lang="ru-RU" sz="1900" dirty="0" smtClean="0">
                <a:solidFill>
                  <a:srgbClr val="C00000"/>
                </a:solidFill>
              </a:rPr>
              <a:t>Показатели </a:t>
            </a:r>
            <a:r>
              <a:rPr lang="ru-RU" sz="1900" dirty="0">
                <a:solidFill>
                  <a:srgbClr val="C00000"/>
                </a:solidFill>
              </a:rPr>
              <a:t>отмеченные * </a:t>
            </a:r>
            <a:r>
              <a:rPr lang="ru-RU" sz="1900" b="0" dirty="0">
                <a:solidFill>
                  <a:srgbClr val="3553A9"/>
                </a:solidFill>
              </a:rPr>
              <a:t>идентифицируются как вредные и (или) опасные факторы при выполнении работ </a:t>
            </a:r>
            <a:r>
              <a:rPr lang="ru-RU" sz="1900" dirty="0">
                <a:solidFill>
                  <a:srgbClr val="C00000"/>
                </a:solidFill>
              </a:rPr>
              <a:t>по диспетчеризации производственных процессо</a:t>
            </a:r>
            <a:r>
              <a:rPr lang="ru-RU" sz="1900" b="0" dirty="0">
                <a:solidFill>
                  <a:srgbClr val="3553A9"/>
                </a:solidFill>
              </a:rPr>
              <a:t>в, в том числе </a:t>
            </a:r>
            <a:r>
              <a:rPr lang="ru-RU" sz="1900" dirty="0">
                <a:solidFill>
                  <a:srgbClr val="C00000"/>
                </a:solidFill>
              </a:rPr>
              <a:t>конвейерного типа, на рабочих местах операторов технологического (производственного) оборудования, при управлении транспортными средствами</a:t>
            </a:r>
            <a:r>
              <a:rPr lang="ru-RU" sz="1900" b="0" dirty="0">
                <a:solidFill>
                  <a:srgbClr val="3553A9"/>
                </a:solidFill>
              </a:rPr>
              <a:t>.</a:t>
            </a:r>
          </a:p>
          <a:p>
            <a:pPr indent="442913" algn="just"/>
            <a:r>
              <a:rPr lang="ru-RU" sz="1900" b="0" dirty="0">
                <a:solidFill>
                  <a:srgbClr val="3553A9"/>
                </a:solidFill>
              </a:rPr>
              <a:t>Остальные показатели фактора идентифицируется экспертом и утверждается комиссией.</a:t>
            </a:r>
          </a:p>
          <a:p>
            <a:pPr indent="442913" algn="just"/>
            <a:endParaRPr lang="ru-RU" sz="900" b="0" dirty="0" smtClean="0"/>
          </a:p>
          <a:p>
            <a:pPr indent="442913" algn="just"/>
            <a:r>
              <a:rPr lang="ru-RU" sz="1900" b="0" dirty="0" smtClean="0"/>
              <a:t>Исключена </a:t>
            </a:r>
            <a:r>
              <a:rPr lang="ru-RU" sz="1900" b="0" dirty="0"/>
              <a:t>оценка </a:t>
            </a:r>
            <a:r>
              <a:rPr lang="ru-RU" sz="1900" b="0" dirty="0" smtClean="0"/>
              <a:t>по </a:t>
            </a:r>
            <a:r>
              <a:rPr lang="ru-RU" sz="1900" b="0" dirty="0"/>
              <a:t>показателям интеллектуальные и эмоциональные нагрузки, а также показателя режим работы в рамках исключения дублирования учета режимов работы, установленных </a:t>
            </a:r>
            <a:r>
              <a:rPr lang="ru-RU" sz="1900" b="0" dirty="0" smtClean="0"/>
              <a:t>статьями 151 </a:t>
            </a:r>
            <a:r>
              <a:rPr lang="ru-RU" sz="1900" b="0" dirty="0"/>
              <a:t>– 154 ТК </a:t>
            </a:r>
            <a:r>
              <a:rPr lang="ru-RU" sz="1900" b="0" dirty="0" smtClean="0"/>
              <a:t>РФ.</a:t>
            </a:r>
            <a:endParaRPr lang="ru-RU" sz="1900" b="0" dirty="0"/>
          </a:p>
          <a:p>
            <a:pPr algn="ctr"/>
            <a:endParaRPr lang="ru-RU" sz="900" b="0" dirty="0" smtClean="0"/>
          </a:p>
          <a:p>
            <a:pPr algn="ctr">
              <a:tabLst>
                <a:tab pos="4845050" algn="l"/>
                <a:tab pos="4930775" algn="l"/>
              </a:tabLst>
            </a:pPr>
            <a:r>
              <a:rPr lang="ru-RU" b="0" dirty="0" smtClean="0">
                <a:solidFill>
                  <a:srgbClr val="C00000"/>
                </a:solidFill>
              </a:rPr>
              <a:t>Длительность </a:t>
            </a:r>
            <a:r>
              <a:rPr lang="ru-RU" b="0" dirty="0">
                <a:solidFill>
                  <a:srgbClr val="C00000"/>
                </a:solidFill>
              </a:rPr>
              <a:t>сосредоточенного </a:t>
            </a:r>
            <a:r>
              <a:rPr lang="ru-RU" b="0" dirty="0" smtClean="0">
                <a:solidFill>
                  <a:srgbClr val="C00000"/>
                </a:solidFill>
              </a:rPr>
              <a:t>наблюдения*.	Нагрузка </a:t>
            </a:r>
            <a:r>
              <a:rPr lang="ru-RU" b="0" dirty="0">
                <a:solidFill>
                  <a:srgbClr val="C00000"/>
                </a:solidFill>
              </a:rPr>
              <a:t>на слуховой анализатор</a:t>
            </a:r>
            <a:r>
              <a:rPr lang="ru-RU" b="0" dirty="0" smtClean="0">
                <a:solidFill>
                  <a:srgbClr val="C00000"/>
                </a:solidFill>
              </a:rPr>
              <a:t>*</a:t>
            </a:r>
            <a:endParaRPr lang="ru-RU" b="0" dirty="0">
              <a:solidFill>
                <a:srgbClr val="C00000"/>
              </a:solidFill>
            </a:endParaRPr>
          </a:p>
          <a:p>
            <a:pPr algn="ctr"/>
            <a:r>
              <a:rPr lang="ru-RU" b="0" dirty="0">
                <a:solidFill>
                  <a:srgbClr val="C00000"/>
                </a:solidFill>
              </a:rPr>
              <a:t>Плотность сигналов </a:t>
            </a:r>
            <a:r>
              <a:rPr lang="ru-RU" b="0" dirty="0" smtClean="0">
                <a:solidFill>
                  <a:srgbClr val="C00000"/>
                </a:solidFill>
              </a:rPr>
              <a:t>и </a:t>
            </a:r>
            <a:r>
              <a:rPr lang="ru-RU" b="0" dirty="0">
                <a:solidFill>
                  <a:srgbClr val="C00000"/>
                </a:solidFill>
              </a:rPr>
              <a:t>сообщений в единицу </a:t>
            </a:r>
            <a:r>
              <a:rPr lang="ru-RU" b="0" dirty="0" smtClean="0">
                <a:solidFill>
                  <a:srgbClr val="C00000"/>
                </a:solidFill>
              </a:rPr>
              <a:t>времени*</a:t>
            </a:r>
            <a:endParaRPr lang="ru-RU" b="0" dirty="0">
              <a:solidFill>
                <a:srgbClr val="C00000"/>
              </a:solidFill>
            </a:endParaRPr>
          </a:p>
          <a:p>
            <a:pPr algn="ctr"/>
            <a:r>
              <a:rPr lang="ru-RU" b="0" dirty="0">
                <a:solidFill>
                  <a:srgbClr val="C00000"/>
                </a:solidFill>
              </a:rPr>
              <a:t>Число производственных объектов одновременного </a:t>
            </a:r>
            <a:r>
              <a:rPr lang="ru-RU" b="0" dirty="0" smtClean="0">
                <a:solidFill>
                  <a:srgbClr val="C00000"/>
                </a:solidFill>
              </a:rPr>
              <a:t>наблюдения*</a:t>
            </a:r>
            <a:endParaRPr lang="ru-RU" b="0" dirty="0">
              <a:solidFill>
                <a:srgbClr val="C00000"/>
              </a:solidFill>
            </a:endParaRPr>
          </a:p>
          <a:p>
            <a:pPr algn="ctr"/>
            <a:r>
              <a:rPr lang="ru-RU" b="0" dirty="0" smtClean="0">
                <a:solidFill>
                  <a:srgbClr val="C00000"/>
                </a:solidFill>
              </a:rPr>
              <a:t>Активное </a:t>
            </a:r>
            <a:r>
              <a:rPr lang="ru-RU" b="0" dirty="0">
                <a:solidFill>
                  <a:srgbClr val="C00000"/>
                </a:solidFill>
              </a:rPr>
              <a:t>наблюдение за ходом производственного </a:t>
            </a:r>
            <a:r>
              <a:rPr lang="ru-RU" b="0" dirty="0" smtClean="0">
                <a:solidFill>
                  <a:srgbClr val="C00000"/>
                </a:solidFill>
              </a:rPr>
              <a:t>процесса*</a:t>
            </a:r>
            <a:endParaRPr lang="ru-RU" b="0" dirty="0">
              <a:solidFill>
                <a:srgbClr val="C00000"/>
              </a:solidFill>
            </a:endParaRPr>
          </a:p>
          <a:p>
            <a:pPr algn="ctr"/>
            <a:r>
              <a:rPr lang="ru-RU" b="0" dirty="0"/>
              <a:t>Работа с оптическими </a:t>
            </a:r>
            <a:r>
              <a:rPr lang="ru-RU" b="0" dirty="0" smtClean="0"/>
              <a:t>приборами.	Нагрузка </a:t>
            </a:r>
            <a:r>
              <a:rPr lang="ru-RU" b="0" dirty="0"/>
              <a:t>на голосовой аппарат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0" dirty="0"/>
              <a:t>Приказ Минтруда России от 24.01.2014 № </a:t>
            </a:r>
            <a:r>
              <a:rPr lang="ru-RU" b="0" dirty="0" smtClean="0"/>
              <a:t>33н, приложения № 1 и № 2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31735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60350"/>
            <a:ext cx="8824912" cy="7207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Классификация условий труда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49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395288" y="1196975"/>
            <a:ext cx="8353425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cap="all" dirty="0">
                <a:solidFill>
                  <a:srgbClr val="C00000"/>
                </a:solidFill>
              </a:rPr>
              <a:t>Классификация не </a:t>
            </a:r>
            <a:r>
              <a:rPr lang="ru-RU" sz="2000" cap="all" dirty="0" smtClean="0">
                <a:solidFill>
                  <a:srgbClr val="C00000"/>
                </a:solidFill>
              </a:rPr>
              <a:t>изменилась</a:t>
            </a:r>
          </a:p>
          <a:p>
            <a:pPr algn="ctr"/>
            <a:endParaRPr lang="ru-RU" sz="2000" b="0" dirty="0"/>
          </a:p>
          <a:p>
            <a:pPr algn="just"/>
            <a:r>
              <a:rPr lang="ru-RU" sz="2000" b="0" dirty="0"/>
              <a:t>Условия труда по степени вредности и (или) опасности </a:t>
            </a:r>
            <a:r>
              <a:rPr lang="ru-RU" sz="2000" b="0" dirty="0" smtClean="0"/>
              <a:t>подразделяются </a:t>
            </a:r>
            <a:r>
              <a:rPr lang="ru-RU" sz="2000" b="0" dirty="0"/>
              <a:t>на четыре класса условий труда: </a:t>
            </a:r>
            <a:endParaRPr lang="ru-RU" sz="2000" b="0" dirty="0" smtClean="0"/>
          </a:p>
          <a:p>
            <a:pPr indent="723900">
              <a:tabLst>
                <a:tab pos="4394200" algn="l"/>
              </a:tabLst>
            </a:pPr>
            <a:r>
              <a:rPr lang="ru-RU" sz="2000" b="0" dirty="0" smtClean="0">
                <a:solidFill>
                  <a:srgbClr val="C00000"/>
                </a:solidFill>
              </a:rPr>
              <a:t>оптимальные </a:t>
            </a:r>
            <a:r>
              <a:rPr lang="ru-RU" sz="2000" b="0" dirty="0">
                <a:solidFill>
                  <a:srgbClr val="C00000"/>
                </a:solidFill>
              </a:rPr>
              <a:t>(1 </a:t>
            </a:r>
            <a:r>
              <a:rPr lang="ru-RU" sz="2000" b="0" dirty="0" smtClean="0">
                <a:solidFill>
                  <a:srgbClr val="C00000"/>
                </a:solidFill>
              </a:rPr>
              <a:t>класс)	допустимые </a:t>
            </a:r>
            <a:r>
              <a:rPr lang="ru-RU" sz="2000" b="0" dirty="0">
                <a:solidFill>
                  <a:srgbClr val="C00000"/>
                </a:solidFill>
              </a:rPr>
              <a:t>(2 класс</a:t>
            </a:r>
            <a:r>
              <a:rPr lang="ru-RU" sz="2000" b="0" dirty="0" smtClean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ru-RU" sz="2000" b="0" dirty="0" smtClean="0">
                <a:solidFill>
                  <a:srgbClr val="C00000"/>
                </a:solidFill>
              </a:rPr>
              <a:t>	вредные </a:t>
            </a:r>
            <a:r>
              <a:rPr lang="ru-RU" sz="2000" b="0" dirty="0">
                <a:solidFill>
                  <a:srgbClr val="C00000"/>
                </a:solidFill>
              </a:rPr>
              <a:t>(3 класс) </a:t>
            </a:r>
            <a:r>
              <a:rPr lang="ru-RU" sz="2000" b="0" dirty="0" smtClean="0">
                <a:solidFill>
                  <a:srgbClr val="C00000"/>
                </a:solidFill>
              </a:rPr>
              <a:t>		опасные </a:t>
            </a:r>
            <a:r>
              <a:rPr lang="ru-RU" sz="2000" b="0" dirty="0">
                <a:solidFill>
                  <a:srgbClr val="C00000"/>
                </a:solidFill>
              </a:rPr>
              <a:t>(4 класс</a:t>
            </a:r>
            <a:r>
              <a:rPr lang="ru-RU" sz="2000" b="0" dirty="0" smtClean="0">
                <a:solidFill>
                  <a:srgbClr val="C00000"/>
                </a:solidFill>
              </a:rPr>
              <a:t>)</a:t>
            </a:r>
            <a:endParaRPr lang="ru-RU" sz="2000" b="0" dirty="0">
              <a:solidFill>
                <a:srgbClr val="C00000"/>
              </a:solidFill>
            </a:endParaRPr>
          </a:p>
          <a:p>
            <a:r>
              <a:rPr lang="ru-RU" sz="2000" b="0" dirty="0"/>
              <a:t>Вредные условия труда (3 класс) подразделяются на 4 подкласса:</a:t>
            </a:r>
          </a:p>
          <a:p>
            <a:r>
              <a:rPr lang="ru-RU" sz="2000" b="0" dirty="0"/>
              <a:t>подкласс 3.1 (вредные условия труда 1 степени);</a:t>
            </a:r>
          </a:p>
          <a:p>
            <a:r>
              <a:rPr lang="ru-RU" sz="2000" b="0" dirty="0"/>
              <a:t>подкласс 3.2 (вредные условия труда 2 степени);</a:t>
            </a:r>
          </a:p>
          <a:p>
            <a:r>
              <a:rPr lang="ru-RU" sz="2000" b="0" dirty="0"/>
              <a:t>подкласс 3.3 (вредные условия труда 3 степени);</a:t>
            </a:r>
          </a:p>
          <a:p>
            <a:r>
              <a:rPr lang="ru-RU" sz="2000" b="0" dirty="0"/>
              <a:t>подкласс 3.4 (вредные условия труда 4 степени).</a:t>
            </a:r>
          </a:p>
          <a:p>
            <a:r>
              <a:rPr lang="ru-RU" sz="2000" b="0" dirty="0"/>
              <a:t> </a:t>
            </a:r>
          </a:p>
          <a:p>
            <a:pPr algn="just"/>
            <a:r>
              <a:rPr lang="ru-RU" sz="2000" b="0" dirty="0">
                <a:solidFill>
                  <a:srgbClr val="C00000"/>
                </a:solidFill>
              </a:rPr>
              <a:t>В случае применения работниками эффективных </a:t>
            </a:r>
            <a:r>
              <a:rPr lang="ru-RU" sz="2000" b="0" dirty="0" smtClean="0">
                <a:solidFill>
                  <a:srgbClr val="C00000"/>
                </a:solidFill>
              </a:rPr>
              <a:t>СИЗ, </a:t>
            </a:r>
            <a:r>
              <a:rPr lang="ru-RU" sz="2000" b="0" dirty="0">
                <a:solidFill>
                  <a:srgbClr val="C00000"/>
                </a:solidFill>
              </a:rPr>
              <a:t>прошедших обязательную сертификацию класс (подкласс) условий труда может быть снижен комиссией на основании заключения эксперта оценочной организации на одну степень в соответствии с методикой, которую должен утвердить Минтруда России.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8274605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fld id="{A26E8D52-EED5-4ADE-8166-EEE667BB6354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/>
              <a:t>50</a:t>
            </a:fld>
            <a:endParaRPr lang="ru-RU" sz="180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5288" y="1556792"/>
            <a:ext cx="8569325" cy="2880271"/>
          </a:xfrm>
          <a:prstGeom prst="roundRect">
            <a:avLst/>
          </a:prstGeom>
          <a:solidFill>
            <a:srgbClr val="F8C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сведения об организации, проводящей специальную оценку условий труда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перечень рабочих мест, на которых проводилась специальная оценка условий труда, с указанием идентифицированных потенциально вредных (опасных) факторов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карты специальной оценки условий труда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протоколы исследований и измерений идентифицированных потенциально вредных (опасных) факторов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протоколы оценки эффективности средств индивидуальной защиты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протокол комиссии, содержащий решение  о  невозможности проведения исследований (испытаний) и измерений  идентифицированных  потенциально вредных (опасных) факторов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сводную ведомость результатов специальной оценки условий труда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sz="1500" b="0" dirty="0">
                <a:solidFill>
                  <a:schemeClr val="tx1"/>
                </a:solidFill>
              </a:rPr>
              <a:t>перечень рекомендуемых мероприятий по улучшению условий труда</a:t>
            </a:r>
          </a:p>
        </p:txBody>
      </p:sp>
      <p:sp>
        <p:nvSpPr>
          <p:cNvPr id="21" name="Выноска со стрелкой вниз 20"/>
          <p:cNvSpPr/>
          <p:nvPr/>
        </p:nvSpPr>
        <p:spPr>
          <a:xfrm>
            <a:off x="684213" y="1124472"/>
            <a:ext cx="7920037" cy="432320"/>
          </a:xfrm>
          <a:prstGeom prst="downArrowCallout">
            <a:avLst>
              <a:gd name="adj1" fmla="val 25000"/>
              <a:gd name="adj2" fmla="val 25000"/>
              <a:gd name="adj3" fmla="val 20595"/>
              <a:gd name="adj4" fmla="val 7158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Отчет по результатам специальной оценки условий труда включает</a:t>
            </a:r>
          </a:p>
        </p:txBody>
      </p:sp>
      <p:sp>
        <p:nvSpPr>
          <p:cNvPr id="22" name="Выноска со стрелкой вверх 21"/>
          <p:cNvSpPr/>
          <p:nvPr/>
        </p:nvSpPr>
        <p:spPr>
          <a:xfrm>
            <a:off x="684213" y="4437062"/>
            <a:ext cx="7991475" cy="719137"/>
          </a:xfrm>
          <a:prstGeom prst="upArrowCallout">
            <a:avLst>
              <a:gd name="adj1" fmla="val 23004"/>
              <a:gd name="adj2" fmla="val 25000"/>
              <a:gd name="adj3" fmla="val 14706"/>
              <a:gd name="adj4" fmla="val 76742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Отчет подписывается всеми членами комиссии и утверждается председателем комиссии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23850" y="5229225"/>
            <a:ext cx="8640763" cy="1079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Работодатель организует ознакомление работника с результатами специальной оценки условий труда на его рабочем месте под роспись в срок не позднее </a:t>
            </a:r>
            <a:r>
              <a:rPr lang="ru-RU" sz="1400" dirty="0" smtClean="0">
                <a:solidFill>
                  <a:schemeClr val="tx1"/>
                </a:solidFill>
              </a:rPr>
              <a:t>30 </a:t>
            </a:r>
            <a:r>
              <a:rPr lang="ru-RU" sz="1400" dirty="0">
                <a:solidFill>
                  <a:schemeClr val="tx1"/>
                </a:solidFill>
              </a:rPr>
              <a:t>календарных дней с момента утверждения отчета комиссии, не считая периода временной нетрудоспособности работника, нахождения его в отпуске или в командировке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kern="0" dirty="0" smtClean="0">
                <a:solidFill>
                  <a:srgbClr val="C00000"/>
                </a:solidFill>
                <a:latin typeface="Helios"/>
              </a:rPr>
              <a:t>Итог</a:t>
            </a:r>
            <a:r>
              <a:rPr lang="ru-RU" sz="2800" b="1" kern="0" dirty="0" smtClean="0">
                <a:solidFill>
                  <a:srgbClr val="C00000"/>
                </a:solidFill>
                <a:latin typeface="Helios"/>
              </a:rPr>
              <a:t> специальной оценки условий труда</a:t>
            </a:r>
            <a:endParaRPr lang="ru-RU" sz="2800" b="0" kern="0" dirty="0">
              <a:solidFill>
                <a:srgbClr val="C00000"/>
              </a:solidFill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849251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noFill/>
        </p:spPr>
        <p:txBody>
          <a:bodyPr/>
          <a:lstStyle/>
          <a:p>
            <a:pPr>
              <a:spcBef>
                <a:spcPct val="20000"/>
              </a:spcBef>
            </a:pPr>
            <a:fld id="{F1A0FB1B-039D-49EB-9B7C-1082D0DD3AC6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</a:pPr>
              <a:t>51</a:t>
            </a:fld>
            <a:endParaRPr lang="ru-RU" sz="1800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40425" y="1412081"/>
            <a:ext cx="3024188" cy="468153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dirty="0">
                <a:solidFill>
                  <a:srgbClr val="FF0000"/>
                </a:solidFill>
              </a:rPr>
              <a:t>Федеральная государственная информационная система учета результатов специальной оценки условий труда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79388" y="1412081"/>
            <a:ext cx="2305050" cy="4681537"/>
          </a:xfrm>
          <a:prstGeom prst="rect">
            <a:avLst/>
          </a:prstGeom>
          <a:solidFill>
            <a:srgbClr val="0070C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FFC000"/>
                </a:solidFill>
              </a:rPr>
              <a:t>Организации, проводящие специальную оценку условий труда</a:t>
            </a:r>
          </a:p>
        </p:txBody>
      </p:sp>
      <p:sp>
        <p:nvSpPr>
          <p:cNvPr id="42" name="Стрелка вправо 41"/>
          <p:cNvSpPr/>
          <p:nvPr/>
        </p:nvSpPr>
        <p:spPr>
          <a:xfrm>
            <a:off x="2962647" y="1124744"/>
            <a:ext cx="2808288" cy="1800225"/>
          </a:xfrm>
          <a:prstGeom prst="rightArrow">
            <a:avLst/>
          </a:prstGeom>
          <a:solidFill>
            <a:srgbClr val="0070C0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FFFF66"/>
                </a:solidFill>
              </a:rPr>
              <a:t>сведения о работодателе</a:t>
            </a:r>
          </a:p>
        </p:txBody>
      </p:sp>
      <p:sp>
        <p:nvSpPr>
          <p:cNvPr id="43" name="Стрелка вправо 42"/>
          <p:cNvSpPr/>
          <p:nvPr/>
        </p:nvSpPr>
        <p:spPr>
          <a:xfrm>
            <a:off x="2627312" y="2852736"/>
            <a:ext cx="2808287" cy="1800225"/>
          </a:xfrm>
          <a:prstGeom prst="rightArrow">
            <a:avLst/>
          </a:prstGeom>
          <a:solidFill>
            <a:srgbClr val="1C4B90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FFFF66"/>
                </a:solidFill>
              </a:rPr>
              <a:t>сведения о рабочем месте</a:t>
            </a:r>
          </a:p>
        </p:txBody>
      </p:sp>
      <p:sp>
        <p:nvSpPr>
          <p:cNvPr id="50" name="Стрелка вправо 49"/>
          <p:cNvSpPr/>
          <p:nvPr/>
        </p:nvSpPr>
        <p:spPr>
          <a:xfrm>
            <a:off x="2987675" y="4471986"/>
            <a:ext cx="2808287" cy="1873250"/>
          </a:xfrm>
          <a:prstGeom prst="rightArrow">
            <a:avLst/>
          </a:prstGeom>
          <a:solidFill>
            <a:srgbClr val="3553A9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FFFF66"/>
                </a:solidFill>
              </a:rPr>
              <a:t>сведения об организации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b="1" kern="0" dirty="0" smtClean="0">
                <a:solidFill>
                  <a:srgbClr val="C00000"/>
                </a:solidFill>
                <a:latin typeface="Helios"/>
              </a:rPr>
              <a:t>Передача результатов СОУТ в информационную систему</a:t>
            </a:r>
            <a:endParaRPr lang="ru-RU" sz="2800" b="0" kern="0" dirty="0">
              <a:solidFill>
                <a:srgbClr val="C00000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-1" y="6519615"/>
            <a:ext cx="59404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18, 1 - 4</a:t>
            </a:r>
          </a:p>
        </p:txBody>
      </p:sp>
    </p:spTree>
    <p:extLst>
      <p:ext uri="{BB962C8B-B14F-4D97-AF65-F5344CB8AC3E}">
        <p14:creationId xmlns:p14="http://schemas.microsoft.com/office/powerpoint/2010/main" val="909679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125" y="6381750"/>
            <a:ext cx="213360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</a:pPr>
            <a:fld id="{36F975D2-0BAC-4237-84EF-B0D6922B2664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</a:pPr>
              <a:t>52</a:t>
            </a:fld>
            <a:endParaRPr lang="ru-RU" sz="1800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1412652"/>
            <a:ext cx="2808288" cy="431800"/>
          </a:xfrm>
          <a:prstGeom prst="rect">
            <a:avLst/>
          </a:prstGeom>
          <a:solidFill>
            <a:srgbClr val="FF5757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Платно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50954" y="1412652"/>
            <a:ext cx="3024188" cy="431800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Бесплатно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48038" y="5013325"/>
            <a:ext cx="5327650" cy="12954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/>
          </a:p>
        </p:txBody>
      </p:sp>
      <p:sp>
        <p:nvSpPr>
          <p:cNvPr id="13" name="Прямоугольник 12"/>
          <p:cNvSpPr/>
          <p:nvPr/>
        </p:nvSpPr>
        <p:spPr>
          <a:xfrm>
            <a:off x="1116013" y="5300663"/>
            <a:ext cx="2592387" cy="574675"/>
          </a:xfrm>
          <a:prstGeom prst="rect">
            <a:avLst/>
          </a:prstGeom>
          <a:solidFill>
            <a:srgbClr val="FFFF66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Разногласия по вопросам экспертизы качества СОУТ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8400" y="5084763"/>
            <a:ext cx="4895850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0" dirty="0">
                <a:solidFill>
                  <a:srgbClr val="C00000"/>
                </a:solidFill>
                <a:cs typeface="+mn-cs"/>
              </a:rPr>
              <a:t>Минтруд России</a:t>
            </a:r>
          </a:p>
          <a:p>
            <a:pPr algn="ctr">
              <a:defRPr/>
            </a:pPr>
            <a:r>
              <a:rPr lang="ru-RU" sz="1400" b="0" dirty="0">
                <a:solidFill>
                  <a:schemeClr val="tx2">
                    <a:lumMod val="75000"/>
                  </a:schemeClr>
                </a:solidFill>
                <a:cs typeface="+mn-cs"/>
              </a:rPr>
              <a:t>(с учетом требований Федерального закона от 27.07.2010 № 210-ФЗ «Об организации предоставления государственных и муниципальных услуг»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b="1" kern="0" dirty="0" smtClean="0">
                <a:solidFill>
                  <a:srgbClr val="C00000"/>
                </a:solidFill>
                <a:latin typeface="Helios"/>
              </a:rPr>
              <a:t>Экспертиза качества СОУТ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7450" y="1900437"/>
            <a:ext cx="378448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tx2"/>
                </a:solidFill>
              </a:rPr>
              <a:t>по заявлениям работников, профессиональных союзов, </a:t>
            </a:r>
            <a:br>
              <a:rPr lang="ru-RU" sz="1800" dirty="0">
                <a:solidFill>
                  <a:schemeClr val="tx2"/>
                </a:solidFill>
              </a:rPr>
            </a:br>
            <a:r>
              <a:rPr lang="ru-RU" sz="1800" dirty="0">
                <a:solidFill>
                  <a:schemeClr val="tx2"/>
                </a:solidFill>
              </a:rPr>
              <a:t>их объединений и иных уполномоченных работниками представительных органов, работодателей, их объединений, страховщиков, поданным непосредственно в орган экспертизы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897485"/>
            <a:ext cx="3815656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tx2"/>
                </a:solidFill>
              </a:rPr>
              <a:t>по представлению </a:t>
            </a:r>
            <a:r>
              <a:rPr lang="ru-RU" sz="1800" dirty="0" err="1">
                <a:solidFill>
                  <a:schemeClr val="tx2"/>
                </a:solidFill>
              </a:rPr>
              <a:t>Роструда</a:t>
            </a:r>
            <a:r>
              <a:rPr lang="ru-RU" sz="1800" dirty="0">
                <a:solidFill>
                  <a:schemeClr val="tx2"/>
                </a:solidFill>
              </a:rPr>
              <a:t> </a:t>
            </a:r>
            <a:br>
              <a:rPr lang="ru-RU" sz="1800" dirty="0">
                <a:solidFill>
                  <a:schemeClr val="tx2"/>
                </a:solidFill>
              </a:rPr>
            </a:br>
            <a:r>
              <a:rPr lang="ru-RU" sz="1800" dirty="0">
                <a:solidFill>
                  <a:schemeClr val="tx2"/>
                </a:solidFill>
              </a:rPr>
              <a:t>или его территориальных органов в связи с осуществлением мероприятий по государственному контролю (надзору) за соблюдением требований в области специальной оценки условий труда</a:t>
            </a:r>
            <a:endParaRPr lang="ru-RU" sz="1800" dirty="0"/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24, части 1 - 4</a:t>
            </a:r>
          </a:p>
        </p:txBody>
      </p:sp>
    </p:spTree>
    <p:extLst>
      <p:ext uri="{BB962C8B-B14F-4D97-AF65-F5344CB8AC3E}">
        <p14:creationId xmlns:p14="http://schemas.microsoft.com/office/powerpoint/2010/main" val="40053500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53</a:t>
            </a:fld>
            <a:endParaRPr lang="ru-RU" sz="18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130498"/>
            <a:ext cx="864096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0" dirty="0"/>
              <a:t>«Аттестующие организации» вправе проводить </a:t>
            </a:r>
            <a:r>
              <a:rPr lang="ru-RU" sz="2200" b="0" dirty="0" smtClean="0"/>
              <a:t>СОУТ </a:t>
            </a:r>
            <a:r>
              <a:rPr lang="ru-RU" sz="2200" b="0" dirty="0"/>
              <a:t>до истечения срока действия </a:t>
            </a:r>
            <a:r>
              <a:rPr lang="ru-RU" sz="2200" b="0" dirty="0" smtClean="0"/>
              <a:t>имеющихся </a:t>
            </a:r>
            <a:r>
              <a:rPr lang="ru-RU" sz="2200" b="0" dirty="0"/>
              <a:t>аттестатов аккредитации испытательных лабораторий (центров</a:t>
            </a:r>
            <a:r>
              <a:rPr lang="ru-RU" sz="2200" b="0" dirty="0" smtClean="0"/>
              <a:t>), </a:t>
            </a:r>
            <a:r>
              <a:rPr lang="ru-RU" sz="2200" b="0" dirty="0"/>
              <a:t>но не позднее чем </a:t>
            </a: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b="0" dirty="0" smtClean="0"/>
              <a:t>до </a:t>
            </a:r>
            <a:r>
              <a:rPr lang="ru-RU" sz="2200" b="0" dirty="0"/>
              <a:t>31 декабря 2018 года включительно.</a:t>
            </a:r>
          </a:p>
          <a:p>
            <a:pPr algn="just"/>
            <a:r>
              <a:rPr lang="ru-RU" sz="1200" b="0" dirty="0"/>
              <a:t> </a:t>
            </a:r>
          </a:p>
          <a:p>
            <a:pPr algn="just"/>
            <a:r>
              <a:rPr lang="ru-RU" sz="2200" b="0" dirty="0" smtClean="0"/>
              <a:t>Испытательные </a:t>
            </a:r>
            <a:r>
              <a:rPr lang="ru-RU" sz="2200" b="0" dirty="0"/>
              <a:t>лаборатории (центры</a:t>
            </a:r>
            <a:r>
              <a:rPr lang="ru-RU" sz="2200" b="0" dirty="0" smtClean="0"/>
              <a:t>)</a:t>
            </a:r>
            <a:r>
              <a:rPr lang="ru-RU" sz="2200" b="0" dirty="0"/>
              <a:t> «</a:t>
            </a:r>
            <a:r>
              <a:rPr lang="ru-RU" sz="2200" b="0" dirty="0" smtClean="0"/>
              <a:t>Аттестующих организаций», </a:t>
            </a:r>
            <a:r>
              <a:rPr lang="ru-RU" sz="2200" b="0" dirty="0"/>
              <a:t>срок действия аттестатов аккредитации которых истекает в 2014 </a:t>
            </a:r>
            <a:r>
              <a:rPr lang="ru-RU" sz="2200" b="0" dirty="0" smtClean="0"/>
              <a:t>г., </a:t>
            </a:r>
            <a:r>
              <a:rPr lang="ru-RU" sz="2200" b="0" dirty="0"/>
              <a:t>вправе проводить </a:t>
            </a:r>
            <a:r>
              <a:rPr lang="ru-RU" sz="2200" b="0" dirty="0" smtClean="0"/>
              <a:t>СОУТ </a:t>
            </a:r>
            <a:r>
              <a:rPr lang="ru-RU" sz="2200" b="0" dirty="0"/>
              <a:t>без учета требований к количеству экспертов в организации </a:t>
            </a: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b="0" dirty="0" smtClean="0"/>
              <a:t>до </a:t>
            </a:r>
            <a:r>
              <a:rPr lang="ru-RU" sz="2200" b="0" dirty="0"/>
              <a:t>31 декабря 2014 года включительно.</a:t>
            </a:r>
          </a:p>
          <a:p>
            <a:pPr algn="just"/>
            <a:r>
              <a:rPr lang="ru-RU" sz="1400" b="0" dirty="0"/>
              <a:t> </a:t>
            </a:r>
          </a:p>
          <a:p>
            <a:pPr algn="just"/>
            <a:r>
              <a:rPr lang="ru-RU" sz="2200" b="0" dirty="0"/>
              <a:t>Обязанности экспертов </a:t>
            </a:r>
            <a:r>
              <a:rPr lang="ru-RU" sz="2200" b="0" dirty="0" smtClean="0"/>
              <a:t>вправе </a:t>
            </a:r>
            <a:r>
              <a:rPr lang="ru-RU" sz="2200" b="0" dirty="0"/>
              <a:t>выполнять лица, </a:t>
            </a:r>
            <a:r>
              <a:rPr lang="ru-RU" sz="2200" b="0" dirty="0" smtClean="0"/>
              <a:t>работающие в «Аттестующих организациях» по </a:t>
            </a:r>
            <a:r>
              <a:rPr lang="ru-RU" sz="2200" b="0" dirty="0"/>
              <a:t>трудовому договору и допущенные в </a:t>
            </a:r>
            <a:r>
              <a:rPr lang="ru-RU" sz="2200" b="0" dirty="0" smtClean="0"/>
              <a:t>порядке </a:t>
            </a:r>
            <a:r>
              <a:rPr lang="ru-RU" sz="2200" b="0" dirty="0"/>
              <a:t>по состоянию на день вступления в силу Федерального </a:t>
            </a:r>
            <a:r>
              <a:rPr lang="ru-RU" sz="2200" b="0" dirty="0" smtClean="0"/>
              <a:t>закона № 426-ФЗ, </a:t>
            </a:r>
            <a:r>
              <a:rPr lang="ru-RU" sz="2200" b="0" dirty="0"/>
              <a:t>но не позднее сроков, указанных выше.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27, части 1 - 3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Переходные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8331119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54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268760"/>
            <a:ext cx="864096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0" dirty="0" smtClean="0"/>
              <a:t>В </a:t>
            </a:r>
            <a:r>
              <a:rPr lang="ru-RU" sz="2400" b="0" dirty="0"/>
              <a:t>случае, если до дня вступления в силу Федерального закона в отношении рабочих мест была проведена аттестация, </a:t>
            </a:r>
            <a:r>
              <a:rPr lang="ru-RU" sz="2400" b="0" dirty="0" smtClean="0"/>
              <a:t>СОУТ </a:t>
            </a:r>
            <a:r>
              <a:rPr lang="ru-RU" sz="2400" b="0" dirty="0"/>
              <a:t>в отношении таких рабочих мест может не проводиться в течение пяти лет со дня завершения данной аттестации, за исключением случаев проведения внеплановой </a:t>
            </a:r>
            <a:r>
              <a:rPr lang="ru-RU" sz="2400" b="0" dirty="0" smtClean="0"/>
              <a:t>СОУТ. </a:t>
            </a:r>
            <a:endParaRPr lang="ru-RU" sz="2400" b="0" dirty="0"/>
          </a:p>
          <a:p>
            <a:pPr algn="just"/>
            <a:r>
              <a:rPr lang="ru-RU" sz="2400" b="0" dirty="0"/>
              <a:t> </a:t>
            </a:r>
          </a:p>
          <a:p>
            <a:pPr algn="just"/>
            <a:r>
              <a:rPr lang="ru-RU" sz="2400" b="0" dirty="0"/>
              <a:t>Для целей, определенных статьей 7 ФЗ № 426-ФЗ </a:t>
            </a:r>
            <a:r>
              <a:rPr lang="ru-RU" sz="2400" b="0" dirty="0" smtClean="0"/>
              <a:t>(применение </a:t>
            </a:r>
            <a:r>
              <a:rPr lang="ru-RU" sz="2400" b="0" dirty="0"/>
              <a:t>результатов проведения </a:t>
            </a:r>
            <a:r>
              <a:rPr lang="ru-RU" sz="2400" b="0" dirty="0" smtClean="0"/>
              <a:t>СОУТ), </a:t>
            </a:r>
            <a:r>
              <a:rPr lang="ru-RU" sz="2400" b="0" dirty="0"/>
              <a:t>могут использоваться результаты действующей аттестации (кроме установления пенсионных страховых взносов – письмо ПФ РФ от 12.02.2014 № НП-30-26/1707 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>«</a:t>
            </a:r>
            <a:r>
              <a:rPr lang="ru-RU" sz="2400" b="0" dirty="0"/>
              <a:t>О дополнительных тарифах страховых взносов»).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/>
              <a:t>ФЗ от 28.12.2013 № 426-ФЗ, ст. </a:t>
            </a:r>
            <a:r>
              <a:rPr lang="ru-RU" b="0" dirty="0" smtClean="0"/>
              <a:t>27, ч. 4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Переходные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9936238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349500"/>
            <a:ext cx="8424863" cy="1368425"/>
          </a:xfrm>
        </p:spPr>
        <p:txBody>
          <a:bodyPr/>
          <a:lstStyle/>
          <a:p>
            <a:pPr eaLnBrk="1" hangingPunct="1"/>
            <a:r>
              <a:rPr lang="ru-RU" b="1" dirty="0"/>
              <a:t>Гарантии и компенсации</a:t>
            </a:r>
            <a:endParaRPr lang="ru-RU" sz="4000" b="1" dirty="0" smtClean="0"/>
          </a:p>
        </p:txBody>
      </p:sp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-6350" y="0"/>
            <a:ext cx="85677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800000"/>
                </a:solidFill>
                <a:latin typeface="Arial Black" pitchFamily="34" charset="0"/>
              </a:rPr>
              <a:t>Комитет по труду и занятости населения Московской области</a:t>
            </a: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3347864" y="4868863"/>
            <a:ext cx="5472286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br>
              <a:rPr lang="ru-RU" b="0" dirty="0" smtClean="0"/>
            </a:br>
            <a:r>
              <a:rPr lang="ru-RU" b="0" dirty="0" smtClean="0"/>
              <a:t>от </a:t>
            </a:r>
            <a:r>
              <a:rPr lang="ru-RU" b="0" dirty="0"/>
              <a:t>30.12.2001 </a:t>
            </a:r>
            <a:r>
              <a:rPr lang="ru-RU" b="0" dirty="0" smtClean="0"/>
              <a:t>№ </a:t>
            </a:r>
            <a:r>
              <a:rPr lang="ru-RU" b="0" dirty="0"/>
              <a:t>197-ФЗ</a:t>
            </a:r>
          </a:p>
          <a:p>
            <a:endParaRPr lang="ru-RU" sz="700" b="0" dirty="0"/>
          </a:p>
          <a:p>
            <a:r>
              <a:rPr lang="ru-RU" b="0" dirty="0"/>
              <a:t>Федеральный закон от 28.12.2013 № 421-ФЗ</a:t>
            </a:r>
          </a:p>
          <a:p>
            <a:r>
              <a:rPr lang="ru-RU" b="0" dirty="0"/>
              <a:t>«О внесении изменений в отдельные </a:t>
            </a:r>
            <a:r>
              <a:rPr lang="ru-RU" b="0" dirty="0" smtClean="0"/>
              <a:t>законодательные </a:t>
            </a:r>
            <a:r>
              <a:rPr lang="ru-RU" b="0" dirty="0"/>
              <a:t>акты Российской Федерации в связи с принятием Федерального закона «О специальной оценке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условий </a:t>
            </a:r>
            <a:r>
              <a:rPr lang="ru-RU" b="0" dirty="0"/>
              <a:t>труда»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29EC618C-6DCE-44DC-A211-2EB77AA40D99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55</a:t>
            </a:fld>
            <a:endParaRPr lang="ru-RU" sz="1800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951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Номер слайда 4"/>
          <p:cNvSpPr txBox="1">
            <a:spLocks noGrp="1"/>
          </p:cNvSpPr>
          <p:nvPr/>
        </p:nvSpPr>
        <p:spPr bwMode="auto">
          <a:xfrm>
            <a:off x="7740650" y="6492874"/>
            <a:ext cx="8747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291A146F-F633-4C12-A6F7-5EBB5F1BDEBF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56</a:t>
            </a:fld>
            <a:endParaRPr lang="ru-RU" sz="20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268760"/>
            <a:ext cx="8752780" cy="935954"/>
          </a:xfrm>
          <a:prstGeom prst="round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0" dirty="0" smtClean="0">
                <a:solidFill>
                  <a:srgbClr val="260026"/>
                </a:solidFill>
              </a:rPr>
              <a:t>Работникам</a:t>
            </a:r>
            <a:r>
              <a:rPr lang="ru-RU" sz="1800" b="0" dirty="0">
                <a:solidFill>
                  <a:srgbClr val="260026"/>
                </a:solidFill>
              </a:rPr>
              <a:t>, занятым на работах с вредными </a:t>
            </a:r>
            <a:r>
              <a:rPr lang="ru-RU" sz="1800" b="0" dirty="0" smtClean="0">
                <a:solidFill>
                  <a:srgbClr val="260026"/>
                </a:solidFill>
              </a:rPr>
              <a:t>и (или) опасными </a:t>
            </a:r>
            <a:r>
              <a:rPr lang="ru-RU" sz="1800" b="0" dirty="0">
                <a:solidFill>
                  <a:srgbClr val="260026"/>
                </a:solidFill>
              </a:rPr>
              <a:t>условиями труда </a:t>
            </a:r>
            <a:r>
              <a:rPr lang="ru-RU" sz="1800" b="0" dirty="0" smtClean="0">
                <a:solidFill>
                  <a:srgbClr val="260026"/>
                </a:solidFill>
              </a:rPr>
              <a:t>должны предоставляться гарантии и компенсации</a:t>
            </a:r>
            <a:endParaRPr lang="ru-RU" sz="1800" b="0" dirty="0">
              <a:solidFill>
                <a:srgbClr val="260026"/>
              </a:solidFill>
            </a:endParaRPr>
          </a:p>
          <a:p>
            <a:pPr algn="ctr">
              <a:defRPr/>
            </a:pPr>
            <a:r>
              <a:rPr lang="ru-RU" sz="1800" b="0" dirty="0">
                <a:solidFill>
                  <a:srgbClr val="260026"/>
                </a:solidFill>
              </a:rPr>
              <a:t>(статьи 92, 117, 147 Трудового кодекса Российской Федерации)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b="0" dirty="0">
                <a:solidFill>
                  <a:srgbClr val="C00000"/>
                </a:solidFill>
              </a:rPr>
              <a:t>Дифференцированный подход к определению вида и объема гарантий и компенсаций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708920"/>
            <a:ext cx="835292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Понятия гарантий </a:t>
            </a:r>
            <a:r>
              <a:rPr lang="ru-RU" sz="2000" dirty="0"/>
              <a:t>и компенсаций</a:t>
            </a:r>
          </a:p>
          <a:p>
            <a:endParaRPr lang="ru-RU" b="0" dirty="0" smtClean="0"/>
          </a:p>
          <a:p>
            <a:pPr algn="just"/>
            <a:r>
              <a:rPr lang="ru-RU" sz="2000" dirty="0" smtClean="0"/>
              <a:t>Гарантии</a:t>
            </a:r>
            <a:r>
              <a:rPr lang="ru-RU" sz="2000" b="0" dirty="0" smtClean="0"/>
              <a:t> </a:t>
            </a:r>
            <a:r>
              <a:rPr lang="ru-RU" sz="2000" b="0" dirty="0"/>
              <a:t>- средства, способы и условия, с помощью которых </a:t>
            </a:r>
            <a:r>
              <a:rPr lang="ru-RU" sz="2000" dirty="0">
                <a:solidFill>
                  <a:srgbClr val="C00000"/>
                </a:solidFill>
              </a:rPr>
              <a:t>обеспечивается</a:t>
            </a:r>
            <a:r>
              <a:rPr lang="ru-RU" sz="2000" b="0" dirty="0"/>
              <a:t> осуществление предоставленных работникам </a:t>
            </a:r>
            <a:r>
              <a:rPr lang="ru-RU" sz="2000" dirty="0">
                <a:solidFill>
                  <a:srgbClr val="C00000"/>
                </a:solidFill>
              </a:rPr>
              <a:t>прав в области социально-трудовых отношений</a:t>
            </a:r>
            <a:r>
              <a:rPr lang="ru-RU" sz="2000" b="0" dirty="0" smtClean="0"/>
              <a:t>.</a:t>
            </a:r>
          </a:p>
          <a:p>
            <a:pPr algn="just"/>
            <a:endParaRPr lang="ru-RU" sz="2000" b="0" dirty="0"/>
          </a:p>
          <a:p>
            <a:pPr algn="just"/>
            <a:r>
              <a:rPr lang="ru-RU" sz="2000" dirty="0"/>
              <a:t>Компенсации </a:t>
            </a:r>
            <a:r>
              <a:rPr lang="ru-RU" sz="2000" b="0" dirty="0"/>
              <a:t>- </a:t>
            </a:r>
            <a:r>
              <a:rPr lang="ru-RU" sz="2000" dirty="0">
                <a:solidFill>
                  <a:srgbClr val="C00000"/>
                </a:solidFill>
              </a:rPr>
              <a:t>денежные выплаты</a:t>
            </a:r>
            <a:r>
              <a:rPr lang="ru-RU" sz="2000" b="0" dirty="0"/>
              <a:t>, установленные </a:t>
            </a:r>
            <a:r>
              <a:rPr lang="ru-RU" sz="2000" dirty="0">
                <a:solidFill>
                  <a:srgbClr val="C00000"/>
                </a:solidFill>
              </a:rPr>
              <a:t>в целях возмещения работникам затрат</a:t>
            </a:r>
            <a:r>
              <a:rPr lang="ru-RU" sz="2000" b="0" dirty="0"/>
              <a:t>, связанных с исполнением ими трудовых или иных обязанностей, предусмотренных настоящим Кодексом и другими федеральными законами.</a:t>
            </a:r>
          </a:p>
          <a:p>
            <a:endParaRPr lang="ru-RU" dirty="0"/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-41876" y="5943792"/>
            <a:ext cx="75662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r>
              <a:rPr lang="ru-RU" b="0" dirty="0"/>
              <a:t>от 30.12.2001 </a:t>
            </a:r>
            <a:r>
              <a:rPr lang="ru-RU" b="0" dirty="0" smtClean="0"/>
              <a:t>№ 197-ФЗ, ст. 164 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9395789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323528" y="4941168"/>
            <a:ext cx="8496944" cy="1292667"/>
          </a:xfrm>
          <a:prstGeom prst="roundRect">
            <a:avLst/>
          </a:prstGeom>
          <a:solidFill>
            <a:srgbClr val="FF575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57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124744"/>
            <a:ext cx="8824912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b="0" dirty="0"/>
              <a:t>Каждый работник имеет право на:</a:t>
            </a:r>
          </a:p>
          <a:p>
            <a:pPr algn="ctr"/>
            <a:r>
              <a:rPr lang="ru-RU" sz="1800" b="0" dirty="0" smtClean="0"/>
              <a:t>гарантии </a:t>
            </a:r>
            <a:r>
              <a:rPr lang="ru-RU" sz="1800" b="0" dirty="0"/>
              <a:t>и компенсации, установленные в соответствии с ТК РФ, коллективным договором, соглашением, локальным нормативным </a:t>
            </a:r>
            <a:r>
              <a:rPr lang="ru-RU" sz="1800" b="0" dirty="0" smtClean="0"/>
              <a:t>актом</a:t>
            </a:r>
            <a:r>
              <a:rPr lang="ru-RU" sz="1800" b="0" dirty="0"/>
              <a:t>, трудовым договором, если он занят на работах </a:t>
            </a:r>
            <a:r>
              <a:rPr lang="ru-RU" sz="1800" b="0" dirty="0" smtClean="0"/>
              <a:t>с вредными и </a:t>
            </a:r>
            <a:r>
              <a:rPr lang="ru-RU" sz="1800" b="0" dirty="0"/>
              <a:t>(или) опасными условиями </a:t>
            </a:r>
            <a:r>
              <a:rPr lang="ru-RU" sz="1800" b="0" dirty="0" smtClean="0"/>
              <a:t>труда</a:t>
            </a:r>
            <a:endParaRPr lang="ru-RU" sz="1800" b="0" dirty="0"/>
          </a:p>
          <a:p>
            <a:pPr algn="ctr"/>
            <a:r>
              <a:rPr lang="ru-RU" sz="1000" b="0" dirty="0"/>
              <a:t> </a:t>
            </a:r>
          </a:p>
          <a:p>
            <a:pPr algn="ctr"/>
            <a:r>
              <a:rPr lang="ru-RU" sz="1800" b="0" dirty="0"/>
              <a:t>Размеры, порядок и условия предоставления гарантий и компенсаций работникам, занятым на работах с вредными и (или) опасными </a:t>
            </a:r>
            <a:r>
              <a:rPr lang="ru-RU" sz="1800" b="0" dirty="0" smtClean="0"/>
              <a:t>условиями </a:t>
            </a:r>
            <a:r>
              <a:rPr lang="ru-RU" sz="1800" b="0" dirty="0"/>
              <a:t>труда, устанавливаются в порядке, предусмотренном 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b="0" dirty="0" smtClean="0"/>
              <a:t>статьями 92</a:t>
            </a:r>
            <a:r>
              <a:rPr lang="ru-RU" sz="1800" b="0" dirty="0"/>
              <a:t>, 117 и 147 </a:t>
            </a:r>
            <a:r>
              <a:rPr lang="ru-RU" sz="1800" b="0" dirty="0" smtClean="0"/>
              <a:t>ТК РФ.</a:t>
            </a:r>
          </a:p>
          <a:p>
            <a:pPr algn="ctr"/>
            <a:endParaRPr lang="ru-RU" sz="1000" b="0" dirty="0"/>
          </a:p>
          <a:p>
            <a:pPr algn="ctr"/>
            <a:r>
              <a:rPr lang="ru-RU" sz="1800" b="0" dirty="0" smtClean="0"/>
              <a:t>Повышенные </a:t>
            </a:r>
            <a:r>
              <a:rPr lang="ru-RU" sz="1800" b="0" dirty="0"/>
              <a:t>или дополнительные гарантии и компенсации за работу на работах с вредными и (или) опасными условиями труда могут устанавливаться коллективным договором, локальным нормативным актом с учетом финансово-экономического положения работодателя.</a:t>
            </a:r>
          </a:p>
          <a:p>
            <a:r>
              <a:rPr lang="ru-RU" sz="1800" b="0" dirty="0"/>
              <a:t> </a:t>
            </a:r>
          </a:p>
          <a:p>
            <a:pPr algn="ctr"/>
            <a:r>
              <a:rPr lang="ru-RU" sz="1800" dirty="0"/>
              <a:t>В случае обеспечения на рабочих местах безопасных условий труда, подтвержденных результатами специальной оценки условий труда или заключением государственной экспертизы условий труда,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гарантии </a:t>
            </a:r>
            <a:r>
              <a:rPr lang="ru-RU" sz="1800" dirty="0"/>
              <a:t>и компенсации работникам не устанавливаются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ru-RU" sz="4000" dirty="0" smtClean="0">
                <a:solidFill>
                  <a:srgbClr val="C00000"/>
                </a:solidFill>
              </a:rPr>
              <a:t>Гарантии и Компенсации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-27806" y="6519446"/>
            <a:ext cx="75662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r>
              <a:rPr lang="ru-RU" b="0" dirty="0"/>
              <a:t>от 30.12.2001 </a:t>
            </a:r>
            <a:r>
              <a:rPr lang="ru-RU" b="0" dirty="0" smtClean="0"/>
              <a:t>№ 197-ФЗ, ст. 219 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42820609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58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502688"/>
            <a:ext cx="882491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2000" b="0" dirty="0"/>
              <a:t>Оплата труда работников, занятых на работах с вредными и (или) опасными условиями труда, устанавливается в повышенном размере.</a:t>
            </a:r>
          </a:p>
          <a:p>
            <a:pPr indent="447675" algn="just"/>
            <a:r>
              <a:rPr lang="ru-RU" sz="2000" dirty="0" smtClean="0">
                <a:solidFill>
                  <a:srgbClr val="3553A9"/>
                </a:solidFill>
              </a:rPr>
              <a:t>Минимальный </a:t>
            </a:r>
            <a:r>
              <a:rPr lang="ru-RU" sz="2000" dirty="0">
                <a:solidFill>
                  <a:srgbClr val="3553A9"/>
                </a:solidFill>
              </a:rPr>
              <a:t>размер повышения оплаты труда работникам, занятым на работах с </a:t>
            </a:r>
            <a:r>
              <a:rPr lang="ru-RU" sz="2000" dirty="0">
                <a:solidFill>
                  <a:srgbClr val="C00000"/>
                </a:solidFill>
              </a:rPr>
              <a:t>вредными и (или) опасными условиями труда, составляет 4 процента тарифной ставки (оклада)</a:t>
            </a:r>
            <a:r>
              <a:rPr lang="ru-RU" sz="2000" dirty="0">
                <a:solidFill>
                  <a:srgbClr val="3553A9"/>
                </a:solidFill>
              </a:rPr>
              <a:t>, установленной для различных видов работ с нормальными условиями труда</a:t>
            </a:r>
            <a:r>
              <a:rPr lang="ru-RU" sz="2000" dirty="0" smtClean="0">
                <a:solidFill>
                  <a:srgbClr val="3553A9"/>
                </a:solidFill>
              </a:rPr>
              <a:t>.</a:t>
            </a:r>
          </a:p>
          <a:p>
            <a:pPr indent="447675"/>
            <a:endParaRPr lang="ru-RU" sz="1100" b="0" dirty="0" smtClean="0"/>
          </a:p>
          <a:p>
            <a:pPr indent="447675" algn="just"/>
            <a:r>
              <a:rPr lang="ru-RU" sz="2000" dirty="0">
                <a:solidFill>
                  <a:srgbClr val="3553A9"/>
                </a:solidFill>
              </a:rPr>
              <a:t>Ежегодный дополнительный оплачиваемый отпуск предоставляется работникам, условия труда на рабочих местах которых по результатам специальной оценки условий труда отнесены к </a:t>
            </a:r>
            <a:r>
              <a:rPr lang="ru-RU" sz="2000" dirty="0">
                <a:solidFill>
                  <a:srgbClr val="C00000"/>
                </a:solidFill>
              </a:rPr>
              <a:t>вредным условиям труда 2, 3 или 4 степени либо опасным условиям труда</a:t>
            </a:r>
            <a:r>
              <a:rPr lang="ru-RU" sz="2000" dirty="0">
                <a:solidFill>
                  <a:srgbClr val="3553A9"/>
                </a:solidFill>
              </a:rPr>
              <a:t>.</a:t>
            </a:r>
          </a:p>
          <a:p>
            <a:pPr indent="447675" algn="just"/>
            <a:r>
              <a:rPr lang="ru-RU" sz="2000" b="0" dirty="0" smtClean="0"/>
              <a:t>Минимальная </a:t>
            </a:r>
            <a:r>
              <a:rPr lang="ru-RU" sz="2000" b="0" dirty="0"/>
              <a:t>продолжительность ежегодного дополнительного оплачиваемого отпуска работникам, указанным в части первой настоящей статьи, составляет </a:t>
            </a:r>
            <a:r>
              <a:rPr lang="ru-RU" sz="2000" dirty="0">
                <a:solidFill>
                  <a:srgbClr val="C00000"/>
                </a:solidFill>
              </a:rPr>
              <a:t>7 календарных дней</a:t>
            </a:r>
            <a:r>
              <a:rPr lang="ru-RU" sz="2000" b="0" dirty="0"/>
              <a:t>.</a:t>
            </a:r>
          </a:p>
          <a:p>
            <a:endParaRPr lang="ru-RU" sz="2000" b="0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-27806" y="6519446"/>
            <a:ext cx="80561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r>
              <a:rPr lang="ru-RU" b="0" dirty="0"/>
              <a:t>от 30.12.2001 </a:t>
            </a:r>
            <a:r>
              <a:rPr lang="ru-RU" b="0" dirty="0" smtClean="0"/>
              <a:t>№ 197-ФЗ, ст. 147, ст. 117</a:t>
            </a:r>
            <a:endParaRPr lang="ru-RU" b="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108041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Гарантии и компенсации.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Оплата труда </a:t>
            </a:r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повышенном </a:t>
            </a:r>
            <a:r>
              <a:rPr lang="ru-RU" sz="2400" dirty="0" smtClean="0">
                <a:solidFill>
                  <a:srgbClr val="C00000"/>
                </a:solidFill>
              </a:rPr>
              <a:t>размере.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Ежегодный дополнительный оплачиваемый отпуск </a:t>
            </a:r>
            <a:r>
              <a:rPr lang="ru-RU" sz="2400" dirty="0" smtClean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334094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59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268760"/>
            <a:ext cx="882491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1800" dirty="0">
                <a:solidFill>
                  <a:srgbClr val="3553A9"/>
                </a:solidFill>
              </a:rPr>
              <a:t>Сокращенная продолжительность рабочего времени устанавливается для работников, условия труда на рабочих местах которых по результатам </a:t>
            </a:r>
            <a:r>
              <a:rPr lang="ru-RU" sz="1800" dirty="0" smtClean="0">
                <a:solidFill>
                  <a:srgbClr val="3553A9"/>
                </a:solidFill>
              </a:rPr>
              <a:t>СОУТ отнесены </a:t>
            </a:r>
            <a:r>
              <a:rPr lang="ru-RU" sz="1800" dirty="0">
                <a:solidFill>
                  <a:srgbClr val="3553A9"/>
                </a:solidFill>
              </a:rPr>
              <a:t>к </a:t>
            </a:r>
            <a:r>
              <a:rPr lang="ru-RU" sz="1800" dirty="0">
                <a:solidFill>
                  <a:srgbClr val="C00000"/>
                </a:solidFill>
              </a:rPr>
              <a:t>вредным условиям труда 3 или 4 степени или опасным условиям труда</a:t>
            </a:r>
            <a:r>
              <a:rPr lang="ru-RU" sz="1800" dirty="0">
                <a:solidFill>
                  <a:srgbClr val="3553A9"/>
                </a:solidFill>
              </a:rPr>
              <a:t>, - </a:t>
            </a:r>
            <a:r>
              <a:rPr lang="ru-RU" sz="1800" dirty="0">
                <a:solidFill>
                  <a:srgbClr val="C00000"/>
                </a:solidFill>
              </a:rPr>
              <a:t>не более 36 часов в неделю</a:t>
            </a:r>
            <a:r>
              <a:rPr lang="ru-RU" sz="1800" dirty="0" smtClean="0">
                <a:solidFill>
                  <a:srgbClr val="3553A9"/>
                </a:solidFill>
              </a:rPr>
              <a:t>.</a:t>
            </a:r>
          </a:p>
          <a:p>
            <a:pPr indent="447675" algn="just"/>
            <a:endParaRPr lang="ru-RU" sz="1800" b="0" dirty="0" smtClean="0"/>
          </a:p>
          <a:p>
            <a:pPr indent="447675" algn="just"/>
            <a:r>
              <a:rPr lang="ru-RU" sz="1800" b="0" dirty="0" smtClean="0"/>
              <a:t>Для </a:t>
            </a:r>
            <a:r>
              <a:rPr lang="ru-RU" sz="1800" b="0" dirty="0"/>
              <a:t>работников, занятых на </a:t>
            </a:r>
            <a:r>
              <a:rPr lang="ru-RU" sz="1800" b="0" dirty="0" smtClean="0"/>
              <a:t>рабочих местах максимально </a:t>
            </a:r>
            <a:r>
              <a:rPr lang="ru-RU" sz="1800" b="0" dirty="0"/>
              <a:t>допустимая продолжительность ежедневной работы (смены) не может превышать:</a:t>
            </a:r>
          </a:p>
          <a:p>
            <a:pPr indent="447675" algn="just"/>
            <a:r>
              <a:rPr lang="ru-RU" sz="1800" b="0" dirty="0"/>
              <a:t>при 36-часовой рабочей неделе - 8 часов;</a:t>
            </a:r>
          </a:p>
          <a:p>
            <a:pPr indent="447675" algn="just"/>
            <a:r>
              <a:rPr lang="ru-RU" sz="1800" b="0" dirty="0"/>
              <a:t>при 30-часовой рабочей неделе и менее - 6 часов.</a:t>
            </a:r>
          </a:p>
          <a:p>
            <a:pPr indent="447675" algn="just"/>
            <a:endParaRPr lang="ru-RU" sz="1800" b="0" dirty="0" smtClean="0"/>
          </a:p>
          <a:p>
            <a:pPr indent="447675" algn="just"/>
            <a:r>
              <a:rPr lang="ru-RU" sz="1800" b="0" dirty="0" smtClean="0"/>
              <a:t>При этом отраслевым </a:t>
            </a:r>
            <a:r>
              <a:rPr lang="ru-RU" sz="1800" b="0" dirty="0"/>
              <a:t>(межотраслевым) соглашением и коллективным договором, а также при наличии письменного согласия работника, оформленного путем заключения отдельного соглашения к трудовому договору, может быть предусмотрено увеличение максимально допустимой продолжительности ежедневной работы (смены</a:t>
            </a:r>
            <a:r>
              <a:rPr lang="ru-RU" sz="1800" b="0" dirty="0" smtClean="0"/>
              <a:t>):</a:t>
            </a:r>
            <a:endParaRPr lang="ru-RU" sz="1800" b="0" dirty="0"/>
          </a:p>
          <a:p>
            <a:pPr indent="447675" algn="just"/>
            <a:r>
              <a:rPr lang="ru-RU" sz="1800" b="0" dirty="0"/>
              <a:t>при 36-часовой рабочей неделе - до 12 часов;</a:t>
            </a:r>
          </a:p>
          <a:p>
            <a:pPr indent="447675" algn="just"/>
            <a:r>
              <a:rPr lang="ru-RU" sz="1800" b="0" dirty="0"/>
              <a:t>при 30-часовой рабочей неделе и менее - до 8 часов</a:t>
            </a:r>
            <a:r>
              <a:rPr lang="ru-RU" sz="1800" b="0" dirty="0" smtClean="0"/>
              <a:t>.</a:t>
            </a:r>
            <a:endParaRPr lang="ru-RU" sz="1800" b="0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-27806" y="6519446"/>
            <a:ext cx="79841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r>
              <a:rPr lang="ru-RU" b="0" dirty="0"/>
              <a:t>от 30.12.2001 </a:t>
            </a:r>
            <a:r>
              <a:rPr lang="ru-RU" b="0" dirty="0" smtClean="0"/>
              <a:t>№ 197-ФЗ, ст. 92, ст. 94</a:t>
            </a:r>
            <a:endParaRPr lang="ru-RU" b="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Гарантии и компенсации.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Сокращенная продолжительность рабочего времени </a:t>
            </a:r>
            <a:endParaRPr lang="ru-RU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1292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Номер слайда 4"/>
          <p:cNvSpPr txBox="1">
            <a:spLocks noGrp="1"/>
          </p:cNvSpPr>
          <p:nvPr/>
        </p:nvSpPr>
        <p:spPr bwMode="auto">
          <a:xfrm>
            <a:off x="7740650" y="6492874"/>
            <a:ext cx="8747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291A146F-F633-4C12-A6F7-5EBB5F1BDEBF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60</a:t>
            </a:fld>
            <a:endParaRPr lang="ru-RU" sz="20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978064"/>
              </p:ext>
            </p:extLst>
          </p:nvPr>
        </p:nvGraphicFramePr>
        <p:xfrm>
          <a:off x="343694" y="1844824"/>
          <a:ext cx="8496300" cy="3840163"/>
        </p:xfrm>
        <a:graphic>
          <a:graphicData uri="http://schemas.openxmlformats.org/drawingml/2006/table">
            <a:tbl>
              <a:tblPr/>
              <a:tblGrid>
                <a:gridCol w="2087562"/>
                <a:gridCol w="1152525"/>
                <a:gridCol w="1223963"/>
                <a:gridCol w="1223962"/>
                <a:gridCol w="1271588"/>
                <a:gridCol w="1536700"/>
              </a:tblGrid>
              <a:tr h="7207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E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гарантий и компенсаций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E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Вредные условия труда (класс 3)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E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Опасные условия труда (класс 4)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31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3.1</a:t>
                      </a:r>
                    </a:p>
                  </a:txBody>
                  <a:tcPr marL="91433" marR="91433" marT="45723" marB="45723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3.3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3.4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8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Сокращенная продолжительность рабочей недели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__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__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более 36 часов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более 36 часов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более 36 часов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Дополнительный оплачиваемый отпуск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__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дней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дней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дней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дней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CB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Повышенный размер оплаты труда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Гарантии и компенсации</a:t>
            </a:r>
          </a:p>
        </p:txBody>
      </p:sp>
    </p:spTree>
    <p:extLst>
      <p:ext uri="{BB962C8B-B14F-4D97-AF65-F5344CB8AC3E}">
        <p14:creationId xmlns:p14="http://schemas.microsoft.com/office/powerpoint/2010/main" val="11847343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 bwMode="auto">
          <a:xfrm>
            <a:off x="214282" y="4143380"/>
            <a:ext cx="4280792" cy="1501666"/>
          </a:xfrm>
          <a:prstGeom prst="downArrow">
            <a:avLst>
              <a:gd name="adj1" fmla="val 93611"/>
              <a:gd name="adj2" fmla="val 32874"/>
            </a:avLst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Стрелка вниз 14"/>
          <p:cNvSpPr/>
          <p:nvPr/>
        </p:nvSpPr>
        <p:spPr bwMode="auto">
          <a:xfrm>
            <a:off x="4500562" y="4143380"/>
            <a:ext cx="4280792" cy="1501666"/>
          </a:xfrm>
          <a:prstGeom prst="downArrow">
            <a:avLst>
              <a:gd name="adj1" fmla="val 93611"/>
              <a:gd name="adj2" fmla="val 32874"/>
            </a:avLst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99567" y="5661248"/>
            <a:ext cx="8785100" cy="451652"/>
          </a:xfrm>
          <a:prstGeom prst="round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199294" y="3429000"/>
            <a:ext cx="8785100" cy="720080"/>
          </a:xfrm>
          <a:prstGeom prst="round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219200" y="2046784"/>
            <a:ext cx="8785100" cy="1238200"/>
          </a:xfrm>
          <a:prstGeom prst="round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79388" y="1196752"/>
            <a:ext cx="8785100" cy="720080"/>
          </a:xfrm>
          <a:prstGeom prst="round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61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124744"/>
            <a:ext cx="8824912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553A9"/>
                </a:solidFill>
              </a:rPr>
              <a:t>Конкретные размеры повышения оплаты труда устанавливаются </a:t>
            </a:r>
            <a:endParaRPr lang="ru-RU" dirty="0" smtClean="0">
              <a:solidFill>
                <a:srgbClr val="3553A9"/>
              </a:solidFill>
            </a:endParaRPr>
          </a:p>
          <a:p>
            <a:pPr algn="ctr"/>
            <a:r>
              <a:rPr lang="ru-RU" dirty="0" smtClean="0">
                <a:solidFill>
                  <a:srgbClr val="3553A9"/>
                </a:solidFill>
              </a:rPr>
              <a:t>работодателем </a:t>
            </a:r>
            <a:r>
              <a:rPr lang="ru-RU" dirty="0">
                <a:solidFill>
                  <a:srgbClr val="3553A9"/>
                </a:solidFill>
              </a:rPr>
              <a:t>с учетом мнения представительного органа работников в порядке, </a:t>
            </a:r>
            <a:r>
              <a:rPr lang="ru-RU" dirty="0" smtClean="0">
                <a:solidFill>
                  <a:srgbClr val="3553A9"/>
                </a:solidFill>
              </a:rPr>
              <a:t>установленном </a:t>
            </a:r>
            <a:r>
              <a:rPr lang="ru-RU" dirty="0">
                <a:solidFill>
                  <a:srgbClr val="3553A9"/>
                </a:solidFill>
              </a:rPr>
              <a:t>статьей 372 ТК </a:t>
            </a:r>
            <a:r>
              <a:rPr lang="ru-RU" dirty="0" smtClean="0">
                <a:solidFill>
                  <a:srgbClr val="3553A9"/>
                </a:solidFill>
              </a:rPr>
              <a:t>РФ.</a:t>
            </a:r>
            <a:endParaRPr lang="ru-RU" dirty="0">
              <a:solidFill>
                <a:srgbClr val="3553A9"/>
              </a:solidFill>
            </a:endParaRPr>
          </a:p>
          <a:p>
            <a:r>
              <a:rPr lang="ru-RU" sz="900" b="0" dirty="0"/>
              <a:t> 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Продолжительность ежегодного дополнительного оплачиваемого отпуска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и </a:t>
            </a:r>
            <a:r>
              <a:rPr lang="ru-RU" dirty="0">
                <a:solidFill>
                  <a:srgbClr val="C00000"/>
                </a:solidFill>
              </a:rPr>
              <a:t>(или) рабочего времени конкретного работника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устанавливается трудовым </a:t>
            </a:r>
            <a:r>
              <a:rPr lang="ru-RU" dirty="0">
                <a:solidFill>
                  <a:srgbClr val="C00000"/>
                </a:solidFill>
              </a:rPr>
              <a:t>договором на основании отраслевого (межотраслевого) соглашения и коллективного договора с учетом результатов специальной оценки условий труда.</a:t>
            </a:r>
            <a:endParaRPr lang="ru-RU" sz="1800" dirty="0">
              <a:solidFill>
                <a:srgbClr val="C00000"/>
              </a:solidFill>
            </a:endParaRPr>
          </a:p>
          <a:p>
            <a:r>
              <a:rPr lang="ru-RU" sz="1000" b="0" dirty="0"/>
              <a:t> </a:t>
            </a:r>
          </a:p>
          <a:p>
            <a:pPr algn="ctr"/>
            <a:r>
              <a:rPr lang="ru-RU" dirty="0">
                <a:solidFill>
                  <a:srgbClr val="2A7642"/>
                </a:solidFill>
              </a:rPr>
              <a:t>На основании отраслевого (межотраслевого) соглашения и коллективных договоров, </a:t>
            </a:r>
            <a:r>
              <a:rPr lang="ru-RU" dirty="0" smtClean="0">
                <a:solidFill>
                  <a:srgbClr val="2A7642"/>
                </a:solidFill>
              </a:rPr>
              <a:t>а </a:t>
            </a:r>
            <a:r>
              <a:rPr lang="ru-RU" dirty="0">
                <a:solidFill>
                  <a:srgbClr val="2A7642"/>
                </a:solidFill>
              </a:rPr>
              <a:t>также письменного согласия работника, оформленного путем заключения отдельного соглашения к трудовому </a:t>
            </a:r>
            <a:r>
              <a:rPr lang="ru-RU" dirty="0" smtClean="0">
                <a:solidFill>
                  <a:srgbClr val="2A7642"/>
                </a:solidFill>
              </a:rPr>
              <a:t>договору</a:t>
            </a:r>
            <a:endParaRPr lang="ru-RU" dirty="0">
              <a:solidFill>
                <a:srgbClr val="2A7642"/>
              </a:solidFill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-36587" y="6273225"/>
            <a:ext cx="79841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«Трудовой </a:t>
            </a:r>
            <a:r>
              <a:rPr lang="ru-RU" b="0" dirty="0"/>
              <a:t>кодекс Российской </a:t>
            </a:r>
            <a:r>
              <a:rPr lang="ru-RU" b="0" dirty="0" smtClean="0"/>
              <a:t>Федерации» </a:t>
            </a:r>
            <a:r>
              <a:rPr lang="ru-RU" b="0" dirty="0"/>
              <a:t>от 30.12.2001 </a:t>
            </a:r>
            <a:r>
              <a:rPr lang="ru-RU" b="0" dirty="0" smtClean="0"/>
              <a:t>№ 197-ФЗ, </a:t>
            </a:r>
          </a:p>
          <a:p>
            <a:r>
              <a:rPr lang="ru-RU" b="0" dirty="0" smtClean="0"/>
              <a:t>статьи 92, 117, 147</a:t>
            </a:r>
            <a:endParaRPr lang="ru-RU" b="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Гарантии и компенсации.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Конкретные размеры и порядок замены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282" y="4214818"/>
            <a:ext cx="4320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A7642"/>
                </a:solidFill>
              </a:rPr>
              <a:t>часть </a:t>
            </a:r>
            <a:r>
              <a:rPr lang="ru-RU" dirty="0" smtClean="0">
                <a:solidFill>
                  <a:srgbClr val="2A7642"/>
                </a:solidFill>
              </a:rPr>
              <a:t>дополнительного отпуска</a:t>
            </a:r>
            <a:r>
              <a:rPr lang="ru-RU" dirty="0">
                <a:solidFill>
                  <a:srgbClr val="2A7642"/>
                </a:solidFill>
              </a:rPr>
              <a:t>, которая превышает </a:t>
            </a:r>
            <a:r>
              <a:rPr lang="ru-RU" dirty="0" smtClean="0">
                <a:solidFill>
                  <a:srgbClr val="2A7642"/>
                </a:solidFill>
              </a:rPr>
              <a:t>7 календарных дней, может </a:t>
            </a:r>
            <a:r>
              <a:rPr lang="ru-RU" dirty="0">
                <a:solidFill>
                  <a:srgbClr val="2A7642"/>
                </a:solidFill>
              </a:rPr>
              <a:t>быть заменена </a:t>
            </a:r>
            <a:r>
              <a:rPr lang="ru-RU" dirty="0" smtClean="0">
                <a:solidFill>
                  <a:srgbClr val="2A7642"/>
                </a:solidFill>
              </a:rPr>
              <a:t>денежной компенсацией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91844" y="4159582"/>
            <a:ext cx="4372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2A7642"/>
                </a:solidFill>
              </a:rPr>
              <a:t>36-часовая рабочая неделя </a:t>
            </a:r>
            <a:r>
              <a:rPr lang="ru-RU" dirty="0">
                <a:solidFill>
                  <a:srgbClr val="2A7642"/>
                </a:solidFill>
              </a:rPr>
              <a:t>может </a:t>
            </a:r>
            <a:r>
              <a:rPr lang="ru-RU" dirty="0" smtClean="0">
                <a:solidFill>
                  <a:srgbClr val="2A7642"/>
                </a:solidFill>
              </a:rPr>
              <a:t/>
            </a:r>
            <a:br>
              <a:rPr lang="ru-RU" dirty="0" smtClean="0">
                <a:solidFill>
                  <a:srgbClr val="2A7642"/>
                </a:solidFill>
              </a:rPr>
            </a:br>
            <a:r>
              <a:rPr lang="ru-RU" dirty="0" smtClean="0">
                <a:solidFill>
                  <a:srgbClr val="2A7642"/>
                </a:solidFill>
              </a:rPr>
              <a:t>быть </a:t>
            </a:r>
            <a:r>
              <a:rPr lang="ru-RU" dirty="0">
                <a:solidFill>
                  <a:srgbClr val="2A7642"/>
                </a:solidFill>
              </a:rPr>
              <a:t>увеличена, но не более чем </a:t>
            </a:r>
            <a:r>
              <a:rPr lang="ru-RU" dirty="0" smtClean="0">
                <a:solidFill>
                  <a:srgbClr val="2A7642"/>
                </a:solidFill>
              </a:rPr>
              <a:t/>
            </a:r>
            <a:br>
              <a:rPr lang="ru-RU" dirty="0" smtClean="0">
                <a:solidFill>
                  <a:srgbClr val="2A7642"/>
                </a:solidFill>
              </a:rPr>
            </a:br>
            <a:r>
              <a:rPr lang="ru-RU" dirty="0" smtClean="0">
                <a:solidFill>
                  <a:srgbClr val="2A7642"/>
                </a:solidFill>
              </a:rPr>
              <a:t>до </a:t>
            </a:r>
            <a:r>
              <a:rPr lang="ru-RU" dirty="0">
                <a:solidFill>
                  <a:srgbClr val="2A7642"/>
                </a:solidFill>
              </a:rPr>
              <a:t>40 часов в неделю с выплатой работнику </a:t>
            </a:r>
            <a:r>
              <a:rPr lang="ru-RU" dirty="0" smtClean="0">
                <a:solidFill>
                  <a:srgbClr val="2A7642"/>
                </a:solidFill>
              </a:rPr>
              <a:t>денежной </a:t>
            </a:r>
            <a:r>
              <a:rPr lang="ru-RU" dirty="0">
                <a:solidFill>
                  <a:srgbClr val="2A7642"/>
                </a:solidFill>
              </a:rPr>
              <a:t>компенсации </a:t>
            </a:r>
            <a:endParaRPr lang="ru-RU" dirty="0" smtClean="0">
              <a:solidFill>
                <a:srgbClr val="2A764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294" y="5563041"/>
            <a:ext cx="878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A7642"/>
                </a:solidFill>
              </a:rPr>
              <a:t>в порядке, размерах и на условиях, которые установлены </a:t>
            </a:r>
            <a:r>
              <a:rPr lang="ru-RU" dirty="0" smtClean="0">
                <a:solidFill>
                  <a:srgbClr val="2A7642"/>
                </a:solidFill>
              </a:rPr>
              <a:t>отраслевыми (</a:t>
            </a:r>
            <a:r>
              <a:rPr lang="ru-RU" dirty="0">
                <a:solidFill>
                  <a:srgbClr val="2A7642"/>
                </a:solidFill>
              </a:rPr>
              <a:t>межотраслевыми) соглашениями, коллективными договорами</a:t>
            </a:r>
            <a:r>
              <a:rPr lang="ru-RU" dirty="0" smtClean="0">
                <a:solidFill>
                  <a:srgbClr val="2A7642"/>
                </a:solidFill>
              </a:rPr>
              <a:t>.</a:t>
            </a:r>
            <a:endParaRPr lang="ru-RU" dirty="0">
              <a:solidFill>
                <a:srgbClr val="2A76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7206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62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268760"/>
            <a:ext cx="864096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2200" dirty="0" smtClean="0">
                <a:solidFill>
                  <a:srgbClr val="C00000"/>
                </a:solidFill>
              </a:rPr>
              <a:t>При реализации </a:t>
            </a:r>
            <a:r>
              <a:rPr lang="ru-RU" sz="2200" dirty="0" smtClean="0">
                <a:solidFill>
                  <a:srgbClr val="0070C0"/>
                </a:solidFill>
              </a:rPr>
              <a:t>в отношении </a:t>
            </a:r>
            <a:r>
              <a:rPr lang="ru-RU" sz="2200" dirty="0">
                <a:solidFill>
                  <a:srgbClr val="0070C0"/>
                </a:solidFill>
              </a:rPr>
              <a:t>работников, </a:t>
            </a:r>
            <a:r>
              <a:rPr lang="ru-RU" sz="2200" dirty="0" smtClean="0">
                <a:solidFill>
                  <a:srgbClr val="0070C0"/>
                </a:solidFill>
              </a:rPr>
              <a:t>занятых </a:t>
            </a:r>
            <a:r>
              <a:rPr lang="ru-RU" sz="2200" dirty="0">
                <a:solidFill>
                  <a:srgbClr val="0070C0"/>
                </a:solidFill>
              </a:rPr>
              <a:t>на работах с вредными и (или) опасными условиями труда, </a:t>
            </a:r>
            <a:r>
              <a:rPr lang="ru-RU" sz="2200" dirty="0" smtClean="0">
                <a:solidFill>
                  <a:srgbClr val="C00000"/>
                </a:solidFill>
              </a:rPr>
              <a:t>компенсационных мер </a:t>
            </a:r>
            <a:r>
              <a:rPr lang="ru-RU" sz="2200" dirty="0" smtClean="0">
                <a:solidFill>
                  <a:srgbClr val="0070C0"/>
                </a:solidFill>
              </a:rPr>
              <a:t>(предоставление сокращенной продолжительности </a:t>
            </a:r>
            <a:r>
              <a:rPr lang="ru-RU" sz="2200" dirty="0">
                <a:solidFill>
                  <a:srgbClr val="0070C0"/>
                </a:solidFill>
              </a:rPr>
              <a:t>рабочего времени, </a:t>
            </a:r>
            <a:r>
              <a:rPr lang="ru-RU" sz="2200" dirty="0" smtClean="0">
                <a:solidFill>
                  <a:srgbClr val="0070C0"/>
                </a:solidFill>
              </a:rPr>
              <a:t>ежегодного дополнительного оплачиваемого отпуска </a:t>
            </a:r>
            <a:r>
              <a:rPr lang="ru-RU" sz="2200" dirty="0">
                <a:solidFill>
                  <a:srgbClr val="0070C0"/>
                </a:solidFill>
              </a:rPr>
              <a:t>либо </a:t>
            </a:r>
            <a:r>
              <a:rPr lang="ru-RU" sz="2200" dirty="0" smtClean="0">
                <a:solidFill>
                  <a:srgbClr val="0070C0"/>
                </a:solidFill>
              </a:rPr>
              <a:t>денежной компенсации </a:t>
            </a:r>
            <a:r>
              <a:rPr lang="ru-RU" sz="2200" dirty="0">
                <a:solidFill>
                  <a:srgbClr val="0070C0"/>
                </a:solidFill>
              </a:rPr>
              <a:t>за них, а также </a:t>
            </a:r>
            <a:r>
              <a:rPr lang="ru-RU" sz="2200" dirty="0" smtClean="0">
                <a:solidFill>
                  <a:srgbClr val="0070C0"/>
                </a:solidFill>
              </a:rPr>
              <a:t>повышенной оплаты </a:t>
            </a:r>
            <a:r>
              <a:rPr lang="ru-RU" sz="2200" dirty="0">
                <a:solidFill>
                  <a:srgbClr val="0070C0"/>
                </a:solidFill>
              </a:rPr>
              <a:t>труда), </a:t>
            </a:r>
            <a:r>
              <a:rPr lang="ru-RU" sz="2200" dirty="0" smtClean="0">
                <a:solidFill>
                  <a:srgbClr val="C00000"/>
                </a:solidFill>
              </a:rPr>
              <a:t>порядок </a:t>
            </a:r>
            <a:r>
              <a:rPr lang="ru-RU" sz="2200" dirty="0">
                <a:solidFill>
                  <a:srgbClr val="C00000"/>
                </a:solidFill>
              </a:rPr>
              <a:t>и условия осуществления таких мер не могут быть ухудшены, а размеры снижены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по </a:t>
            </a:r>
            <a:r>
              <a:rPr lang="ru-RU" sz="2200" dirty="0">
                <a:solidFill>
                  <a:srgbClr val="0070C0"/>
                </a:solidFill>
              </a:rPr>
              <a:t>сравнению с порядком, условиями и размерами фактически реализуемых в отношении указанных работников компенсационных мер </a:t>
            </a:r>
            <a:r>
              <a:rPr lang="ru-RU" sz="2200" dirty="0">
                <a:solidFill>
                  <a:srgbClr val="C00000"/>
                </a:solidFill>
              </a:rPr>
              <a:t>по состоянию на день вступления в силу </a:t>
            </a:r>
            <a:r>
              <a:rPr lang="ru-RU" sz="2200" dirty="0" smtClean="0">
                <a:solidFill>
                  <a:srgbClr val="C00000"/>
                </a:solidFill>
              </a:rPr>
              <a:t>Федерального закона от </a:t>
            </a:r>
            <a:r>
              <a:rPr lang="ru-RU" sz="2200" dirty="0">
                <a:solidFill>
                  <a:srgbClr val="C00000"/>
                </a:solidFill>
              </a:rPr>
              <a:t>28.12.2013 № </a:t>
            </a:r>
            <a:r>
              <a:rPr lang="ru-RU" sz="2200" dirty="0" smtClean="0">
                <a:solidFill>
                  <a:srgbClr val="C00000"/>
                </a:solidFill>
              </a:rPr>
              <a:t>421-ФЗ </a:t>
            </a:r>
            <a:r>
              <a:rPr lang="ru-RU" sz="2200" dirty="0" smtClean="0">
                <a:solidFill>
                  <a:srgbClr val="0070C0"/>
                </a:solidFill>
              </a:rPr>
              <a:t>при </a:t>
            </a:r>
            <a:r>
              <a:rPr lang="ru-RU" sz="2200" dirty="0">
                <a:solidFill>
                  <a:srgbClr val="0070C0"/>
                </a:solidFill>
              </a:rPr>
              <a:t>условии </a:t>
            </a:r>
            <a:r>
              <a:rPr lang="ru-RU" sz="2200" dirty="0">
                <a:solidFill>
                  <a:srgbClr val="C00000"/>
                </a:solidFill>
              </a:rPr>
              <a:t>сохранения соответствующих условий труда на рабочем месте</a:t>
            </a:r>
            <a:r>
              <a:rPr lang="ru-RU" sz="2200" dirty="0">
                <a:solidFill>
                  <a:srgbClr val="0070C0"/>
                </a:solidFill>
              </a:rPr>
              <a:t>, явившихся основанием для назначения реализуемых компенсационных мер.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ФЗ от </a:t>
            </a:r>
            <a:r>
              <a:rPr lang="ru-RU" b="0" dirty="0"/>
              <a:t>28.12.2013 № </a:t>
            </a:r>
            <a:r>
              <a:rPr lang="ru-RU" b="0" dirty="0" smtClean="0"/>
              <a:t>421-ФЗ, ст. </a:t>
            </a:r>
            <a:r>
              <a:rPr lang="ru-RU" b="0" dirty="0"/>
              <a:t>15, </a:t>
            </a:r>
            <a:r>
              <a:rPr lang="ru-RU" b="0" dirty="0" smtClean="0"/>
              <a:t>ч 3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Переходные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9972833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349500"/>
            <a:ext cx="8424863" cy="1368425"/>
          </a:xfrm>
        </p:spPr>
        <p:txBody>
          <a:bodyPr/>
          <a:lstStyle/>
          <a:p>
            <a:pPr eaLnBrk="1" hangingPunct="1"/>
            <a:r>
              <a:rPr lang="ru-RU" b="1" dirty="0"/>
              <a:t>Изменения в </a:t>
            </a:r>
            <a:r>
              <a:rPr lang="ru-RU" b="1" dirty="0" smtClean="0"/>
              <a:t>пенсионном </a:t>
            </a:r>
            <a:r>
              <a:rPr lang="ru-RU" b="1" dirty="0"/>
              <a:t>законодательстве</a:t>
            </a:r>
            <a:endParaRPr lang="ru-RU" sz="4000" b="1" dirty="0" smtClean="0"/>
          </a:p>
        </p:txBody>
      </p:sp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-6350" y="0"/>
            <a:ext cx="85677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800000"/>
                </a:solidFill>
                <a:latin typeface="Arial Black" pitchFamily="34" charset="0"/>
              </a:rPr>
              <a:t>Комитет по труду и занятости населения Московской области</a:t>
            </a: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539552" y="3861048"/>
            <a:ext cx="8525892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0" dirty="0"/>
              <a:t>Федерального закона от </a:t>
            </a:r>
            <a:r>
              <a:rPr lang="ru-RU" sz="1400" b="0" dirty="0" smtClean="0"/>
              <a:t>17.12.2001 № </a:t>
            </a:r>
            <a:r>
              <a:rPr lang="ru-RU" sz="1400" b="0" dirty="0"/>
              <a:t>173-ФЗ </a:t>
            </a:r>
            <a:r>
              <a:rPr lang="ru-RU" sz="1400" b="0" dirty="0" smtClean="0"/>
              <a:t>«О </a:t>
            </a:r>
            <a:r>
              <a:rPr lang="ru-RU" sz="1400" b="0" dirty="0"/>
              <a:t>трудовых пенсиях </a:t>
            </a:r>
            <a:r>
              <a:rPr lang="ru-RU" sz="1400" b="0" dirty="0" smtClean="0"/>
              <a:t>в </a:t>
            </a:r>
            <a:r>
              <a:rPr lang="ru-RU" sz="1400" b="0" dirty="0"/>
              <a:t>Российской </a:t>
            </a:r>
            <a:r>
              <a:rPr lang="ru-RU" sz="1400" b="0" dirty="0" smtClean="0"/>
              <a:t>Федерации»</a:t>
            </a:r>
            <a:endParaRPr lang="ru-RU" sz="1400" b="0" dirty="0"/>
          </a:p>
          <a:p>
            <a:endParaRPr lang="ru-RU" sz="600" b="0" dirty="0" smtClean="0"/>
          </a:p>
          <a:p>
            <a:r>
              <a:rPr lang="ru-RU" sz="1400" b="0" dirty="0"/>
              <a:t>Федеральный закон от 15.12.2001 </a:t>
            </a:r>
            <a:r>
              <a:rPr lang="ru-RU" sz="1400" b="0" dirty="0" smtClean="0"/>
              <a:t>№ 167-ФЗ «Об </a:t>
            </a:r>
            <a:r>
              <a:rPr lang="ru-RU" sz="1400" b="0" dirty="0"/>
              <a:t>обязательном пенсионном страховании в Российской </a:t>
            </a:r>
            <a:r>
              <a:rPr lang="ru-RU" sz="1400" b="0" dirty="0" smtClean="0"/>
              <a:t>Федерации»</a:t>
            </a:r>
          </a:p>
          <a:p>
            <a:endParaRPr lang="ru-RU" sz="600" b="0" dirty="0" smtClean="0"/>
          </a:p>
          <a:p>
            <a:r>
              <a:rPr lang="ru-RU" sz="1400" b="0" dirty="0"/>
              <a:t>Федерального закона от </a:t>
            </a:r>
            <a:r>
              <a:rPr lang="ru-RU" sz="1400" b="0" dirty="0" smtClean="0"/>
              <a:t>24.07.2009 № </a:t>
            </a:r>
            <a:r>
              <a:rPr lang="ru-RU" sz="1400" b="0" dirty="0"/>
              <a:t>212-ФЗ </a:t>
            </a:r>
            <a:r>
              <a:rPr lang="ru-RU" sz="1400" b="0" dirty="0" smtClean="0"/>
              <a:t>«О </a:t>
            </a:r>
            <a:r>
              <a:rPr lang="ru-RU" sz="1400" b="0" dirty="0"/>
              <a:t>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</a:t>
            </a:r>
            <a:r>
              <a:rPr lang="ru-RU" sz="1400" b="0" dirty="0" smtClean="0"/>
              <a:t>страхования»</a:t>
            </a:r>
            <a:endParaRPr lang="ru-RU" sz="1400" b="0" dirty="0"/>
          </a:p>
          <a:p>
            <a:endParaRPr lang="ru-RU" sz="600" b="0" dirty="0" smtClean="0"/>
          </a:p>
          <a:p>
            <a:r>
              <a:rPr lang="ru-RU" sz="1400" b="0" dirty="0" smtClean="0"/>
              <a:t>Федеральный </a:t>
            </a:r>
            <a:r>
              <a:rPr lang="ru-RU" sz="1400" b="0" dirty="0"/>
              <a:t>закон от 28.12.2013 № </a:t>
            </a:r>
            <a:r>
              <a:rPr lang="ru-RU" sz="1400" b="0" dirty="0" smtClean="0"/>
              <a:t>421-ФЗ «</a:t>
            </a:r>
            <a:r>
              <a:rPr lang="ru-RU" sz="1400" b="0" dirty="0"/>
              <a:t>О внесении изменений в отдельные </a:t>
            </a:r>
            <a:r>
              <a:rPr lang="ru-RU" sz="1400" b="0" dirty="0" smtClean="0"/>
              <a:t>законодательные </a:t>
            </a:r>
            <a:r>
              <a:rPr lang="ru-RU" sz="1400" b="0" dirty="0"/>
              <a:t>акты Российской Федерации в связи с принятием Федерального закона </a:t>
            </a:r>
            <a:r>
              <a:rPr lang="ru-RU" sz="1400" b="0" dirty="0" smtClean="0"/>
              <a:t>«</a:t>
            </a:r>
            <a:r>
              <a:rPr lang="ru-RU" sz="1400" b="0" dirty="0"/>
              <a:t>О специальной оценке </a:t>
            </a:r>
            <a:r>
              <a:rPr lang="ru-RU" sz="1400" b="0" dirty="0" smtClean="0"/>
              <a:t>условий </a:t>
            </a:r>
            <a:r>
              <a:rPr lang="ru-RU" sz="1400" b="0" dirty="0"/>
              <a:t>труда</a:t>
            </a:r>
            <a:r>
              <a:rPr lang="ru-RU" sz="1400" b="0" dirty="0" smtClean="0"/>
              <a:t>»</a:t>
            </a:r>
          </a:p>
          <a:p>
            <a:endParaRPr lang="ru-RU" sz="600" b="0" dirty="0"/>
          </a:p>
          <a:p>
            <a:r>
              <a:rPr lang="ru-RU" sz="1400" b="0" dirty="0"/>
              <a:t>Федеральный закон от 03.12.2012 </a:t>
            </a:r>
            <a:r>
              <a:rPr lang="ru-RU" sz="1400" b="0" dirty="0" smtClean="0"/>
              <a:t>№ 243-ФЗ «О </a:t>
            </a:r>
            <a:r>
              <a:rPr lang="ru-RU" sz="1400" b="0" dirty="0"/>
              <a:t>внесении изменений в отдельные законодательные акты Российской Федерации по вопросам обязательного пенсионного </a:t>
            </a:r>
            <a:r>
              <a:rPr lang="ru-RU" sz="1400" b="0" dirty="0" smtClean="0"/>
              <a:t>страхования»</a:t>
            </a:r>
            <a:endParaRPr lang="ru-RU" sz="1400" b="0" dirty="0"/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29EC618C-6DCE-44DC-A211-2EB77AA40D99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63</a:t>
            </a:fld>
            <a:endParaRPr lang="ru-RU" sz="1800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0492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64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268760"/>
            <a:ext cx="864096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C00000"/>
                </a:solidFill>
              </a:rPr>
              <a:t>Периоды </a:t>
            </a:r>
            <a:r>
              <a:rPr lang="ru-RU" sz="2000" dirty="0">
                <a:solidFill>
                  <a:srgbClr val="C00000"/>
                </a:solidFill>
              </a:rPr>
              <a:t>работы</a:t>
            </a:r>
            <a:r>
              <a:rPr lang="ru-RU" sz="2000" b="0" dirty="0"/>
              <a:t>, предусмотренные подпунктами 1 - 18 пункта 1 </a:t>
            </a:r>
            <a:br>
              <a:rPr lang="ru-RU" sz="2000" b="0" dirty="0"/>
            </a:br>
            <a:r>
              <a:rPr lang="ru-RU" sz="2000" b="0" dirty="0"/>
              <a:t>статьи 27 Федерального закона от 17.12.2001 № 173-ФЗ и имевшие место после </a:t>
            </a:r>
            <a:r>
              <a:rPr lang="ru-RU" sz="2000" dirty="0" smtClean="0">
                <a:solidFill>
                  <a:srgbClr val="C00000"/>
                </a:solidFill>
              </a:rPr>
              <a:t>1 </a:t>
            </a:r>
            <a:r>
              <a:rPr lang="ru-RU" sz="2000" dirty="0">
                <a:solidFill>
                  <a:srgbClr val="C00000"/>
                </a:solidFill>
              </a:rPr>
              <a:t>января 2013 года</a:t>
            </a:r>
            <a:r>
              <a:rPr lang="ru-RU" sz="2000" b="0" dirty="0"/>
              <a:t>, </a:t>
            </a:r>
            <a:r>
              <a:rPr lang="ru-RU" sz="2000" dirty="0">
                <a:solidFill>
                  <a:srgbClr val="C00000"/>
                </a:solidFill>
              </a:rPr>
              <a:t>засчитываются в стаж </a:t>
            </a:r>
            <a:r>
              <a:rPr lang="ru-RU" sz="2000" b="0" dirty="0"/>
              <a:t>на соответствующих видах работ, дающий право на досрочное назначение трудовой пенсии по старости, </a:t>
            </a:r>
            <a:r>
              <a:rPr lang="ru-RU" sz="2000" dirty="0">
                <a:solidFill>
                  <a:srgbClr val="C00000"/>
                </a:solidFill>
              </a:rPr>
              <a:t>при условии начисления и уплаты </a:t>
            </a:r>
            <a:r>
              <a:rPr lang="ru-RU" sz="2000" dirty="0" smtClean="0">
                <a:solidFill>
                  <a:srgbClr val="C00000"/>
                </a:solidFill>
              </a:rPr>
              <a:t>страхователем </a:t>
            </a:r>
            <a:r>
              <a:rPr lang="ru-RU" sz="2000" dirty="0">
                <a:solidFill>
                  <a:srgbClr val="C00000"/>
                </a:solidFill>
              </a:rPr>
              <a:t>(работодателем)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страховых взносов </a:t>
            </a:r>
            <a:r>
              <a:rPr lang="ru-RU" sz="2000" b="0" dirty="0"/>
              <a:t>по соответствующим тарифам, установленным статьей 58.3 Федерального закона от 24.07.2009 </a:t>
            </a:r>
            <a:r>
              <a:rPr lang="ru-RU" sz="2000" b="0" dirty="0" smtClean="0"/>
              <a:t>№ </a:t>
            </a:r>
            <a:r>
              <a:rPr lang="ru-RU" sz="2000" b="0" dirty="0"/>
              <a:t>212-ФЗ. </a:t>
            </a:r>
            <a:endParaRPr lang="ru-RU" sz="2000" b="0" dirty="0" smtClean="0"/>
          </a:p>
          <a:p>
            <a:pPr algn="just"/>
            <a:endParaRPr lang="ru-RU" sz="2000" b="0" dirty="0" smtClean="0"/>
          </a:p>
          <a:p>
            <a:pPr algn="just"/>
            <a:r>
              <a:rPr lang="ru-RU" sz="2000" b="0" dirty="0" smtClean="0"/>
              <a:t>При </a:t>
            </a:r>
            <a:r>
              <a:rPr lang="ru-RU" sz="2000" b="0" dirty="0"/>
              <a:t>этом </a:t>
            </a:r>
            <a:r>
              <a:rPr lang="ru-RU" sz="2000" dirty="0">
                <a:solidFill>
                  <a:srgbClr val="C00000"/>
                </a:solidFill>
              </a:rPr>
              <a:t>условия назначения </a:t>
            </a:r>
            <a:r>
              <a:rPr lang="ru-RU" sz="2000" b="0" dirty="0"/>
              <a:t>трудовой пенсии по старости, установленные подпунктами 1 - 18 пункта 1 статьи 27 Федерального закона от 17.12.2001 </a:t>
            </a:r>
            <a:r>
              <a:rPr lang="ru-RU" sz="2000" b="0" dirty="0" smtClean="0"/>
              <a:t>№ </a:t>
            </a:r>
            <a:r>
              <a:rPr lang="ru-RU" sz="2000" b="0" dirty="0"/>
              <a:t>173-ФЗ, применяются в том случае, если класс условий труда </a:t>
            </a:r>
            <a:r>
              <a:rPr lang="ru-RU" sz="2000" b="0" dirty="0" smtClean="0"/>
              <a:t>на указанных </a:t>
            </a:r>
            <a:r>
              <a:rPr lang="ru-RU" sz="2000" b="0" dirty="0"/>
              <a:t>рабочих местах соответствовал </a:t>
            </a:r>
            <a:r>
              <a:rPr lang="ru-RU" sz="2000" dirty="0">
                <a:solidFill>
                  <a:srgbClr val="C00000"/>
                </a:solidFill>
              </a:rPr>
              <a:t>вредному и (или) опасному</a:t>
            </a:r>
            <a:r>
              <a:rPr lang="ru-RU" sz="2000" b="0" dirty="0"/>
              <a:t> классу условий труда, установленному по результатам </a:t>
            </a:r>
            <a:r>
              <a:rPr lang="ru-RU" sz="2000" dirty="0">
                <a:solidFill>
                  <a:srgbClr val="C00000"/>
                </a:solidFill>
              </a:rPr>
              <a:t>специальной оценки условий труда</a:t>
            </a:r>
            <a:r>
              <a:rPr lang="ru-RU" sz="2000" b="0" dirty="0"/>
              <a:t>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3820" y="6290846"/>
            <a:ext cx="70266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Федеральный </a:t>
            </a:r>
            <a:r>
              <a:rPr lang="ru-RU" b="0" dirty="0"/>
              <a:t>закон от 17.12.2001 № 173-ФЗ ст. 27, пункт 3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(</a:t>
            </a:r>
            <a:r>
              <a:rPr lang="ru-RU" b="0" dirty="0"/>
              <a:t>в ред. Федерального закона от 28.12.2013 № 421-ФЗ, ст. 10, ч. 3</a:t>
            </a:r>
            <a:r>
              <a:rPr lang="ru-RU" b="0" dirty="0" smtClean="0"/>
              <a:t>)</a:t>
            </a:r>
            <a:endParaRPr lang="ru-RU" b="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000" dirty="0">
                <a:solidFill>
                  <a:srgbClr val="C00000"/>
                </a:solidFill>
              </a:rPr>
              <a:t> Изменения в пенсионном законодательстве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19771581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65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124744"/>
            <a:ext cx="8824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3553A9"/>
                </a:solidFill>
              </a:rPr>
              <a:t>С 2013 года вводятся дополнительные </a:t>
            </a:r>
            <a:r>
              <a:rPr lang="ru-RU" sz="2000" dirty="0">
                <a:solidFill>
                  <a:srgbClr val="3553A9"/>
                </a:solidFill>
              </a:rPr>
              <a:t>тарифы страховых </a:t>
            </a:r>
            <a:r>
              <a:rPr lang="ru-RU" sz="2000" dirty="0" smtClean="0">
                <a:solidFill>
                  <a:srgbClr val="3553A9"/>
                </a:solidFill>
              </a:rPr>
              <a:t>взносов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3089" y="6027003"/>
            <a:ext cx="80245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Федеральный закон </a:t>
            </a:r>
            <a:r>
              <a:rPr lang="ru-RU" b="0" dirty="0"/>
              <a:t>от 24.07.2009 № </a:t>
            </a:r>
            <a:r>
              <a:rPr lang="ru-RU" b="0" dirty="0" smtClean="0"/>
              <a:t>212-ФЗ, ст. 58.3, части 1 - 2 и </a:t>
            </a:r>
          </a:p>
          <a:p>
            <a:r>
              <a:rPr lang="ru-RU" b="0" dirty="0"/>
              <a:t>Федеральный </a:t>
            </a:r>
            <a:r>
              <a:rPr lang="ru-RU" b="0" dirty="0" smtClean="0"/>
              <a:t>закон</a:t>
            </a:r>
            <a:r>
              <a:rPr lang="ru-RU" b="0" dirty="0"/>
              <a:t> от 15.12.2001 № </a:t>
            </a:r>
            <a:r>
              <a:rPr lang="ru-RU" b="0" dirty="0" smtClean="0"/>
              <a:t>167-ФЗ, </a:t>
            </a:r>
            <a:r>
              <a:rPr lang="ru-RU" b="0" dirty="0"/>
              <a:t>ст. </a:t>
            </a:r>
            <a:r>
              <a:rPr lang="ru-RU" b="0" dirty="0" smtClean="0"/>
              <a:t>33.2, части 1 - 2 </a:t>
            </a:r>
            <a:br>
              <a:rPr lang="ru-RU" b="0" dirty="0" smtClean="0"/>
            </a:br>
            <a:r>
              <a:rPr lang="ru-RU" b="0" dirty="0" smtClean="0"/>
              <a:t>(в </a:t>
            </a:r>
            <a:r>
              <a:rPr lang="ru-RU" b="0" dirty="0"/>
              <a:t>ред. Федерального закона от 28.12.2013 № 421-ФЗ, </a:t>
            </a:r>
            <a:r>
              <a:rPr lang="ru-RU" b="0" dirty="0" smtClean="0"/>
              <a:t>ст. 13, ч. 4, ст</a:t>
            </a:r>
            <a:r>
              <a:rPr lang="ru-RU" b="0" dirty="0"/>
              <a:t>. </a:t>
            </a:r>
            <a:r>
              <a:rPr lang="ru-RU" b="0" dirty="0" smtClean="0"/>
              <a:t>9, </a:t>
            </a:r>
            <a:r>
              <a:rPr lang="ru-RU" b="0" dirty="0"/>
              <a:t>ч. </a:t>
            </a:r>
            <a:r>
              <a:rPr lang="ru-RU" b="0" dirty="0" smtClean="0"/>
              <a:t>6)</a:t>
            </a:r>
            <a:endParaRPr lang="ru-RU" b="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000" dirty="0">
                <a:solidFill>
                  <a:srgbClr val="C00000"/>
                </a:solidFill>
              </a:rPr>
              <a:t> Изменения в пенсионном законодательстве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335099"/>
              </p:ext>
            </p:extLst>
          </p:nvPr>
        </p:nvGraphicFramePr>
        <p:xfrm>
          <a:off x="271462" y="1700808"/>
          <a:ext cx="8640763" cy="2311015"/>
        </p:xfrm>
        <a:graphic>
          <a:graphicData uri="http://schemas.openxmlformats.org/drawingml/2006/table">
            <a:tbl>
              <a:tblPr/>
              <a:tblGrid>
                <a:gridCol w="2592388"/>
                <a:gridCol w="1728787"/>
                <a:gridCol w="2159000"/>
                <a:gridCol w="2160588"/>
              </a:tblGrid>
              <a:tr h="1462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553A9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Списки производств, работ, профессий  должностей и показателей, дающих право на льготное пенсионное обеспечение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553A9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553A9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553A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553A9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 и далее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330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Список №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63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Список №2 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«Малые списки»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9376" y="4365104"/>
            <a:ext cx="8424936" cy="1323439"/>
          </a:xfrm>
          <a:prstGeom prst="rect">
            <a:avLst/>
          </a:prstGeom>
          <a:solidFill>
            <a:srgbClr val="FF57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От уплаты страховых взносов может быть освобождено рабочее место, условия труда на котором по итогам специальной оценки условий труда признаны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оптимальными </a:t>
            </a:r>
            <a:r>
              <a:rPr lang="ru-RU" sz="2000" dirty="0"/>
              <a:t>или </a:t>
            </a:r>
            <a:r>
              <a:rPr lang="ru-RU" sz="2000" dirty="0" smtClean="0"/>
              <a:t>допустимыми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646919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66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179388" y="1124744"/>
            <a:ext cx="8824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3553A9"/>
                </a:solidFill>
              </a:rPr>
              <a:t>С 2013 года вводятся дополнительные </a:t>
            </a:r>
            <a:r>
              <a:rPr lang="ru-RU" sz="2000" dirty="0">
                <a:solidFill>
                  <a:srgbClr val="3553A9"/>
                </a:solidFill>
              </a:rPr>
              <a:t>тарифы страховых </a:t>
            </a:r>
            <a:r>
              <a:rPr lang="ru-RU" sz="2000" dirty="0" smtClean="0">
                <a:solidFill>
                  <a:srgbClr val="3553A9"/>
                </a:solidFill>
              </a:rPr>
              <a:t>взносов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28897" y="6027003"/>
            <a:ext cx="80245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Федеральный закон </a:t>
            </a:r>
            <a:r>
              <a:rPr lang="ru-RU" b="0" dirty="0"/>
              <a:t>от 24.07.2009 № </a:t>
            </a:r>
            <a:r>
              <a:rPr lang="ru-RU" b="0" dirty="0" smtClean="0"/>
              <a:t>212-ФЗ, ст. 58.3, части 1 - 2 и </a:t>
            </a:r>
          </a:p>
          <a:p>
            <a:r>
              <a:rPr lang="ru-RU" b="0" dirty="0"/>
              <a:t>Федеральный </a:t>
            </a:r>
            <a:r>
              <a:rPr lang="ru-RU" b="0" dirty="0" smtClean="0"/>
              <a:t>закон</a:t>
            </a:r>
            <a:r>
              <a:rPr lang="ru-RU" b="0" dirty="0"/>
              <a:t> от 15.12.2001 № </a:t>
            </a:r>
            <a:r>
              <a:rPr lang="ru-RU" b="0" dirty="0" smtClean="0"/>
              <a:t>167-ФЗ, </a:t>
            </a:r>
            <a:r>
              <a:rPr lang="ru-RU" b="0" dirty="0"/>
              <a:t>ст. </a:t>
            </a:r>
            <a:r>
              <a:rPr lang="ru-RU" b="0" dirty="0" smtClean="0"/>
              <a:t>33.2, части 1 - 2 </a:t>
            </a:r>
            <a:br>
              <a:rPr lang="ru-RU" b="0" dirty="0" smtClean="0"/>
            </a:br>
            <a:r>
              <a:rPr lang="ru-RU" b="0" dirty="0" smtClean="0"/>
              <a:t>(</a:t>
            </a:r>
            <a:r>
              <a:rPr lang="ru-RU" b="0" dirty="0"/>
              <a:t>в ред. </a:t>
            </a:r>
            <a:r>
              <a:rPr lang="ru-RU" b="0" dirty="0" smtClean="0"/>
              <a:t>Федерального закона </a:t>
            </a:r>
            <a:r>
              <a:rPr lang="ru-RU" b="0" dirty="0"/>
              <a:t>от 03.12.2012 № </a:t>
            </a:r>
            <a:r>
              <a:rPr lang="ru-RU" b="0" dirty="0" smtClean="0"/>
              <a:t>243-ФЗ, ст. 6, ч. 5, ст. 3, ч. 11)</a:t>
            </a:r>
            <a:endParaRPr lang="ru-RU" b="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000" dirty="0">
                <a:solidFill>
                  <a:srgbClr val="C00000"/>
                </a:solidFill>
              </a:rPr>
              <a:t> Изменения в пенсионном законодательстве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9376" y="4435574"/>
            <a:ext cx="8424936" cy="1323439"/>
          </a:xfrm>
          <a:prstGeom prst="rect">
            <a:avLst/>
          </a:prstGeom>
          <a:solidFill>
            <a:srgbClr val="FF57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От уплаты страховых взносов может быть освобождено рабочее место, условия труда на котором по итогам специальной оценки условий труда признаны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оптимальными </a:t>
            </a:r>
            <a:r>
              <a:rPr lang="ru-RU" sz="2000" dirty="0"/>
              <a:t>или </a:t>
            </a:r>
            <a:r>
              <a:rPr lang="ru-RU" sz="2000" dirty="0" smtClean="0"/>
              <a:t>допустимыми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30591"/>
              </p:ext>
            </p:extLst>
          </p:nvPr>
        </p:nvGraphicFramePr>
        <p:xfrm>
          <a:off x="443980" y="1628800"/>
          <a:ext cx="8352928" cy="2468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1960"/>
                <a:gridCol w="2900484"/>
                <a:gridCol w="2900484"/>
              </a:tblGrid>
              <a:tr h="544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Класс условий труда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Подкласс условий труда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Дополнительный тариф страхового взноса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FF00"/>
                    </a:solidFill>
                  </a:tcPr>
                </a:tc>
              </a:tr>
              <a:tr h="272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Опасный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8 %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</a:tr>
              <a:tr h="27203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Вредный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3.4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7 %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</a:tr>
              <a:tr h="272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3.3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6 %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</a:tr>
              <a:tr h="272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3.2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4 %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</a:tr>
              <a:tr h="272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3.1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</a:tr>
              <a:tr h="272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Допустимый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6DC6F3"/>
                    </a:solidFill>
                  </a:tcPr>
                </a:tc>
              </a:tr>
              <a:tr h="272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Оптимальный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0 %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625" marR="47625" marT="0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9350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67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412776"/>
            <a:ext cx="864096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2400" dirty="0" smtClean="0">
                <a:solidFill>
                  <a:srgbClr val="C00000"/>
                </a:solidFill>
              </a:rPr>
              <a:t>До проведения специальной оценки условий труда </a:t>
            </a:r>
            <a:r>
              <a:rPr lang="ru-RU" sz="2400" dirty="0" smtClean="0">
                <a:solidFill>
                  <a:srgbClr val="3553A9"/>
                </a:solidFill>
              </a:rPr>
              <a:t>и установления соответствующего класса</a:t>
            </a:r>
            <a:r>
              <a:rPr lang="en-US" sz="2400" dirty="0" smtClean="0">
                <a:solidFill>
                  <a:srgbClr val="3553A9"/>
                </a:solidFill>
              </a:rPr>
              <a:t> </a:t>
            </a:r>
            <a:r>
              <a:rPr lang="ru-RU" sz="2400" dirty="0" smtClean="0">
                <a:solidFill>
                  <a:srgbClr val="3553A9"/>
                </a:solidFill>
              </a:rPr>
              <a:t>условий труда </a:t>
            </a:r>
            <a:r>
              <a:rPr lang="ru-RU" sz="2400" dirty="0" smtClean="0">
                <a:solidFill>
                  <a:srgbClr val="C00000"/>
                </a:solidFill>
              </a:rPr>
              <a:t>в стаж</a:t>
            </a:r>
            <a:r>
              <a:rPr lang="ru-RU" sz="2400" dirty="0">
                <a:solidFill>
                  <a:srgbClr val="3553A9"/>
                </a:solidFill>
              </a:rPr>
              <a:t>, дающий право на досрочное назначение трудовой пенсии по старости, </a:t>
            </a:r>
            <a:r>
              <a:rPr lang="ru-RU" sz="2400" dirty="0" smtClean="0">
                <a:solidFill>
                  <a:srgbClr val="C00000"/>
                </a:solidFill>
              </a:rPr>
              <a:t>включаются периоды </a:t>
            </a:r>
            <a:r>
              <a:rPr lang="ru-RU" sz="2400" dirty="0">
                <a:solidFill>
                  <a:srgbClr val="C00000"/>
                </a:solidFill>
              </a:rPr>
              <a:t>занятости на рабочих местах на </a:t>
            </a:r>
            <a:r>
              <a:rPr lang="ru-RU" sz="2400" dirty="0" smtClean="0">
                <a:solidFill>
                  <a:srgbClr val="C00000"/>
                </a:solidFill>
              </a:rPr>
              <a:t>работах, перечисленных в Списках</a:t>
            </a:r>
            <a:r>
              <a:rPr lang="ru-RU" sz="2400" dirty="0" smtClean="0">
                <a:solidFill>
                  <a:srgbClr val="3553A9"/>
                </a:solidFill>
              </a:rPr>
              <a:t>, </a:t>
            </a:r>
            <a:r>
              <a:rPr lang="ru-RU" sz="2400" dirty="0">
                <a:solidFill>
                  <a:srgbClr val="3553A9"/>
                </a:solidFill>
              </a:rPr>
              <a:t>(в том числе на рабочих местах, условия труда на которых по результатам аттестации рабочих мест по условиям </a:t>
            </a:r>
            <a:r>
              <a:rPr lang="ru-RU" sz="2400" dirty="0" smtClean="0">
                <a:solidFill>
                  <a:srgbClr val="3553A9"/>
                </a:solidFill>
              </a:rPr>
              <a:t>труда </a:t>
            </a:r>
            <a:r>
              <a:rPr lang="ru-RU" sz="2400" dirty="0">
                <a:solidFill>
                  <a:srgbClr val="3553A9"/>
                </a:solidFill>
              </a:rPr>
              <a:t>признаны оптимальными или допустимыми) при </a:t>
            </a:r>
            <a:r>
              <a:rPr lang="ru-RU" sz="2400" dirty="0">
                <a:solidFill>
                  <a:srgbClr val="C00000"/>
                </a:solidFill>
              </a:rPr>
              <a:t>условии начисления и уплаты страхователем страховых взносов</a:t>
            </a:r>
            <a:r>
              <a:rPr lang="ru-RU" sz="2400" dirty="0">
                <a:solidFill>
                  <a:srgbClr val="3553A9"/>
                </a:solidFill>
              </a:rPr>
              <a:t> по соответствующим тарифам, установленным статьей 58.3 Федерального закона от 24.07.2009 № 212-ФЗ</a:t>
            </a:r>
            <a:r>
              <a:rPr lang="ru-RU" sz="2400" dirty="0" smtClean="0">
                <a:solidFill>
                  <a:srgbClr val="3553A9"/>
                </a:solidFill>
              </a:rPr>
              <a:t>.</a:t>
            </a:r>
            <a:endParaRPr lang="ru-RU" sz="2400" dirty="0">
              <a:solidFill>
                <a:srgbClr val="3553A9"/>
              </a:solidFill>
            </a:endParaRP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31502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ФЗ от </a:t>
            </a:r>
            <a:r>
              <a:rPr lang="ru-RU" b="0" dirty="0"/>
              <a:t>28.12.2013 № </a:t>
            </a:r>
            <a:r>
              <a:rPr lang="ru-RU" b="0" dirty="0" smtClean="0"/>
              <a:t>421-ФЗ, ст. </a:t>
            </a:r>
            <a:r>
              <a:rPr lang="ru-RU" b="0" dirty="0"/>
              <a:t>15, </a:t>
            </a:r>
            <a:r>
              <a:rPr lang="ru-RU" b="0" dirty="0" smtClean="0"/>
              <a:t>ч 4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Переходные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8906910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Номер слайда 4"/>
          <p:cNvSpPr txBox="1">
            <a:spLocks noGrp="1"/>
          </p:cNvSpPr>
          <p:nvPr/>
        </p:nvSpPr>
        <p:spPr bwMode="auto">
          <a:xfrm>
            <a:off x="8172450" y="6356350"/>
            <a:ext cx="514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fld id="{406F224C-050C-460C-BBF2-FBC2B11BD500}" type="slidenum">
              <a:rPr lang="ru-RU" sz="18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  <a:buFont typeface="Arial" charset="0"/>
                <a:buNone/>
              </a:pPr>
              <a:t>68</a:t>
            </a:fld>
            <a:endParaRPr lang="ru-RU" sz="18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41316" name="TextBox 1"/>
          <p:cNvSpPr txBox="1">
            <a:spLocks noChangeArrowheads="1"/>
          </p:cNvSpPr>
          <p:nvPr/>
        </p:nvSpPr>
        <p:spPr bwMode="auto">
          <a:xfrm>
            <a:off x="251521" y="1484784"/>
            <a:ext cx="864096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</a:rPr>
              <a:t>Результаты </a:t>
            </a:r>
            <a:r>
              <a:rPr lang="ru-RU" sz="2800" dirty="0" smtClean="0">
                <a:solidFill>
                  <a:srgbClr val="C00000"/>
                </a:solidFill>
              </a:rPr>
              <a:t>аттестации </a:t>
            </a:r>
            <a:r>
              <a:rPr lang="ru-RU" sz="2800" dirty="0">
                <a:solidFill>
                  <a:srgbClr val="C00000"/>
                </a:solidFill>
              </a:rPr>
              <a:t>рабочих </a:t>
            </a:r>
            <a:r>
              <a:rPr lang="ru-RU" sz="2800" dirty="0" smtClean="0">
                <a:solidFill>
                  <a:srgbClr val="C00000"/>
                </a:solidFill>
              </a:rPr>
              <a:t>мест по условиям труда</a:t>
            </a:r>
            <a:r>
              <a:rPr lang="ru-RU" sz="2800" dirty="0" smtClean="0">
                <a:solidFill>
                  <a:srgbClr val="3553A9"/>
                </a:solidFill>
              </a:rPr>
              <a:t>, </a:t>
            </a:r>
            <a:r>
              <a:rPr lang="ru-RU" sz="2800" dirty="0">
                <a:solidFill>
                  <a:srgbClr val="3553A9"/>
                </a:solidFill>
              </a:rPr>
              <a:t>действительные до окончания срока их действия, но не более чем до 31 декабря 2018 года включительно, </a:t>
            </a:r>
            <a:r>
              <a:rPr lang="ru-RU" sz="2800" dirty="0">
                <a:solidFill>
                  <a:srgbClr val="C00000"/>
                </a:solidFill>
              </a:rPr>
              <a:t>применяются при определении размера дополнительных тарифов</a:t>
            </a:r>
            <a:r>
              <a:rPr lang="ru-RU" sz="2800" dirty="0">
                <a:solidFill>
                  <a:srgbClr val="3553A9"/>
                </a:solidFill>
              </a:rPr>
              <a:t> страховых взносов в Пенсионный фонд Российской </a:t>
            </a:r>
            <a:r>
              <a:rPr lang="ru-RU" sz="2800" dirty="0" smtClean="0">
                <a:solidFill>
                  <a:srgbClr val="3553A9"/>
                </a:solidFill>
              </a:rPr>
              <a:t>Федерации </a:t>
            </a:r>
            <a:r>
              <a:rPr lang="ru-RU" sz="2800" dirty="0">
                <a:solidFill>
                  <a:srgbClr val="3553A9"/>
                </a:solidFill>
              </a:rPr>
              <a:t>в отношении рабочих мест, </a:t>
            </a:r>
            <a:r>
              <a:rPr lang="ru-RU" sz="2800" dirty="0">
                <a:solidFill>
                  <a:srgbClr val="C00000"/>
                </a:solidFill>
              </a:rPr>
              <a:t>условия труда на которых </a:t>
            </a:r>
            <a:r>
              <a:rPr lang="ru-RU" sz="2800" dirty="0">
                <a:solidFill>
                  <a:srgbClr val="3553A9"/>
                </a:solidFill>
              </a:rPr>
              <a:t>по результатам </a:t>
            </a:r>
            <a:r>
              <a:rPr lang="ru-RU" sz="2800" dirty="0" smtClean="0">
                <a:solidFill>
                  <a:srgbClr val="3553A9"/>
                </a:solidFill>
              </a:rPr>
              <a:t>указанной аттестации </a:t>
            </a:r>
            <a:r>
              <a:rPr lang="ru-RU" sz="2800" dirty="0" smtClean="0">
                <a:solidFill>
                  <a:srgbClr val="C00000"/>
                </a:solidFill>
              </a:rPr>
              <a:t>признаны </a:t>
            </a:r>
            <a:r>
              <a:rPr lang="ru-RU" sz="2800" dirty="0">
                <a:solidFill>
                  <a:srgbClr val="C00000"/>
                </a:solidFill>
              </a:rPr>
              <a:t>вредными и (или) опасными</a:t>
            </a:r>
            <a:r>
              <a:rPr lang="ru-RU" sz="2800" dirty="0">
                <a:solidFill>
                  <a:srgbClr val="3553A9"/>
                </a:solidFill>
              </a:rPr>
              <a:t>.</a:t>
            </a:r>
          </a:p>
        </p:txBody>
      </p:sp>
      <p:sp>
        <p:nvSpPr>
          <p:cNvPr id="141317" name="TextBox 7"/>
          <p:cNvSpPr txBox="1">
            <a:spLocks noChangeArrowheads="1"/>
          </p:cNvSpPr>
          <p:nvPr/>
        </p:nvSpPr>
        <p:spPr bwMode="auto">
          <a:xfrm>
            <a:off x="-4514" y="6519446"/>
            <a:ext cx="7026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0" dirty="0" smtClean="0"/>
              <a:t>ФЗ от </a:t>
            </a:r>
            <a:r>
              <a:rPr lang="ru-RU" b="0" dirty="0"/>
              <a:t>28.12.2013 № </a:t>
            </a:r>
            <a:r>
              <a:rPr lang="ru-RU" b="0" dirty="0" smtClean="0"/>
              <a:t>421-ФЗ, ст. </a:t>
            </a:r>
            <a:r>
              <a:rPr lang="ru-RU" b="0" dirty="0"/>
              <a:t>15, </a:t>
            </a:r>
            <a:r>
              <a:rPr lang="ru-RU" b="0" dirty="0" smtClean="0"/>
              <a:t>ч 5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4000" dirty="0">
                <a:solidFill>
                  <a:srgbClr val="C00000"/>
                </a:solidFill>
              </a:rPr>
              <a:t> Переходные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4310846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204864"/>
            <a:ext cx="8424863" cy="1513061"/>
          </a:xfrm>
        </p:spPr>
        <p:txBody>
          <a:bodyPr/>
          <a:lstStyle/>
          <a:p>
            <a:r>
              <a:rPr lang="ru-RU" sz="4000" b="1" dirty="0"/>
              <a:t>Ответственность за нарушения в области охраны труда</a:t>
            </a:r>
          </a:p>
        </p:txBody>
      </p:sp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-6350" y="0"/>
            <a:ext cx="85677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800000"/>
                </a:solidFill>
                <a:latin typeface="Arial Black" pitchFamily="34" charset="0"/>
              </a:rPr>
              <a:t>Комитет по труду и занятости населения Московской области</a:t>
            </a: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717378" y="4797152"/>
            <a:ext cx="64376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0" dirty="0" smtClean="0"/>
              <a:t>«Кодекс </a:t>
            </a:r>
            <a:r>
              <a:rPr lang="ru-RU" sz="1400" b="0" dirty="0"/>
              <a:t>Российской Федерации об административных </a:t>
            </a:r>
            <a:r>
              <a:rPr lang="ru-RU" sz="1400" b="0" dirty="0" smtClean="0"/>
              <a:t>правонарушениях» </a:t>
            </a:r>
            <a:r>
              <a:rPr lang="ru-RU" sz="1400" b="0" dirty="0"/>
              <a:t>от 30.12.2001 </a:t>
            </a:r>
            <a:r>
              <a:rPr lang="ru-RU" sz="1400" b="0" dirty="0" smtClean="0"/>
              <a:t>№ </a:t>
            </a:r>
            <a:r>
              <a:rPr lang="ru-RU" sz="1400" b="0" dirty="0"/>
              <a:t>195-ФЗ</a:t>
            </a:r>
          </a:p>
          <a:p>
            <a:endParaRPr lang="ru-RU" sz="600" b="0" dirty="0" smtClean="0"/>
          </a:p>
          <a:p>
            <a:r>
              <a:rPr lang="ru-RU" sz="1400" b="0" dirty="0" smtClean="0"/>
              <a:t>«Уголовный </a:t>
            </a:r>
            <a:r>
              <a:rPr lang="ru-RU" sz="1400" b="0" dirty="0"/>
              <a:t>кодекс Российской </a:t>
            </a:r>
            <a:r>
              <a:rPr lang="ru-RU" sz="1400" b="0" dirty="0" smtClean="0"/>
              <a:t>Федерации» </a:t>
            </a:r>
            <a:r>
              <a:rPr lang="ru-RU" sz="1400" b="0" dirty="0"/>
              <a:t>от 13.06.1996 </a:t>
            </a:r>
            <a:r>
              <a:rPr lang="ru-RU" sz="1400" b="0" dirty="0" smtClean="0"/>
              <a:t>№ </a:t>
            </a:r>
            <a:r>
              <a:rPr lang="ru-RU" sz="1400" b="0" dirty="0"/>
              <a:t>63-ФЗ</a:t>
            </a:r>
          </a:p>
          <a:p>
            <a:endParaRPr lang="ru-RU" sz="600" b="0" dirty="0" smtClean="0"/>
          </a:p>
          <a:p>
            <a:r>
              <a:rPr lang="ru-RU" sz="1400" b="0" dirty="0" smtClean="0"/>
              <a:t>Федеральный </a:t>
            </a:r>
            <a:r>
              <a:rPr lang="ru-RU" sz="1400" b="0" dirty="0"/>
              <a:t>закон от 28.12.2013 № </a:t>
            </a:r>
            <a:r>
              <a:rPr lang="ru-RU" sz="1400" b="0" dirty="0" smtClean="0"/>
              <a:t>421-ФЗ «</a:t>
            </a:r>
            <a:r>
              <a:rPr lang="ru-RU" sz="1400" b="0" dirty="0"/>
              <a:t>О внесении изменений в отдельные </a:t>
            </a:r>
            <a:r>
              <a:rPr lang="ru-RU" sz="1400" b="0" dirty="0" smtClean="0"/>
              <a:t>законодательные </a:t>
            </a:r>
            <a:r>
              <a:rPr lang="ru-RU" sz="1400" b="0" dirty="0"/>
              <a:t>акты Российской Федерации в связи с принятием Федерального закона </a:t>
            </a:r>
            <a:r>
              <a:rPr lang="ru-RU" sz="1400" b="0" dirty="0" smtClean="0"/>
              <a:t>«</a:t>
            </a:r>
            <a:r>
              <a:rPr lang="ru-RU" sz="1400" b="0" dirty="0"/>
              <a:t>О специальной оценке </a:t>
            </a:r>
            <a:r>
              <a:rPr lang="ru-RU" sz="1400" b="0" dirty="0" smtClean="0"/>
              <a:t>условий </a:t>
            </a:r>
            <a:r>
              <a:rPr lang="ru-RU" sz="1400" b="0" dirty="0"/>
              <a:t>труда</a:t>
            </a:r>
            <a:r>
              <a:rPr lang="ru-RU" sz="1400" b="0" dirty="0" smtClean="0"/>
              <a:t>»</a:t>
            </a:r>
          </a:p>
        </p:txBody>
      </p:sp>
      <p:sp>
        <p:nvSpPr>
          <p:cNvPr id="389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514350" cy="365125"/>
          </a:xfrm>
          <a:noFill/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fld id="{29EC618C-6DCE-44DC-A211-2EB77AA40D99}" type="slidenum">
              <a:rPr lang="ru-RU" sz="1800" smtClean="0">
                <a:solidFill>
                  <a:srgbClr val="626262"/>
                </a:solidFill>
                <a:latin typeface="Arial Black" pitchFamily="34" charset="0"/>
              </a:rPr>
              <a:pPr>
                <a:spcBef>
                  <a:spcPct val="20000"/>
                </a:spcBef>
                <a:buFont typeface="Arial" charset="0"/>
                <a:buNone/>
              </a:pPr>
              <a:t>69</a:t>
            </a:fld>
            <a:endParaRPr lang="ru-RU" sz="1800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7698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D53F1B85-446C-4A26-8E19-33D860A96750}" type="slidenum">
              <a:rPr lang="ru-RU" sz="20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70</a:t>
            </a:fld>
            <a:endParaRPr lang="ru-RU" sz="20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3122" name="Text Box 3"/>
          <p:cNvSpPr txBox="1">
            <a:spLocks noChangeArrowheads="1"/>
          </p:cNvSpPr>
          <p:nvPr/>
        </p:nvSpPr>
        <p:spPr bwMode="auto">
          <a:xfrm>
            <a:off x="323850" y="1041023"/>
            <a:ext cx="8569325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3553A9"/>
                </a:solidFill>
              </a:rPr>
              <a:t>Уголовный кодекс Российской Федерации </a:t>
            </a:r>
          </a:p>
          <a:p>
            <a:pPr algn="ctr"/>
            <a:r>
              <a:rPr lang="ru-RU" sz="2400" dirty="0"/>
              <a:t>Статья 143. Нарушение требований </a:t>
            </a:r>
          </a:p>
          <a:p>
            <a:pPr algn="ctr"/>
            <a:r>
              <a:rPr lang="ru-RU" sz="2400" dirty="0"/>
              <a:t>охраны труда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(вступает </a:t>
            </a:r>
            <a:r>
              <a:rPr lang="ru-RU" sz="2000" dirty="0">
                <a:solidFill>
                  <a:srgbClr val="C00000"/>
                </a:solidFill>
              </a:rPr>
              <a:t>в силу с 1 января 2014 </a:t>
            </a:r>
            <a:r>
              <a:rPr lang="ru-RU" sz="2000" dirty="0" smtClean="0">
                <a:solidFill>
                  <a:srgbClr val="C00000"/>
                </a:solidFill>
              </a:rPr>
              <a:t>года)</a:t>
            </a:r>
            <a:endParaRPr lang="ru-RU" sz="2000" dirty="0">
              <a:solidFill>
                <a:srgbClr val="C00000"/>
              </a:solidFill>
            </a:endParaRPr>
          </a:p>
          <a:p>
            <a:pPr algn="ctr"/>
            <a:endParaRPr lang="ru-RU" sz="1100" dirty="0" smtClean="0"/>
          </a:p>
          <a:p>
            <a:pPr algn="ctr"/>
            <a:r>
              <a:rPr lang="ru-RU" sz="2400" dirty="0" smtClean="0">
                <a:solidFill>
                  <a:srgbClr val="3553A9"/>
                </a:solidFill>
              </a:rPr>
              <a:t>Кодекс </a:t>
            </a:r>
            <a:r>
              <a:rPr lang="ru-RU" sz="2400" dirty="0">
                <a:solidFill>
                  <a:srgbClr val="3553A9"/>
                </a:solidFill>
              </a:rPr>
              <a:t>Российской Федерации об административных правонарушениях</a:t>
            </a:r>
          </a:p>
          <a:p>
            <a:pPr algn="ctr"/>
            <a:r>
              <a:rPr lang="ru-RU" sz="2400" dirty="0"/>
              <a:t>Статьи 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5.27.</a:t>
            </a:r>
            <a:r>
              <a:rPr lang="ru-RU" dirty="0"/>
              <a:t> Нарушение трудового законодательства и иных нормативных правовых актов, содержащих нормы трудового права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5.27.1</a:t>
            </a:r>
            <a:r>
              <a:rPr lang="ru-RU" dirty="0">
                <a:solidFill>
                  <a:srgbClr val="C00000"/>
                </a:solidFill>
              </a:rPr>
              <a:t>.</a:t>
            </a:r>
            <a:r>
              <a:rPr lang="ru-RU" dirty="0"/>
              <a:t> Нарушение государственных нормативных требований охраны труда, содержащихся в федеральных законах и иных нормативных правовых актах Российской Федерации 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14.54.</a:t>
            </a:r>
            <a:r>
              <a:rPr lang="ru-RU" dirty="0"/>
              <a:t> Нарушение установленного порядка проведения специальной оценки </a:t>
            </a:r>
          </a:p>
          <a:p>
            <a:pPr algn="ctr"/>
            <a:r>
              <a:rPr lang="ru-RU" dirty="0"/>
              <a:t>условий труда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19.5</a:t>
            </a:r>
            <a:r>
              <a:rPr lang="ru-RU" dirty="0">
                <a:solidFill>
                  <a:srgbClr val="C00000"/>
                </a:solidFill>
              </a:rPr>
              <a:t>.</a:t>
            </a:r>
            <a:r>
              <a:rPr lang="ru-RU" dirty="0"/>
              <a:t> Невыполнение в срок законного предписания (постановления, представления, решения) органа (должностного лица), осуществляющего государственный надзор (контроль) 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(вступают </a:t>
            </a:r>
            <a:r>
              <a:rPr lang="ru-RU" sz="2000" dirty="0">
                <a:solidFill>
                  <a:srgbClr val="C00000"/>
                </a:solidFill>
              </a:rPr>
              <a:t>в силу с 1 января </a:t>
            </a:r>
            <a:r>
              <a:rPr lang="ru-RU" sz="2000" dirty="0" smtClean="0">
                <a:solidFill>
                  <a:srgbClr val="C00000"/>
                </a:solidFill>
              </a:rPr>
              <a:t>2015 года)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Ответственность за нарушения в области охраны труда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Номер слайда 3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D53F1B85-446C-4A26-8E19-33D860A96750}" type="slidenum">
              <a:rPr lang="ru-RU" sz="20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71</a:t>
            </a:fld>
            <a:endParaRPr lang="ru-RU" sz="2000" b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133122" name="Text Box 3"/>
          <p:cNvSpPr txBox="1">
            <a:spLocks noChangeArrowheads="1"/>
          </p:cNvSpPr>
          <p:nvPr/>
        </p:nvSpPr>
        <p:spPr bwMode="auto">
          <a:xfrm>
            <a:off x="285720" y="1000108"/>
            <a:ext cx="8569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dirty="0">
                <a:solidFill>
                  <a:srgbClr val="3553A9"/>
                </a:solidFill>
              </a:rPr>
              <a:t>Уголовный кодекс Российской Федерации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79388" y="260350"/>
            <a:ext cx="8824912" cy="720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Ответственность за нарушения в области охраны труда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357298"/>
          <a:ext cx="8715436" cy="326320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84070"/>
                <a:gridCol w="2516003"/>
                <a:gridCol w="2415363"/>
              </a:tblGrid>
              <a:tr h="18083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/>
                        <a:t>Статья 143. Нарушение </a:t>
                      </a:r>
                      <a:r>
                        <a:rPr lang="ru-RU" sz="1200" b="1" dirty="0"/>
                        <a:t>требований охраны труда, совершенное лицом, </a:t>
                      </a:r>
                      <a:r>
                        <a:rPr lang="ru-RU" sz="1200" b="1" dirty="0" smtClean="0"/>
                        <a:t/>
                      </a:r>
                      <a:br>
                        <a:rPr lang="ru-RU" sz="1200" b="1" dirty="0" smtClean="0"/>
                      </a:br>
                      <a:r>
                        <a:rPr lang="ru-RU" sz="1200" b="1" dirty="0" smtClean="0"/>
                        <a:t>на </a:t>
                      </a:r>
                      <a:r>
                        <a:rPr lang="ru-RU" sz="1200" b="1" dirty="0"/>
                        <a:t>которое возложены обязанности по их </a:t>
                      </a:r>
                      <a:r>
                        <a:rPr lang="ru-RU" sz="1200" b="1" dirty="0" smtClean="0"/>
                        <a:t>соблюдению</a:t>
                      </a:r>
                      <a:endParaRPr lang="ru-RU" sz="105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/>
                        <a:t>пункт 1</a:t>
                      </a:r>
                      <a:endParaRPr lang="ru-RU" sz="105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/>
                        <a:t>пункт 2</a:t>
                      </a:r>
                      <a:endParaRPr lang="ru-RU" sz="1050" b="1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/>
                        <a:t>пункт 3</a:t>
                      </a:r>
                      <a:endParaRPr lang="ru-RU" sz="1050" b="1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529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причинение тяжкого вреда здоровью человека по неосторожности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смерть человека </a:t>
                      </a:r>
                      <a:b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неосторожности 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смерть двух или более лиц </a:t>
                      </a:r>
                      <a:b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неосторожности 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1905623">
                <a:tc>
                  <a:txBody>
                    <a:bodyPr/>
                    <a:lstStyle/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штраф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в размере до 400 тыс. руб.</a:t>
                      </a:r>
                      <a:r>
                        <a:rPr lang="ru-RU" sz="1200" b="1" dirty="0"/>
                        <a:t> </a:t>
                      </a:r>
                      <a:r>
                        <a:rPr lang="ru-RU" sz="1200" b="1" dirty="0" smtClean="0"/>
                        <a:t>или доход </a:t>
                      </a:r>
                      <a:r>
                        <a:rPr lang="ru-RU" sz="1200" b="1" dirty="0"/>
                        <a:t>осужденного за период до 18 месяцев, </a:t>
                      </a:r>
                      <a:endParaRPr lang="ru-RU" sz="1050" b="1" dirty="0"/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либо </a:t>
                      </a:r>
                      <a:r>
                        <a:rPr lang="ru-RU" sz="1200" b="1" dirty="0" smtClean="0"/>
                        <a:t>обязательные работы </a:t>
                      </a:r>
                      <a:r>
                        <a:rPr lang="ru-RU" sz="1200" b="1" dirty="0"/>
                        <a:t>на срок от 180 до 240 часов, </a:t>
                      </a:r>
                      <a:r>
                        <a:rPr lang="ru-RU" sz="1200" b="1" dirty="0" smtClean="0"/>
                        <a:t>либо исправительные работы </a:t>
                      </a:r>
                      <a:r>
                        <a:rPr lang="ru-RU" sz="1200" b="1" dirty="0"/>
                        <a:t>на срок </a:t>
                      </a:r>
                      <a:r>
                        <a:rPr lang="ru-RU" sz="1200" b="1" dirty="0" smtClean="0"/>
                        <a:t>до </a:t>
                      </a:r>
                      <a:r>
                        <a:rPr lang="ru-RU" sz="1200" b="1" dirty="0"/>
                        <a:t>2 </a:t>
                      </a:r>
                      <a:r>
                        <a:rPr lang="ru-RU" sz="1200" b="1" dirty="0" smtClean="0"/>
                        <a:t>лет  либо принудительные работы на </a:t>
                      </a:r>
                      <a:r>
                        <a:rPr lang="ru-RU" sz="1200" b="1" dirty="0"/>
                        <a:t>срок до 1 года, </a:t>
                      </a:r>
                      <a:endParaRPr lang="ru-RU" sz="1050" b="1" dirty="0"/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либо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лишение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свободы на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 1 год </a:t>
                      </a:r>
                      <a:r>
                        <a:rPr lang="ru-RU" sz="1200" b="1" dirty="0"/>
                        <a:t>с лишением права занимать определенные должности </a:t>
                      </a:r>
                      <a:r>
                        <a:rPr lang="ru-RU" sz="1200" b="1" dirty="0" smtClean="0"/>
                        <a:t> (деятельность) </a:t>
                      </a:r>
                      <a:r>
                        <a:rPr lang="ru-RU" sz="1200" b="1" dirty="0"/>
                        <a:t>на срок до 1 года или без такового.</a:t>
                      </a:r>
                      <a:endParaRPr lang="ru-RU" sz="105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</a:t>
                      </a:r>
                      <a:r>
                        <a:rPr lang="ru-RU" sz="1200" b="1" dirty="0" smtClean="0"/>
                        <a:t>принудительные работы </a:t>
                      </a:r>
                      <a:r>
                        <a:rPr lang="ru-RU" sz="1200" b="1" dirty="0"/>
                        <a:t>на срок до 4 лет </a:t>
                      </a:r>
                      <a:endParaRPr lang="ru-RU" sz="1050" b="1" dirty="0"/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либо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лишение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свободы на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4 года</a:t>
                      </a:r>
                      <a:r>
                        <a:rPr lang="ru-RU" sz="1200" b="1" dirty="0" smtClean="0"/>
                        <a:t> </a:t>
                      </a:r>
                      <a:r>
                        <a:rPr lang="ru-RU" sz="1200" b="1" dirty="0"/>
                        <a:t>с лишением права занимать определенные должности </a:t>
                      </a:r>
                      <a:r>
                        <a:rPr lang="ru-RU" sz="1200" b="1" dirty="0" smtClean="0"/>
                        <a:t> (деятельность) на </a:t>
                      </a:r>
                      <a:r>
                        <a:rPr lang="ru-RU" sz="1200" b="1" dirty="0"/>
                        <a:t>срок до 3 лет или без такового.</a:t>
                      </a:r>
                      <a:endParaRPr lang="ru-RU" sz="105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</a:t>
                      </a:r>
                      <a:r>
                        <a:rPr lang="ru-RU" sz="1200" b="1" dirty="0" smtClean="0"/>
                        <a:t>принудительные работы на </a:t>
                      </a:r>
                      <a:r>
                        <a:rPr lang="ru-RU" sz="1200" b="1" dirty="0"/>
                        <a:t>срок до 5 лет </a:t>
                      </a:r>
                      <a:endParaRPr lang="ru-RU" sz="1050" b="1" dirty="0"/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200" b="1" dirty="0"/>
                        <a:t>-	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либо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лишение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</a:rPr>
                        <a:t>свободы на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/>
                      </a:r>
                      <a:br>
                        <a:rPr lang="ru-RU" sz="1200" b="1" dirty="0" smtClean="0">
                          <a:solidFill>
                            <a:srgbClr val="C00000"/>
                          </a:solidFill>
                        </a:rPr>
                      </a:br>
                      <a:r>
                        <a:rPr lang="ru-RU" sz="1200" b="1" dirty="0" smtClean="0">
                          <a:solidFill>
                            <a:srgbClr val="C00000"/>
                          </a:solidFill>
                        </a:rPr>
                        <a:t>5 лет </a:t>
                      </a:r>
                      <a:r>
                        <a:rPr lang="ru-RU" sz="1200" b="1" dirty="0"/>
                        <a:t>с лишением права занимать определенные должности </a:t>
                      </a:r>
                      <a:r>
                        <a:rPr lang="ru-RU" sz="1200" b="1" dirty="0" smtClean="0"/>
                        <a:t>(деятельность) </a:t>
                      </a:r>
                      <a:r>
                        <a:rPr lang="ru-RU" sz="1200" b="1" dirty="0"/>
                        <a:t>на срок до 3 лет или без такового.</a:t>
                      </a:r>
                      <a:endParaRPr lang="ru-RU" sz="105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4282" y="4643446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Под требованиями охраны труда в настоящей статье понимаются государственные нормативные требования охраны труда, содержащиеся в федеральных законах и иных нормативных правовых актах Российской Федерации, законах и иных нормативных правовых актах субъектов Российской Федерации.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4681219"/>
          <a:ext cx="8724960" cy="203392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331267"/>
                <a:gridCol w="4393693"/>
              </a:tblGrid>
              <a:tr h="19708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</a:rPr>
                        <a:t>РАНЕЕ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4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/>
                        <a:t>пункт 1</a:t>
                      </a:r>
                      <a:endParaRPr lang="ru-RU" sz="100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/>
                        <a:t>пункт 2</a:t>
                      </a:r>
                      <a:endParaRPr lang="ru-RU" sz="1000" b="1" dirty="0">
                        <a:latin typeface="Times New Roman"/>
                        <a:ea typeface="Times New Roman"/>
                      </a:endParaRP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386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причинение тяжкого вреда здоровью человека по неосторожности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смерть человека </a:t>
                      </a:r>
                      <a:br>
                        <a:rPr lang="ru-RU" sz="11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неосторожности 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1256621">
                <a:tc>
                  <a:txBody>
                    <a:bodyPr/>
                    <a:lstStyle/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100" b="1" dirty="0" smtClean="0"/>
                        <a:t>- 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</a:rPr>
                        <a:t>штраф в размере до 200 тыс. руб. </a:t>
                      </a:r>
                      <a:r>
                        <a:rPr lang="ru-RU" sz="1100" b="1" dirty="0" smtClean="0"/>
                        <a:t>или доход осужденного за период до 18 месяцев, </a:t>
                      </a:r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14300" algn="l"/>
                        </a:tabLst>
                      </a:pPr>
                      <a:r>
                        <a:rPr lang="ru-RU" sz="1100" b="1" dirty="0" smtClean="0"/>
                        <a:t>- либо обязательные работы на срок до 480 часов,  либо исправительные работы на срок до 2 лет, либо принудительные работы на срок до 1 года, </a:t>
                      </a:r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14300" algn="l"/>
                        </a:tabLst>
                      </a:pPr>
                      <a:r>
                        <a:rPr lang="ru-RU" sz="1100" b="1" dirty="0" smtClean="0"/>
                        <a:t>- 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</a:rPr>
                        <a:t>либо лишение свободы на 1 год</a:t>
                      </a:r>
                      <a:r>
                        <a:rPr lang="ru-RU" sz="1100" b="1" dirty="0" smtClean="0"/>
                        <a:t>.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100" b="1" dirty="0" smtClean="0"/>
                        <a:t>- принудительные работы на срок до 4 лет с лишением права занимать определенные должности (деятельность) на срок до 3 лет или без такового </a:t>
                      </a:r>
                    </a:p>
                    <a:p>
                      <a:pPr marL="114300" indent="-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ru-RU" sz="1100" b="1" dirty="0" smtClean="0"/>
                        <a:t>- 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</a:rPr>
                        <a:t>либо лишение свободы на срок до 4 лет </a:t>
                      </a:r>
                      <a:r>
                        <a:rPr lang="ru-RU" sz="1100" b="1" dirty="0" smtClean="0"/>
                        <a:t>с лишением права занимать определенные должности (деятельность) на срок до 3 лет или без такового.</a:t>
                      </a:r>
                    </a:p>
                  </a:txBody>
                  <a:tcPr marL="42236" marR="42236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Номер слайда 3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</a:pPr>
            <a:fld id="{D53F1B85-446C-4A26-8E19-33D860A96750}" type="slidenum">
              <a:rPr lang="ru-RU" sz="2000" b="0">
                <a:solidFill>
                  <a:srgbClr val="626262"/>
                </a:solidFill>
                <a:latin typeface="Arial Black" pitchFamily="34" charset="0"/>
              </a:rPr>
              <a:pPr algn="r">
                <a:spcBef>
                  <a:spcPct val="20000"/>
                </a:spcBef>
              </a:pPr>
              <a:t>72</a:t>
            </a:fld>
            <a:endParaRPr lang="ru-RU" sz="2000" b="0" dirty="0">
              <a:solidFill>
                <a:srgbClr val="626262"/>
              </a:solidFill>
              <a:latin typeface="Arial Black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388" y="188640"/>
            <a:ext cx="8824912" cy="7207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400" dirty="0">
                <a:solidFill>
                  <a:srgbClr val="C00000"/>
                </a:solidFill>
              </a:rPr>
              <a:t>Ответственность за нарушения в области охраны труда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290959"/>
              </p:ext>
            </p:extLst>
          </p:nvPr>
        </p:nvGraphicFramePr>
        <p:xfrm>
          <a:off x="142844" y="1214422"/>
          <a:ext cx="8840091" cy="525727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71504"/>
                <a:gridCol w="6212552"/>
                <a:gridCol w="1060226"/>
                <a:gridCol w="995809"/>
              </a:tblGrid>
              <a:tr h="428628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C00000"/>
                          </a:solidFill>
                        </a:rPr>
                        <a:t>С 1 января 2015 г. 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4831" marR="4831" marT="4831" marB="0" vert="vert27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Состав административного правонарушения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Размеры административного наказания (штрафов)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Должностные</a:t>
                      </a:r>
                    </a:p>
                    <a:p>
                      <a:pPr algn="ctr" fontAlgn="ctr"/>
                      <a:r>
                        <a:rPr lang="ru-RU" sz="1100" u="none" strike="noStrike" dirty="0" smtClean="0"/>
                        <a:t>лица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Юридические лица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52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Нарушение государственных нормативных требований охраны труда, содержащихся в федеральных законах и иных нормативных правовых актах Российской Федерации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5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80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490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Нарушение работодателем установленного порядка проведения специальной оценки условий труда на рабочих местах или ее </a:t>
                      </a:r>
                      <a:r>
                        <a:rPr lang="ru-RU" sz="1200" u="none" strike="noStrike" dirty="0" err="1" smtClean="0"/>
                        <a:t>непроведение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10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79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Уклонение от оформления или ненадлежащее оформление трудового договора либо заключение гражданско-правового договора, фактически регулирующего трудовые отношения между работником и работодателем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до 20 </a:t>
                      </a:r>
                      <a:r>
                        <a:rPr lang="ru-RU" sz="1200" u="none" strike="noStrike" dirty="0"/>
                        <a:t>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</a:t>
                      </a:r>
                      <a:r>
                        <a:rPr lang="ru-RU" sz="1200" u="none" strike="noStrike" dirty="0" smtClean="0"/>
                        <a:t>100 </a:t>
                      </a:r>
                      <a:r>
                        <a:rPr lang="ru-RU" sz="1200" u="none" strike="noStrike" dirty="0"/>
                        <a:t>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12144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Допуск работника к исполнению им трудовых обязанностей без прохождения в установленном порядке обучения и проверки знаний требований охраны труда, а также обязательных предварительных (при поступлении на работу) и периодических (в течение трудовой деятельности) медицинских осмотров, обязательных медицинских осмотров в начале рабочего дня (смены), обязательных психиатрических освидетельствований или при наличии медицинских противопоказаний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25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130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/>
                        <a:t>Необеспечение</a:t>
                      </a:r>
                      <a:r>
                        <a:rPr lang="ru-RU" sz="1200" u="none" strike="noStrike" dirty="0" smtClean="0"/>
                        <a:t> работников средствами индивидуальной защиты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30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150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490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smtClean="0"/>
                        <a:t> Нарушение организацией, проводившей специальную оценку условий труда, установленного порядка проведения специальной оценки условий труда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30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100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5213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РАНЕЕ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Общая норма о нарушениях законодательства о труде и об охране труда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31" marR="4831" marT="483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5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до 50 тыс. 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857232"/>
            <a:ext cx="8858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3553A9"/>
                </a:solidFill>
              </a:rPr>
              <a:t>Кодекс Российской Федерации об административных правонарушениях</a:t>
            </a:r>
            <a:endParaRPr lang="ru-RU" dirty="0">
              <a:solidFill>
                <a:srgbClr val="3553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868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5|2.5|1.6|1.5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5873</Words>
  <Application>Microsoft Office PowerPoint</Application>
  <PresentationFormat>Экран (4:3)</PresentationFormat>
  <Paragraphs>828</Paragraphs>
  <Slides>72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Оформление по умолчанию</vt:lpstr>
      <vt:lpstr>Презентация PowerPoint</vt:lpstr>
      <vt:lpstr>Специальная оценка условий труда</vt:lpstr>
      <vt:lpstr>Презентация PowerPoint</vt:lpstr>
      <vt:lpstr>Презентация PowerPoint</vt:lpstr>
      <vt:lpstr>СОУТ НЕ ПРОВОДИТСЯ</vt:lpstr>
      <vt:lpstr>Государственные гражданские служащие и муниципальные служащие</vt:lpstr>
      <vt:lpstr>Нужно знать!</vt:lpstr>
      <vt:lpstr>Нужно знать!</vt:lpstr>
      <vt:lpstr>НЕЗАВИСИМОСТЬ ОРГАНИЗАЦИЙ И ЭКСПЕРТОВ</vt:lpstr>
      <vt:lpstr>ОТВЕТСТВЕННОСТЬ ОРГАНИЗАЦИЙ И ЭКСПЕРТОВ</vt:lpstr>
      <vt:lpstr>Нужно знать!</vt:lpstr>
      <vt:lpstr>Права и обязанности сторон</vt:lpstr>
      <vt:lpstr>Права и обязанности сторон</vt:lpstr>
      <vt:lpstr>Права и обязанности сторон</vt:lpstr>
      <vt:lpstr>Права и обязанности сторон</vt:lpstr>
      <vt:lpstr>Права и обязанности сторон</vt:lpstr>
      <vt:lpstr>Права и обязанности сторон</vt:lpstr>
      <vt:lpstr>Применение результатов проведения СОУТ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проведения СОУТ на отдельных рабочих местах</vt:lpstr>
      <vt:lpstr>Внеплановая специальная оценка условий труда</vt:lpstr>
      <vt:lpstr>Презентация PowerPoint</vt:lpstr>
      <vt:lpstr> Идентификация потенциально вредных  и (или) опасных производственных факторов</vt:lpstr>
      <vt:lpstr> Идентификация потенциально вредных  и (или) опасных производственных факторов</vt:lpstr>
      <vt:lpstr> Идентификация не осуществляется в отношении:</vt:lpstr>
      <vt:lpstr>Презентация PowerPoint</vt:lpstr>
      <vt:lpstr>Декларирование</vt:lpstr>
      <vt:lpstr>Декларирование</vt:lpstr>
      <vt:lpstr> Исследования (испытания) и измерения  вредных и (или) опасных производственных факторов</vt:lpstr>
      <vt:lpstr> Процедура выявления вредных факторов и составления перечней рабочих мест</vt:lpstr>
      <vt:lpstr> Исследования (испытания) и измерения  вредных и (или) опасных производственных факторов</vt:lpstr>
      <vt:lpstr> Исследования (испытания) и измерения  вредных и (или) опасных производственных факторов</vt:lpstr>
      <vt:lpstr>Решение о невозможности проведения исследований (испытаний) и измерений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Методика проведения СОУТ</vt:lpstr>
      <vt:lpstr>Классификация условий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Гарантии и компенсации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Изменения в пенсионном законодательстве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Ответственность за нарушения в области охраны труда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/>
  <cp:revision>88</cp:revision>
  <dcterms:created xsi:type="dcterms:W3CDTF">2008-02-05T14:39:13Z</dcterms:created>
  <dcterms:modified xsi:type="dcterms:W3CDTF">2018-06-01T11:06:11Z</dcterms:modified>
</cp:coreProperties>
</file>