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1"/>
  </p:sldMasterIdLst>
  <p:notesMasterIdLst>
    <p:notesMasterId r:id="rId39"/>
  </p:notesMasterIdLst>
  <p:sldIdLst>
    <p:sldId id="256" r:id="rId2"/>
    <p:sldId id="274" r:id="rId3"/>
    <p:sldId id="280" r:id="rId4"/>
    <p:sldId id="275" r:id="rId5"/>
    <p:sldId id="303" r:id="rId6"/>
    <p:sldId id="276" r:id="rId7"/>
    <p:sldId id="277" r:id="rId8"/>
    <p:sldId id="289" r:id="rId9"/>
    <p:sldId id="283" r:id="rId10"/>
    <p:sldId id="279" r:id="rId11"/>
    <p:sldId id="286" r:id="rId12"/>
    <p:sldId id="307" r:id="rId13"/>
    <p:sldId id="298" r:id="rId14"/>
    <p:sldId id="301" r:id="rId15"/>
    <p:sldId id="300" r:id="rId16"/>
    <p:sldId id="278" r:id="rId17"/>
    <p:sldId id="297" r:id="rId18"/>
    <p:sldId id="281" r:id="rId19"/>
    <p:sldId id="299" r:id="rId20"/>
    <p:sldId id="293" r:id="rId21"/>
    <p:sldId id="296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19" r:id="rId34"/>
    <p:sldId id="320" r:id="rId35"/>
    <p:sldId id="321" r:id="rId36"/>
    <p:sldId id="322" r:id="rId37"/>
    <p:sldId id="323" r:id="rId38"/>
  </p:sldIdLst>
  <p:sldSz cx="9144000" cy="6858000" type="screen4x3"/>
  <p:notesSz cx="6888163" cy="100203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3300"/>
    <a:srgbClr val="0033CC"/>
    <a:srgbClr val="A50021"/>
    <a:srgbClr val="FFFFF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43" autoAdjust="0"/>
    <p:restoredTop sz="89050" autoAdjust="0"/>
  </p:normalViewPr>
  <p:slideViewPr>
    <p:cSldViewPr>
      <p:cViewPr varScale="1">
        <p:scale>
          <a:sx n="61" d="100"/>
          <a:sy n="61" d="100"/>
        </p:scale>
        <p:origin x="162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5621" cy="50157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934" y="0"/>
            <a:ext cx="2985621" cy="50157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8213" y="750888"/>
            <a:ext cx="5011737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495" y="4759362"/>
            <a:ext cx="5511174" cy="4509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7122"/>
            <a:ext cx="2985621" cy="5015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934" y="9517122"/>
            <a:ext cx="2985621" cy="5015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BA458E1-4D98-4FF0-A846-11060454CF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8213" y="750888"/>
            <a:ext cx="5011737" cy="37592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A458E1-4D98-4FF0-A846-11060454CF56}" type="slidenum">
              <a:rPr lang="ru-RU" altLang="ru-RU" smtClean="0"/>
              <a:pPr>
                <a:defRPr/>
              </a:pPr>
              <a:t>25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90" y="234"/>
              <a:ext cx="1857" cy="3625"/>
              <a:chOff x="3010" y="778"/>
              <a:chExt cx="1857" cy="3625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3" y="773"/>
                <a:ext cx="1333" cy="1485"/>
              </a:xfrm>
              <a:custGeom>
                <a:avLst/>
                <a:gdLst>
                  <a:gd name="T0" fmla="*/ 405 w 596"/>
                  <a:gd name="T1" fmla="*/ 9149 h 666"/>
                  <a:gd name="T2" fmla="*/ 145 w 596"/>
                  <a:gd name="T3" fmla="*/ 8426 h 666"/>
                  <a:gd name="T4" fmla="*/ 0 w 596"/>
                  <a:gd name="T5" fmla="*/ 7140 h 666"/>
                  <a:gd name="T6" fmla="*/ 101 w 596"/>
                  <a:gd name="T7" fmla="*/ 5490 h 666"/>
                  <a:gd name="T8" fmla="*/ 626 w 596"/>
                  <a:gd name="T9" fmla="*/ 3735 h 666"/>
                  <a:gd name="T10" fmla="*/ 1720 w 596"/>
                  <a:gd name="T11" fmla="*/ 2074 h 666"/>
                  <a:gd name="T12" fmla="*/ 3556 w 596"/>
                  <a:gd name="T13" fmla="*/ 765 h 666"/>
                  <a:gd name="T14" fmla="*/ 6177 w 596"/>
                  <a:gd name="T15" fmla="*/ 45 h 666"/>
                  <a:gd name="T16" fmla="*/ 9510 w 596"/>
                  <a:gd name="T17" fmla="*/ 223 h 666"/>
                  <a:gd name="T18" fmla="*/ 12116 w 596"/>
                  <a:gd name="T19" fmla="*/ 1686 h 666"/>
                  <a:gd name="T20" fmla="*/ 13862 w 596"/>
                  <a:gd name="T21" fmla="*/ 4083 h 666"/>
                  <a:gd name="T22" fmla="*/ 14793 w 596"/>
                  <a:gd name="T23" fmla="*/ 7015 h 666"/>
                  <a:gd name="T24" fmla="*/ 14891 w 596"/>
                  <a:gd name="T25" fmla="*/ 10112 h 666"/>
                  <a:gd name="T26" fmla="*/ 14166 w 596"/>
                  <a:gd name="T27" fmla="*/ 12981 h 666"/>
                  <a:gd name="T28" fmla="*/ 12686 w 596"/>
                  <a:gd name="T29" fmla="*/ 15198 h 666"/>
                  <a:gd name="T30" fmla="*/ 10440 w 596"/>
                  <a:gd name="T31" fmla="*/ 16386 h 666"/>
                  <a:gd name="T32" fmla="*/ 9734 w 596"/>
                  <a:gd name="T33" fmla="*/ 16281 h 666"/>
                  <a:gd name="T34" fmla="*/ 11031 w 596"/>
                  <a:gd name="T35" fmla="*/ 15254 h 666"/>
                  <a:gd name="T36" fmla="*/ 12060 w 596"/>
                  <a:gd name="T37" fmla="*/ 13448 h 666"/>
                  <a:gd name="T38" fmla="*/ 12731 w 596"/>
                  <a:gd name="T39" fmla="*/ 11216 h 666"/>
                  <a:gd name="T40" fmla="*/ 13010 w 596"/>
                  <a:gd name="T41" fmla="*/ 8781 h 666"/>
                  <a:gd name="T42" fmla="*/ 12865 w 596"/>
                  <a:gd name="T43" fmla="*/ 6375 h 666"/>
                  <a:gd name="T44" fmla="*/ 12140 w 596"/>
                  <a:gd name="T45" fmla="*/ 4301 h 666"/>
                  <a:gd name="T46" fmla="*/ 10830 w 596"/>
                  <a:gd name="T47" fmla="*/ 2769 h 666"/>
                  <a:gd name="T48" fmla="*/ 8539 w 596"/>
                  <a:gd name="T49" fmla="*/ 1848 h 666"/>
                  <a:gd name="T50" fmla="*/ 6153 w 596"/>
                  <a:gd name="T51" fmla="*/ 1507 h 666"/>
                  <a:gd name="T52" fmla="*/ 4352 w 596"/>
                  <a:gd name="T53" fmla="*/ 1750 h 666"/>
                  <a:gd name="T54" fmla="*/ 3031 w 596"/>
                  <a:gd name="T55" fmla="*/ 2495 h 666"/>
                  <a:gd name="T56" fmla="*/ 2100 w 596"/>
                  <a:gd name="T57" fmla="*/ 3679 h 666"/>
                  <a:gd name="T58" fmla="*/ 1420 w 596"/>
                  <a:gd name="T59" fmla="*/ 5086 h 666"/>
                  <a:gd name="T60" fmla="*/ 995 w 596"/>
                  <a:gd name="T61" fmla="*/ 6716 h 666"/>
                  <a:gd name="T62" fmla="*/ 705 w 596"/>
                  <a:gd name="T63" fmla="*/ 8382 h 6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797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627 h 237"/>
                  <a:gd name="T4" fmla="*/ 80 w 257"/>
                  <a:gd name="T5" fmla="*/ 1259 h 237"/>
                  <a:gd name="T6" fmla="*/ 142 w 257"/>
                  <a:gd name="T7" fmla="*/ 1887 h 237"/>
                  <a:gd name="T8" fmla="*/ 262 w 257"/>
                  <a:gd name="T9" fmla="*/ 2476 h 237"/>
                  <a:gd name="T10" fmla="*/ 440 w 257"/>
                  <a:gd name="T11" fmla="*/ 3002 h 237"/>
                  <a:gd name="T12" fmla="*/ 655 w 257"/>
                  <a:gd name="T13" fmla="*/ 3553 h 237"/>
                  <a:gd name="T14" fmla="*/ 922 w 257"/>
                  <a:gd name="T15" fmla="*/ 4062 h 237"/>
                  <a:gd name="T16" fmla="*/ 1240 w 257"/>
                  <a:gd name="T17" fmla="*/ 4488 h 237"/>
                  <a:gd name="T18" fmla="*/ 1633 w 257"/>
                  <a:gd name="T19" fmla="*/ 4893 h 237"/>
                  <a:gd name="T20" fmla="*/ 2093 w 257"/>
                  <a:gd name="T21" fmla="*/ 5241 h 237"/>
                  <a:gd name="T22" fmla="*/ 2586 w 257"/>
                  <a:gd name="T23" fmla="*/ 5523 h 237"/>
                  <a:gd name="T24" fmla="*/ 3193 w 257"/>
                  <a:gd name="T25" fmla="*/ 5747 h 237"/>
                  <a:gd name="T26" fmla="*/ 3850 w 257"/>
                  <a:gd name="T27" fmla="*/ 5893 h 237"/>
                  <a:gd name="T28" fmla="*/ 4586 w 257"/>
                  <a:gd name="T29" fmla="*/ 5973 h 237"/>
                  <a:gd name="T30" fmla="*/ 5361 w 257"/>
                  <a:gd name="T31" fmla="*/ 5949 h 237"/>
                  <a:gd name="T32" fmla="*/ 6263 w 257"/>
                  <a:gd name="T33" fmla="*/ 5848 h 237"/>
                  <a:gd name="T34" fmla="*/ 5459 w 257"/>
                  <a:gd name="T35" fmla="*/ 5722 h 237"/>
                  <a:gd name="T36" fmla="*/ 4748 w 257"/>
                  <a:gd name="T37" fmla="*/ 5547 h 237"/>
                  <a:gd name="T38" fmla="*/ 4146 w 257"/>
                  <a:gd name="T39" fmla="*/ 5341 h 237"/>
                  <a:gd name="T40" fmla="*/ 3608 w 257"/>
                  <a:gd name="T41" fmla="*/ 5140 h 237"/>
                  <a:gd name="T42" fmla="*/ 3115 w 257"/>
                  <a:gd name="T43" fmla="*/ 4860 h 237"/>
                  <a:gd name="T44" fmla="*/ 2731 w 257"/>
                  <a:gd name="T45" fmla="*/ 4589 h 237"/>
                  <a:gd name="T46" fmla="*/ 2368 w 257"/>
                  <a:gd name="T47" fmla="*/ 4261 h 237"/>
                  <a:gd name="T48" fmla="*/ 2048 w 257"/>
                  <a:gd name="T49" fmla="*/ 3901 h 237"/>
                  <a:gd name="T50" fmla="*/ 1753 w 257"/>
                  <a:gd name="T51" fmla="*/ 3553 h 237"/>
                  <a:gd name="T52" fmla="*/ 1491 w 257"/>
                  <a:gd name="T53" fmla="*/ 3148 h 237"/>
                  <a:gd name="T54" fmla="*/ 1273 w 257"/>
                  <a:gd name="T55" fmla="*/ 2700 h 237"/>
                  <a:gd name="T56" fmla="*/ 1051 w 257"/>
                  <a:gd name="T57" fmla="*/ 2214 h 237"/>
                  <a:gd name="T58" fmla="*/ 800 w 257"/>
                  <a:gd name="T59" fmla="*/ 1741 h 237"/>
                  <a:gd name="T60" fmla="*/ 558 w 257"/>
                  <a:gd name="T61" fmla="*/ 1181 h 237"/>
                  <a:gd name="T62" fmla="*/ 295 w 257"/>
                  <a:gd name="T63" fmla="*/ 607 h 237"/>
                  <a:gd name="T64" fmla="*/ 0 w 257"/>
                  <a:gd name="T65" fmla="*/ 0 h 2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7" y="2162"/>
                <a:ext cx="277" cy="249"/>
              </a:xfrm>
              <a:custGeom>
                <a:avLst/>
                <a:gdLst>
                  <a:gd name="T0" fmla="*/ 1917 w 124"/>
                  <a:gd name="T1" fmla="*/ 0 h 110"/>
                  <a:gd name="T2" fmla="*/ 3089 w 124"/>
                  <a:gd name="T3" fmla="*/ 2830 h 110"/>
                  <a:gd name="T4" fmla="*/ 2989 w 124"/>
                  <a:gd name="T5" fmla="*/ 2807 h 110"/>
                  <a:gd name="T6" fmla="*/ 2665 w 124"/>
                  <a:gd name="T7" fmla="*/ 2762 h 110"/>
                  <a:gd name="T8" fmla="*/ 2220 w 124"/>
                  <a:gd name="T9" fmla="*/ 2655 h 110"/>
                  <a:gd name="T10" fmla="*/ 1698 w 124"/>
                  <a:gd name="T11" fmla="*/ 2599 h 110"/>
                  <a:gd name="T12" fmla="*/ 1128 w 124"/>
                  <a:gd name="T13" fmla="*/ 2551 h 110"/>
                  <a:gd name="T14" fmla="*/ 623 w 124"/>
                  <a:gd name="T15" fmla="*/ 2578 h 110"/>
                  <a:gd name="T16" fmla="*/ 226 w 124"/>
                  <a:gd name="T17" fmla="*/ 2680 h 110"/>
                  <a:gd name="T18" fmla="*/ 0 w 124"/>
                  <a:gd name="T19" fmla="*/ 2891 h 110"/>
                  <a:gd name="T20" fmla="*/ 101 w 124"/>
                  <a:gd name="T21" fmla="*/ 2578 h 110"/>
                  <a:gd name="T22" fmla="*/ 199 w 124"/>
                  <a:gd name="T23" fmla="*/ 2332 h 110"/>
                  <a:gd name="T24" fmla="*/ 400 w 124"/>
                  <a:gd name="T25" fmla="*/ 2157 h 110"/>
                  <a:gd name="T26" fmla="*/ 623 w 124"/>
                  <a:gd name="T27" fmla="*/ 1994 h 110"/>
                  <a:gd name="T28" fmla="*/ 894 w 124"/>
                  <a:gd name="T29" fmla="*/ 1890 h 110"/>
                  <a:gd name="T30" fmla="*/ 1173 w 124"/>
                  <a:gd name="T31" fmla="*/ 1865 h 110"/>
                  <a:gd name="T32" fmla="*/ 1472 w 124"/>
                  <a:gd name="T33" fmla="*/ 1865 h 110"/>
                  <a:gd name="T34" fmla="*/ 1796 w 124"/>
                  <a:gd name="T35" fmla="*/ 1947 h 110"/>
                  <a:gd name="T36" fmla="*/ 1816 w 124"/>
                  <a:gd name="T37" fmla="*/ 1865 h 110"/>
                  <a:gd name="T38" fmla="*/ 1736 w 124"/>
                  <a:gd name="T39" fmla="*/ 1471 h 110"/>
                  <a:gd name="T40" fmla="*/ 1671 w 124"/>
                  <a:gd name="T41" fmla="*/ 998 h 110"/>
                  <a:gd name="T42" fmla="*/ 1617 w 124"/>
                  <a:gd name="T43" fmla="*/ 790 h 110"/>
                  <a:gd name="T44" fmla="*/ 1573 w 124"/>
                  <a:gd name="T45" fmla="*/ 790 h 110"/>
                  <a:gd name="T46" fmla="*/ 1517 w 124"/>
                  <a:gd name="T47" fmla="*/ 763 h 110"/>
                  <a:gd name="T48" fmla="*/ 1472 w 124"/>
                  <a:gd name="T49" fmla="*/ 686 h 110"/>
                  <a:gd name="T50" fmla="*/ 1416 w 124"/>
                  <a:gd name="T51" fmla="*/ 604 h 110"/>
                  <a:gd name="T52" fmla="*/ 1416 w 124"/>
                  <a:gd name="T53" fmla="*/ 498 h 110"/>
                  <a:gd name="T54" fmla="*/ 1472 w 124"/>
                  <a:gd name="T55" fmla="*/ 369 h 110"/>
                  <a:gd name="T56" fmla="*/ 1637 w 124"/>
                  <a:gd name="T57" fmla="*/ 211 h 110"/>
                  <a:gd name="T58" fmla="*/ 1917 w 124"/>
                  <a:gd name="T59" fmla="*/ 0 h 11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8" y="972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126 w 109"/>
                  <a:gd name="T3" fmla="*/ 20 h 156"/>
                  <a:gd name="T4" fmla="*/ 454 w 109"/>
                  <a:gd name="T5" fmla="*/ 118 h 156"/>
                  <a:gd name="T6" fmla="*/ 944 w 109"/>
                  <a:gd name="T7" fmla="*/ 296 h 156"/>
                  <a:gd name="T8" fmla="*/ 1474 w 109"/>
                  <a:gd name="T9" fmla="*/ 583 h 156"/>
                  <a:gd name="T10" fmla="*/ 1985 w 109"/>
                  <a:gd name="T11" fmla="*/ 1079 h 156"/>
                  <a:gd name="T12" fmla="*/ 2454 w 109"/>
                  <a:gd name="T13" fmla="*/ 1737 h 156"/>
                  <a:gd name="T14" fmla="*/ 2738 w 109"/>
                  <a:gd name="T15" fmla="*/ 2643 h 156"/>
                  <a:gd name="T16" fmla="*/ 2783 w 109"/>
                  <a:gd name="T17" fmla="*/ 3819 h 156"/>
                  <a:gd name="T18" fmla="*/ 2677 w 109"/>
                  <a:gd name="T19" fmla="*/ 3819 h 156"/>
                  <a:gd name="T20" fmla="*/ 2531 w 109"/>
                  <a:gd name="T21" fmla="*/ 3819 h 156"/>
                  <a:gd name="T22" fmla="*/ 2374 w 109"/>
                  <a:gd name="T23" fmla="*/ 3819 h 156"/>
                  <a:gd name="T24" fmla="*/ 2227 w 109"/>
                  <a:gd name="T25" fmla="*/ 3775 h 156"/>
                  <a:gd name="T26" fmla="*/ 2066 w 109"/>
                  <a:gd name="T27" fmla="*/ 3741 h 156"/>
                  <a:gd name="T28" fmla="*/ 1884 w 109"/>
                  <a:gd name="T29" fmla="*/ 3677 h 156"/>
                  <a:gd name="T30" fmla="*/ 1681 w 109"/>
                  <a:gd name="T31" fmla="*/ 3552 h 156"/>
                  <a:gd name="T32" fmla="*/ 1474 w 109"/>
                  <a:gd name="T33" fmla="*/ 3399 h 156"/>
                  <a:gd name="T34" fmla="*/ 1349 w 109"/>
                  <a:gd name="T35" fmla="*/ 3083 h 156"/>
                  <a:gd name="T36" fmla="*/ 1349 w 109"/>
                  <a:gd name="T37" fmla="*/ 2716 h 156"/>
                  <a:gd name="T38" fmla="*/ 1430 w 109"/>
                  <a:gd name="T39" fmla="*/ 2356 h 156"/>
                  <a:gd name="T40" fmla="*/ 1510 w 109"/>
                  <a:gd name="T41" fmla="*/ 1960 h 156"/>
                  <a:gd name="T42" fmla="*/ 1430 w 109"/>
                  <a:gd name="T43" fmla="*/ 1519 h 156"/>
                  <a:gd name="T44" fmla="*/ 1227 w 109"/>
                  <a:gd name="T45" fmla="*/ 1059 h 156"/>
                  <a:gd name="T46" fmla="*/ 793 w 109"/>
                  <a:gd name="T47" fmla="*/ 558 h 156"/>
                  <a:gd name="T48" fmla="*/ 0 w 109"/>
                  <a:gd name="T49" fmla="*/ 0 h 15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0" y="2207"/>
                <a:ext cx="103" cy="209"/>
              </a:xfrm>
              <a:custGeom>
                <a:avLst/>
                <a:gdLst>
                  <a:gd name="T0" fmla="*/ 777 w 46"/>
                  <a:gd name="T1" fmla="*/ 0 h 94"/>
                  <a:gd name="T2" fmla="*/ 506 w 46"/>
                  <a:gd name="T3" fmla="*/ 925 h 94"/>
                  <a:gd name="T4" fmla="*/ 381 w 46"/>
                  <a:gd name="T5" fmla="*/ 1519 h 94"/>
                  <a:gd name="T6" fmla="*/ 280 w 46"/>
                  <a:gd name="T7" fmla="*/ 1932 h 94"/>
                  <a:gd name="T8" fmla="*/ 0 w 46"/>
                  <a:gd name="T9" fmla="*/ 2299 h 94"/>
                  <a:gd name="T10" fmla="*/ 300 w 46"/>
                  <a:gd name="T11" fmla="*/ 2154 h 94"/>
                  <a:gd name="T12" fmla="*/ 582 w 46"/>
                  <a:gd name="T13" fmla="*/ 1957 h 94"/>
                  <a:gd name="T14" fmla="*/ 808 w 46"/>
                  <a:gd name="T15" fmla="*/ 1681 h 94"/>
                  <a:gd name="T16" fmla="*/ 1012 w 46"/>
                  <a:gd name="T17" fmla="*/ 1394 h 94"/>
                  <a:gd name="T18" fmla="*/ 1133 w 46"/>
                  <a:gd name="T19" fmla="*/ 1078 h 94"/>
                  <a:gd name="T20" fmla="*/ 1158 w 46"/>
                  <a:gd name="T21" fmla="*/ 736 h 94"/>
                  <a:gd name="T22" fmla="*/ 1052 w 46"/>
                  <a:gd name="T23" fmla="*/ 360 h 94"/>
                  <a:gd name="T24" fmla="*/ 777 w 46"/>
                  <a:gd name="T25" fmla="*/ 0 h 9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1" y="1322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20 w 54"/>
                  <a:gd name="T3" fmla="*/ 25 h 40"/>
                  <a:gd name="T4" fmla="*/ 142 w 54"/>
                  <a:gd name="T5" fmla="*/ 81 h 40"/>
                  <a:gd name="T6" fmla="*/ 316 w 54"/>
                  <a:gd name="T7" fmla="*/ 207 h 40"/>
                  <a:gd name="T8" fmla="*/ 513 w 54"/>
                  <a:gd name="T9" fmla="*/ 308 h 40"/>
                  <a:gd name="T10" fmla="*/ 702 w 54"/>
                  <a:gd name="T11" fmla="*/ 389 h 40"/>
                  <a:gd name="T12" fmla="*/ 924 w 54"/>
                  <a:gd name="T13" fmla="*/ 437 h 40"/>
                  <a:gd name="T14" fmla="*/ 1120 w 54"/>
                  <a:gd name="T15" fmla="*/ 466 h 40"/>
                  <a:gd name="T16" fmla="*/ 1318 w 54"/>
                  <a:gd name="T17" fmla="*/ 410 h 40"/>
                  <a:gd name="T18" fmla="*/ 1293 w 54"/>
                  <a:gd name="T19" fmla="*/ 639 h 40"/>
                  <a:gd name="T20" fmla="*/ 1220 w 54"/>
                  <a:gd name="T21" fmla="*/ 846 h 40"/>
                  <a:gd name="T22" fmla="*/ 1076 w 54"/>
                  <a:gd name="T23" fmla="*/ 983 h 40"/>
                  <a:gd name="T24" fmla="*/ 898 w 54"/>
                  <a:gd name="T25" fmla="*/ 1028 h 40"/>
                  <a:gd name="T26" fmla="*/ 682 w 54"/>
                  <a:gd name="T27" fmla="*/ 1004 h 40"/>
                  <a:gd name="T28" fmla="*/ 460 w 54"/>
                  <a:gd name="T29" fmla="*/ 821 h 40"/>
                  <a:gd name="T30" fmla="*/ 242 w 54"/>
                  <a:gd name="T31" fmla="*/ 511 h 40"/>
                  <a:gd name="T32" fmla="*/ 0 w 54"/>
                  <a:gd name="T33" fmla="*/ 0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142 w 149"/>
                  <a:gd name="T3" fmla="*/ 453 h 704"/>
                  <a:gd name="T4" fmla="*/ 383 w 149"/>
                  <a:gd name="T5" fmla="*/ 1027 h 704"/>
                  <a:gd name="T6" fmla="*/ 671 w 149"/>
                  <a:gd name="T7" fmla="*/ 1755 h 704"/>
                  <a:gd name="T8" fmla="*/ 990 w 149"/>
                  <a:gd name="T9" fmla="*/ 2702 h 704"/>
                  <a:gd name="T10" fmla="*/ 1389 w 149"/>
                  <a:gd name="T11" fmla="*/ 3875 h 704"/>
                  <a:gd name="T12" fmla="*/ 1761 w 149"/>
                  <a:gd name="T13" fmla="*/ 5133 h 704"/>
                  <a:gd name="T14" fmla="*/ 2120 w 149"/>
                  <a:gd name="T15" fmla="*/ 6578 h 704"/>
                  <a:gd name="T16" fmla="*/ 2399 w 149"/>
                  <a:gd name="T17" fmla="*/ 8254 h 704"/>
                  <a:gd name="T18" fmla="*/ 2693 w 149"/>
                  <a:gd name="T19" fmla="*/ 10035 h 704"/>
                  <a:gd name="T20" fmla="*/ 2888 w 149"/>
                  <a:gd name="T21" fmla="*/ 12088 h 704"/>
                  <a:gd name="T22" fmla="*/ 2988 w 149"/>
                  <a:gd name="T23" fmla="*/ 14337 h 704"/>
                  <a:gd name="T24" fmla="*/ 3032 w 149"/>
                  <a:gd name="T25" fmla="*/ 16688 h 704"/>
                  <a:gd name="T26" fmla="*/ 2888 w 149"/>
                  <a:gd name="T27" fmla="*/ 19315 h 704"/>
                  <a:gd name="T28" fmla="*/ 2620 w 149"/>
                  <a:gd name="T29" fmla="*/ 22096 h 704"/>
                  <a:gd name="T30" fmla="*/ 2217 w 149"/>
                  <a:gd name="T31" fmla="*/ 25021 h 704"/>
                  <a:gd name="T32" fmla="*/ 1608 w 149"/>
                  <a:gd name="T33" fmla="*/ 28244 h 704"/>
                  <a:gd name="T34" fmla="*/ 932 w 149"/>
                  <a:gd name="T35" fmla="*/ 31897 h 704"/>
                  <a:gd name="T36" fmla="*/ 509 w 149"/>
                  <a:gd name="T37" fmla="*/ 35278 h 704"/>
                  <a:gd name="T38" fmla="*/ 241 w 149"/>
                  <a:gd name="T39" fmla="*/ 38399 h 704"/>
                  <a:gd name="T40" fmla="*/ 142 w 149"/>
                  <a:gd name="T41" fmla="*/ 41402 h 704"/>
                  <a:gd name="T42" fmla="*/ 142 w 149"/>
                  <a:gd name="T43" fmla="*/ 44257 h 704"/>
                  <a:gd name="T44" fmla="*/ 197 w 149"/>
                  <a:gd name="T45" fmla="*/ 46910 h 704"/>
                  <a:gd name="T46" fmla="*/ 295 w 149"/>
                  <a:gd name="T47" fmla="*/ 49238 h 704"/>
                  <a:gd name="T48" fmla="*/ 339 w 149"/>
                  <a:gd name="T49" fmla="*/ 51513 h 704"/>
                  <a:gd name="T50" fmla="*/ 990 w 149"/>
                  <a:gd name="T51" fmla="*/ 50340 h 704"/>
                  <a:gd name="T52" fmla="*/ 932 w 149"/>
                  <a:gd name="T53" fmla="*/ 49758 h 704"/>
                  <a:gd name="T54" fmla="*/ 868 w 149"/>
                  <a:gd name="T55" fmla="*/ 48082 h 704"/>
                  <a:gd name="T56" fmla="*/ 795 w 149"/>
                  <a:gd name="T57" fmla="*/ 45506 h 704"/>
                  <a:gd name="T58" fmla="*/ 848 w 149"/>
                  <a:gd name="T59" fmla="*/ 42078 h 704"/>
                  <a:gd name="T60" fmla="*/ 990 w 149"/>
                  <a:gd name="T61" fmla="*/ 37980 h 704"/>
                  <a:gd name="T62" fmla="*/ 1389 w 149"/>
                  <a:gd name="T63" fmla="*/ 33301 h 704"/>
                  <a:gd name="T64" fmla="*/ 2064 w 149"/>
                  <a:gd name="T65" fmla="*/ 28244 h 704"/>
                  <a:gd name="T66" fmla="*/ 3105 w 149"/>
                  <a:gd name="T67" fmla="*/ 22892 h 704"/>
                  <a:gd name="T68" fmla="*/ 3444 w 149"/>
                  <a:gd name="T69" fmla="*/ 20417 h 704"/>
                  <a:gd name="T70" fmla="*/ 3586 w 149"/>
                  <a:gd name="T71" fmla="*/ 17186 h 704"/>
                  <a:gd name="T72" fmla="*/ 3468 w 149"/>
                  <a:gd name="T73" fmla="*/ 13457 h 704"/>
                  <a:gd name="T74" fmla="*/ 3149 w 149"/>
                  <a:gd name="T75" fmla="*/ 9804 h 704"/>
                  <a:gd name="T76" fmla="*/ 2620 w 149"/>
                  <a:gd name="T77" fmla="*/ 6227 h 704"/>
                  <a:gd name="T78" fmla="*/ 1942 w 149"/>
                  <a:gd name="T79" fmla="*/ 3226 h 704"/>
                  <a:gd name="T80" fmla="*/ 1054 w 149"/>
                  <a:gd name="T81" fmla="*/ 1027 h 704"/>
                  <a:gd name="T82" fmla="*/ 0 w 149"/>
                  <a:gd name="T83" fmla="*/ 0 h 7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3808 w 128"/>
                <a:gd name="T1" fmla="*/ 0 h 217"/>
                <a:gd name="T2" fmla="*/ 4260 w 128"/>
                <a:gd name="T3" fmla="*/ 724 h 217"/>
                <a:gd name="T4" fmla="*/ 4661 w 128"/>
                <a:gd name="T5" fmla="*/ 2165 h 217"/>
                <a:gd name="T6" fmla="*/ 4979 w 128"/>
                <a:gd name="T7" fmla="*/ 4017 h 217"/>
                <a:gd name="T8" fmla="*/ 5191 w 128"/>
                <a:gd name="T9" fmla="*/ 6236 h 217"/>
                <a:gd name="T10" fmla="*/ 5145 w 128"/>
                <a:gd name="T11" fmla="*/ 8883 h 217"/>
                <a:gd name="T12" fmla="*/ 4706 w 128"/>
                <a:gd name="T13" fmla="*/ 11610 h 217"/>
                <a:gd name="T14" fmla="*/ 3808 w 128"/>
                <a:gd name="T15" fmla="*/ 14472 h 217"/>
                <a:gd name="T16" fmla="*/ 2425 w 128"/>
                <a:gd name="T17" fmla="*/ 17361 h 217"/>
                <a:gd name="T18" fmla="*/ 1994 w 128"/>
                <a:gd name="T19" fmla="*/ 17038 h 217"/>
                <a:gd name="T20" fmla="*/ 1542 w 128"/>
                <a:gd name="T21" fmla="*/ 16799 h 217"/>
                <a:gd name="T22" fmla="*/ 1062 w 128"/>
                <a:gd name="T23" fmla="*/ 16395 h 217"/>
                <a:gd name="T24" fmla="*/ 643 w 128"/>
                <a:gd name="T25" fmla="*/ 16072 h 217"/>
                <a:gd name="T26" fmla="*/ 318 w 128"/>
                <a:gd name="T27" fmla="*/ 15681 h 217"/>
                <a:gd name="T28" fmla="*/ 83 w 128"/>
                <a:gd name="T29" fmla="*/ 15196 h 217"/>
                <a:gd name="T30" fmla="*/ 0 w 128"/>
                <a:gd name="T31" fmla="*/ 14634 h 217"/>
                <a:gd name="T32" fmla="*/ 50 w 128"/>
                <a:gd name="T33" fmla="*/ 14230 h 217"/>
                <a:gd name="T34" fmla="*/ 527 w 128"/>
                <a:gd name="T35" fmla="*/ 13668 h 217"/>
                <a:gd name="T36" fmla="*/ 1171 w 128"/>
                <a:gd name="T37" fmla="*/ 12899 h 217"/>
                <a:gd name="T38" fmla="*/ 1865 w 128"/>
                <a:gd name="T39" fmla="*/ 12014 h 217"/>
                <a:gd name="T40" fmla="*/ 2554 w 128"/>
                <a:gd name="T41" fmla="*/ 10725 h 217"/>
                <a:gd name="T42" fmla="*/ 3197 w 128"/>
                <a:gd name="T43" fmla="*/ 8963 h 217"/>
                <a:gd name="T44" fmla="*/ 3694 w 128"/>
                <a:gd name="T45" fmla="*/ 6637 h 217"/>
                <a:gd name="T46" fmla="*/ 3934 w 128"/>
                <a:gd name="T47" fmla="*/ 3694 h 217"/>
                <a:gd name="T48" fmla="*/ 3808 w 128"/>
                <a:gd name="T49" fmla="*/ 0 h 2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6290 w 117"/>
                <a:gd name="T1" fmla="*/ 0 h 132"/>
                <a:gd name="T2" fmla="*/ 0 w 117"/>
                <a:gd name="T3" fmla="*/ 3817 h 132"/>
                <a:gd name="T4" fmla="*/ 248 w 117"/>
                <a:gd name="T5" fmla="*/ 3955 h 132"/>
                <a:gd name="T6" fmla="*/ 1162 w 117"/>
                <a:gd name="T7" fmla="*/ 4436 h 132"/>
                <a:gd name="T8" fmla="*/ 2436 w 117"/>
                <a:gd name="T9" fmla="*/ 5512 h 132"/>
                <a:gd name="T10" fmla="*/ 3855 w 117"/>
                <a:gd name="T11" fmla="*/ 7167 h 132"/>
                <a:gd name="T12" fmla="*/ 5540 w 117"/>
                <a:gd name="T13" fmla="*/ 9466 h 132"/>
                <a:gd name="T14" fmla="*/ 7041 w 117"/>
                <a:gd name="T15" fmla="*/ 12208 h 132"/>
                <a:gd name="T16" fmla="*/ 8560 w 117"/>
                <a:gd name="T17" fmla="*/ 15716 h 132"/>
                <a:gd name="T18" fmla="*/ 9721 w 117"/>
                <a:gd name="T19" fmla="*/ 20152 h 132"/>
                <a:gd name="T20" fmla="*/ 9803 w 117"/>
                <a:gd name="T21" fmla="*/ 18324 h 132"/>
                <a:gd name="T22" fmla="*/ 9640 w 117"/>
                <a:gd name="T23" fmla="*/ 16335 h 132"/>
                <a:gd name="T24" fmla="*/ 9053 w 117"/>
                <a:gd name="T25" fmla="*/ 13727 h 132"/>
                <a:gd name="T26" fmla="*/ 8311 w 117"/>
                <a:gd name="T27" fmla="*/ 11294 h 132"/>
                <a:gd name="T28" fmla="*/ 7452 w 117"/>
                <a:gd name="T29" fmla="*/ 8858 h 132"/>
                <a:gd name="T30" fmla="*/ 6535 w 117"/>
                <a:gd name="T31" fmla="*/ 6858 h 132"/>
                <a:gd name="T32" fmla="*/ 5622 w 117"/>
                <a:gd name="T33" fmla="*/ 5512 h 132"/>
                <a:gd name="T34" fmla="*/ 4844 w 117"/>
                <a:gd name="T35" fmla="*/ 4868 h 132"/>
                <a:gd name="T36" fmla="*/ 5785 w 117"/>
                <a:gd name="T37" fmla="*/ 4436 h 132"/>
                <a:gd name="T38" fmla="*/ 6620 w 117"/>
                <a:gd name="T39" fmla="*/ 4250 h 132"/>
                <a:gd name="T40" fmla="*/ 7452 w 117"/>
                <a:gd name="T41" fmla="*/ 3955 h 132"/>
                <a:gd name="T42" fmla="*/ 8230 w 117"/>
                <a:gd name="T43" fmla="*/ 3817 h 132"/>
                <a:gd name="T44" fmla="*/ 8808 w 117"/>
                <a:gd name="T45" fmla="*/ 3645 h 132"/>
                <a:gd name="T46" fmla="*/ 9137 w 117"/>
                <a:gd name="T47" fmla="*/ 3350 h 132"/>
                <a:gd name="T48" fmla="*/ 9476 w 117"/>
                <a:gd name="T49" fmla="*/ 3213 h 132"/>
                <a:gd name="T50" fmla="*/ 9558 w 117"/>
                <a:gd name="T51" fmla="*/ 3213 h 132"/>
                <a:gd name="T52" fmla="*/ 6290 w 117"/>
                <a:gd name="T53" fmla="*/ 0 h 13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2349 w 29"/>
                <a:gd name="T1" fmla="*/ 0 h 77"/>
                <a:gd name="T2" fmla="*/ 1863 w 29"/>
                <a:gd name="T3" fmla="*/ 0 h 77"/>
                <a:gd name="T4" fmla="*/ 1296 w 29"/>
                <a:gd name="T5" fmla="*/ 633 h 77"/>
                <a:gd name="T6" fmla="*/ 729 w 29"/>
                <a:gd name="T7" fmla="*/ 1445 h 77"/>
                <a:gd name="T8" fmla="*/ 324 w 29"/>
                <a:gd name="T9" fmla="*/ 3064 h 77"/>
                <a:gd name="T10" fmla="*/ 81 w 29"/>
                <a:gd name="T11" fmla="*/ 4825 h 77"/>
                <a:gd name="T12" fmla="*/ 0 w 29"/>
                <a:gd name="T13" fmla="*/ 7078 h 77"/>
                <a:gd name="T14" fmla="*/ 243 w 29"/>
                <a:gd name="T15" fmla="*/ 9650 h 77"/>
                <a:gd name="T16" fmla="*/ 891 w 29"/>
                <a:gd name="T17" fmla="*/ 12344 h 77"/>
                <a:gd name="T18" fmla="*/ 1215 w 29"/>
                <a:gd name="T19" fmla="*/ 8522 h 77"/>
                <a:gd name="T20" fmla="*/ 1539 w 29"/>
                <a:gd name="T21" fmla="*/ 5950 h 77"/>
                <a:gd name="T22" fmla="*/ 1863 w 29"/>
                <a:gd name="T23" fmla="*/ 3519 h 77"/>
                <a:gd name="T24" fmla="*/ 2349 w 29"/>
                <a:gd name="T25" fmla="*/ 0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1" y="754"/>
              <a:ext cx="569" cy="637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37" y="132"/>
              <a:ext cx="356" cy="607"/>
              <a:chOff x="1727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88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68" y="3321"/>
              <a:ext cx="501" cy="502"/>
              <a:chOff x="1727" y="866"/>
              <a:chExt cx="129" cy="157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393" y="262"/>
              <a:ext cx="709" cy="892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25" y="2382"/>
              <a:ext cx="709" cy="892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988 h 237"/>
                <a:gd name="T4" fmla="*/ 148 w 257"/>
                <a:gd name="T5" fmla="*/ 1959 h 237"/>
                <a:gd name="T6" fmla="*/ 294 w 257"/>
                <a:gd name="T7" fmla="*/ 2942 h 237"/>
                <a:gd name="T8" fmla="*/ 541 w 257"/>
                <a:gd name="T9" fmla="*/ 3838 h 237"/>
                <a:gd name="T10" fmla="*/ 893 w 257"/>
                <a:gd name="T11" fmla="*/ 4671 h 237"/>
                <a:gd name="T12" fmla="*/ 1341 w 257"/>
                <a:gd name="T13" fmla="*/ 5527 h 237"/>
                <a:gd name="T14" fmla="*/ 1881 w 257"/>
                <a:gd name="T15" fmla="*/ 6310 h 237"/>
                <a:gd name="T16" fmla="*/ 2515 w 257"/>
                <a:gd name="T17" fmla="*/ 6968 h 237"/>
                <a:gd name="T18" fmla="*/ 3315 w 257"/>
                <a:gd name="T19" fmla="*/ 7601 h 237"/>
                <a:gd name="T20" fmla="*/ 4240 w 257"/>
                <a:gd name="T21" fmla="*/ 8144 h 237"/>
                <a:gd name="T22" fmla="*/ 5231 w 257"/>
                <a:gd name="T23" fmla="*/ 8582 h 237"/>
                <a:gd name="T24" fmla="*/ 6452 w 257"/>
                <a:gd name="T25" fmla="*/ 8928 h 237"/>
                <a:gd name="T26" fmla="*/ 7793 w 257"/>
                <a:gd name="T27" fmla="*/ 9165 h 237"/>
                <a:gd name="T28" fmla="*/ 9269 w 257"/>
                <a:gd name="T29" fmla="*/ 9290 h 237"/>
                <a:gd name="T30" fmla="*/ 10848 w 257"/>
                <a:gd name="T31" fmla="*/ 9240 h 237"/>
                <a:gd name="T32" fmla="*/ 12674 w 257"/>
                <a:gd name="T33" fmla="*/ 9085 h 237"/>
                <a:gd name="T34" fmla="*/ 11052 w 257"/>
                <a:gd name="T35" fmla="*/ 8895 h 237"/>
                <a:gd name="T36" fmla="*/ 9619 w 257"/>
                <a:gd name="T37" fmla="*/ 8615 h 237"/>
                <a:gd name="T38" fmla="*/ 8371 w 257"/>
                <a:gd name="T39" fmla="*/ 8302 h 237"/>
                <a:gd name="T40" fmla="*/ 7295 w 257"/>
                <a:gd name="T41" fmla="*/ 7989 h 237"/>
                <a:gd name="T42" fmla="*/ 6307 w 257"/>
                <a:gd name="T43" fmla="*/ 7569 h 237"/>
                <a:gd name="T44" fmla="*/ 5525 w 257"/>
                <a:gd name="T45" fmla="*/ 7124 h 237"/>
                <a:gd name="T46" fmla="*/ 4783 w 257"/>
                <a:gd name="T47" fmla="*/ 6623 h 237"/>
                <a:gd name="T48" fmla="*/ 4150 w 257"/>
                <a:gd name="T49" fmla="*/ 6080 h 237"/>
                <a:gd name="T50" fmla="*/ 3553 w 257"/>
                <a:gd name="T51" fmla="*/ 5527 h 237"/>
                <a:gd name="T52" fmla="*/ 3013 w 257"/>
                <a:gd name="T53" fmla="*/ 4902 h 237"/>
                <a:gd name="T54" fmla="*/ 2570 w 257"/>
                <a:gd name="T55" fmla="*/ 4201 h 237"/>
                <a:gd name="T56" fmla="*/ 2120 w 257"/>
                <a:gd name="T57" fmla="*/ 3443 h 237"/>
                <a:gd name="T58" fmla="*/ 1622 w 257"/>
                <a:gd name="T59" fmla="*/ 2710 h 237"/>
                <a:gd name="T60" fmla="*/ 1137 w 257"/>
                <a:gd name="T61" fmla="*/ 1847 h 237"/>
                <a:gd name="T62" fmla="*/ 596 w 257"/>
                <a:gd name="T63" fmla="*/ 938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3867 w 124"/>
                <a:gd name="T1" fmla="*/ 0 h 110"/>
                <a:gd name="T2" fmla="*/ 6219 w 124"/>
                <a:gd name="T3" fmla="*/ 4408 h 110"/>
                <a:gd name="T4" fmla="*/ 6012 w 124"/>
                <a:gd name="T5" fmla="*/ 4357 h 110"/>
                <a:gd name="T6" fmla="*/ 5368 w 124"/>
                <a:gd name="T7" fmla="*/ 4279 h 110"/>
                <a:gd name="T8" fmla="*/ 4468 w 124"/>
                <a:gd name="T9" fmla="*/ 4114 h 110"/>
                <a:gd name="T10" fmla="*/ 3414 w 124"/>
                <a:gd name="T11" fmla="*/ 4036 h 110"/>
                <a:gd name="T12" fmla="*/ 2259 w 124"/>
                <a:gd name="T13" fmla="*/ 3953 h 110"/>
                <a:gd name="T14" fmla="*/ 1261 w 124"/>
                <a:gd name="T15" fmla="*/ 4006 h 110"/>
                <a:gd name="T16" fmla="*/ 452 w 124"/>
                <a:gd name="T17" fmla="*/ 4165 h 110"/>
                <a:gd name="T18" fmla="*/ 0 w 124"/>
                <a:gd name="T19" fmla="*/ 4491 h 110"/>
                <a:gd name="T20" fmla="*/ 205 w 124"/>
                <a:gd name="T21" fmla="*/ 4006 h 110"/>
                <a:gd name="T22" fmla="*/ 397 w 124"/>
                <a:gd name="T23" fmla="*/ 3634 h 110"/>
                <a:gd name="T24" fmla="*/ 806 w 124"/>
                <a:gd name="T25" fmla="*/ 3341 h 110"/>
                <a:gd name="T26" fmla="*/ 1261 w 124"/>
                <a:gd name="T27" fmla="*/ 3098 h 110"/>
                <a:gd name="T28" fmla="*/ 1807 w 124"/>
                <a:gd name="T29" fmla="*/ 2939 h 110"/>
                <a:gd name="T30" fmla="*/ 2358 w 124"/>
                <a:gd name="T31" fmla="*/ 2886 h 110"/>
                <a:gd name="T32" fmla="*/ 2959 w 124"/>
                <a:gd name="T33" fmla="*/ 2886 h 110"/>
                <a:gd name="T34" fmla="*/ 3619 w 124"/>
                <a:gd name="T35" fmla="*/ 3020 h 110"/>
                <a:gd name="T36" fmla="*/ 3654 w 124"/>
                <a:gd name="T37" fmla="*/ 2886 h 110"/>
                <a:gd name="T38" fmla="*/ 3505 w 124"/>
                <a:gd name="T39" fmla="*/ 2292 h 110"/>
                <a:gd name="T40" fmla="*/ 3356 w 124"/>
                <a:gd name="T41" fmla="*/ 1552 h 110"/>
                <a:gd name="T42" fmla="*/ 3257 w 124"/>
                <a:gd name="T43" fmla="*/ 1226 h 110"/>
                <a:gd name="T44" fmla="*/ 3167 w 124"/>
                <a:gd name="T45" fmla="*/ 1226 h 110"/>
                <a:gd name="T46" fmla="*/ 3053 w 124"/>
                <a:gd name="T47" fmla="*/ 1175 h 110"/>
                <a:gd name="T48" fmla="*/ 2959 w 124"/>
                <a:gd name="T49" fmla="*/ 1067 h 110"/>
                <a:gd name="T50" fmla="*/ 2869 w 124"/>
                <a:gd name="T51" fmla="*/ 940 h 110"/>
                <a:gd name="T52" fmla="*/ 2869 w 124"/>
                <a:gd name="T53" fmla="*/ 773 h 110"/>
                <a:gd name="T54" fmla="*/ 2959 w 124"/>
                <a:gd name="T55" fmla="*/ 561 h 110"/>
                <a:gd name="T56" fmla="*/ 3313 w 124"/>
                <a:gd name="T57" fmla="*/ 326 h 110"/>
                <a:gd name="T58" fmla="*/ 3867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1588 w 46"/>
                <a:gd name="T1" fmla="*/ 0 h 94"/>
                <a:gd name="T2" fmla="*/ 1016 w 46"/>
                <a:gd name="T3" fmla="*/ 1433 h 94"/>
                <a:gd name="T4" fmla="*/ 765 w 46"/>
                <a:gd name="T5" fmla="*/ 2347 h 94"/>
                <a:gd name="T6" fmla="*/ 559 w 46"/>
                <a:gd name="T7" fmla="*/ 2987 h 94"/>
                <a:gd name="T8" fmla="*/ 0 w 46"/>
                <a:gd name="T9" fmla="*/ 3552 h 94"/>
                <a:gd name="T10" fmla="*/ 615 w 46"/>
                <a:gd name="T11" fmla="*/ 3319 h 94"/>
                <a:gd name="T12" fmla="*/ 1187 w 46"/>
                <a:gd name="T13" fmla="*/ 3017 h 94"/>
                <a:gd name="T14" fmla="*/ 1644 w 46"/>
                <a:gd name="T15" fmla="*/ 2605 h 94"/>
                <a:gd name="T16" fmla="*/ 2046 w 46"/>
                <a:gd name="T17" fmla="*/ 2152 h 94"/>
                <a:gd name="T18" fmla="*/ 2294 w 46"/>
                <a:gd name="T19" fmla="*/ 1658 h 94"/>
                <a:gd name="T20" fmla="*/ 2353 w 46"/>
                <a:gd name="T21" fmla="*/ 1125 h 94"/>
                <a:gd name="T22" fmla="*/ 2139 w 46"/>
                <a:gd name="T23" fmla="*/ 565 h 94"/>
                <a:gd name="T24" fmla="*/ 1588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293 w 149"/>
                <a:gd name="T3" fmla="*/ 693 h 704"/>
                <a:gd name="T4" fmla="*/ 773 w 149"/>
                <a:gd name="T5" fmla="*/ 1601 h 704"/>
                <a:gd name="T6" fmla="*/ 1356 w 149"/>
                <a:gd name="T7" fmla="*/ 2721 h 704"/>
                <a:gd name="T8" fmla="*/ 1983 w 149"/>
                <a:gd name="T9" fmla="*/ 4214 h 704"/>
                <a:gd name="T10" fmla="*/ 2812 w 149"/>
                <a:gd name="T11" fmla="*/ 6031 h 704"/>
                <a:gd name="T12" fmla="*/ 3542 w 149"/>
                <a:gd name="T13" fmla="*/ 7985 h 704"/>
                <a:gd name="T14" fmla="*/ 4257 w 149"/>
                <a:gd name="T15" fmla="*/ 10259 h 704"/>
                <a:gd name="T16" fmla="*/ 4843 w 149"/>
                <a:gd name="T17" fmla="*/ 12872 h 704"/>
                <a:gd name="T18" fmla="*/ 5412 w 149"/>
                <a:gd name="T19" fmla="*/ 15626 h 704"/>
                <a:gd name="T20" fmla="*/ 5816 w 149"/>
                <a:gd name="T21" fmla="*/ 18795 h 704"/>
                <a:gd name="T22" fmla="*/ 5998 w 149"/>
                <a:gd name="T23" fmla="*/ 22317 h 704"/>
                <a:gd name="T24" fmla="*/ 6095 w 149"/>
                <a:gd name="T25" fmla="*/ 25980 h 704"/>
                <a:gd name="T26" fmla="*/ 5816 w 149"/>
                <a:gd name="T27" fmla="*/ 30089 h 704"/>
                <a:gd name="T28" fmla="*/ 5267 w 149"/>
                <a:gd name="T29" fmla="*/ 34422 h 704"/>
                <a:gd name="T30" fmla="*/ 4460 w 149"/>
                <a:gd name="T31" fmla="*/ 38946 h 704"/>
                <a:gd name="T32" fmla="*/ 3250 w 149"/>
                <a:gd name="T33" fmla="*/ 43974 h 704"/>
                <a:gd name="T34" fmla="*/ 1891 w 149"/>
                <a:gd name="T35" fmla="*/ 49653 h 704"/>
                <a:gd name="T36" fmla="*/ 1008 w 149"/>
                <a:gd name="T37" fmla="*/ 54926 h 704"/>
                <a:gd name="T38" fmla="*/ 480 w 149"/>
                <a:gd name="T39" fmla="*/ 59803 h 704"/>
                <a:gd name="T40" fmla="*/ 293 w 149"/>
                <a:gd name="T41" fmla="*/ 64478 h 704"/>
                <a:gd name="T42" fmla="*/ 293 w 149"/>
                <a:gd name="T43" fmla="*/ 68941 h 704"/>
                <a:gd name="T44" fmla="*/ 382 w 149"/>
                <a:gd name="T45" fmla="*/ 73018 h 704"/>
                <a:gd name="T46" fmla="*/ 586 w 149"/>
                <a:gd name="T47" fmla="*/ 76678 h 704"/>
                <a:gd name="T48" fmla="*/ 680 w 149"/>
                <a:gd name="T49" fmla="*/ 80203 h 704"/>
                <a:gd name="T50" fmla="*/ 1983 w 149"/>
                <a:gd name="T51" fmla="*/ 78386 h 704"/>
                <a:gd name="T52" fmla="*/ 1891 w 149"/>
                <a:gd name="T53" fmla="*/ 77478 h 704"/>
                <a:gd name="T54" fmla="*/ 1746 w 149"/>
                <a:gd name="T55" fmla="*/ 74832 h 704"/>
                <a:gd name="T56" fmla="*/ 1593 w 149"/>
                <a:gd name="T57" fmla="*/ 70862 h 704"/>
                <a:gd name="T58" fmla="*/ 1691 w 149"/>
                <a:gd name="T59" fmla="*/ 65524 h 704"/>
                <a:gd name="T60" fmla="*/ 1983 w 149"/>
                <a:gd name="T61" fmla="*/ 59143 h 704"/>
                <a:gd name="T62" fmla="*/ 2812 w 149"/>
                <a:gd name="T63" fmla="*/ 51851 h 704"/>
                <a:gd name="T64" fmla="*/ 4167 w 149"/>
                <a:gd name="T65" fmla="*/ 43974 h 704"/>
                <a:gd name="T66" fmla="*/ 6241 w 149"/>
                <a:gd name="T67" fmla="*/ 35670 h 704"/>
                <a:gd name="T68" fmla="*/ 6916 w 149"/>
                <a:gd name="T69" fmla="*/ 31808 h 704"/>
                <a:gd name="T70" fmla="*/ 7214 w 149"/>
                <a:gd name="T71" fmla="*/ 26780 h 704"/>
                <a:gd name="T72" fmla="*/ 6971 w 149"/>
                <a:gd name="T73" fmla="*/ 20952 h 704"/>
                <a:gd name="T74" fmla="*/ 6351 w 149"/>
                <a:gd name="T75" fmla="*/ 15273 h 704"/>
                <a:gd name="T76" fmla="*/ 5267 w 149"/>
                <a:gd name="T77" fmla="*/ 9690 h 704"/>
                <a:gd name="T78" fmla="*/ 3925 w 149"/>
                <a:gd name="T79" fmla="*/ 5018 h 704"/>
                <a:gd name="T80" fmla="*/ 2129 w 149"/>
                <a:gd name="T81" fmla="*/ 1601 h 704"/>
                <a:gd name="T82" fmla="*/ 0 w 149"/>
                <a:gd name="T83" fmla="*/ 0 h 70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4623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pPr lvl="0"/>
            <a:r>
              <a:rPr lang="ru-RU" altLang="ru-RU" noProof="0"/>
              <a:t>Образец заголовка</a:t>
            </a:r>
          </a:p>
        </p:txBody>
      </p:sp>
      <p:sp>
        <p:nvSpPr>
          <p:cNvPr id="24624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ru-RU" altLang="ru-RU" noProof="0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8A3D0-75B7-48D4-AE21-5A643715D9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0D6E5-68F6-47EB-9DA7-C185571DCB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91C2B-8A4F-492F-8376-80FBA4257C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BBBB4-82E1-498C-BCD3-447A426A80E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8F8431-5009-4F88-8B09-42A19F55DBE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5BEEE-41E0-4848-9744-7AA56F0BF1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7DBB3-E8D3-4748-9B1D-8F9CC1473B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00630-7045-4322-9774-7B4B0B5B0C8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253A5-C852-479A-AC27-EB8B8732A15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5EBDD-3217-4EE9-93C4-92C9CE4B42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49DAA-78E0-422C-861A-460D1ED4893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5611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BB7C6-698D-49C9-9F9F-F8EFAA6F56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195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3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071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72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73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34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062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198 w 217"/>
                  <a:gd name="T1" fmla="*/ 910 h 210"/>
                  <a:gd name="T2" fmla="*/ 159 w 217"/>
                  <a:gd name="T3" fmla="*/ 860 h 210"/>
                  <a:gd name="T4" fmla="*/ 114 w 217"/>
                  <a:gd name="T5" fmla="*/ 785 h 210"/>
                  <a:gd name="T6" fmla="*/ 66 w 217"/>
                  <a:gd name="T7" fmla="*/ 687 h 210"/>
                  <a:gd name="T8" fmla="*/ 20 w 217"/>
                  <a:gd name="T9" fmla="*/ 584 h 210"/>
                  <a:gd name="T10" fmla="*/ 0 w 217"/>
                  <a:gd name="T11" fmla="*/ 473 h 210"/>
                  <a:gd name="T12" fmla="*/ 1 w 217"/>
                  <a:gd name="T13" fmla="*/ 354 h 210"/>
                  <a:gd name="T14" fmla="*/ 39 w 217"/>
                  <a:gd name="T15" fmla="*/ 245 h 210"/>
                  <a:gd name="T16" fmla="*/ 117 w 217"/>
                  <a:gd name="T17" fmla="*/ 154 h 210"/>
                  <a:gd name="T18" fmla="*/ 196 w 217"/>
                  <a:gd name="T19" fmla="*/ 95 h 210"/>
                  <a:gd name="T20" fmla="*/ 260 w 217"/>
                  <a:gd name="T21" fmla="*/ 52 h 210"/>
                  <a:gd name="T22" fmla="*/ 312 w 217"/>
                  <a:gd name="T23" fmla="*/ 29 h 210"/>
                  <a:gd name="T24" fmla="*/ 352 w 217"/>
                  <a:gd name="T25" fmla="*/ 20 h 210"/>
                  <a:gd name="T26" fmla="*/ 381 w 217"/>
                  <a:gd name="T27" fmla="*/ 20 h 210"/>
                  <a:gd name="T28" fmla="*/ 450 w 217"/>
                  <a:gd name="T29" fmla="*/ 0 h 210"/>
                  <a:gd name="T30" fmla="*/ 639 w 217"/>
                  <a:gd name="T31" fmla="*/ 36 h 210"/>
                  <a:gd name="T32" fmla="*/ 692 w 217"/>
                  <a:gd name="T33" fmla="*/ 52 h 210"/>
                  <a:gd name="T34" fmla="*/ 744 w 217"/>
                  <a:gd name="T35" fmla="*/ 66 h 210"/>
                  <a:gd name="T36" fmla="*/ 789 w 217"/>
                  <a:gd name="T37" fmla="*/ 81 h 210"/>
                  <a:gd name="T38" fmla="*/ 822 w 217"/>
                  <a:gd name="T39" fmla="*/ 100 h 210"/>
                  <a:gd name="T40" fmla="*/ 860 w 217"/>
                  <a:gd name="T41" fmla="*/ 117 h 210"/>
                  <a:gd name="T42" fmla="*/ 889 w 217"/>
                  <a:gd name="T43" fmla="*/ 137 h 210"/>
                  <a:gd name="T44" fmla="*/ 912 w 217"/>
                  <a:gd name="T45" fmla="*/ 164 h 210"/>
                  <a:gd name="T46" fmla="*/ 939 w 217"/>
                  <a:gd name="T47" fmla="*/ 196 h 210"/>
                  <a:gd name="T48" fmla="*/ 889 w 217"/>
                  <a:gd name="T49" fmla="*/ 175 h 210"/>
                  <a:gd name="T50" fmla="*/ 841 w 217"/>
                  <a:gd name="T51" fmla="*/ 156 h 210"/>
                  <a:gd name="T52" fmla="*/ 793 w 217"/>
                  <a:gd name="T53" fmla="*/ 144 h 210"/>
                  <a:gd name="T54" fmla="*/ 744 w 217"/>
                  <a:gd name="T55" fmla="*/ 128 h 210"/>
                  <a:gd name="T56" fmla="*/ 705 w 217"/>
                  <a:gd name="T57" fmla="*/ 117 h 210"/>
                  <a:gd name="T58" fmla="*/ 664 w 217"/>
                  <a:gd name="T59" fmla="*/ 114 h 210"/>
                  <a:gd name="T60" fmla="*/ 617 w 217"/>
                  <a:gd name="T61" fmla="*/ 107 h 210"/>
                  <a:gd name="T62" fmla="*/ 578 w 217"/>
                  <a:gd name="T63" fmla="*/ 107 h 210"/>
                  <a:gd name="T64" fmla="*/ 541 w 217"/>
                  <a:gd name="T65" fmla="*/ 107 h 210"/>
                  <a:gd name="T66" fmla="*/ 502 w 217"/>
                  <a:gd name="T67" fmla="*/ 108 h 210"/>
                  <a:gd name="T68" fmla="*/ 462 w 217"/>
                  <a:gd name="T69" fmla="*/ 117 h 210"/>
                  <a:gd name="T70" fmla="*/ 428 w 217"/>
                  <a:gd name="T71" fmla="*/ 127 h 210"/>
                  <a:gd name="T72" fmla="*/ 394 w 217"/>
                  <a:gd name="T73" fmla="*/ 144 h 210"/>
                  <a:gd name="T74" fmla="*/ 353 w 217"/>
                  <a:gd name="T75" fmla="*/ 156 h 210"/>
                  <a:gd name="T76" fmla="*/ 320 w 217"/>
                  <a:gd name="T77" fmla="*/ 177 h 210"/>
                  <a:gd name="T78" fmla="*/ 286 w 217"/>
                  <a:gd name="T79" fmla="*/ 198 h 210"/>
                  <a:gd name="T80" fmla="*/ 225 w 217"/>
                  <a:gd name="T81" fmla="*/ 264 h 210"/>
                  <a:gd name="T82" fmla="*/ 183 w 217"/>
                  <a:gd name="T83" fmla="*/ 346 h 210"/>
                  <a:gd name="T84" fmla="*/ 159 w 217"/>
                  <a:gd name="T85" fmla="*/ 447 h 210"/>
                  <a:gd name="T86" fmla="*/ 150 w 217"/>
                  <a:gd name="T87" fmla="*/ 547 h 210"/>
                  <a:gd name="T88" fmla="*/ 150 w 217"/>
                  <a:gd name="T89" fmla="*/ 657 h 210"/>
                  <a:gd name="T90" fmla="*/ 164 w 217"/>
                  <a:gd name="T91" fmla="*/ 753 h 210"/>
                  <a:gd name="T92" fmla="*/ 177 w 217"/>
                  <a:gd name="T93" fmla="*/ 841 h 210"/>
                  <a:gd name="T94" fmla="*/ 198 w 217"/>
                  <a:gd name="T95" fmla="*/ 910 h 2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3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468 w 182"/>
                  <a:gd name="T1" fmla="*/ 0 h 213"/>
                  <a:gd name="T2" fmla="*/ 481 w 182"/>
                  <a:gd name="T3" fmla="*/ 9 h 213"/>
                  <a:gd name="T4" fmla="*/ 508 w 182"/>
                  <a:gd name="T5" fmla="*/ 36 h 213"/>
                  <a:gd name="T6" fmla="*/ 546 w 182"/>
                  <a:gd name="T7" fmla="*/ 80 h 213"/>
                  <a:gd name="T8" fmla="*/ 589 w 182"/>
                  <a:gd name="T9" fmla="*/ 145 h 213"/>
                  <a:gd name="T10" fmla="*/ 623 w 182"/>
                  <a:gd name="T11" fmla="*/ 226 h 213"/>
                  <a:gd name="T12" fmla="*/ 645 w 182"/>
                  <a:gd name="T13" fmla="*/ 333 h 213"/>
                  <a:gd name="T14" fmla="*/ 645 w 182"/>
                  <a:gd name="T15" fmla="*/ 460 h 213"/>
                  <a:gd name="T16" fmla="*/ 618 w 182"/>
                  <a:gd name="T17" fmla="*/ 609 h 213"/>
                  <a:gd name="T18" fmla="*/ 603 w 182"/>
                  <a:gd name="T19" fmla="*/ 651 h 213"/>
                  <a:gd name="T20" fmla="*/ 584 w 182"/>
                  <a:gd name="T21" fmla="*/ 685 h 213"/>
                  <a:gd name="T22" fmla="*/ 564 w 182"/>
                  <a:gd name="T23" fmla="*/ 723 h 213"/>
                  <a:gd name="T24" fmla="*/ 537 w 182"/>
                  <a:gd name="T25" fmla="*/ 756 h 213"/>
                  <a:gd name="T26" fmla="*/ 501 w 182"/>
                  <a:gd name="T27" fmla="*/ 787 h 213"/>
                  <a:gd name="T28" fmla="*/ 471 w 182"/>
                  <a:gd name="T29" fmla="*/ 811 h 213"/>
                  <a:gd name="T30" fmla="*/ 439 w 182"/>
                  <a:gd name="T31" fmla="*/ 834 h 213"/>
                  <a:gd name="T32" fmla="*/ 394 w 182"/>
                  <a:gd name="T33" fmla="*/ 853 h 213"/>
                  <a:gd name="T34" fmla="*/ 353 w 182"/>
                  <a:gd name="T35" fmla="*/ 862 h 213"/>
                  <a:gd name="T36" fmla="*/ 311 w 182"/>
                  <a:gd name="T37" fmla="*/ 873 h 213"/>
                  <a:gd name="T38" fmla="*/ 263 w 182"/>
                  <a:gd name="T39" fmla="*/ 881 h 213"/>
                  <a:gd name="T40" fmla="*/ 212 w 182"/>
                  <a:gd name="T41" fmla="*/ 881 h 213"/>
                  <a:gd name="T42" fmla="*/ 157 w 182"/>
                  <a:gd name="T43" fmla="*/ 873 h 213"/>
                  <a:gd name="T44" fmla="*/ 108 w 182"/>
                  <a:gd name="T45" fmla="*/ 862 h 213"/>
                  <a:gd name="T46" fmla="*/ 50 w 182"/>
                  <a:gd name="T47" fmla="*/ 843 h 213"/>
                  <a:gd name="T48" fmla="*/ 0 w 182"/>
                  <a:gd name="T49" fmla="*/ 821 h 213"/>
                  <a:gd name="T50" fmla="*/ 48 w 182"/>
                  <a:gd name="T51" fmla="*/ 853 h 213"/>
                  <a:gd name="T52" fmla="*/ 95 w 182"/>
                  <a:gd name="T53" fmla="*/ 873 h 213"/>
                  <a:gd name="T54" fmla="*/ 143 w 182"/>
                  <a:gd name="T55" fmla="*/ 895 h 213"/>
                  <a:gd name="T56" fmla="*/ 184 w 182"/>
                  <a:gd name="T57" fmla="*/ 910 h 213"/>
                  <a:gd name="T58" fmla="*/ 226 w 182"/>
                  <a:gd name="T59" fmla="*/ 923 h 213"/>
                  <a:gd name="T60" fmla="*/ 272 w 182"/>
                  <a:gd name="T61" fmla="*/ 928 h 213"/>
                  <a:gd name="T62" fmla="*/ 312 w 182"/>
                  <a:gd name="T63" fmla="*/ 930 h 213"/>
                  <a:gd name="T64" fmla="*/ 354 w 182"/>
                  <a:gd name="T65" fmla="*/ 930 h 213"/>
                  <a:gd name="T66" fmla="*/ 392 w 182"/>
                  <a:gd name="T67" fmla="*/ 928 h 213"/>
                  <a:gd name="T68" fmla="*/ 429 w 182"/>
                  <a:gd name="T69" fmla="*/ 920 h 213"/>
                  <a:gd name="T70" fmla="*/ 462 w 182"/>
                  <a:gd name="T71" fmla="*/ 910 h 213"/>
                  <a:gd name="T72" fmla="*/ 497 w 182"/>
                  <a:gd name="T73" fmla="*/ 901 h 213"/>
                  <a:gd name="T74" fmla="*/ 528 w 182"/>
                  <a:gd name="T75" fmla="*/ 889 h 213"/>
                  <a:gd name="T76" fmla="*/ 557 w 182"/>
                  <a:gd name="T77" fmla="*/ 870 h 213"/>
                  <a:gd name="T78" fmla="*/ 584 w 182"/>
                  <a:gd name="T79" fmla="*/ 853 h 213"/>
                  <a:gd name="T80" fmla="*/ 609 w 182"/>
                  <a:gd name="T81" fmla="*/ 834 h 213"/>
                  <a:gd name="T82" fmla="*/ 678 w 182"/>
                  <a:gd name="T83" fmla="*/ 768 h 213"/>
                  <a:gd name="T84" fmla="*/ 726 w 182"/>
                  <a:gd name="T85" fmla="*/ 704 h 213"/>
                  <a:gd name="T86" fmla="*/ 754 w 182"/>
                  <a:gd name="T87" fmla="*/ 629 h 213"/>
                  <a:gd name="T88" fmla="*/ 769 w 182"/>
                  <a:gd name="T89" fmla="*/ 561 h 213"/>
                  <a:gd name="T90" fmla="*/ 779 w 182"/>
                  <a:gd name="T91" fmla="*/ 487 h 213"/>
                  <a:gd name="T92" fmla="*/ 779 w 182"/>
                  <a:gd name="T93" fmla="*/ 414 h 213"/>
                  <a:gd name="T94" fmla="*/ 782 w 182"/>
                  <a:gd name="T95" fmla="*/ 346 h 213"/>
                  <a:gd name="T96" fmla="*/ 741 w 182"/>
                  <a:gd name="T97" fmla="*/ 202 h 213"/>
                  <a:gd name="T98" fmla="*/ 671 w 182"/>
                  <a:gd name="T99" fmla="*/ 90 h 213"/>
                  <a:gd name="T100" fmla="*/ 646 w 182"/>
                  <a:gd name="T101" fmla="*/ 80 h 213"/>
                  <a:gd name="T102" fmla="*/ 632 w 182"/>
                  <a:gd name="T103" fmla="*/ 67 h 213"/>
                  <a:gd name="T104" fmla="*/ 609 w 182"/>
                  <a:gd name="T105" fmla="*/ 56 h 213"/>
                  <a:gd name="T106" fmla="*/ 593 w 182"/>
                  <a:gd name="T107" fmla="*/ 48 h 213"/>
                  <a:gd name="T108" fmla="*/ 567 w 182"/>
                  <a:gd name="T109" fmla="*/ 39 h 213"/>
                  <a:gd name="T110" fmla="*/ 541 w 182"/>
                  <a:gd name="T111" fmla="*/ 27 h 213"/>
                  <a:gd name="T112" fmla="*/ 510 w 182"/>
                  <a:gd name="T113" fmla="*/ 13 h 213"/>
                  <a:gd name="T114" fmla="*/ 468 w 182"/>
                  <a:gd name="T115" fmla="*/ 0 h 21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4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26 w 128"/>
                  <a:gd name="T1" fmla="*/ 0 h 217"/>
                  <a:gd name="T2" fmla="*/ 29 w 128"/>
                  <a:gd name="T3" fmla="*/ 2 h 217"/>
                  <a:gd name="T4" fmla="*/ 32 w 128"/>
                  <a:gd name="T5" fmla="*/ 7 h 217"/>
                  <a:gd name="T6" fmla="*/ 34 w 128"/>
                  <a:gd name="T7" fmla="*/ 14 h 217"/>
                  <a:gd name="T8" fmla="*/ 36 w 128"/>
                  <a:gd name="T9" fmla="*/ 21 h 217"/>
                  <a:gd name="T10" fmla="*/ 36 w 128"/>
                  <a:gd name="T11" fmla="*/ 30 h 217"/>
                  <a:gd name="T12" fmla="*/ 32 w 128"/>
                  <a:gd name="T13" fmla="*/ 39 h 217"/>
                  <a:gd name="T14" fmla="*/ 26 w 128"/>
                  <a:gd name="T15" fmla="*/ 48 h 217"/>
                  <a:gd name="T16" fmla="*/ 17 w 128"/>
                  <a:gd name="T17" fmla="*/ 58 h 217"/>
                  <a:gd name="T18" fmla="*/ 14 w 128"/>
                  <a:gd name="T19" fmla="*/ 57 h 217"/>
                  <a:gd name="T20" fmla="*/ 11 w 128"/>
                  <a:gd name="T21" fmla="*/ 56 h 217"/>
                  <a:gd name="T22" fmla="*/ 7 w 128"/>
                  <a:gd name="T23" fmla="*/ 55 h 217"/>
                  <a:gd name="T24" fmla="*/ 5 w 128"/>
                  <a:gd name="T25" fmla="*/ 54 h 217"/>
                  <a:gd name="T26" fmla="*/ 2 w 128"/>
                  <a:gd name="T27" fmla="*/ 52 h 217"/>
                  <a:gd name="T28" fmla="*/ 1 w 128"/>
                  <a:gd name="T29" fmla="*/ 50 h 217"/>
                  <a:gd name="T30" fmla="*/ 0 w 128"/>
                  <a:gd name="T31" fmla="*/ 49 h 217"/>
                  <a:gd name="T32" fmla="*/ 1 w 128"/>
                  <a:gd name="T33" fmla="*/ 47 h 217"/>
                  <a:gd name="T34" fmla="*/ 4 w 128"/>
                  <a:gd name="T35" fmla="*/ 45 h 217"/>
                  <a:gd name="T36" fmla="*/ 8 w 128"/>
                  <a:gd name="T37" fmla="*/ 43 h 217"/>
                  <a:gd name="T38" fmla="*/ 12 w 128"/>
                  <a:gd name="T39" fmla="*/ 40 h 217"/>
                  <a:gd name="T40" fmla="*/ 17 w 128"/>
                  <a:gd name="T41" fmla="*/ 36 h 217"/>
                  <a:gd name="T42" fmla="*/ 22 w 128"/>
                  <a:gd name="T43" fmla="*/ 30 h 217"/>
                  <a:gd name="T44" fmla="*/ 25 w 128"/>
                  <a:gd name="T45" fmla="*/ 22 h 217"/>
                  <a:gd name="T46" fmla="*/ 27 w 128"/>
                  <a:gd name="T47" fmla="*/ 12 h 217"/>
                  <a:gd name="T48" fmla="*/ 26 w 128"/>
                  <a:gd name="T49" fmla="*/ 0 h 21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5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20 w 117"/>
                  <a:gd name="T1" fmla="*/ 0 h 132"/>
                  <a:gd name="T2" fmla="*/ 0 w 117"/>
                  <a:gd name="T3" fmla="*/ 6 h 132"/>
                  <a:gd name="T4" fmla="*/ 1 w 117"/>
                  <a:gd name="T5" fmla="*/ 6 h 132"/>
                  <a:gd name="T6" fmla="*/ 4 w 117"/>
                  <a:gd name="T7" fmla="*/ 7 h 132"/>
                  <a:gd name="T8" fmla="*/ 8 w 117"/>
                  <a:gd name="T9" fmla="*/ 9 h 132"/>
                  <a:gd name="T10" fmla="*/ 12 w 117"/>
                  <a:gd name="T11" fmla="*/ 11 h 132"/>
                  <a:gd name="T12" fmla="*/ 18 w 117"/>
                  <a:gd name="T13" fmla="*/ 16 h 132"/>
                  <a:gd name="T14" fmla="*/ 23 w 117"/>
                  <a:gd name="T15" fmla="*/ 19 h 132"/>
                  <a:gd name="T16" fmla="*/ 28 w 117"/>
                  <a:gd name="T17" fmla="*/ 25 h 132"/>
                  <a:gd name="T18" fmla="*/ 32 w 117"/>
                  <a:gd name="T19" fmla="*/ 33 h 132"/>
                  <a:gd name="T20" fmla="*/ 33 w 117"/>
                  <a:gd name="T21" fmla="*/ 30 h 132"/>
                  <a:gd name="T22" fmla="*/ 32 w 117"/>
                  <a:gd name="T23" fmla="*/ 26 h 132"/>
                  <a:gd name="T24" fmla="*/ 30 w 117"/>
                  <a:gd name="T25" fmla="*/ 22 h 132"/>
                  <a:gd name="T26" fmla="*/ 28 w 117"/>
                  <a:gd name="T27" fmla="*/ 18 h 132"/>
                  <a:gd name="T28" fmla="*/ 25 w 117"/>
                  <a:gd name="T29" fmla="*/ 14 h 132"/>
                  <a:gd name="T30" fmla="*/ 22 w 117"/>
                  <a:gd name="T31" fmla="*/ 11 h 132"/>
                  <a:gd name="T32" fmla="*/ 19 w 117"/>
                  <a:gd name="T33" fmla="*/ 9 h 132"/>
                  <a:gd name="T34" fmla="*/ 17 w 117"/>
                  <a:gd name="T35" fmla="*/ 8 h 132"/>
                  <a:gd name="T36" fmla="*/ 19 w 117"/>
                  <a:gd name="T37" fmla="*/ 7 h 132"/>
                  <a:gd name="T38" fmla="*/ 22 w 117"/>
                  <a:gd name="T39" fmla="*/ 7 h 132"/>
                  <a:gd name="T40" fmla="*/ 25 w 117"/>
                  <a:gd name="T41" fmla="*/ 6 h 132"/>
                  <a:gd name="T42" fmla="*/ 28 w 117"/>
                  <a:gd name="T43" fmla="*/ 6 h 132"/>
                  <a:gd name="T44" fmla="*/ 29 w 117"/>
                  <a:gd name="T45" fmla="*/ 6 h 132"/>
                  <a:gd name="T46" fmla="*/ 30 w 117"/>
                  <a:gd name="T47" fmla="*/ 6 h 132"/>
                  <a:gd name="T48" fmla="*/ 32 w 117"/>
                  <a:gd name="T49" fmla="*/ 6 h 132"/>
                  <a:gd name="T50" fmla="*/ 32 w 117"/>
                  <a:gd name="T51" fmla="*/ 6 h 132"/>
                  <a:gd name="T52" fmla="*/ 20 w 117"/>
                  <a:gd name="T53" fmla="*/ 0 h 13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6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>
                  <a:gd name="T0" fmla="*/ 8 w 29"/>
                  <a:gd name="T1" fmla="*/ 0 h 77"/>
                  <a:gd name="T2" fmla="*/ 7 w 29"/>
                  <a:gd name="T3" fmla="*/ 0 h 77"/>
                  <a:gd name="T4" fmla="*/ 5 w 29"/>
                  <a:gd name="T5" fmla="*/ 1 h 77"/>
                  <a:gd name="T6" fmla="*/ 3 w 29"/>
                  <a:gd name="T7" fmla="*/ 2 h 77"/>
                  <a:gd name="T8" fmla="*/ 1 w 29"/>
                  <a:gd name="T9" fmla="*/ 5 h 77"/>
                  <a:gd name="T10" fmla="*/ 1 w 29"/>
                  <a:gd name="T11" fmla="*/ 8 h 77"/>
                  <a:gd name="T12" fmla="*/ 0 w 29"/>
                  <a:gd name="T13" fmla="*/ 11 h 77"/>
                  <a:gd name="T14" fmla="*/ 1 w 29"/>
                  <a:gd name="T15" fmla="*/ 16 h 77"/>
                  <a:gd name="T16" fmla="*/ 3 w 29"/>
                  <a:gd name="T17" fmla="*/ 20 h 77"/>
                  <a:gd name="T18" fmla="*/ 4 w 29"/>
                  <a:gd name="T19" fmla="*/ 14 h 77"/>
                  <a:gd name="T20" fmla="*/ 5 w 29"/>
                  <a:gd name="T21" fmla="*/ 10 h 77"/>
                  <a:gd name="T22" fmla="*/ 7 w 29"/>
                  <a:gd name="T23" fmla="*/ 6 h 77"/>
                  <a:gd name="T24" fmla="*/ 8 w 29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67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068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3 w 207"/>
                    <a:gd name="T1" fmla="*/ 10 h 564"/>
                    <a:gd name="T2" fmla="*/ 1 w 207"/>
                    <a:gd name="T3" fmla="*/ 17 h 564"/>
                    <a:gd name="T4" fmla="*/ 1 w 207"/>
                    <a:gd name="T5" fmla="*/ 23 h 564"/>
                    <a:gd name="T6" fmla="*/ 0 w 207"/>
                    <a:gd name="T7" fmla="*/ 28 h 564"/>
                    <a:gd name="T8" fmla="*/ 0 w 207"/>
                    <a:gd name="T9" fmla="*/ 35 h 564"/>
                    <a:gd name="T10" fmla="*/ 1 w 207"/>
                    <a:gd name="T11" fmla="*/ 41 h 564"/>
                    <a:gd name="T12" fmla="*/ 1 w 207"/>
                    <a:gd name="T13" fmla="*/ 48 h 564"/>
                    <a:gd name="T14" fmla="*/ 4 w 207"/>
                    <a:gd name="T15" fmla="*/ 57 h 564"/>
                    <a:gd name="T16" fmla="*/ 7 w 207"/>
                    <a:gd name="T17" fmla="*/ 66 h 564"/>
                    <a:gd name="T18" fmla="*/ 10 w 207"/>
                    <a:gd name="T19" fmla="*/ 75 h 564"/>
                    <a:gd name="T20" fmla="*/ 14 w 207"/>
                    <a:gd name="T21" fmla="*/ 83 h 564"/>
                    <a:gd name="T22" fmla="*/ 19 w 207"/>
                    <a:gd name="T23" fmla="*/ 93 h 564"/>
                    <a:gd name="T24" fmla="*/ 24 w 207"/>
                    <a:gd name="T25" fmla="*/ 102 h 564"/>
                    <a:gd name="T26" fmla="*/ 30 w 207"/>
                    <a:gd name="T27" fmla="*/ 111 h 564"/>
                    <a:gd name="T28" fmla="*/ 36 w 207"/>
                    <a:gd name="T29" fmla="*/ 118 h 564"/>
                    <a:gd name="T30" fmla="*/ 41 w 207"/>
                    <a:gd name="T31" fmla="*/ 124 h 564"/>
                    <a:gd name="T32" fmla="*/ 47 w 207"/>
                    <a:gd name="T33" fmla="*/ 129 h 564"/>
                    <a:gd name="T34" fmla="*/ 37 w 207"/>
                    <a:gd name="T35" fmla="*/ 114 h 564"/>
                    <a:gd name="T36" fmla="*/ 29 w 207"/>
                    <a:gd name="T37" fmla="*/ 102 h 564"/>
                    <a:gd name="T38" fmla="*/ 23 w 207"/>
                    <a:gd name="T39" fmla="*/ 93 h 564"/>
                    <a:gd name="T40" fmla="*/ 19 w 207"/>
                    <a:gd name="T41" fmla="*/ 84 h 564"/>
                    <a:gd name="T42" fmla="*/ 17 w 207"/>
                    <a:gd name="T43" fmla="*/ 77 h 564"/>
                    <a:gd name="T44" fmla="*/ 15 w 207"/>
                    <a:gd name="T45" fmla="*/ 71 h 564"/>
                    <a:gd name="T46" fmla="*/ 15 w 207"/>
                    <a:gd name="T47" fmla="*/ 65 h 564"/>
                    <a:gd name="T48" fmla="*/ 13 w 207"/>
                    <a:gd name="T49" fmla="*/ 59 h 564"/>
                    <a:gd name="T50" fmla="*/ 10 w 207"/>
                    <a:gd name="T51" fmla="*/ 47 h 564"/>
                    <a:gd name="T52" fmla="*/ 9 w 207"/>
                    <a:gd name="T53" fmla="*/ 32 h 564"/>
                    <a:gd name="T54" fmla="*/ 10 w 207"/>
                    <a:gd name="T55" fmla="*/ 16 h 564"/>
                    <a:gd name="T56" fmla="*/ 12 w 207"/>
                    <a:gd name="T57" fmla="*/ 0 h 564"/>
                    <a:gd name="T58" fmla="*/ 3 w 207"/>
                    <a:gd name="T59" fmla="*/ 10 h 56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069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4 h 232"/>
                    <a:gd name="T2" fmla="*/ 4 w 47"/>
                    <a:gd name="T3" fmla="*/ 12 h 232"/>
                    <a:gd name="T4" fmla="*/ 6 w 47"/>
                    <a:gd name="T5" fmla="*/ 23 h 232"/>
                    <a:gd name="T6" fmla="*/ 6 w 47"/>
                    <a:gd name="T7" fmla="*/ 36 h 232"/>
                    <a:gd name="T8" fmla="*/ 4 w 47"/>
                    <a:gd name="T9" fmla="*/ 52 h 232"/>
                    <a:gd name="T10" fmla="*/ 11 w 47"/>
                    <a:gd name="T11" fmla="*/ 49 h 232"/>
                    <a:gd name="T12" fmla="*/ 11 w 47"/>
                    <a:gd name="T13" fmla="*/ 41 h 232"/>
                    <a:gd name="T14" fmla="*/ 11 w 47"/>
                    <a:gd name="T15" fmla="*/ 32 h 232"/>
                    <a:gd name="T16" fmla="*/ 11 w 47"/>
                    <a:gd name="T17" fmla="*/ 23 h 232"/>
                    <a:gd name="T18" fmla="*/ 10 w 47"/>
                    <a:gd name="T19" fmla="*/ 16 h 232"/>
                    <a:gd name="T20" fmla="*/ 9 w 47"/>
                    <a:gd name="T21" fmla="*/ 12 h 232"/>
                    <a:gd name="T22" fmla="*/ 7 w 47"/>
                    <a:gd name="T23" fmla="*/ 8 h 232"/>
                    <a:gd name="T24" fmla="*/ 6 w 47"/>
                    <a:gd name="T25" fmla="*/ 4 h 232"/>
                    <a:gd name="T26" fmla="*/ 3 w 47"/>
                    <a:gd name="T27" fmla="*/ 0 h 232"/>
                    <a:gd name="T28" fmla="*/ 0 w 47"/>
                    <a:gd name="T29" fmla="*/ 4 h 23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070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1" y="1723"/>
                  <a:ext cx="60" cy="27"/>
                </a:xfrm>
                <a:custGeom>
                  <a:avLst/>
                  <a:gdLst>
                    <a:gd name="T0" fmla="*/ 19 w 87"/>
                    <a:gd name="T1" fmla="*/ 5 h 40"/>
                    <a:gd name="T2" fmla="*/ 18 w 87"/>
                    <a:gd name="T3" fmla="*/ 3 h 40"/>
                    <a:gd name="T4" fmla="*/ 15 w 87"/>
                    <a:gd name="T5" fmla="*/ 2 h 40"/>
                    <a:gd name="T6" fmla="*/ 13 w 87"/>
                    <a:gd name="T7" fmla="*/ 1 h 40"/>
                    <a:gd name="T8" fmla="*/ 10 w 87"/>
                    <a:gd name="T9" fmla="*/ 1 h 40"/>
                    <a:gd name="T10" fmla="*/ 8 w 87"/>
                    <a:gd name="T11" fmla="*/ 1 h 40"/>
                    <a:gd name="T12" fmla="*/ 6 w 87"/>
                    <a:gd name="T13" fmla="*/ 1 h 40"/>
                    <a:gd name="T14" fmla="*/ 3 w 87"/>
                    <a:gd name="T15" fmla="*/ 0 h 40"/>
                    <a:gd name="T16" fmla="*/ 0 w 87"/>
                    <a:gd name="T17" fmla="*/ 1 h 40"/>
                    <a:gd name="T18" fmla="*/ 1 w 87"/>
                    <a:gd name="T19" fmla="*/ 1 h 40"/>
                    <a:gd name="T20" fmla="*/ 3 w 87"/>
                    <a:gd name="T21" fmla="*/ 2 h 40"/>
                    <a:gd name="T22" fmla="*/ 5 w 87"/>
                    <a:gd name="T23" fmla="*/ 3 h 40"/>
                    <a:gd name="T24" fmla="*/ 8 w 87"/>
                    <a:gd name="T25" fmla="*/ 3 h 40"/>
                    <a:gd name="T26" fmla="*/ 10 w 87"/>
                    <a:gd name="T27" fmla="*/ 5 h 40"/>
                    <a:gd name="T28" fmla="*/ 12 w 87"/>
                    <a:gd name="T29" fmla="*/ 5 h 40"/>
                    <a:gd name="T30" fmla="*/ 14 w 87"/>
                    <a:gd name="T31" fmla="*/ 7 h 40"/>
                    <a:gd name="T32" fmla="*/ 17 w 87"/>
                    <a:gd name="T33" fmla="*/ 8 h 40"/>
                    <a:gd name="T34" fmla="*/ 19 w 87"/>
                    <a:gd name="T35" fmla="*/ 5 h 4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grpSp>
          <p:nvGrpSpPr>
            <p:cNvPr id="1036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059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0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1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7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056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7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8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8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053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39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0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10 w 109"/>
                <a:gd name="T3" fmla="*/ 1 h 156"/>
                <a:gd name="T4" fmla="*/ 40 w 109"/>
                <a:gd name="T5" fmla="*/ 5 h 156"/>
                <a:gd name="T6" fmla="*/ 79 w 109"/>
                <a:gd name="T7" fmla="*/ 16 h 156"/>
                <a:gd name="T8" fmla="*/ 125 w 109"/>
                <a:gd name="T9" fmla="*/ 32 h 156"/>
                <a:gd name="T10" fmla="*/ 167 w 109"/>
                <a:gd name="T11" fmla="*/ 58 h 156"/>
                <a:gd name="T12" fmla="*/ 206 w 109"/>
                <a:gd name="T13" fmla="*/ 93 h 156"/>
                <a:gd name="T14" fmla="*/ 230 w 109"/>
                <a:gd name="T15" fmla="*/ 142 h 156"/>
                <a:gd name="T16" fmla="*/ 235 w 109"/>
                <a:gd name="T17" fmla="*/ 206 h 156"/>
                <a:gd name="T18" fmla="*/ 225 w 109"/>
                <a:gd name="T19" fmla="*/ 206 h 156"/>
                <a:gd name="T20" fmla="*/ 213 w 109"/>
                <a:gd name="T21" fmla="*/ 206 h 156"/>
                <a:gd name="T22" fmla="*/ 201 w 109"/>
                <a:gd name="T23" fmla="*/ 206 h 156"/>
                <a:gd name="T24" fmla="*/ 186 w 109"/>
                <a:gd name="T25" fmla="*/ 202 h 156"/>
                <a:gd name="T26" fmla="*/ 174 w 109"/>
                <a:gd name="T27" fmla="*/ 201 h 156"/>
                <a:gd name="T28" fmla="*/ 160 w 109"/>
                <a:gd name="T29" fmla="*/ 197 h 156"/>
                <a:gd name="T30" fmla="*/ 142 w 109"/>
                <a:gd name="T31" fmla="*/ 191 h 156"/>
                <a:gd name="T32" fmla="*/ 125 w 109"/>
                <a:gd name="T33" fmla="*/ 183 h 156"/>
                <a:gd name="T34" fmla="*/ 114 w 109"/>
                <a:gd name="T35" fmla="*/ 166 h 156"/>
                <a:gd name="T36" fmla="*/ 114 w 109"/>
                <a:gd name="T37" fmla="*/ 146 h 156"/>
                <a:gd name="T38" fmla="*/ 120 w 109"/>
                <a:gd name="T39" fmla="*/ 126 h 156"/>
                <a:gd name="T40" fmla="*/ 126 w 109"/>
                <a:gd name="T41" fmla="*/ 105 h 156"/>
                <a:gd name="T42" fmla="*/ 120 w 109"/>
                <a:gd name="T43" fmla="*/ 81 h 156"/>
                <a:gd name="T44" fmla="*/ 103 w 109"/>
                <a:gd name="T45" fmla="*/ 56 h 156"/>
                <a:gd name="T46" fmla="*/ 68 w 109"/>
                <a:gd name="T47" fmla="*/ 31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1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13 w 54"/>
                <a:gd name="T5" fmla="*/ 3 h 40"/>
                <a:gd name="T6" fmla="*/ 29 w 54"/>
                <a:gd name="T7" fmla="*/ 12 h 40"/>
                <a:gd name="T8" fmla="*/ 48 w 54"/>
                <a:gd name="T9" fmla="*/ 16 h 40"/>
                <a:gd name="T10" fmla="*/ 65 w 54"/>
                <a:gd name="T11" fmla="*/ 19 h 40"/>
                <a:gd name="T12" fmla="*/ 83 w 54"/>
                <a:gd name="T13" fmla="*/ 22 h 40"/>
                <a:gd name="T14" fmla="*/ 101 w 54"/>
                <a:gd name="T15" fmla="*/ 24 h 40"/>
                <a:gd name="T16" fmla="*/ 121 w 54"/>
                <a:gd name="T17" fmla="*/ 20 h 40"/>
                <a:gd name="T18" fmla="*/ 119 w 54"/>
                <a:gd name="T19" fmla="*/ 33 h 40"/>
                <a:gd name="T20" fmla="*/ 112 w 54"/>
                <a:gd name="T21" fmla="*/ 44 h 40"/>
                <a:gd name="T22" fmla="*/ 99 w 54"/>
                <a:gd name="T23" fmla="*/ 51 h 40"/>
                <a:gd name="T24" fmla="*/ 82 w 54"/>
                <a:gd name="T25" fmla="*/ 53 h 40"/>
                <a:gd name="T26" fmla="*/ 62 w 54"/>
                <a:gd name="T27" fmla="*/ 52 h 40"/>
                <a:gd name="T28" fmla="*/ 42 w 54"/>
                <a:gd name="T29" fmla="*/ 43 h 40"/>
                <a:gd name="T30" fmla="*/ 22 w 54"/>
                <a:gd name="T31" fmla="*/ 28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2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3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4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5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6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9 h 237"/>
                <a:gd name="T4" fmla="*/ 9 w 257"/>
                <a:gd name="T5" fmla="*/ 58 h 237"/>
                <a:gd name="T6" fmla="*/ 20 w 257"/>
                <a:gd name="T7" fmla="*/ 87 h 237"/>
                <a:gd name="T8" fmla="*/ 36 w 257"/>
                <a:gd name="T9" fmla="*/ 112 h 237"/>
                <a:gd name="T10" fmla="*/ 58 w 257"/>
                <a:gd name="T11" fmla="*/ 135 h 237"/>
                <a:gd name="T12" fmla="*/ 86 w 257"/>
                <a:gd name="T13" fmla="*/ 161 h 237"/>
                <a:gd name="T14" fmla="*/ 122 w 257"/>
                <a:gd name="T15" fmla="*/ 184 h 237"/>
                <a:gd name="T16" fmla="*/ 163 w 257"/>
                <a:gd name="T17" fmla="*/ 203 h 237"/>
                <a:gd name="T18" fmla="*/ 216 w 257"/>
                <a:gd name="T19" fmla="*/ 222 h 237"/>
                <a:gd name="T20" fmla="*/ 276 w 257"/>
                <a:gd name="T21" fmla="*/ 237 h 237"/>
                <a:gd name="T22" fmla="*/ 340 w 257"/>
                <a:gd name="T23" fmla="*/ 250 h 237"/>
                <a:gd name="T24" fmla="*/ 419 w 257"/>
                <a:gd name="T25" fmla="*/ 261 h 237"/>
                <a:gd name="T26" fmla="*/ 505 w 257"/>
                <a:gd name="T27" fmla="*/ 267 h 237"/>
                <a:gd name="T28" fmla="*/ 604 w 257"/>
                <a:gd name="T29" fmla="*/ 271 h 237"/>
                <a:gd name="T30" fmla="*/ 705 w 257"/>
                <a:gd name="T31" fmla="*/ 270 h 237"/>
                <a:gd name="T32" fmla="*/ 825 w 257"/>
                <a:gd name="T33" fmla="*/ 265 h 237"/>
                <a:gd name="T34" fmla="*/ 720 w 257"/>
                <a:gd name="T35" fmla="*/ 259 h 237"/>
                <a:gd name="T36" fmla="*/ 625 w 257"/>
                <a:gd name="T37" fmla="*/ 251 h 237"/>
                <a:gd name="T38" fmla="*/ 546 w 257"/>
                <a:gd name="T39" fmla="*/ 242 h 237"/>
                <a:gd name="T40" fmla="*/ 475 w 257"/>
                <a:gd name="T41" fmla="*/ 233 h 237"/>
                <a:gd name="T42" fmla="*/ 411 w 257"/>
                <a:gd name="T43" fmla="*/ 221 h 237"/>
                <a:gd name="T44" fmla="*/ 360 w 257"/>
                <a:gd name="T45" fmla="*/ 208 h 237"/>
                <a:gd name="T46" fmla="*/ 312 w 257"/>
                <a:gd name="T47" fmla="*/ 193 h 237"/>
                <a:gd name="T48" fmla="*/ 269 w 257"/>
                <a:gd name="T49" fmla="*/ 177 h 237"/>
                <a:gd name="T50" fmla="*/ 229 w 257"/>
                <a:gd name="T51" fmla="*/ 161 h 237"/>
                <a:gd name="T52" fmla="*/ 197 w 257"/>
                <a:gd name="T53" fmla="*/ 142 h 237"/>
                <a:gd name="T54" fmla="*/ 169 w 257"/>
                <a:gd name="T55" fmla="*/ 123 h 237"/>
                <a:gd name="T56" fmla="*/ 139 w 257"/>
                <a:gd name="T57" fmla="*/ 100 h 237"/>
                <a:gd name="T58" fmla="*/ 106 w 257"/>
                <a:gd name="T59" fmla="*/ 78 h 237"/>
                <a:gd name="T60" fmla="*/ 74 w 257"/>
                <a:gd name="T61" fmla="*/ 55 h 237"/>
                <a:gd name="T62" fmla="*/ 37 w 257"/>
                <a:gd name="T63" fmla="*/ 28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7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255 w 124"/>
                <a:gd name="T1" fmla="*/ 0 h 110"/>
                <a:gd name="T2" fmla="*/ 408 w 124"/>
                <a:gd name="T3" fmla="*/ 129 h 110"/>
                <a:gd name="T4" fmla="*/ 396 w 124"/>
                <a:gd name="T5" fmla="*/ 128 h 110"/>
                <a:gd name="T6" fmla="*/ 352 w 124"/>
                <a:gd name="T7" fmla="*/ 125 h 110"/>
                <a:gd name="T8" fmla="*/ 294 w 124"/>
                <a:gd name="T9" fmla="*/ 121 h 110"/>
                <a:gd name="T10" fmla="*/ 225 w 124"/>
                <a:gd name="T11" fmla="*/ 119 h 110"/>
                <a:gd name="T12" fmla="*/ 148 w 124"/>
                <a:gd name="T13" fmla="*/ 116 h 110"/>
                <a:gd name="T14" fmla="*/ 84 w 124"/>
                <a:gd name="T15" fmla="*/ 117 h 110"/>
                <a:gd name="T16" fmla="*/ 30 w 124"/>
                <a:gd name="T17" fmla="*/ 122 h 110"/>
                <a:gd name="T18" fmla="*/ 0 w 124"/>
                <a:gd name="T19" fmla="*/ 131 h 110"/>
                <a:gd name="T20" fmla="*/ 12 w 124"/>
                <a:gd name="T21" fmla="*/ 117 h 110"/>
                <a:gd name="T22" fmla="*/ 27 w 124"/>
                <a:gd name="T23" fmla="*/ 106 h 110"/>
                <a:gd name="T24" fmla="*/ 54 w 124"/>
                <a:gd name="T25" fmla="*/ 98 h 110"/>
                <a:gd name="T26" fmla="*/ 84 w 124"/>
                <a:gd name="T27" fmla="*/ 91 h 110"/>
                <a:gd name="T28" fmla="*/ 119 w 124"/>
                <a:gd name="T29" fmla="*/ 86 h 110"/>
                <a:gd name="T30" fmla="*/ 154 w 124"/>
                <a:gd name="T31" fmla="*/ 85 h 110"/>
                <a:gd name="T32" fmla="*/ 193 w 124"/>
                <a:gd name="T33" fmla="*/ 85 h 110"/>
                <a:gd name="T34" fmla="*/ 237 w 124"/>
                <a:gd name="T35" fmla="*/ 89 h 110"/>
                <a:gd name="T36" fmla="*/ 240 w 124"/>
                <a:gd name="T37" fmla="*/ 85 h 110"/>
                <a:gd name="T38" fmla="*/ 230 w 124"/>
                <a:gd name="T39" fmla="*/ 68 h 110"/>
                <a:gd name="T40" fmla="*/ 220 w 124"/>
                <a:gd name="T41" fmla="*/ 46 h 110"/>
                <a:gd name="T42" fmla="*/ 215 w 124"/>
                <a:gd name="T43" fmla="*/ 35 h 110"/>
                <a:gd name="T44" fmla="*/ 207 w 124"/>
                <a:gd name="T45" fmla="*/ 35 h 110"/>
                <a:gd name="T46" fmla="*/ 199 w 124"/>
                <a:gd name="T47" fmla="*/ 33 h 110"/>
                <a:gd name="T48" fmla="*/ 193 w 124"/>
                <a:gd name="T49" fmla="*/ 30 h 110"/>
                <a:gd name="T50" fmla="*/ 189 w 124"/>
                <a:gd name="T51" fmla="*/ 27 h 110"/>
                <a:gd name="T52" fmla="*/ 189 w 124"/>
                <a:gd name="T53" fmla="*/ 23 h 110"/>
                <a:gd name="T54" fmla="*/ 193 w 124"/>
                <a:gd name="T55" fmla="*/ 18 h 110"/>
                <a:gd name="T56" fmla="*/ 218 w 124"/>
                <a:gd name="T57" fmla="*/ 8 h 110"/>
                <a:gd name="T58" fmla="*/ 255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8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16 w 109"/>
                <a:gd name="T3" fmla="*/ 1 h 156"/>
                <a:gd name="T4" fmla="*/ 58 w 109"/>
                <a:gd name="T5" fmla="*/ 5 h 156"/>
                <a:gd name="T6" fmla="*/ 121 w 109"/>
                <a:gd name="T7" fmla="*/ 12 h 156"/>
                <a:gd name="T8" fmla="*/ 192 w 109"/>
                <a:gd name="T9" fmla="*/ 28 h 156"/>
                <a:gd name="T10" fmla="*/ 259 w 109"/>
                <a:gd name="T11" fmla="*/ 48 h 156"/>
                <a:gd name="T12" fmla="*/ 317 w 109"/>
                <a:gd name="T13" fmla="*/ 79 h 156"/>
                <a:gd name="T14" fmla="*/ 353 w 109"/>
                <a:gd name="T15" fmla="*/ 120 h 156"/>
                <a:gd name="T16" fmla="*/ 360 w 109"/>
                <a:gd name="T17" fmla="*/ 172 h 156"/>
                <a:gd name="T18" fmla="*/ 349 w 109"/>
                <a:gd name="T19" fmla="*/ 172 h 156"/>
                <a:gd name="T20" fmla="*/ 329 w 109"/>
                <a:gd name="T21" fmla="*/ 172 h 156"/>
                <a:gd name="T22" fmla="*/ 307 w 109"/>
                <a:gd name="T23" fmla="*/ 172 h 156"/>
                <a:gd name="T24" fmla="*/ 287 w 109"/>
                <a:gd name="T25" fmla="*/ 170 h 156"/>
                <a:gd name="T26" fmla="*/ 267 w 109"/>
                <a:gd name="T27" fmla="*/ 169 h 156"/>
                <a:gd name="T28" fmla="*/ 245 w 109"/>
                <a:gd name="T29" fmla="*/ 166 h 156"/>
                <a:gd name="T30" fmla="*/ 218 w 109"/>
                <a:gd name="T31" fmla="*/ 161 h 156"/>
                <a:gd name="T32" fmla="*/ 192 w 109"/>
                <a:gd name="T33" fmla="*/ 155 h 156"/>
                <a:gd name="T34" fmla="*/ 174 w 109"/>
                <a:gd name="T35" fmla="*/ 138 h 156"/>
                <a:gd name="T36" fmla="*/ 174 w 109"/>
                <a:gd name="T37" fmla="*/ 123 h 156"/>
                <a:gd name="T38" fmla="*/ 186 w 109"/>
                <a:gd name="T39" fmla="*/ 107 h 156"/>
                <a:gd name="T40" fmla="*/ 197 w 109"/>
                <a:gd name="T41" fmla="*/ 88 h 156"/>
                <a:gd name="T42" fmla="*/ 186 w 109"/>
                <a:gd name="T43" fmla="*/ 70 h 156"/>
                <a:gd name="T44" fmla="*/ 160 w 109"/>
                <a:gd name="T45" fmla="*/ 47 h 156"/>
                <a:gd name="T46" fmla="*/ 104 w 109"/>
                <a:gd name="T47" fmla="*/ 27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9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104 w 46"/>
                <a:gd name="T1" fmla="*/ 0 h 94"/>
                <a:gd name="T2" fmla="*/ 66 w 46"/>
                <a:gd name="T3" fmla="*/ 42 h 94"/>
                <a:gd name="T4" fmla="*/ 49 w 46"/>
                <a:gd name="T5" fmla="*/ 70 h 94"/>
                <a:gd name="T6" fmla="*/ 36 w 46"/>
                <a:gd name="T7" fmla="*/ 91 h 94"/>
                <a:gd name="T8" fmla="*/ 0 w 46"/>
                <a:gd name="T9" fmla="*/ 106 h 94"/>
                <a:gd name="T10" fmla="*/ 40 w 46"/>
                <a:gd name="T11" fmla="*/ 100 h 94"/>
                <a:gd name="T12" fmla="*/ 77 w 46"/>
                <a:gd name="T13" fmla="*/ 92 h 94"/>
                <a:gd name="T14" fmla="*/ 105 w 46"/>
                <a:gd name="T15" fmla="*/ 77 h 94"/>
                <a:gd name="T16" fmla="*/ 132 w 46"/>
                <a:gd name="T17" fmla="*/ 65 h 94"/>
                <a:gd name="T18" fmla="*/ 150 w 46"/>
                <a:gd name="T19" fmla="*/ 49 h 94"/>
                <a:gd name="T20" fmla="*/ 152 w 46"/>
                <a:gd name="T21" fmla="*/ 34 h 94"/>
                <a:gd name="T22" fmla="*/ 140 w 46"/>
                <a:gd name="T23" fmla="*/ 15 h 94"/>
                <a:gd name="T24" fmla="*/ 104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0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20 w 54"/>
                <a:gd name="T5" fmla="*/ 3 h 40"/>
                <a:gd name="T6" fmla="*/ 41 w 54"/>
                <a:gd name="T7" fmla="*/ 8 h 40"/>
                <a:gd name="T8" fmla="*/ 65 w 54"/>
                <a:gd name="T9" fmla="*/ 12 h 40"/>
                <a:gd name="T10" fmla="*/ 92 w 54"/>
                <a:gd name="T11" fmla="*/ 15 h 40"/>
                <a:gd name="T12" fmla="*/ 121 w 54"/>
                <a:gd name="T13" fmla="*/ 17 h 40"/>
                <a:gd name="T14" fmla="*/ 144 w 54"/>
                <a:gd name="T15" fmla="*/ 18 h 40"/>
                <a:gd name="T16" fmla="*/ 171 w 54"/>
                <a:gd name="T17" fmla="*/ 16 h 40"/>
                <a:gd name="T18" fmla="*/ 169 w 54"/>
                <a:gd name="T19" fmla="*/ 29 h 40"/>
                <a:gd name="T20" fmla="*/ 159 w 54"/>
                <a:gd name="T21" fmla="*/ 37 h 40"/>
                <a:gd name="T22" fmla="*/ 140 w 54"/>
                <a:gd name="T23" fmla="*/ 42 h 40"/>
                <a:gd name="T24" fmla="*/ 116 w 54"/>
                <a:gd name="T25" fmla="*/ 44 h 40"/>
                <a:gd name="T26" fmla="*/ 87 w 54"/>
                <a:gd name="T27" fmla="*/ 43 h 40"/>
                <a:gd name="T28" fmla="*/ 59 w 54"/>
                <a:gd name="T29" fmla="*/ 36 h 40"/>
                <a:gd name="T30" fmla="*/ 31 w 54"/>
                <a:gd name="T31" fmla="*/ 24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1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2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54 w 596"/>
                <a:gd name="T1" fmla="*/ 416 h 666"/>
                <a:gd name="T2" fmla="*/ 20 w 596"/>
                <a:gd name="T3" fmla="*/ 384 h 666"/>
                <a:gd name="T4" fmla="*/ 0 w 596"/>
                <a:gd name="T5" fmla="*/ 325 h 666"/>
                <a:gd name="T6" fmla="*/ 12 w 596"/>
                <a:gd name="T7" fmla="*/ 250 h 666"/>
                <a:gd name="T8" fmla="*/ 84 w 596"/>
                <a:gd name="T9" fmla="*/ 171 h 666"/>
                <a:gd name="T10" fmla="*/ 228 w 596"/>
                <a:gd name="T11" fmla="*/ 96 h 666"/>
                <a:gd name="T12" fmla="*/ 471 w 596"/>
                <a:gd name="T13" fmla="*/ 35 h 666"/>
                <a:gd name="T14" fmla="*/ 817 w 596"/>
                <a:gd name="T15" fmla="*/ 2 h 666"/>
                <a:gd name="T16" fmla="*/ 1260 w 596"/>
                <a:gd name="T17" fmla="*/ 9 h 666"/>
                <a:gd name="T18" fmla="*/ 1603 w 596"/>
                <a:gd name="T19" fmla="*/ 76 h 666"/>
                <a:gd name="T20" fmla="*/ 1835 w 596"/>
                <a:gd name="T21" fmla="*/ 185 h 666"/>
                <a:gd name="T22" fmla="*/ 1956 w 596"/>
                <a:gd name="T23" fmla="*/ 320 h 666"/>
                <a:gd name="T24" fmla="*/ 1971 w 596"/>
                <a:gd name="T25" fmla="*/ 460 h 666"/>
                <a:gd name="T26" fmla="*/ 1876 w 596"/>
                <a:gd name="T27" fmla="*/ 591 h 666"/>
                <a:gd name="T28" fmla="*/ 1679 w 596"/>
                <a:gd name="T29" fmla="*/ 692 h 666"/>
                <a:gd name="T30" fmla="*/ 1381 w 596"/>
                <a:gd name="T31" fmla="*/ 747 h 666"/>
                <a:gd name="T32" fmla="*/ 1288 w 596"/>
                <a:gd name="T33" fmla="*/ 742 h 666"/>
                <a:gd name="T34" fmla="*/ 1461 w 596"/>
                <a:gd name="T35" fmla="*/ 695 h 666"/>
                <a:gd name="T36" fmla="*/ 1596 w 596"/>
                <a:gd name="T37" fmla="*/ 612 h 666"/>
                <a:gd name="T38" fmla="*/ 1688 w 596"/>
                <a:gd name="T39" fmla="*/ 511 h 666"/>
                <a:gd name="T40" fmla="*/ 1721 w 596"/>
                <a:gd name="T41" fmla="*/ 400 h 666"/>
                <a:gd name="T42" fmla="*/ 1701 w 596"/>
                <a:gd name="T43" fmla="*/ 290 h 666"/>
                <a:gd name="T44" fmla="*/ 1605 w 596"/>
                <a:gd name="T45" fmla="*/ 196 h 666"/>
                <a:gd name="T46" fmla="*/ 1434 w 596"/>
                <a:gd name="T47" fmla="*/ 126 h 666"/>
                <a:gd name="T48" fmla="*/ 1130 w 596"/>
                <a:gd name="T49" fmla="*/ 83 h 666"/>
                <a:gd name="T50" fmla="*/ 815 w 596"/>
                <a:gd name="T51" fmla="*/ 69 h 666"/>
                <a:gd name="T52" fmla="*/ 577 w 596"/>
                <a:gd name="T53" fmla="*/ 79 h 666"/>
                <a:gd name="T54" fmla="*/ 401 w 596"/>
                <a:gd name="T55" fmla="*/ 113 h 666"/>
                <a:gd name="T56" fmla="*/ 277 w 596"/>
                <a:gd name="T57" fmla="*/ 168 h 666"/>
                <a:gd name="T58" fmla="*/ 189 w 596"/>
                <a:gd name="T59" fmla="*/ 232 h 666"/>
                <a:gd name="T60" fmla="*/ 132 w 596"/>
                <a:gd name="T61" fmla="*/ 306 h 666"/>
                <a:gd name="T62" fmla="*/ 93 w 596"/>
                <a:gd name="T63" fmla="*/ 381 h 6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3597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8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23599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3600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3601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B7E9A7E-6D12-44F6-A8D1-2D7735B1CA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6CE49EC-55E8-464C-80B4-23FDCEB27438}" type="slidenum">
              <a:rPr lang="ru-RU" altLang="ru-RU" smtClean="0"/>
              <a:pPr/>
              <a:t>1</a:t>
            </a:fld>
            <a:endParaRPr lang="ru-RU" alt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1772816"/>
            <a:ext cx="8002587" cy="1224136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altLang="ru-RU" sz="2400" dirty="0"/>
              <a:t/>
            </a:r>
            <a:br>
              <a:rPr lang="ru-RU" altLang="ru-RU" sz="2400" dirty="0"/>
            </a:br>
            <a:r>
              <a:rPr lang="ru-RU" altLang="ru-RU" sz="2400" b="1" dirty="0">
                <a:solidFill>
                  <a:srgbClr val="FF0000"/>
                </a:solidFill>
                <a:effectLst/>
              </a:rPr>
              <a:t>Управление рисками банковской деятельности</a:t>
            </a:r>
          </a:p>
        </p:txBody>
      </p:sp>
      <p:sp>
        <p:nvSpPr>
          <p:cNvPr id="3076" name="Text Box 8"/>
          <p:cNvSpPr txBox="1">
            <a:spLocks noChangeArrowheads="1"/>
          </p:cNvSpPr>
          <p:nvPr/>
        </p:nvSpPr>
        <p:spPr bwMode="auto">
          <a:xfrm>
            <a:off x="3059832" y="188640"/>
            <a:ext cx="57610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 i="1" dirty="0"/>
              <a:t>«Управлять банком – это, </a:t>
            </a:r>
            <a:r>
              <a:rPr lang="ru-RU" altLang="ru-RU" b="1" i="1" dirty="0" err="1"/>
              <a:t>по-сути</a:t>
            </a:r>
            <a:r>
              <a:rPr lang="ru-RU" altLang="ru-RU" b="1" i="1" dirty="0"/>
              <a:t>, </a:t>
            </a:r>
          </a:p>
          <a:p>
            <a:r>
              <a:rPr lang="ru-RU" altLang="ru-RU" b="1" i="1" dirty="0"/>
              <a:t>управлять банковскими рисками»</a:t>
            </a:r>
          </a:p>
          <a:p>
            <a:endParaRPr lang="ru-RU" altLang="ru-RU" b="1" i="1" dirty="0"/>
          </a:p>
          <a:p>
            <a:r>
              <a:rPr lang="ru-RU" altLang="ru-RU" b="1" dirty="0"/>
              <a:t>(</a:t>
            </a:r>
            <a:r>
              <a:rPr lang="ru-RU" altLang="ru-RU" b="1" dirty="0" err="1"/>
              <a:t>Дж.Синки</a:t>
            </a:r>
            <a:r>
              <a:rPr lang="ru-RU" altLang="ru-RU" b="1" dirty="0"/>
              <a:t> – американский финансист)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3717032"/>
            <a:ext cx="8208912" cy="1753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l">
              <a:lnSpc>
                <a:spcPct val="110000"/>
              </a:lnSpc>
            </a:pPr>
            <a:r>
              <a:rPr lang="ru-RU" sz="2000" b="1" dirty="0"/>
              <a:t>Банковский риск </a:t>
            </a:r>
            <a:r>
              <a:rPr lang="ru-RU" sz="2000" dirty="0">
                <a:solidFill>
                  <a:srgbClr val="000000"/>
                </a:solidFill>
              </a:rPr>
              <a:t>– присущая банковской деятельности возможность (вероятность) </a:t>
            </a:r>
            <a:r>
              <a:rPr lang="ru-RU" sz="2000" dirty="0" err="1">
                <a:solidFill>
                  <a:srgbClr val="000000"/>
                </a:solidFill>
              </a:rPr>
              <a:t>понесения</a:t>
            </a:r>
            <a:r>
              <a:rPr lang="ru-RU" sz="2000" dirty="0">
                <a:solidFill>
                  <a:srgbClr val="000000"/>
                </a:solidFill>
              </a:rPr>
              <a:t> кредитной организацией потерь  и (или) ухудшения ликвидности вследствие наступления неблагоприятных событий, связанных с внутренними и (или) внешними факторами </a:t>
            </a: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8ADE1BF-8630-4BF4-B419-B815C11F36BB}" type="slidenum">
              <a:rPr lang="ru-RU" altLang="ru-RU" smtClean="0"/>
              <a:pPr/>
              <a:t>2</a:t>
            </a:fld>
            <a:endParaRPr lang="ru-RU" altLang="ru-RU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949325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effectLst/>
              </a:rPr>
              <a:t>Виды банковского риска и их последствия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21161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000" b="1"/>
              <a:t>• Кредитный риск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000" b="1"/>
              <a:t>• Рыночный риск: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000"/>
              <a:t>- фондовый;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000"/>
              <a:t>- процентный;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000"/>
              <a:t>- валютный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000" b="1"/>
              <a:t>• Операционный риск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211613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altLang="ru-RU" sz="2000" b="1"/>
              <a:t>• Риск ликвидности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altLang="ru-RU" sz="2000" b="1"/>
              <a:t>• Правовой риск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altLang="ru-RU" sz="2000" b="1"/>
              <a:t>• Риск потери деловой репутации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altLang="ru-RU" sz="2000" b="1"/>
              <a:t>• Стратегический риск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395288" y="5084763"/>
            <a:ext cx="3960812" cy="1008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altLang="ru-RU" sz="2000" b="1"/>
              <a:t>Прямой экономический </a:t>
            </a:r>
          </a:p>
          <a:p>
            <a:r>
              <a:rPr lang="ru-RU" altLang="ru-RU" sz="2000" b="1"/>
              <a:t>ущерб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4643438" y="5084763"/>
            <a:ext cx="3960812" cy="1008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altLang="ru-RU" sz="2000" b="1"/>
              <a:t>Косвенный (отложенный)</a:t>
            </a:r>
          </a:p>
          <a:p>
            <a:r>
              <a:rPr lang="ru-RU" altLang="ru-RU" sz="2000" b="1"/>
              <a:t>экономический ущерб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755650" y="6165850"/>
            <a:ext cx="7632700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altLang="ru-RU" sz="2000" b="1">
                <a:solidFill>
                  <a:srgbClr val="CC3300"/>
                </a:solidFill>
              </a:rPr>
              <a:t>ЭКОНОМИЧЕСКИЕ ПОСЛЕДСТВИЯ</a:t>
            </a:r>
          </a:p>
        </p:txBody>
      </p:sp>
      <p:sp>
        <p:nvSpPr>
          <p:cNvPr id="4105" name="AutoShape 11"/>
          <p:cNvSpPr>
            <a:spLocks noChangeArrowheads="1"/>
          </p:cNvSpPr>
          <p:nvPr/>
        </p:nvSpPr>
        <p:spPr bwMode="auto">
          <a:xfrm rot="5400000">
            <a:off x="1763712" y="4076701"/>
            <a:ext cx="1223963" cy="360362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6" name="AutoShape 12"/>
          <p:cNvSpPr>
            <a:spLocks noChangeArrowheads="1"/>
          </p:cNvSpPr>
          <p:nvPr/>
        </p:nvSpPr>
        <p:spPr bwMode="auto">
          <a:xfrm rot="5400000">
            <a:off x="5652294" y="3933031"/>
            <a:ext cx="1181100" cy="4016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BD8C23D-A2B0-4C15-8B34-BB70FB214A00}" type="slidenum">
              <a:rPr lang="ru-RU" altLang="ru-RU" smtClean="0"/>
              <a:pPr/>
              <a:t>3</a:t>
            </a:fld>
            <a:endParaRPr lang="ru-RU" altLang="ru-RU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2173287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effectLst/>
              </a:rPr>
              <a:t>Кредитный риск</a:t>
            </a:r>
            <a:r>
              <a:rPr lang="ru-RU" altLang="ru-RU" sz="2400" dirty="0">
                <a:effectLst/>
              </a:rPr>
              <a:t> - </a:t>
            </a:r>
            <a:r>
              <a:rPr lang="ru-RU" altLang="ru-RU" sz="2400" dirty="0" err="1">
                <a:effectLst/>
              </a:rPr>
              <a:t>риск</a:t>
            </a:r>
            <a:r>
              <a:rPr lang="ru-RU" altLang="ru-RU" sz="2400" dirty="0">
                <a:effectLst/>
              </a:rPr>
              <a:t> возникновения </a:t>
            </a:r>
            <a:br>
              <a:rPr lang="ru-RU" altLang="ru-RU" sz="2400" dirty="0">
                <a:effectLst/>
              </a:rPr>
            </a:br>
            <a:r>
              <a:rPr lang="ru-RU" altLang="ru-RU" sz="2400" dirty="0">
                <a:effectLst/>
              </a:rPr>
              <a:t>у кредитной организации убытков вследствие неисполнения, несвоевременного либо неполного исполнения должником </a:t>
            </a:r>
            <a:r>
              <a:rPr lang="ru-RU" altLang="ru-RU" sz="2400" dirty="0">
                <a:solidFill>
                  <a:srgbClr val="FF0000"/>
                </a:solidFill>
                <a:effectLst/>
              </a:rPr>
              <a:t>финансовых обязательств </a:t>
            </a:r>
            <a:r>
              <a:rPr lang="ru-RU" altLang="ru-RU" sz="2400" dirty="0">
                <a:effectLst/>
              </a:rPr>
              <a:t>перед кредитной организацией в соответствии </a:t>
            </a:r>
            <a:br>
              <a:rPr lang="ru-RU" altLang="ru-RU" sz="2400" dirty="0">
                <a:effectLst/>
              </a:rPr>
            </a:br>
            <a:r>
              <a:rPr lang="ru-RU" altLang="ru-RU" sz="2400" dirty="0">
                <a:effectLst/>
              </a:rPr>
              <a:t>с условиями договора.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420938"/>
            <a:ext cx="8496300" cy="4437062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altLang="ru-RU" sz="2000" b="1">
                <a:solidFill>
                  <a:srgbClr val="0033CC"/>
                </a:solidFill>
              </a:rPr>
              <a:t>К финансовым обязательствам относятся </a:t>
            </a:r>
          </a:p>
          <a:p>
            <a:pPr marL="0" indent="0" algn="ctr" eaLnBrk="1" hangingPunct="1">
              <a:buFontTx/>
              <a:buNone/>
            </a:pPr>
            <a:r>
              <a:rPr lang="ru-RU" altLang="ru-RU" sz="2000" b="1">
                <a:solidFill>
                  <a:srgbClr val="0033CC"/>
                </a:solidFill>
              </a:rPr>
              <a:t>обязательства должника по: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ru-RU" altLang="ru-RU" sz="1800" b="1"/>
          </a:p>
          <a:p>
            <a:pPr marL="0" indent="0" eaLnBrk="1" hangingPunct="1">
              <a:lnSpc>
                <a:spcPct val="80000"/>
              </a:lnSpc>
            </a:pPr>
            <a:r>
              <a:rPr lang="ru-RU" altLang="ru-RU" sz="1800" b="1"/>
              <a:t> полученным кредитам; </a:t>
            </a:r>
          </a:p>
          <a:p>
            <a:pPr marL="0" indent="0" eaLnBrk="1" hangingPunct="1">
              <a:lnSpc>
                <a:spcPct val="80000"/>
              </a:lnSpc>
            </a:pPr>
            <a:endParaRPr lang="ru-RU" altLang="ru-RU" sz="1800" b="1"/>
          </a:p>
          <a:p>
            <a:pPr marL="0" indent="0" eaLnBrk="1" hangingPunct="1">
              <a:lnSpc>
                <a:spcPct val="80000"/>
              </a:lnSpc>
            </a:pPr>
            <a:r>
              <a:rPr lang="ru-RU" altLang="ru-RU" sz="1800" b="1"/>
              <a:t> учтенным векселям;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ru-RU" altLang="ru-RU" sz="1800" b="1"/>
          </a:p>
          <a:p>
            <a:pPr marL="0" indent="0" eaLnBrk="1" hangingPunct="1">
              <a:lnSpc>
                <a:spcPct val="80000"/>
              </a:lnSpc>
            </a:pPr>
            <a:r>
              <a:rPr lang="ru-RU" altLang="ru-RU" sz="1800" b="1"/>
              <a:t> банковским гарантиям;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ru-RU" altLang="ru-RU" sz="1800" b="1"/>
          </a:p>
          <a:p>
            <a:pPr marL="0" indent="0" eaLnBrk="1" hangingPunct="1">
              <a:lnSpc>
                <a:spcPct val="80000"/>
              </a:lnSpc>
            </a:pPr>
            <a:r>
              <a:rPr lang="ru-RU" altLang="ru-RU" sz="1800" b="1"/>
              <a:t> сделкам по факторингу;</a:t>
            </a:r>
          </a:p>
          <a:p>
            <a:pPr marL="0" indent="0" eaLnBrk="1" hangingPunct="1">
              <a:lnSpc>
                <a:spcPct val="80000"/>
              </a:lnSpc>
            </a:pPr>
            <a:endParaRPr lang="ru-RU" altLang="ru-RU" sz="1800" b="1"/>
          </a:p>
          <a:p>
            <a:pPr marL="0" indent="0" eaLnBrk="1" hangingPunct="1">
              <a:lnSpc>
                <a:spcPct val="80000"/>
              </a:lnSpc>
            </a:pPr>
            <a:r>
              <a:rPr lang="ru-RU" altLang="ru-RU" sz="1800" b="1"/>
              <a:t> оплаченным кредитной организацией аккредитивам;</a:t>
            </a:r>
          </a:p>
          <a:p>
            <a:pPr marL="0" indent="0" eaLnBrk="1" hangingPunct="1">
              <a:lnSpc>
                <a:spcPct val="80000"/>
              </a:lnSpc>
            </a:pPr>
            <a:endParaRPr lang="ru-RU" altLang="ru-RU" sz="1800" b="1"/>
          </a:p>
          <a:p>
            <a:pPr marL="0" indent="0" eaLnBrk="1" hangingPunct="1">
              <a:lnSpc>
                <a:spcPct val="80000"/>
              </a:lnSpc>
            </a:pPr>
            <a:r>
              <a:rPr lang="ru-RU" altLang="ru-RU" sz="1800" b="1"/>
              <a:t> требованиям по операциям финансовой аренды (лизинга)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742A22A-E6A4-4B38-A688-E7FED6A07BBF}" type="slidenum">
              <a:rPr lang="ru-RU" altLang="ru-RU" smtClean="0"/>
              <a:pPr/>
              <a:t>4</a:t>
            </a:fld>
            <a:endParaRPr lang="ru-RU" altLang="ru-RU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77887"/>
          </a:xfrm>
        </p:spPr>
        <p:txBody>
          <a:bodyPr/>
          <a:lstStyle/>
          <a:p>
            <a:pPr eaLnBrk="1" hangingPunct="1"/>
            <a:r>
              <a:rPr lang="ru-RU" altLang="ru-RU" sz="2400" b="1">
                <a:effectLst/>
              </a:rPr>
              <a:t>Последствия накопления и реализации кредитного риска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14875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ru-RU" altLang="ru-RU" sz="1800"/>
          </a:p>
          <a:p>
            <a:pPr marL="609600" indent="-609600" eaLnBrk="1" hangingPunct="1">
              <a:buFontTx/>
              <a:buNone/>
            </a:pPr>
            <a:endParaRPr lang="ru-RU" altLang="ru-RU" sz="1800"/>
          </a:p>
          <a:p>
            <a:pPr marL="609600" indent="-609600" eaLnBrk="1" hangingPunct="1">
              <a:buFontTx/>
              <a:buNone/>
            </a:pPr>
            <a:endParaRPr lang="ru-RU" altLang="ru-RU" sz="1800"/>
          </a:p>
          <a:p>
            <a:pPr marL="609600" indent="-609600" eaLnBrk="1" hangingPunct="1">
              <a:buFontTx/>
              <a:buNone/>
            </a:pPr>
            <a:endParaRPr lang="ru-RU" altLang="ru-RU" sz="1800"/>
          </a:p>
          <a:p>
            <a:pPr marL="609600" indent="-609600" eaLnBrk="1" hangingPunct="1">
              <a:buFontTx/>
              <a:buNone/>
            </a:pPr>
            <a:endParaRPr lang="ru-RU" altLang="ru-RU" sz="1800"/>
          </a:p>
          <a:p>
            <a:pPr marL="609600" indent="-609600" eaLnBrk="1" hangingPunct="1">
              <a:buFontTx/>
              <a:buNone/>
            </a:pPr>
            <a:endParaRPr lang="ru-RU" altLang="ru-RU" sz="1800"/>
          </a:p>
          <a:p>
            <a:pPr marL="609600" indent="-609600" eaLnBrk="1" hangingPunct="1">
              <a:buFontTx/>
              <a:buNone/>
            </a:pPr>
            <a:endParaRPr lang="ru-RU" altLang="ru-RU" sz="1800"/>
          </a:p>
          <a:p>
            <a:pPr marL="609600" indent="-609600" eaLnBrk="1" hangingPunct="1">
              <a:buFontTx/>
              <a:buNone/>
            </a:pPr>
            <a:endParaRPr lang="ru-RU" altLang="ru-RU" sz="1800"/>
          </a:p>
          <a:p>
            <a:pPr marL="609600" indent="-609600" eaLnBrk="1" hangingPunct="1">
              <a:buFontTx/>
              <a:buNone/>
            </a:pPr>
            <a:endParaRPr lang="ru-RU" altLang="ru-RU" sz="1800"/>
          </a:p>
          <a:p>
            <a:pPr marL="609600" indent="-609600" eaLnBrk="1" hangingPunct="1">
              <a:buFontTx/>
              <a:buNone/>
            </a:pPr>
            <a:endParaRPr lang="ru-RU" altLang="ru-RU" sz="1800"/>
          </a:p>
          <a:p>
            <a:pPr marL="609600" indent="-609600" eaLnBrk="1" hangingPunct="1">
              <a:buFontTx/>
              <a:buNone/>
            </a:pPr>
            <a:endParaRPr lang="ru-RU" altLang="ru-RU" sz="1800"/>
          </a:p>
          <a:p>
            <a:pPr marL="609600" indent="-609600" eaLnBrk="1" hangingPunct="1">
              <a:buFontTx/>
              <a:buNone/>
            </a:pPr>
            <a:endParaRPr lang="ru-RU" altLang="ru-RU" sz="1800"/>
          </a:p>
          <a:p>
            <a:pPr marL="609600" indent="-609600" eaLnBrk="1" hangingPunct="1">
              <a:buFontTx/>
              <a:buNone/>
            </a:pPr>
            <a:endParaRPr lang="ru-RU" altLang="ru-RU" sz="1800"/>
          </a:p>
          <a:p>
            <a:pPr marL="609600" indent="-609600" eaLnBrk="1" hangingPunct="1">
              <a:buFontTx/>
              <a:buNone/>
            </a:pPr>
            <a:endParaRPr lang="ru-RU" altLang="ru-RU" sz="1800"/>
          </a:p>
        </p:txBody>
      </p:sp>
      <p:sp>
        <p:nvSpPr>
          <p:cNvPr id="6149" name="Text Box 10"/>
          <p:cNvSpPr txBox="1">
            <a:spLocks noChangeArrowheads="1"/>
          </p:cNvSpPr>
          <p:nvPr/>
        </p:nvSpPr>
        <p:spPr bwMode="auto">
          <a:xfrm>
            <a:off x="735013" y="1427163"/>
            <a:ext cx="2181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6150" name="Text Box 11"/>
          <p:cNvSpPr txBox="1">
            <a:spLocks noChangeArrowheads="1"/>
          </p:cNvSpPr>
          <p:nvPr/>
        </p:nvSpPr>
        <p:spPr bwMode="auto">
          <a:xfrm>
            <a:off x="735013" y="1355725"/>
            <a:ext cx="2468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6151" name="Text Box 12"/>
          <p:cNvSpPr txBox="1">
            <a:spLocks noChangeArrowheads="1"/>
          </p:cNvSpPr>
          <p:nvPr/>
        </p:nvSpPr>
        <p:spPr bwMode="auto">
          <a:xfrm>
            <a:off x="395288" y="1484313"/>
            <a:ext cx="28194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/>
              <a:t>Снижение доходов </a:t>
            </a:r>
          </a:p>
          <a:p>
            <a:r>
              <a:rPr lang="ru-RU" altLang="ru-RU" sz="2000" b="1"/>
              <a:t>и прибыли,</a:t>
            </a:r>
          </a:p>
          <a:p>
            <a:r>
              <a:rPr lang="ru-RU" altLang="ru-RU" sz="2000" b="1"/>
              <a:t>формирование убытков</a:t>
            </a:r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3309938" y="1690688"/>
            <a:ext cx="28209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000" b="1"/>
              <a:t>Снижение уровня</a:t>
            </a:r>
          </a:p>
          <a:p>
            <a:r>
              <a:rPr lang="ru-RU" altLang="ru-RU" sz="2000" b="1"/>
              <a:t>достаточности</a:t>
            </a:r>
          </a:p>
          <a:p>
            <a:r>
              <a:rPr lang="ru-RU" altLang="ru-RU" sz="2000" b="1"/>
              <a:t>капитала</a:t>
            </a:r>
          </a:p>
        </p:txBody>
      </p:sp>
      <p:sp>
        <p:nvSpPr>
          <p:cNvPr id="6153" name="Text Box 15"/>
          <p:cNvSpPr txBox="1">
            <a:spLocks noChangeArrowheads="1"/>
          </p:cNvSpPr>
          <p:nvPr/>
        </p:nvSpPr>
        <p:spPr bwMode="auto">
          <a:xfrm>
            <a:off x="6570663" y="1762125"/>
            <a:ext cx="23558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000" b="1"/>
              <a:t>Нарушение </a:t>
            </a:r>
          </a:p>
          <a:p>
            <a:r>
              <a:rPr lang="ru-RU" altLang="ru-RU" sz="2000" b="1"/>
              <a:t>обязательных </a:t>
            </a:r>
          </a:p>
          <a:p>
            <a:r>
              <a:rPr lang="ru-RU" altLang="ru-RU" sz="2000" b="1"/>
              <a:t>нормативов</a:t>
            </a:r>
          </a:p>
        </p:txBody>
      </p:sp>
      <p:sp>
        <p:nvSpPr>
          <p:cNvPr id="6154" name="Rectangle 16"/>
          <p:cNvSpPr>
            <a:spLocks noChangeArrowheads="1"/>
          </p:cNvSpPr>
          <p:nvPr/>
        </p:nvSpPr>
        <p:spPr bwMode="auto">
          <a:xfrm>
            <a:off x="755650" y="3644900"/>
            <a:ext cx="7777163" cy="2305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6155" name="Text Box 19"/>
          <p:cNvSpPr txBox="1">
            <a:spLocks noChangeArrowheads="1"/>
          </p:cNvSpPr>
          <p:nvPr/>
        </p:nvSpPr>
        <p:spPr bwMode="auto">
          <a:xfrm>
            <a:off x="1763713" y="3789363"/>
            <a:ext cx="6034087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>
                <a:solidFill>
                  <a:srgbClr val="CC3300"/>
                </a:solidFill>
              </a:rPr>
              <a:t>Административные санкции ЦБ</a:t>
            </a:r>
          </a:p>
          <a:p>
            <a:endParaRPr lang="ru-RU" altLang="ru-RU" sz="2000" b="1">
              <a:solidFill>
                <a:srgbClr val="CC3300"/>
              </a:solidFill>
            </a:endParaRPr>
          </a:p>
          <a:p>
            <a:r>
              <a:rPr lang="ru-RU" altLang="ru-RU" sz="2000" b="1">
                <a:solidFill>
                  <a:srgbClr val="CC3300"/>
                </a:solidFill>
              </a:rPr>
              <a:t>Падение доверия клиентов</a:t>
            </a:r>
          </a:p>
          <a:p>
            <a:endParaRPr lang="ru-RU" altLang="ru-RU" sz="2000" b="1">
              <a:solidFill>
                <a:srgbClr val="CC3300"/>
              </a:solidFill>
            </a:endParaRPr>
          </a:p>
          <a:p>
            <a:r>
              <a:rPr lang="ru-RU" altLang="ru-RU" sz="2000" b="1">
                <a:solidFill>
                  <a:srgbClr val="CC3300"/>
                </a:solidFill>
              </a:rPr>
              <a:t>Снижение конкурентоспособности </a:t>
            </a:r>
          </a:p>
          <a:p>
            <a:r>
              <a:rPr lang="ru-RU" altLang="ru-RU" sz="2000" b="1">
                <a:solidFill>
                  <a:srgbClr val="CC3300"/>
                </a:solidFill>
              </a:rPr>
              <a:t>на рынке банковских услуг</a:t>
            </a:r>
          </a:p>
        </p:txBody>
      </p:sp>
      <p:sp>
        <p:nvSpPr>
          <p:cNvPr id="6156" name="AutoShape 20"/>
          <p:cNvSpPr>
            <a:spLocks noChangeArrowheads="1"/>
          </p:cNvSpPr>
          <p:nvPr/>
        </p:nvSpPr>
        <p:spPr bwMode="auto">
          <a:xfrm rot="1728647">
            <a:off x="2465388" y="3063875"/>
            <a:ext cx="720725" cy="288925"/>
          </a:xfrm>
          <a:prstGeom prst="notchedRightArrow">
            <a:avLst>
              <a:gd name="adj1" fmla="val 50000"/>
              <a:gd name="adj2" fmla="val 623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6157" name="AutoShape 21"/>
          <p:cNvSpPr>
            <a:spLocks noChangeArrowheads="1"/>
          </p:cNvSpPr>
          <p:nvPr/>
        </p:nvSpPr>
        <p:spPr bwMode="auto">
          <a:xfrm rot="8018808">
            <a:off x="7308850" y="2995613"/>
            <a:ext cx="574675" cy="288925"/>
          </a:xfrm>
          <a:prstGeom prst="notchedRightArrow">
            <a:avLst>
              <a:gd name="adj1" fmla="val 50000"/>
              <a:gd name="adj2" fmla="val 497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6158" name="AutoShape 22"/>
          <p:cNvSpPr>
            <a:spLocks noChangeArrowheads="1"/>
          </p:cNvSpPr>
          <p:nvPr/>
        </p:nvSpPr>
        <p:spPr bwMode="auto">
          <a:xfrm rot="5400000">
            <a:off x="4571206" y="2997994"/>
            <a:ext cx="720725" cy="287338"/>
          </a:xfrm>
          <a:prstGeom prst="notchedRightArrow">
            <a:avLst>
              <a:gd name="adj1" fmla="val 50000"/>
              <a:gd name="adj2" fmla="val 627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521700" cy="877887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ru-RU" sz="2400" b="1" dirty="0">
                <a:solidFill>
                  <a:srgbClr val="A50021"/>
                </a:solidFill>
                <a:effectLst/>
              </a:rPr>
              <a:t>Нормативы ограничения кредитных рисков</a:t>
            </a:r>
            <a:r>
              <a:rPr lang="ru-RU" sz="2400" dirty="0">
                <a:solidFill>
                  <a:srgbClr val="A50021"/>
                </a:solidFill>
                <a:effectLst/>
              </a:rPr>
              <a:t/>
            </a:r>
            <a:br>
              <a:rPr lang="ru-RU" sz="2400" dirty="0">
                <a:solidFill>
                  <a:srgbClr val="A50021"/>
                </a:solidFill>
                <a:effectLst/>
              </a:rPr>
            </a:br>
            <a:r>
              <a:rPr lang="ru-RU" sz="200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(Инструкция Банка России №199-И)</a:t>
            </a: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295648" y="1119068"/>
            <a:ext cx="8363272" cy="194421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altLang="ru-RU" sz="1800" b="1" dirty="0"/>
              <a:t>Норматив максимального размера риска на одного заемщика или группу связанных заемщиков - </a:t>
            </a:r>
            <a:r>
              <a:rPr lang="ru-RU" altLang="ru-RU" sz="1800" b="1" dirty="0">
                <a:solidFill>
                  <a:srgbClr val="A50021"/>
                </a:solidFill>
              </a:rPr>
              <a:t>Н6</a:t>
            </a:r>
            <a:r>
              <a:rPr lang="ru-RU" altLang="ru-RU" sz="2000" b="1" dirty="0">
                <a:solidFill>
                  <a:srgbClr val="A50021"/>
                </a:solidFill>
              </a:rPr>
              <a:t> </a:t>
            </a:r>
            <a:r>
              <a:rPr lang="en-US" sz="1800" b="1" dirty="0">
                <a:solidFill>
                  <a:srgbClr val="CC3300"/>
                </a:solidFill>
              </a:rPr>
              <a:t>≤</a:t>
            </a:r>
            <a:r>
              <a:rPr lang="ru-RU" sz="1800" b="1" dirty="0">
                <a:solidFill>
                  <a:srgbClr val="CC3300"/>
                </a:solidFill>
              </a:rPr>
              <a:t>  </a:t>
            </a:r>
            <a:r>
              <a:rPr lang="en-US" sz="1800" b="1" dirty="0">
                <a:solidFill>
                  <a:srgbClr val="CC3300"/>
                </a:solidFill>
              </a:rPr>
              <a:t>25%</a:t>
            </a:r>
            <a:endParaRPr lang="ru-RU" altLang="ru-RU" sz="1800" b="1" dirty="0"/>
          </a:p>
          <a:p>
            <a:pPr marL="0" indent="0">
              <a:buFontTx/>
              <a:buNone/>
            </a:pPr>
            <a:endParaRPr lang="ru-RU" altLang="ru-RU" sz="2000" dirty="0"/>
          </a:p>
          <a:p>
            <a:pPr marL="0" indent="0">
              <a:buFontTx/>
              <a:buNone/>
            </a:pPr>
            <a:r>
              <a:rPr lang="ru-RU" altLang="ru-RU" sz="1800" b="1" dirty="0"/>
              <a:t>Норматив максимального размера крупных кредитных рисков - </a:t>
            </a:r>
            <a:r>
              <a:rPr lang="ru-RU" altLang="ru-RU" sz="1800" b="1" dirty="0">
                <a:solidFill>
                  <a:srgbClr val="A50021"/>
                </a:solidFill>
              </a:rPr>
              <a:t>Н7</a:t>
            </a:r>
            <a:r>
              <a:rPr lang="ru-RU" altLang="ru-RU" sz="1800" dirty="0"/>
              <a:t> </a:t>
            </a:r>
            <a:r>
              <a:rPr lang="en-US" sz="1800" b="1" dirty="0">
                <a:solidFill>
                  <a:srgbClr val="CC3300"/>
                </a:solidFill>
              </a:rPr>
              <a:t>≤ 800% </a:t>
            </a:r>
            <a:endParaRPr lang="ru-RU" altLang="ru-RU" sz="2000" dirty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7A96D8A-B261-4ACC-BEEA-7F01A7BDD79C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11" name="TextBox 10"/>
          <p:cNvSpPr txBox="1"/>
          <p:nvPr/>
        </p:nvSpPr>
        <p:spPr>
          <a:xfrm>
            <a:off x="442913" y="325791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/>
              <a:t>Норматив максимального размера риска на связанное с банком лицо (группу связанных с банком лиц) - </a:t>
            </a:r>
            <a:r>
              <a:rPr lang="ru-RU" b="1" dirty="0">
                <a:solidFill>
                  <a:srgbClr val="CC3300"/>
                </a:solidFill>
              </a:rPr>
              <a:t>Н25</a:t>
            </a:r>
            <a:r>
              <a:rPr lang="en-US" b="1" dirty="0">
                <a:solidFill>
                  <a:srgbClr val="CC3300"/>
                </a:solidFill>
              </a:rPr>
              <a:t> ≤</a:t>
            </a:r>
            <a:r>
              <a:rPr lang="ru-RU" b="1" dirty="0">
                <a:solidFill>
                  <a:srgbClr val="CC3300"/>
                </a:solidFill>
              </a:rPr>
              <a:t>  </a:t>
            </a:r>
            <a:r>
              <a:rPr lang="en-US" b="1" dirty="0">
                <a:solidFill>
                  <a:srgbClr val="CC3300"/>
                </a:solidFill>
              </a:rPr>
              <a:t>2</a:t>
            </a:r>
            <a:r>
              <a:rPr lang="ru-RU" b="1" dirty="0">
                <a:solidFill>
                  <a:srgbClr val="CC3300"/>
                </a:solidFill>
              </a:rPr>
              <a:t>0</a:t>
            </a:r>
            <a:r>
              <a:rPr lang="en-US" b="1" dirty="0">
                <a:solidFill>
                  <a:srgbClr val="CC3300"/>
                </a:solidFill>
              </a:rPr>
              <a:t>%</a:t>
            </a:r>
            <a:endParaRPr lang="ru-RU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6112018-7170-4823-B7E2-05B74B33ED43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333375"/>
            <a:ext cx="8243887" cy="719138"/>
          </a:xfrm>
        </p:spPr>
        <p:txBody>
          <a:bodyPr/>
          <a:lstStyle/>
          <a:p>
            <a:pPr eaLnBrk="1" hangingPunct="1"/>
            <a:r>
              <a:rPr lang="ru-RU" altLang="ru-RU" sz="2400" b="1">
                <a:effectLst/>
              </a:rPr>
              <a:t>Методы нейтрализации кредитного риска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sz="2000" b="1" dirty="0"/>
              <a:t>• Предотвращение риска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sz="2000" b="1" dirty="0"/>
              <a:t>   • Перевод риска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sz="2000" b="1" dirty="0"/>
              <a:t>     </a:t>
            </a:r>
            <a:r>
              <a:rPr lang="ru-RU" altLang="ru-RU" sz="2000" b="1" dirty="0">
                <a:solidFill>
                  <a:srgbClr val="CC3300"/>
                </a:solidFill>
              </a:rPr>
              <a:t>• Поглощение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sz="2000" b="1" dirty="0"/>
              <a:t>      • Компенсация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sz="2000" b="1" dirty="0"/>
              <a:t>        • Разделение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sz="2000" b="1" dirty="0"/>
              <a:t>         • Диверсификация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sz="2000" b="1" dirty="0"/>
              <a:t>           • </a:t>
            </a:r>
            <a:r>
              <a:rPr lang="ru-RU" altLang="ru-RU" sz="2000" b="1" dirty="0" err="1"/>
              <a:t>Лимитирование</a:t>
            </a:r>
            <a:endParaRPr lang="ru-RU" altLang="ru-RU" sz="2000" b="1" dirty="0"/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sz="2000" b="1" dirty="0"/>
              <a:t>             • Страхование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ru-RU" altLang="ru-RU" sz="2000" b="1" dirty="0"/>
              <a:t>               • Хеджирование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509FFC5-412F-4FD5-A0C2-7B12A236B3CD}" type="slidenum">
              <a:rPr lang="ru-RU" altLang="ru-RU" smtClean="0"/>
              <a:pPr/>
              <a:t>7</a:t>
            </a:fld>
            <a:endParaRPr lang="ru-RU" altLang="ru-RU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132856"/>
            <a:ext cx="8243887" cy="2520280"/>
          </a:xfrm>
        </p:spPr>
        <p:txBody>
          <a:bodyPr/>
          <a:lstStyle/>
          <a:p>
            <a:pPr eaLnBrk="1" hangingPunct="1"/>
            <a:r>
              <a:rPr lang="ru-RU" altLang="ru-RU" sz="2200" b="1" dirty="0">
                <a:solidFill>
                  <a:srgbClr val="C00000"/>
                </a:solidFill>
                <a:effectLst/>
              </a:rPr>
              <a:t>Основной регулирующий документ – </a:t>
            </a:r>
            <a:r>
              <a:rPr lang="ru-RU" altLang="ru-RU" sz="2000" b="1" dirty="0">
                <a:solidFill>
                  <a:srgbClr val="C00000"/>
                </a:solidFill>
                <a:effectLst/>
              </a:rPr>
              <a:t/>
            </a:r>
            <a:br>
              <a:rPr lang="ru-RU" altLang="ru-RU" sz="2000" b="1" dirty="0">
                <a:solidFill>
                  <a:srgbClr val="C00000"/>
                </a:solidFill>
                <a:effectLst/>
              </a:rPr>
            </a:br>
            <a:r>
              <a:rPr lang="ru-RU" altLang="ru-RU" sz="2000" b="1" dirty="0">
                <a:effectLst/>
              </a:rPr>
              <a:t/>
            </a:r>
            <a:br>
              <a:rPr lang="ru-RU" altLang="ru-RU" sz="2000" b="1" dirty="0">
                <a:effectLst/>
              </a:rPr>
            </a:br>
            <a:r>
              <a:rPr lang="ru-RU" altLang="ru-RU" sz="2200" b="1" dirty="0">
                <a:effectLst/>
              </a:rPr>
              <a:t>Положение Банка России от 28.06.2017 №590-П </a:t>
            </a:r>
            <a:r>
              <a:rPr lang="ru-RU" altLang="ru-RU" sz="2400" b="1" dirty="0">
                <a:effectLst/>
              </a:rPr>
              <a:t/>
            </a:r>
            <a:br>
              <a:rPr lang="ru-RU" altLang="ru-RU" sz="2400" b="1" dirty="0">
                <a:effectLst/>
              </a:rPr>
            </a:br>
            <a:r>
              <a:rPr lang="ru-RU" altLang="ru-RU" sz="2000" b="1" dirty="0">
                <a:solidFill>
                  <a:srgbClr val="000000"/>
                </a:solidFill>
                <a:effectLst/>
              </a:rPr>
              <a:t>«О порядке формирования кредитными организациями резервов на возможные потери по ссудам, по ссудной и приравненной к ней задолженности»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4293096"/>
            <a:ext cx="8229600" cy="2088232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endParaRPr lang="ru-RU" altLang="ru-RU" sz="2200" b="1" dirty="0">
              <a:solidFill>
                <a:srgbClr val="CC3300"/>
              </a:solidFill>
            </a:endParaRPr>
          </a:p>
          <a:p>
            <a:pPr marL="0" indent="0" algn="ctr" eaLnBrk="1" hangingPunct="1">
              <a:buFontTx/>
              <a:buNone/>
            </a:pPr>
            <a:r>
              <a:rPr lang="ru-RU" altLang="ru-RU" sz="2200" b="1" dirty="0">
                <a:solidFill>
                  <a:srgbClr val="CC3300"/>
                </a:solidFill>
              </a:rPr>
              <a:t>Положение №590-П устанавливает</a:t>
            </a:r>
            <a:r>
              <a:rPr lang="ru-RU" altLang="ru-RU" sz="2200" b="1" dirty="0"/>
              <a:t>:</a:t>
            </a:r>
          </a:p>
          <a:p>
            <a:pPr marL="0" indent="0" eaLnBrk="1" hangingPunct="1">
              <a:buFontTx/>
              <a:buNone/>
            </a:pPr>
            <a:r>
              <a:rPr lang="ru-RU" altLang="ru-RU" sz="2000" b="1" dirty="0"/>
              <a:t>• Порядок формирования резервов</a:t>
            </a:r>
          </a:p>
          <a:p>
            <a:pPr marL="0" indent="0" eaLnBrk="1" hangingPunct="1">
              <a:buFontTx/>
              <a:buNone/>
            </a:pPr>
            <a:r>
              <a:rPr lang="ru-RU" altLang="ru-RU" sz="2000" b="1" dirty="0"/>
              <a:t>• Особенности осуществления Банком России надзора за соблюдением кредитными организациями порядка формирования  резервов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0"/>
            <a:ext cx="84969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1938" algn="just"/>
            <a:r>
              <a:rPr lang="ru-RU" sz="2200" b="1" dirty="0">
                <a:solidFill>
                  <a:srgbClr val="CC3300"/>
                </a:solidFill>
              </a:rPr>
              <a:t>Поглощение кредитного риска </a:t>
            </a:r>
            <a:r>
              <a:rPr lang="ru-RU" sz="2200" dirty="0"/>
              <a:t>– </a:t>
            </a:r>
            <a:r>
              <a:rPr lang="ru-RU" sz="2200" dirty="0">
                <a:solidFill>
                  <a:srgbClr val="000000"/>
                </a:solidFill>
              </a:rPr>
              <a:t>создание резервов на возможные потери вследствие </a:t>
            </a:r>
            <a:r>
              <a:rPr lang="ru-RU" sz="2200" dirty="0" err="1">
                <a:solidFill>
                  <a:srgbClr val="000000"/>
                </a:solidFill>
              </a:rPr>
              <a:t>невозврата</a:t>
            </a:r>
            <a:r>
              <a:rPr lang="ru-RU" sz="2200" dirty="0">
                <a:solidFill>
                  <a:srgbClr val="000000"/>
                </a:solidFill>
              </a:rPr>
              <a:t> (неполного возврата) ссуды и процентов по ней</a:t>
            </a:r>
          </a:p>
          <a:p>
            <a:pPr indent="261938" algn="just"/>
            <a:r>
              <a:rPr lang="ru-RU" sz="2400" dirty="0">
                <a:solidFill>
                  <a:schemeClr val="accent6">
                    <a:lumMod val="10000"/>
                  </a:schemeClr>
                </a:solidFill>
              </a:rPr>
              <a:t>Создание резервов – </a:t>
            </a:r>
            <a:r>
              <a:rPr lang="ru-RU" sz="2400" b="1" dirty="0">
                <a:solidFill>
                  <a:schemeClr val="accent6">
                    <a:lumMod val="10000"/>
                  </a:schemeClr>
                </a:solidFill>
              </a:rPr>
              <a:t>не желание и не рекомендация для банков</a:t>
            </a:r>
            <a:r>
              <a:rPr lang="ru-RU" sz="2400" dirty="0">
                <a:solidFill>
                  <a:schemeClr val="accent6">
                    <a:lumMod val="10000"/>
                  </a:schemeClr>
                </a:solidFill>
              </a:rPr>
              <a:t>, а их </a:t>
            </a:r>
            <a:r>
              <a:rPr lang="ru-RU" sz="2400" b="1" dirty="0">
                <a:solidFill>
                  <a:schemeClr val="accent6">
                    <a:lumMod val="10000"/>
                  </a:schemeClr>
                </a:solidFill>
              </a:rPr>
              <a:t>обязанность</a:t>
            </a:r>
            <a:r>
              <a:rPr lang="ru-RU" sz="2400" dirty="0">
                <a:solidFill>
                  <a:schemeClr val="accent6">
                    <a:lumMod val="10000"/>
                  </a:schemeClr>
                </a:solidFill>
              </a:rPr>
              <a:t>, вытекающая из специфики банковской деятельности </a:t>
            </a:r>
            <a:r>
              <a:rPr lang="ru-RU" sz="2200" dirty="0">
                <a:solidFill>
                  <a:srgbClr val="000000"/>
                </a:solidFill>
              </a:rPr>
              <a:t>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243887" cy="648072"/>
          </a:xfrm>
        </p:spPr>
        <p:txBody>
          <a:bodyPr/>
          <a:lstStyle/>
          <a:p>
            <a:pPr eaLnBrk="1" hangingPunct="1">
              <a:lnSpc>
                <a:spcPts val="2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effectLst/>
              </a:rPr>
              <a:t>Требования к кредитной деятельности коммерческих банков (согласно российским нормативным актам: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608513"/>
          </a:xfrm>
        </p:spPr>
        <p:txBody>
          <a:bodyPr/>
          <a:lstStyle/>
          <a:p>
            <a:pPr eaLnBrk="1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ru-RU" sz="2000" dirty="0">
                <a:solidFill>
                  <a:srgbClr val="000000"/>
                </a:solidFill>
              </a:rPr>
              <a:t>совершать кредитование на договорной основе;</a:t>
            </a:r>
          </a:p>
          <a:p>
            <a:pPr eaLnBrk="1" hangingPunct="1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ru-RU" sz="2000" dirty="0">
                <a:solidFill>
                  <a:srgbClr val="000000"/>
                </a:solidFill>
              </a:rPr>
              <a:t>обеспечивать при необходимости кредит залогом имущества, гарантиями  и иным обеспечением; </a:t>
            </a:r>
          </a:p>
          <a:p>
            <a:pPr eaLnBrk="1" hangingPunct="1">
              <a:lnSpc>
                <a:spcPts val="1800"/>
              </a:lnSpc>
              <a:buFontTx/>
              <a:buChar char="-"/>
              <a:defRPr/>
            </a:pPr>
            <a:r>
              <a:rPr lang="ru-RU" sz="2000" dirty="0">
                <a:solidFill>
                  <a:srgbClr val="000000"/>
                </a:solidFill>
              </a:rPr>
              <a:t>соблюдать правило крупного кредита, а также пределы кредитования одного клиента;</a:t>
            </a:r>
          </a:p>
          <a:p>
            <a:pPr eaLnBrk="1" hangingPunct="1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ru-RU" sz="2000" dirty="0">
                <a:solidFill>
                  <a:srgbClr val="000000"/>
                </a:solidFill>
              </a:rPr>
              <a:t>осуществлять классификацию ссуд (состава кредитного портфеля), выделяя сомнительные и безнадежные ссуды;</a:t>
            </a:r>
          </a:p>
          <a:p>
            <a:pPr eaLnBrk="1" hangingPunct="1">
              <a:lnSpc>
                <a:spcPts val="1800"/>
              </a:lnSpc>
              <a:spcBef>
                <a:spcPts val="600"/>
              </a:spcBef>
              <a:buFontTx/>
              <a:buChar char="-"/>
              <a:defRPr/>
            </a:pPr>
            <a:r>
              <a:rPr lang="ru-RU" sz="2000" dirty="0">
                <a:solidFill>
                  <a:srgbClr val="000000"/>
                </a:solidFill>
              </a:rPr>
              <a:t>создавать резервы на возможные потери по ссудам;</a:t>
            </a:r>
          </a:p>
          <a:p>
            <a:pPr eaLnBrk="1" hangingPunct="1">
              <a:lnSpc>
                <a:spcPts val="1800"/>
              </a:lnSpc>
              <a:spcBef>
                <a:spcPts val="600"/>
              </a:spcBef>
              <a:buFontTx/>
              <a:buChar char="-"/>
              <a:defRPr/>
            </a:pPr>
            <a:r>
              <a:rPr lang="ru-RU" sz="2000" dirty="0">
                <a:solidFill>
                  <a:srgbClr val="000000"/>
                </a:solidFill>
              </a:rPr>
              <a:t>оценивать кредитные риски и осуществлять внутренний контроль, обеспечивающий уровень надежности кредитных операций;</a:t>
            </a:r>
          </a:p>
          <a:p>
            <a:pPr marL="0" indent="0" eaLnBrk="1" hangingPunct="1">
              <a:lnSpc>
                <a:spcPts val="1800"/>
              </a:lnSpc>
              <a:spcBef>
                <a:spcPts val="600"/>
              </a:spcBef>
              <a:buFontTx/>
              <a:buNone/>
              <a:defRPr/>
            </a:pPr>
            <a:r>
              <a:rPr lang="ru-RU" sz="2000" dirty="0">
                <a:solidFill>
                  <a:srgbClr val="000000"/>
                </a:solidFill>
              </a:rPr>
              <a:t>-   принимать все законные меры для взыскания     задолженности по банковским ссудам.</a:t>
            </a:r>
            <a:endParaRPr lang="ru-RU" sz="1800" dirty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6DAC14-AF7B-4728-9D82-5D9FCF58CFA9}" type="slidenum">
              <a:rPr lang="ru-RU" altLang="ru-RU" smtClean="0"/>
              <a:pPr/>
              <a:t>8</a:t>
            </a:fld>
            <a:endParaRPr lang="ru-RU" altLang="ru-RU"/>
          </a:p>
        </p:txBody>
      </p:sp>
      <p:sp>
        <p:nvSpPr>
          <p:cNvPr id="5" name="TextBox 4"/>
          <p:cNvSpPr txBox="1"/>
          <p:nvPr/>
        </p:nvSpPr>
        <p:spPr>
          <a:xfrm>
            <a:off x="323528" y="0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10000"/>
                  </a:schemeClr>
                </a:solidFill>
              </a:rPr>
              <a:t>Управление кредитом</a:t>
            </a:r>
            <a:r>
              <a:rPr lang="ru-RU" sz="2000" dirty="0">
                <a:solidFill>
                  <a:schemeClr val="accent6">
                    <a:lumMod val="10000"/>
                  </a:schemeClr>
                </a:solidFill>
              </a:rPr>
              <a:t> можно определить как деятельность, направленную на регулирование кредитных отношений между кредитором и заемщиком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E7C67F6-466E-4A53-9524-7CE9986BF6D9}" type="slidenum">
              <a:rPr lang="ru-RU" altLang="ru-RU" smtClean="0"/>
              <a:pPr/>
              <a:t>9</a:t>
            </a:fld>
            <a:endParaRPr lang="ru-RU" altLang="ru-RU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88640"/>
            <a:ext cx="8243887" cy="1224136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ru-RU" altLang="ru-RU" sz="2400" b="1" dirty="0">
                <a:effectLst/>
              </a:rPr>
              <a:t>Принципы классификации ссуд</a:t>
            </a:r>
            <a:r>
              <a:rPr lang="ru-RU" altLang="ru-RU" sz="2800" dirty="0">
                <a:effectLst/>
              </a:rPr>
              <a:t/>
            </a:r>
            <a:br>
              <a:rPr lang="ru-RU" altLang="ru-RU" sz="2800" dirty="0">
                <a:effectLst/>
              </a:rPr>
            </a:br>
            <a:r>
              <a:rPr lang="ru-RU" altLang="ru-RU" sz="2000" dirty="0">
                <a:solidFill>
                  <a:srgbClr val="000000"/>
                </a:solidFill>
                <a:effectLst/>
              </a:rPr>
              <a:t>(из Положения Банка России №590-П)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760"/>
            <a:ext cx="8435280" cy="4787553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buFontTx/>
              <a:buNone/>
            </a:pPr>
            <a:r>
              <a:rPr lang="ru-RU" altLang="ru-RU" sz="1800" dirty="0"/>
              <a:t>   </a:t>
            </a:r>
          </a:p>
          <a:p>
            <a:pPr marL="0" indent="0" eaLnBrk="1" hangingPunct="1">
              <a:lnSpc>
                <a:spcPct val="130000"/>
              </a:lnSpc>
              <a:buFontTx/>
              <a:buNone/>
            </a:pPr>
            <a:r>
              <a:rPr lang="en-US" altLang="ru-RU" sz="2000" b="1" dirty="0">
                <a:solidFill>
                  <a:srgbClr val="000000"/>
                </a:solidFill>
              </a:rPr>
              <a:t>  ●</a:t>
            </a:r>
            <a:r>
              <a:rPr lang="ru-RU" altLang="ru-RU" sz="2000" b="1" dirty="0">
                <a:solidFill>
                  <a:srgbClr val="000000"/>
                </a:solidFill>
              </a:rPr>
              <a:t> </a:t>
            </a:r>
            <a:r>
              <a:rPr lang="ru-RU" altLang="ru-RU" sz="2200" dirty="0">
                <a:solidFill>
                  <a:srgbClr val="000000"/>
                </a:solidFill>
              </a:rPr>
              <a:t>Соответствие фактических действий по классификации ссуд и формированию резервов рекомендациям ЦБ и внутренним документам КО</a:t>
            </a:r>
          </a:p>
          <a:p>
            <a:pPr marL="0" indent="0" eaLnBrk="1" hangingPunct="1">
              <a:buFontTx/>
              <a:buNone/>
            </a:pPr>
            <a:endParaRPr lang="ru-RU" altLang="ru-RU" sz="2000" dirty="0">
              <a:solidFill>
                <a:srgbClr val="0000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</a:rPr>
              <a:t> </a:t>
            </a:r>
            <a:r>
              <a:rPr lang="en-US" altLang="ru-RU" sz="2000" b="1" dirty="0">
                <a:solidFill>
                  <a:srgbClr val="000000"/>
                </a:solidFill>
              </a:rPr>
              <a:t>● </a:t>
            </a:r>
            <a:r>
              <a:rPr lang="ru-RU" altLang="ru-RU" sz="2200" dirty="0">
                <a:solidFill>
                  <a:srgbClr val="000000"/>
                </a:solidFill>
              </a:rPr>
              <a:t>Комплексный и объективный анализ всей информации о деятельности заемщика </a:t>
            </a:r>
          </a:p>
          <a:p>
            <a:pPr marL="0" indent="0" eaLnBrk="1" hangingPunct="1">
              <a:buFontTx/>
              <a:buNone/>
            </a:pPr>
            <a:endParaRPr lang="ru-RU" altLang="ru-RU" sz="2000" dirty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</a:rPr>
              <a:t> </a:t>
            </a:r>
            <a:r>
              <a:rPr lang="en-US" altLang="ru-RU" sz="2000" b="1" dirty="0">
                <a:solidFill>
                  <a:srgbClr val="000000"/>
                </a:solidFill>
              </a:rPr>
              <a:t>● </a:t>
            </a:r>
            <a:r>
              <a:rPr lang="ru-RU" altLang="ru-RU" sz="2200" dirty="0">
                <a:solidFill>
                  <a:srgbClr val="000000"/>
                </a:solidFill>
              </a:rPr>
              <a:t>Своевременность классификации (</a:t>
            </a:r>
            <a:r>
              <a:rPr lang="ru-RU" altLang="ru-RU" sz="2200" dirty="0" err="1">
                <a:solidFill>
                  <a:srgbClr val="000000"/>
                </a:solidFill>
              </a:rPr>
              <a:t>реклассификации</a:t>
            </a:r>
            <a:r>
              <a:rPr lang="ru-RU" altLang="ru-RU" sz="2200" dirty="0">
                <a:solidFill>
                  <a:srgbClr val="000000"/>
                </a:solidFill>
              </a:rPr>
              <a:t>) ссуд и формирования (уточнения) резервов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8FAEF22-FC9E-4AD8-B0AD-2845A045EF14}" type="slidenum">
              <a:rPr lang="ru-RU" altLang="ru-RU" smtClean="0"/>
              <a:pPr/>
              <a:t>10</a:t>
            </a:fld>
            <a:endParaRPr lang="ru-RU" altLang="ru-RU" dirty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03188"/>
            <a:ext cx="9144000" cy="1669628"/>
          </a:xfrm>
          <a:noFill/>
        </p:spPr>
        <p:txBody>
          <a:bodyPr/>
          <a:lstStyle/>
          <a:p>
            <a:pPr eaLnBrk="1" hangingPunct="1"/>
            <a:r>
              <a:rPr lang="ru-RU" altLang="ru-RU" sz="2400" b="1" dirty="0">
                <a:solidFill>
                  <a:srgbClr val="CC3300"/>
                </a:solidFill>
                <a:effectLst/>
              </a:rPr>
              <a:t>Оценка качества ссуды</a:t>
            </a:r>
            <a:br>
              <a:rPr lang="ru-RU" altLang="ru-RU" sz="2400" b="1" dirty="0">
                <a:solidFill>
                  <a:srgbClr val="CC3300"/>
                </a:solidFill>
                <a:effectLst/>
              </a:rPr>
            </a:br>
            <a:r>
              <a:rPr lang="ru-RU" altLang="ru-RU" sz="2400" b="1" dirty="0">
                <a:effectLst/>
              </a:rPr>
              <a:t/>
            </a:r>
            <a:br>
              <a:rPr lang="ru-RU" altLang="ru-RU" sz="2400" b="1" dirty="0">
                <a:effectLst/>
              </a:rPr>
            </a:br>
            <a:r>
              <a:rPr lang="ru-RU" altLang="ru-RU" sz="2400" b="1" dirty="0">
                <a:effectLst/>
              </a:rPr>
              <a:t/>
            </a:r>
            <a:br>
              <a:rPr lang="ru-RU" altLang="ru-RU" sz="2400" b="1" dirty="0">
                <a:effectLst/>
              </a:rPr>
            </a:br>
            <a:endParaRPr lang="ru-RU" altLang="ru-RU" sz="2400" b="1" dirty="0">
              <a:effectLst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827088" y="2349500"/>
            <a:ext cx="3600450" cy="42481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755576" y="1844824"/>
            <a:ext cx="3791595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ru-RU" altLang="ru-RU" sz="2000" b="1" dirty="0"/>
              <a:t>Оценка финансового </a:t>
            </a:r>
          </a:p>
          <a:p>
            <a:pPr algn="l"/>
            <a:r>
              <a:rPr lang="ru-RU" altLang="ru-RU" sz="2000" b="1" dirty="0"/>
              <a:t>положения заемщика:</a:t>
            </a:r>
          </a:p>
          <a:p>
            <a:pPr algn="l"/>
            <a:endParaRPr lang="ru-RU" altLang="ru-RU" sz="2000" b="1" dirty="0"/>
          </a:p>
          <a:p>
            <a:pPr algn="l">
              <a:buFontTx/>
              <a:buChar char="-"/>
            </a:pPr>
            <a:r>
              <a:rPr lang="ru-RU" altLang="ru-RU" sz="2400" b="1" dirty="0"/>
              <a:t> </a:t>
            </a:r>
            <a:r>
              <a:rPr lang="ru-RU" altLang="ru-RU" sz="2200" b="1" dirty="0"/>
              <a:t>хорошее</a:t>
            </a:r>
          </a:p>
          <a:p>
            <a:pPr algn="l">
              <a:buFontTx/>
              <a:buChar char="-"/>
            </a:pPr>
            <a:endParaRPr lang="ru-RU" altLang="ru-RU" sz="2200" b="1" dirty="0"/>
          </a:p>
          <a:p>
            <a:pPr algn="l">
              <a:buFontTx/>
              <a:buChar char="-"/>
            </a:pPr>
            <a:r>
              <a:rPr lang="ru-RU" altLang="ru-RU" sz="2200" b="1" dirty="0"/>
              <a:t> среднее</a:t>
            </a:r>
          </a:p>
          <a:p>
            <a:pPr algn="l"/>
            <a:endParaRPr lang="ru-RU" altLang="ru-RU" sz="2200" b="1" dirty="0"/>
          </a:p>
          <a:p>
            <a:pPr algn="l"/>
            <a:r>
              <a:rPr lang="ru-RU" altLang="ru-RU" sz="2200" b="1" dirty="0"/>
              <a:t>- плохое</a:t>
            </a:r>
          </a:p>
          <a:p>
            <a:pPr algn="l">
              <a:buFontTx/>
              <a:buChar char="-"/>
            </a:pPr>
            <a:endParaRPr lang="ru-RU" altLang="ru-RU" sz="2200" b="1" dirty="0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003800" y="2349500"/>
            <a:ext cx="3671888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4785419" y="1916832"/>
            <a:ext cx="4179069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ru-RU" altLang="ru-RU" sz="2000" b="1" dirty="0"/>
              <a:t>Оценка качества </a:t>
            </a:r>
          </a:p>
          <a:p>
            <a:pPr algn="l"/>
            <a:r>
              <a:rPr lang="ru-RU" altLang="ru-RU" sz="2000" b="1" dirty="0"/>
              <a:t>обслуживания долга:</a:t>
            </a:r>
          </a:p>
          <a:p>
            <a:pPr algn="l"/>
            <a:endParaRPr lang="ru-RU" altLang="ru-RU" sz="2000" b="1" dirty="0"/>
          </a:p>
          <a:p>
            <a:pPr algn="l">
              <a:buFontTx/>
              <a:buChar char="-"/>
            </a:pPr>
            <a:r>
              <a:rPr lang="ru-RU" altLang="ru-RU" sz="2400" b="1" dirty="0"/>
              <a:t> </a:t>
            </a:r>
            <a:r>
              <a:rPr lang="ru-RU" altLang="ru-RU" sz="2200" b="1" dirty="0"/>
              <a:t>хорошее</a:t>
            </a:r>
          </a:p>
          <a:p>
            <a:pPr algn="l">
              <a:buFontTx/>
              <a:buChar char="-"/>
            </a:pPr>
            <a:endParaRPr lang="ru-RU" altLang="ru-RU" sz="2200" b="1" dirty="0"/>
          </a:p>
          <a:p>
            <a:pPr algn="l">
              <a:buFontTx/>
              <a:buChar char="-"/>
            </a:pPr>
            <a:r>
              <a:rPr lang="ru-RU" altLang="ru-RU" sz="2200" b="1" dirty="0"/>
              <a:t> среднее</a:t>
            </a:r>
          </a:p>
          <a:p>
            <a:pPr algn="l">
              <a:buFontTx/>
              <a:buChar char="-"/>
            </a:pPr>
            <a:endParaRPr lang="ru-RU" altLang="ru-RU" sz="2200" b="1" dirty="0"/>
          </a:p>
          <a:p>
            <a:pPr algn="l"/>
            <a:r>
              <a:rPr lang="ru-RU" altLang="ru-RU" sz="2200" b="1" dirty="0"/>
              <a:t>- неудовлетворительное</a:t>
            </a: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 rot="7760431">
            <a:off x="2578597" y="1171150"/>
            <a:ext cx="1403350" cy="350837"/>
          </a:xfrm>
          <a:prstGeom prst="notched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 rot="2550627">
            <a:off x="5233991" y="1035668"/>
            <a:ext cx="1368425" cy="360363"/>
          </a:xfrm>
          <a:prstGeom prst="notchedRightArrow">
            <a:avLst>
              <a:gd name="adj1" fmla="val 50000"/>
              <a:gd name="adj2" fmla="val 9493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1" name="TextBox 10"/>
          <p:cNvSpPr txBox="1"/>
          <p:nvPr/>
        </p:nvSpPr>
        <p:spPr>
          <a:xfrm>
            <a:off x="899592" y="5949280"/>
            <a:ext cx="74888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200" b="1" dirty="0">
                <a:solidFill>
                  <a:srgbClr val="CC3300"/>
                </a:solidFill>
              </a:rPr>
              <a:t>Категория качества ссуды</a:t>
            </a:r>
            <a:endParaRPr lang="ru-RU" sz="2200" dirty="0">
              <a:solidFill>
                <a:srgbClr val="CC3300"/>
              </a:solidFill>
            </a:endParaRPr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 rot="2812742">
            <a:off x="2749796" y="5181793"/>
            <a:ext cx="1403350" cy="350837"/>
          </a:xfrm>
          <a:prstGeom prst="notched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7760431">
            <a:off x="5026869" y="5131590"/>
            <a:ext cx="1403350" cy="350837"/>
          </a:xfrm>
          <a:prstGeom prst="notched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305B6DA-41FE-4896-AA9C-91DC278C025D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103188"/>
            <a:ext cx="9144000" cy="3613844"/>
          </a:xfrm>
        </p:spPr>
        <p:txBody>
          <a:bodyPr/>
          <a:lstStyle/>
          <a:p>
            <a:pPr eaLnBrk="1" hangingPunct="1">
              <a:lnSpc>
                <a:spcPct val="130000"/>
              </a:lnSpc>
              <a:defRPr/>
            </a:pPr>
            <a:r>
              <a:rPr lang="ru-RU" altLang="ru-RU" sz="2000" b="1" dirty="0">
                <a:effectLst/>
              </a:rPr>
              <a:t>Оценка финансового положения заемщика, ведущего </a:t>
            </a:r>
            <a:r>
              <a:rPr lang="ru-RU" altLang="ru-RU" sz="2000" b="1" dirty="0" err="1">
                <a:effectLst/>
              </a:rPr>
              <a:t>бухотчетность</a:t>
            </a:r>
            <a:r>
              <a:rPr lang="ru-RU" altLang="ru-RU" sz="2000" b="1" dirty="0">
                <a:effectLst/>
              </a:rPr>
              <a:t>, проводится</a:t>
            </a:r>
            <a:r>
              <a:rPr lang="en-US" altLang="ru-RU" sz="2000" b="1" dirty="0">
                <a:effectLst/>
              </a:rPr>
              <a:t> </a:t>
            </a:r>
            <a:r>
              <a:rPr lang="ru-RU" altLang="ru-RU" sz="2000" b="1" dirty="0">
                <a:effectLst/>
              </a:rPr>
              <a:t>на основе:</a:t>
            </a:r>
            <a:r>
              <a:rPr lang="en-US" altLang="ru-RU" sz="2000" dirty="0"/>
              <a:t/>
            </a:r>
            <a:br>
              <a:rPr lang="en-US" altLang="ru-RU" sz="2000" dirty="0"/>
            </a:br>
            <a:r>
              <a:rPr lang="en-US" altLang="ru-RU" sz="2000" dirty="0"/>
              <a:t/>
            </a:r>
            <a:br>
              <a:rPr lang="en-US" altLang="ru-RU" sz="2000" dirty="0"/>
            </a:br>
            <a:r>
              <a:rPr lang="en-US" altLang="ru-RU" sz="2000" b="1" dirty="0">
                <a:effectLst/>
              </a:rPr>
              <a:t>  </a:t>
            </a:r>
            <a:r>
              <a:rPr lang="ru-RU" altLang="ru-RU" sz="2000" b="1" dirty="0">
                <a:solidFill>
                  <a:srgbClr val="0033CC"/>
                </a:solidFill>
                <a:effectLst/>
              </a:rPr>
              <a:t>▪ годовой бухгалтерской отчетности в полном объеме</a:t>
            </a:r>
            <a:br>
              <a:rPr lang="ru-RU" altLang="ru-RU" sz="2000" b="1" dirty="0">
                <a:solidFill>
                  <a:srgbClr val="0033CC"/>
                </a:solidFill>
                <a:effectLst/>
              </a:rPr>
            </a:br>
            <a:r>
              <a:rPr lang="ru-RU" altLang="ru-RU" sz="2000" b="1" dirty="0">
                <a:solidFill>
                  <a:srgbClr val="0033CC"/>
                </a:solidFill>
                <a:effectLst/>
              </a:rPr>
              <a:t>   ▪ бухгалтерского баланса и отчета о финансовых результатах на последнюю отчетную дату</a:t>
            </a:r>
            <a:br>
              <a:rPr lang="ru-RU" altLang="ru-RU" sz="2000" b="1" dirty="0">
                <a:solidFill>
                  <a:srgbClr val="0033CC"/>
                </a:solidFill>
                <a:effectLst/>
              </a:rPr>
            </a:br>
            <a:r>
              <a:rPr lang="ru-RU" altLang="ru-RU" sz="2000" b="1" dirty="0">
                <a:solidFill>
                  <a:srgbClr val="0033CC"/>
                </a:solidFill>
                <a:effectLst/>
              </a:rPr>
              <a:t>   ▪ сведений, предоставленных заемщиком в Росстат </a:t>
            </a:r>
            <a:br>
              <a:rPr lang="ru-RU" altLang="ru-RU" sz="2000" b="1" dirty="0">
                <a:solidFill>
                  <a:srgbClr val="0033CC"/>
                </a:solidFill>
                <a:effectLst/>
              </a:rPr>
            </a:br>
            <a:r>
              <a:rPr lang="ru-RU" altLang="ru-RU" sz="2000" b="1" dirty="0">
                <a:solidFill>
                  <a:srgbClr val="0033CC"/>
                </a:solidFill>
                <a:effectLst/>
              </a:rPr>
              <a:t>и налоговые органы</a:t>
            </a:r>
            <a:r>
              <a:rPr lang="ru-RU" altLang="ru-RU" sz="1600" b="1" dirty="0">
                <a:solidFill>
                  <a:srgbClr val="0033CC"/>
                </a:solidFill>
              </a:rPr>
              <a:t/>
            </a:r>
            <a:br>
              <a:rPr lang="ru-RU" altLang="ru-RU" sz="1600" b="1" dirty="0">
                <a:solidFill>
                  <a:srgbClr val="0033CC"/>
                </a:solidFill>
              </a:rPr>
            </a:br>
            <a:endParaRPr lang="ru-RU" altLang="ru-RU" sz="1600" b="1" dirty="0">
              <a:solidFill>
                <a:srgbClr val="0033CC"/>
              </a:solidFill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573015"/>
            <a:ext cx="8686800" cy="3096073"/>
          </a:xfrm>
        </p:spPr>
        <p:txBody>
          <a:bodyPr/>
          <a:lstStyle/>
          <a:p>
            <a:pPr algn="ctr" eaLnBrk="1" hangingPunct="1">
              <a:lnSpc>
                <a:spcPct val="130000"/>
              </a:lnSpc>
              <a:buFontTx/>
              <a:buNone/>
            </a:pPr>
            <a:r>
              <a:rPr lang="ru-RU" altLang="ru-RU" sz="2000" b="1" dirty="0">
                <a:solidFill>
                  <a:schemeClr val="tx2"/>
                </a:solidFill>
              </a:rPr>
              <a:t>Принимается во внимание также:</a:t>
            </a:r>
          </a:p>
          <a:p>
            <a:pPr eaLnBrk="1" hangingPunct="1">
              <a:buFontTx/>
              <a:buNone/>
            </a:pPr>
            <a:r>
              <a:rPr lang="ru-RU" altLang="ru-RU" sz="2000" b="1" dirty="0"/>
              <a:t>   </a:t>
            </a:r>
            <a:r>
              <a:rPr lang="ru-RU" altLang="ru-RU" sz="2000" b="1" dirty="0">
                <a:solidFill>
                  <a:srgbClr val="000000"/>
                </a:solidFill>
              </a:rPr>
              <a:t>▪ отчетность, составленная в соответствии с МСФО</a:t>
            </a:r>
          </a:p>
          <a:p>
            <a:pPr eaLnBrk="1" hangingPunct="1">
              <a:buFontTx/>
              <a:buNone/>
            </a:pPr>
            <a:r>
              <a:rPr lang="ru-RU" altLang="ru-RU" sz="2000" b="1" dirty="0">
                <a:solidFill>
                  <a:srgbClr val="000000"/>
                </a:solidFill>
              </a:rPr>
              <a:t>  </a:t>
            </a:r>
            <a:r>
              <a:rPr lang="en-US" altLang="ru-RU" sz="2000" b="1" dirty="0">
                <a:solidFill>
                  <a:srgbClr val="000000"/>
                </a:solidFill>
              </a:rPr>
              <a:t>  </a:t>
            </a:r>
            <a:r>
              <a:rPr lang="ru-RU" altLang="ru-RU" sz="2000" b="1" dirty="0">
                <a:solidFill>
                  <a:srgbClr val="000000"/>
                </a:solidFill>
              </a:rPr>
              <a:t> ▪ управленческая отчетность</a:t>
            </a:r>
          </a:p>
          <a:p>
            <a:pPr eaLnBrk="1" hangingPunct="1">
              <a:buFontTx/>
              <a:buNone/>
            </a:pPr>
            <a:r>
              <a:rPr lang="ru-RU" altLang="ru-RU" sz="2000" b="1" dirty="0">
                <a:solidFill>
                  <a:srgbClr val="000000"/>
                </a:solidFill>
              </a:rPr>
              <a:t>   </a:t>
            </a:r>
            <a:r>
              <a:rPr lang="en-US" altLang="ru-RU" sz="2000" b="1" dirty="0">
                <a:solidFill>
                  <a:srgbClr val="000000"/>
                </a:solidFill>
              </a:rPr>
              <a:t>  </a:t>
            </a:r>
            <a:r>
              <a:rPr lang="ru-RU" altLang="ru-RU" sz="2000" b="1" dirty="0">
                <a:solidFill>
                  <a:srgbClr val="000000"/>
                </a:solidFill>
              </a:rPr>
              <a:t>  ▪ бюджет или бизнес-план на текущий финансовый год</a:t>
            </a:r>
          </a:p>
          <a:p>
            <a:pPr eaLnBrk="1" hangingPunct="1">
              <a:buFontTx/>
              <a:buNone/>
            </a:pPr>
            <a:r>
              <a:rPr lang="ru-RU" altLang="ru-RU" sz="2000" b="1" dirty="0">
                <a:solidFill>
                  <a:srgbClr val="000000"/>
                </a:solidFill>
              </a:rPr>
              <a:t>         ▪ информация из ИАБ «СПАРК»</a:t>
            </a:r>
          </a:p>
          <a:p>
            <a:pPr eaLnBrk="1" hangingPunct="1"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</a:rPr>
              <a:t>  </a:t>
            </a:r>
            <a:r>
              <a:rPr lang="en-US" altLang="ru-RU" sz="2000" dirty="0">
                <a:solidFill>
                  <a:srgbClr val="000000"/>
                </a:solidFill>
              </a:rPr>
              <a:t>  </a:t>
            </a:r>
            <a:r>
              <a:rPr lang="ru-RU" altLang="ru-RU" sz="2000" dirty="0">
                <a:solidFill>
                  <a:srgbClr val="000000"/>
                </a:solidFill>
              </a:rPr>
              <a:t>     … другая содержательная информация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0D6E5-68F6-47EB-9DA7-C185571DCB5F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  <p:sp>
        <p:nvSpPr>
          <p:cNvPr id="5" name="TextBox 4"/>
          <p:cNvSpPr txBox="1"/>
          <p:nvPr/>
        </p:nvSpPr>
        <p:spPr>
          <a:xfrm>
            <a:off x="395536" y="260648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000" b="1" dirty="0"/>
              <a:t>Для оценки финансового положения заемщика (ИП, МП), не ведущего </a:t>
            </a:r>
            <a:r>
              <a:rPr lang="ru-RU" altLang="ru-RU" sz="2000" b="1" dirty="0" err="1"/>
              <a:t>бухотчетность</a:t>
            </a:r>
            <a:r>
              <a:rPr lang="ru-RU" altLang="ru-RU" sz="2000" b="1" dirty="0"/>
              <a:t>, используются: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412776"/>
            <a:ext cx="856895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dirty="0"/>
              <a:t>-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>
                <a:solidFill>
                  <a:srgbClr val="7030A0"/>
                </a:solidFill>
              </a:rPr>
              <a:t>сведения, предоставленные заемщиком в налоговые органы (налоговая декларация, квитанция об уплате налога);</a:t>
            </a:r>
          </a:p>
          <a:p>
            <a:pPr algn="l">
              <a:spcBef>
                <a:spcPts val="1200"/>
              </a:spcBef>
              <a:buFontTx/>
              <a:buChar char="-"/>
            </a:pPr>
            <a:r>
              <a:rPr lang="ru-RU" sz="2000" b="1" dirty="0">
                <a:solidFill>
                  <a:srgbClr val="7030A0"/>
                </a:solidFill>
              </a:rPr>
              <a:t>кассовая книга или (и)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b="1" dirty="0">
                <a:solidFill>
                  <a:srgbClr val="7030A0"/>
                </a:solidFill>
              </a:rPr>
              <a:t>книга учета доходов и расходов;</a:t>
            </a:r>
          </a:p>
          <a:p>
            <a:pPr algn="l">
              <a:spcBef>
                <a:spcPts val="1200"/>
              </a:spcBef>
              <a:buFontTx/>
              <a:buChar char="-"/>
            </a:pPr>
            <a:r>
              <a:rPr lang="ru-RU" sz="2000" b="1" dirty="0">
                <a:solidFill>
                  <a:srgbClr val="7030A0"/>
                </a:solidFill>
              </a:rPr>
              <a:t> справки банков о суммарных месячных оборотах по счетам и остаткам на них;</a:t>
            </a:r>
          </a:p>
          <a:p>
            <a:pPr algn="l">
              <a:spcBef>
                <a:spcPts val="1200"/>
              </a:spcBef>
              <a:buFontTx/>
              <a:buChar char="-"/>
            </a:pPr>
            <a:r>
              <a:rPr lang="ru-RU" sz="2000" b="1" dirty="0">
                <a:solidFill>
                  <a:srgbClr val="7030A0"/>
                </a:solidFill>
              </a:rPr>
              <a:t> документально подтвержденные данные по кредитной истории заемщика;</a:t>
            </a:r>
          </a:p>
          <a:p>
            <a:pPr algn="l">
              <a:spcBef>
                <a:spcPts val="1200"/>
              </a:spcBef>
              <a:buFontTx/>
              <a:buChar char="-"/>
            </a:pPr>
            <a:r>
              <a:rPr lang="ru-RU" sz="2000" b="1" dirty="0">
                <a:solidFill>
                  <a:srgbClr val="7030A0"/>
                </a:solidFill>
              </a:rPr>
              <a:t> справка из ФНС об отсутствии(наличии) задолженности перед бюджетами и внебюджетными фондами;</a:t>
            </a:r>
          </a:p>
          <a:p>
            <a:pPr algn="l">
              <a:spcBef>
                <a:spcPts val="1200"/>
              </a:spcBef>
              <a:buFontTx/>
              <a:buChar char="-"/>
            </a:pPr>
            <a:r>
              <a:rPr lang="ru-RU" sz="2000" b="1" dirty="0">
                <a:solidFill>
                  <a:srgbClr val="7030A0"/>
                </a:solidFill>
              </a:rPr>
              <a:t> иная информация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2913" y="0"/>
            <a:ext cx="8243887" cy="692150"/>
          </a:xfrm>
        </p:spPr>
        <p:txBody>
          <a:bodyPr/>
          <a:lstStyle/>
          <a:p>
            <a:pPr>
              <a:defRPr/>
            </a:pPr>
            <a:r>
              <a:rPr lang="ru-RU" altLang="ru-RU" sz="2400" b="1" dirty="0">
                <a:effectLst/>
              </a:rPr>
              <a:t>Методы анализа финансового положения:</a:t>
            </a:r>
            <a:endParaRPr lang="ru-RU" dirty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816AF94-BABA-4CB5-A686-0B384D2E2D36}" type="slidenum">
              <a:rPr lang="ru-RU" altLang="ru-RU" smtClean="0"/>
              <a:pPr/>
              <a:t>13</a:t>
            </a:fld>
            <a:endParaRPr lang="ru-RU" altLang="ru-RU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95288" y="764704"/>
            <a:ext cx="40322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ru-RU" sz="2000" b="1" dirty="0">
                <a:solidFill>
                  <a:srgbClr val="A50021"/>
                </a:solidFill>
              </a:rPr>
              <a:t>I - </a:t>
            </a:r>
            <a:r>
              <a:rPr lang="ru-RU" altLang="ru-RU" sz="2000" b="1" dirty="0">
                <a:solidFill>
                  <a:srgbClr val="A50021"/>
                </a:solidFill>
              </a:rPr>
              <a:t>коэффициентный метод</a:t>
            </a:r>
            <a:endParaRPr lang="ru-RU" sz="2000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787900" y="692696"/>
            <a:ext cx="40322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ru-RU" sz="2000" b="1" dirty="0">
                <a:solidFill>
                  <a:srgbClr val="A50021"/>
                </a:solidFill>
              </a:rPr>
              <a:t>II - </a:t>
            </a:r>
            <a:r>
              <a:rPr lang="ru-RU" altLang="ru-RU" sz="2000" b="1" dirty="0">
                <a:solidFill>
                  <a:srgbClr val="A50021"/>
                </a:solidFill>
              </a:rPr>
              <a:t>метод денежного потока</a:t>
            </a:r>
            <a:endParaRPr lang="ru-RU" sz="2000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68313" y="1844825"/>
            <a:ext cx="367188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000" b="1" dirty="0"/>
              <a:t>Основные группы коэффициентов:</a:t>
            </a:r>
          </a:p>
          <a:p>
            <a:pPr marL="174625" algn="l">
              <a:lnSpc>
                <a:spcPct val="120000"/>
              </a:lnSpc>
              <a:buFontTx/>
              <a:buChar char="-"/>
            </a:pPr>
            <a:r>
              <a:rPr lang="en-US" altLang="ru-RU" sz="2000" dirty="0">
                <a:solidFill>
                  <a:srgbClr val="000000"/>
                </a:solidFill>
              </a:rPr>
              <a:t> </a:t>
            </a:r>
            <a:r>
              <a:rPr lang="ru-RU" altLang="ru-RU" sz="2000" dirty="0">
                <a:solidFill>
                  <a:srgbClr val="000000"/>
                </a:solidFill>
              </a:rPr>
              <a:t>финансовой устойчивости;</a:t>
            </a:r>
          </a:p>
          <a:p>
            <a:pPr marL="174625" algn="l">
              <a:lnSpc>
                <a:spcPct val="120000"/>
              </a:lnSpc>
              <a:buFontTx/>
              <a:buChar char="-"/>
            </a:pPr>
            <a:r>
              <a:rPr lang="en-US" altLang="ru-RU" sz="2000" dirty="0">
                <a:solidFill>
                  <a:srgbClr val="000000"/>
                </a:solidFill>
              </a:rPr>
              <a:t> </a:t>
            </a:r>
            <a:r>
              <a:rPr lang="ru-RU" altLang="ru-RU" sz="2000" dirty="0">
                <a:solidFill>
                  <a:srgbClr val="000000"/>
                </a:solidFill>
              </a:rPr>
              <a:t>ликвидности;</a:t>
            </a:r>
          </a:p>
          <a:p>
            <a:pPr marL="174625" algn="l">
              <a:lnSpc>
                <a:spcPct val="120000"/>
              </a:lnSpc>
              <a:buFontTx/>
              <a:buChar char="-"/>
            </a:pPr>
            <a:r>
              <a:rPr lang="en-US" altLang="ru-RU" sz="2000" dirty="0">
                <a:solidFill>
                  <a:srgbClr val="000000"/>
                </a:solidFill>
              </a:rPr>
              <a:t> </a:t>
            </a:r>
            <a:r>
              <a:rPr lang="ru-RU" altLang="ru-RU" sz="2000" dirty="0">
                <a:solidFill>
                  <a:srgbClr val="000000"/>
                </a:solidFill>
              </a:rPr>
              <a:t>деловой активности;</a:t>
            </a:r>
          </a:p>
          <a:p>
            <a:pPr marL="174625" algn="l">
              <a:lnSpc>
                <a:spcPct val="120000"/>
              </a:lnSpc>
              <a:buFontTx/>
              <a:buChar char="-"/>
            </a:pPr>
            <a:r>
              <a:rPr lang="en-US" altLang="ru-RU" sz="2000" dirty="0">
                <a:solidFill>
                  <a:srgbClr val="000000"/>
                </a:solidFill>
              </a:rPr>
              <a:t> </a:t>
            </a:r>
            <a:r>
              <a:rPr lang="ru-RU" altLang="ru-RU" sz="2000" dirty="0">
                <a:solidFill>
                  <a:srgbClr val="000000"/>
                </a:solidFill>
              </a:rPr>
              <a:t>прибыльности.</a:t>
            </a:r>
          </a:p>
        </p:txBody>
      </p:sp>
      <p:sp>
        <p:nvSpPr>
          <p:cNvPr id="9" name="Стрелка вниз 8"/>
          <p:cNvSpPr>
            <a:spLocks noChangeArrowheads="1"/>
          </p:cNvSpPr>
          <p:nvPr/>
        </p:nvSpPr>
        <p:spPr bwMode="auto">
          <a:xfrm>
            <a:off x="2123728" y="1412776"/>
            <a:ext cx="360363" cy="431800"/>
          </a:xfrm>
          <a:prstGeom prst="downArrow">
            <a:avLst>
              <a:gd name="adj1" fmla="val 50000"/>
              <a:gd name="adj2" fmla="val 4992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Стрелка вниз 9"/>
          <p:cNvSpPr>
            <a:spLocks noChangeArrowheads="1"/>
          </p:cNvSpPr>
          <p:nvPr/>
        </p:nvSpPr>
        <p:spPr bwMode="auto">
          <a:xfrm>
            <a:off x="6588224" y="1340768"/>
            <a:ext cx="360363" cy="431800"/>
          </a:xfrm>
          <a:prstGeom prst="downArrow">
            <a:avLst>
              <a:gd name="adj1" fmla="val 50000"/>
              <a:gd name="adj2" fmla="val 4992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859338" y="1844824"/>
            <a:ext cx="381635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ru-RU" sz="2000" b="1" dirty="0"/>
              <a:t>Сопоставление денежных поступлений </a:t>
            </a:r>
            <a:r>
              <a:rPr lang="en-US" altLang="ru-RU" sz="2000" b="1" dirty="0"/>
              <a:t> </a:t>
            </a:r>
            <a:r>
              <a:rPr lang="ru-RU" altLang="ru-RU" sz="2000" b="1" dirty="0"/>
              <a:t>и оттоков:</a:t>
            </a:r>
            <a:r>
              <a:rPr lang="ru-RU" altLang="ru-RU" sz="2000" dirty="0"/>
              <a:t> </a:t>
            </a:r>
          </a:p>
          <a:p>
            <a:pPr>
              <a:lnSpc>
                <a:spcPct val="130000"/>
              </a:lnSpc>
            </a:pPr>
            <a:r>
              <a:rPr lang="ru-RU" altLang="ru-RU" sz="2000" dirty="0">
                <a:solidFill>
                  <a:srgbClr val="000000"/>
                </a:solidFill>
              </a:rPr>
              <a:t>«ретроспектива – факт – прогноз»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67544" y="4437112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C3300"/>
                </a:solidFill>
              </a:rPr>
              <a:t>III – </a:t>
            </a:r>
            <a:r>
              <a:rPr lang="ru-RU" sz="2000" b="1" dirty="0">
                <a:solidFill>
                  <a:srgbClr val="CC3300"/>
                </a:solidFill>
              </a:rPr>
              <a:t>экспертно-балльный метод</a:t>
            </a:r>
          </a:p>
          <a:p>
            <a:pPr>
              <a:spcBef>
                <a:spcPts val="1200"/>
              </a:spcBef>
            </a:pPr>
            <a:r>
              <a:rPr lang="ru-RU" sz="2000" b="1" dirty="0">
                <a:solidFill>
                  <a:srgbClr val="0070C0"/>
                </a:solidFill>
              </a:rPr>
              <a:t>Отбор  основный показателей хозяйственной деятельности заемщика  и их оценка в баллах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0"/>
            <a:ext cx="8243887" cy="476672"/>
          </a:xfrm>
        </p:spPr>
        <p:txBody>
          <a:bodyPr/>
          <a:lstStyle/>
          <a:p>
            <a:r>
              <a:rPr lang="ru-RU" sz="2200" b="1" dirty="0">
                <a:effectLst/>
              </a:rPr>
              <a:t>Определение качества обслуживания долга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5BEEE-41E0-4848-9744-7AA56F0BF115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  <p:sp>
        <p:nvSpPr>
          <p:cNvPr id="4" name="TextBox 3"/>
          <p:cNvSpPr txBox="1"/>
          <p:nvPr/>
        </p:nvSpPr>
        <p:spPr>
          <a:xfrm>
            <a:off x="179512" y="548680"/>
            <a:ext cx="89644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1938" algn="just"/>
            <a:r>
              <a:rPr lang="ru-RU" sz="2000" b="1" dirty="0">
                <a:solidFill>
                  <a:srgbClr val="C00000"/>
                </a:solidFill>
              </a:rPr>
              <a:t>Обслуживание долга по ссуде может быть признано хорошим</a:t>
            </a:r>
            <a:r>
              <a:rPr lang="ru-RU" sz="2000" dirty="0">
                <a:solidFill>
                  <a:srgbClr val="C00000"/>
                </a:solidFill>
              </a:rPr>
              <a:t>, </a:t>
            </a:r>
            <a:r>
              <a:rPr lang="ru-RU" sz="2000" dirty="0">
                <a:solidFill>
                  <a:srgbClr val="000000"/>
                </a:solidFill>
              </a:rPr>
              <a:t>если:</a:t>
            </a:r>
          </a:p>
          <a:p>
            <a:pPr indent="261938" algn="just"/>
            <a:r>
              <a:rPr lang="ru-RU" sz="2000" dirty="0">
                <a:solidFill>
                  <a:srgbClr val="000000"/>
                </a:solidFill>
              </a:rPr>
              <a:t>а) платежи по основному долгу и процентам осуществляются своевременно и в полном объеме;</a:t>
            </a:r>
          </a:p>
          <a:p>
            <a:pPr indent="261938" algn="just"/>
            <a:r>
              <a:rPr lang="ru-RU" sz="2000" dirty="0">
                <a:solidFill>
                  <a:srgbClr val="000000"/>
                </a:solidFill>
              </a:rPr>
              <a:t>б) имелись случаи просроченных платежей в течение последних 180 календарных дней:</a:t>
            </a:r>
          </a:p>
          <a:p>
            <a:pPr indent="261938" algn="just"/>
            <a:r>
              <a:rPr lang="ru-RU" sz="2000" dirty="0">
                <a:solidFill>
                  <a:srgbClr val="000000"/>
                </a:solidFill>
              </a:rPr>
              <a:t>- по ссудам, предоставленным юридическим лицам, до пяти календарных дней включительно,</a:t>
            </a:r>
          </a:p>
          <a:p>
            <a:pPr indent="261938" algn="just"/>
            <a:r>
              <a:rPr lang="ru-RU" sz="2000" dirty="0">
                <a:solidFill>
                  <a:srgbClr val="000000"/>
                </a:solidFill>
              </a:rPr>
              <a:t>- по ссудам, предоставленным физическим лицам, до 30 календарных дней включительно.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4005064"/>
            <a:ext cx="864096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1938" algn="just"/>
            <a:r>
              <a:rPr lang="ru-RU" sz="2000" b="1" dirty="0">
                <a:solidFill>
                  <a:srgbClr val="C00000"/>
                </a:solidFill>
              </a:rPr>
              <a:t>Обслуживание долга признается </a:t>
            </a:r>
            <a:r>
              <a:rPr lang="ru-RU" sz="2000" b="1" dirty="0" err="1">
                <a:solidFill>
                  <a:srgbClr val="C00000"/>
                </a:solidFill>
              </a:rPr>
              <a:t>неудовлетвори-тельным</a:t>
            </a:r>
            <a:r>
              <a:rPr lang="ru-RU" sz="2000" dirty="0">
                <a:solidFill>
                  <a:srgbClr val="000000"/>
                </a:solidFill>
              </a:rPr>
              <a:t>, если:</a:t>
            </a:r>
          </a:p>
          <a:p>
            <a:pPr indent="261938" algn="just"/>
            <a:r>
              <a:rPr lang="ru-RU" sz="2000" dirty="0">
                <a:solidFill>
                  <a:srgbClr val="000000"/>
                </a:solidFill>
              </a:rPr>
              <a:t>имеются просроченные платежи по основному долгу и (или) по процентам в течение последних 180 календарных дней:</a:t>
            </a:r>
          </a:p>
          <a:p>
            <a:pPr indent="261938" algn="just"/>
            <a:r>
              <a:rPr lang="ru-RU" sz="2000" dirty="0">
                <a:solidFill>
                  <a:srgbClr val="000000"/>
                </a:solidFill>
              </a:rPr>
              <a:t>- по ссудам, предоставленным юридическим лицам, свыше 30 календарных дней,</a:t>
            </a:r>
          </a:p>
          <a:p>
            <a:pPr indent="261938" algn="just"/>
            <a:r>
              <a:rPr lang="ru-RU" sz="2000" dirty="0">
                <a:solidFill>
                  <a:srgbClr val="000000"/>
                </a:solidFill>
              </a:rPr>
              <a:t>- по ссудам, предоставленным физическим лицам, свыше 60 календарных дней.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589508"/>
          </a:xfrm>
        </p:spPr>
        <p:txBody>
          <a:bodyPr/>
          <a:lstStyle/>
          <a:p>
            <a:r>
              <a:rPr lang="ru-RU" sz="2000" b="1" dirty="0">
                <a:effectLst/>
              </a:rPr>
              <a:t>Определение</a:t>
            </a:r>
            <a:r>
              <a:rPr lang="ru-RU" sz="2000" b="1" dirty="0"/>
              <a:t> категории качества ссуды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0D6E5-68F6-47EB-9DA7-C185571DCB5F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2" y="1397000"/>
          <a:ext cx="8352928" cy="4910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00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  <a:effectLst/>
                        </a:rPr>
                        <a:t>Хорошее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</a:rPr>
                        <a:t>Среднее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err="1">
                          <a:solidFill>
                            <a:srgbClr val="7030A0"/>
                          </a:solidFill>
                        </a:rPr>
                        <a:t>Неудовл</a:t>
                      </a:r>
                      <a:r>
                        <a:rPr lang="ru-RU" dirty="0">
                          <a:solidFill>
                            <a:srgbClr val="7030A0"/>
                          </a:solidFill>
                        </a:rPr>
                        <a:t>.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0078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Хорошее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</a:rPr>
                        <a:t>I</a:t>
                      </a:r>
                      <a:endParaRPr lang="ru-RU" sz="2400" b="1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II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III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0078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Среднее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II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III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ru-RU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IV</a:t>
                      </a:r>
                      <a:endParaRPr lang="ru-RU" sz="2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0078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Плохое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III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IV</a:t>
                      </a:r>
                      <a:endParaRPr lang="ru-RU" sz="2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V</a:t>
                      </a:r>
                      <a:endParaRPr lang="ru-RU" sz="2400" b="1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 bwMode="auto">
          <a:xfrm>
            <a:off x="611560" y="1484784"/>
            <a:ext cx="2160240" cy="10081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1187624" y="148478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Обслуж</a:t>
            </a:r>
            <a:r>
              <a:rPr lang="ru-RU" b="1" dirty="0"/>
              <a:t>. </a:t>
            </a:r>
          </a:p>
          <a:p>
            <a:r>
              <a:rPr lang="ru-RU" b="1" dirty="0"/>
              <a:t>         долга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560" y="206084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Фин.</a:t>
            </a:r>
          </a:p>
          <a:p>
            <a:r>
              <a:rPr lang="ru-RU" b="1" dirty="0"/>
              <a:t>положение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E5B0163-7F46-4321-9C1A-9700CFEC4CB5}" type="slidenum">
              <a:rPr lang="ru-RU" altLang="ru-RU" smtClean="0"/>
              <a:pPr/>
              <a:t>16</a:t>
            </a:fld>
            <a:endParaRPr lang="ru-RU" altLang="ru-RU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9144000" cy="2159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400" b="1" dirty="0">
                <a:effectLst/>
              </a:rPr>
              <a:t/>
            </a:r>
            <a:br>
              <a:rPr lang="ru-RU" altLang="ru-RU" sz="2400" b="1" dirty="0">
                <a:effectLst/>
              </a:rPr>
            </a:br>
            <a:r>
              <a:rPr lang="ru-RU" altLang="ru-RU" sz="2400" b="1" dirty="0">
                <a:effectLst/>
              </a:rPr>
              <a:t>Классификация ссуд и определение размера расчетного резерва</a:t>
            </a:r>
            <a:br>
              <a:rPr lang="ru-RU" altLang="ru-RU" sz="2400" b="1" dirty="0">
                <a:effectLst/>
              </a:rPr>
            </a:br>
            <a:r>
              <a:rPr lang="ru-RU" altLang="ru-RU" sz="2400" b="1" dirty="0">
                <a:effectLst/>
              </a:rPr>
              <a:t> </a:t>
            </a:r>
            <a:r>
              <a:rPr lang="ru-RU" altLang="ru-RU" sz="2000" b="1" dirty="0">
                <a:solidFill>
                  <a:srgbClr val="000000"/>
                </a:solidFill>
                <a:effectLst/>
              </a:rPr>
              <a:t>(Гл.3 Положения №590-П)</a:t>
            </a:r>
            <a:r>
              <a:rPr lang="ru-RU" altLang="ru-RU" sz="2000" b="1" dirty="0"/>
              <a:t/>
            </a:r>
            <a:br>
              <a:rPr lang="ru-RU" altLang="ru-RU" sz="2000" b="1" dirty="0"/>
            </a:br>
            <a:r>
              <a:rPr lang="ru-RU" altLang="ru-RU" sz="2000" b="1" dirty="0"/>
              <a:t/>
            </a:r>
            <a:br>
              <a:rPr lang="ru-RU" altLang="ru-RU" sz="2000" b="1" dirty="0"/>
            </a:br>
            <a:r>
              <a:rPr lang="ru-RU" altLang="ru-RU" sz="2000" b="1" dirty="0">
                <a:effectLst/>
              </a:rPr>
              <a:t/>
            </a:r>
            <a:br>
              <a:rPr lang="ru-RU" altLang="ru-RU" sz="2000" b="1" dirty="0">
                <a:effectLst/>
              </a:rPr>
            </a:br>
            <a:r>
              <a:rPr lang="ru-RU" altLang="ru-RU" sz="2000" b="1" dirty="0">
                <a:solidFill>
                  <a:srgbClr val="0033CC"/>
                </a:solidFill>
                <a:effectLst/>
              </a:rPr>
              <a:t>Категория качества ссуды              Расчетный резерв</a:t>
            </a:r>
            <a:br>
              <a:rPr lang="ru-RU" altLang="ru-RU" sz="2000" b="1" dirty="0">
                <a:solidFill>
                  <a:srgbClr val="0033CC"/>
                </a:solidFill>
                <a:effectLst/>
              </a:rPr>
            </a:br>
            <a:r>
              <a:rPr lang="ru-RU" altLang="ru-RU" sz="2000" b="1" dirty="0">
                <a:solidFill>
                  <a:srgbClr val="0033CC"/>
                </a:solidFill>
                <a:effectLst/>
              </a:rPr>
              <a:t>                                                           (в % от суммы </a:t>
            </a:r>
            <a:br>
              <a:rPr lang="ru-RU" altLang="ru-RU" sz="2000" b="1" dirty="0">
                <a:solidFill>
                  <a:srgbClr val="0033CC"/>
                </a:solidFill>
                <a:effectLst/>
              </a:rPr>
            </a:br>
            <a:r>
              <a:rPr lang="ru-RU" altLang="ru-RU" sz="2000" b="1" dirty="0">
                <a:solidFill>
                  <a:srgbClr val="0033CC"/>
                </a:solidFill>
                <a:effectLst/>
              </a:rPr>
              <a:t>                                                           основного долга)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636838"/>
            <a:ext cx="5267325" cy="34194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ru-RU" sz="2000" b="1"/>
              <a:t>I </a:t>
            </a:r>
            <a:r>
              <a:rPr lang="ru-RU" altLang="ru-RU" sz="2000" b="1"/>
              <a:t>категория  (стандартные ссуды)</a:t>
            </a:r>
          </a:p>
          <a:p>
            <a:pPr marL="0" indent="0" eaLnBrk="1" hangingPunct="1">
              <a:buFontTx/>
              <a:buNone/>
            </a:pPr>
            <a:endParaRPr lang="ru-RU" altLang="ru-RU" sz="2000" b="1"/>
          </a:p>
          <a:p>
            <a:pPr marL="0" indent="0" eaLnBrk="1" hangingPunct="1">
              <a:buFontTx/>
              <a:buNone/>
            </a:pPr>
            <a:r>
              <a:rPr lang="en-US" altLang="ru-RU" sz="2000" b="1"/>
              <a:t>II (</a:t>
            </a:r>
            <a:r>
              <a:rPr lang="ru-RU" altLang="ru-RU" sz="2000" b="1"/>
              <a:t>нестандартные ссуды)</a:t>
            </a:r>
          </a:p>
          <a:p>
            <a:pPr marL="0" indent="0" eaLnBrk="1" hangingPunct="1">
              <a:buFontTx/>
              <a:buNone/>
            </a:pPr>
            <a:endParaRPr lang="ru-RU" altLang="ru-RU" sz="2000" b="1"/>
          </a:p>
          <a:p>
            <a:pPr marL="0" indent="0" eaLnBrk="1" hangingPunct="1">
              <a:buFontTx/>
              <a:buNone/>
            </a:pPr>
            <a:r>
              <a:rPr lang="en-US" altLang="ru-RU" sz="2000" b="1"/>
              <a:t>III</a:t>
            </a:r>
            <a:r>
              <a:rPr lang="ru-RU" altLang="ru-RU" sz="2000" b="1"/>
              <a:t> (сомнительные ссуды)</a:t>
            </a:r>
          </a:p>
          <a:p>
            <a:pPr marL="0" indent="0" eaLnBrk="1" hangingPunct="1">
              <a:buFontTx/>
              <a:buNone/>
            </a:pPr>
            <a:endParaRPr lang="ru-RU" altLang="ru-RU" sz="2000" b="1"/>
          </a:p>
          <a:p>
            <a:pPr marL="0" indent="0" eaLnBrk="1" hangingPunct="1">
              <a:buFontTx/>
              <a:buNone/>
            </a:pPr>
            <a:r>
              <a:rPr lang="en-US" altLang="ru-RU" sz="2000" b="1"/>
              <a:t>IV (</a:t>
            </a:r>
            <a:r>
              <a:rPr lang="ru-RU" altLang="ru-RU" sz="2000" b="1"/>
              <a:t>проблемные ссуды)</a:t>
            </a:r>
            <a:endParaRPr lang="en-US" altLang="ru-RU" sz="2000" b="1"/>
          </a:p>
          <a:p>
            <a:pPr marL="0" indent="0" eaLnBrk="1" hangingPunct="1">
              <a:buFontTx/>
              <a:buNone/>
            </a:pPr>
            <a:endParaRPr lang="ru-RU" altLang="ru-RU" sz="2000" b="1"/>
          </a:p>
          <a:p>
            <a:pPr marL="0" indent="0" eaLnBrk="1" hangingPunct="1">
              <a:buFontTx/>
              <a:buNone/>
            </a:pPr>
            <a:r>
              <a:rPr lang="en-US" altLang="ru-RU" sz="2000" b="1"/>
              <a:t>V</a:t>
            </a:r>
            <a:r>
              <a:rPr lang="ru-RU" altLang="ru-RU" sz="2000" b="1"/>
              <a:t> (безнадежные ссуды)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795963" y="2565400"/>
            <a:ext cx="2447925" cy="349091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2000" b="1"/>
              <a:t>0</a:t>
            </a:r>
          </a:p>
          <a:p>
            <a:pPr algn="ctr" eaLnBrk="1" hangingPunct="1">
              <a:buFontTx/>
              <a:buNone/>
            </a:pPr>
            <a:endParaRPr lang="ru-RU" altLang="ru-RU" sz="2000" b="1"/>
          </a:p>
          <a:p>
            <a:pPr algn="ctr" eaLnBrk="1" hangingPunct="1">
              <a:buFontTx/>
              <a:buNone/>
            </a:pPr>
            <a:r>
              <a:rPr lang="ru-RU" altLang="ru-RU" sz="2000" b="1"/>
              <a:t>от 1 до 20%</a:t>
            </a:r>
          </a:p>
          <a:p>
            <a:pPr algn="ctr" eaLnBrk="1" hangingPunct="1">
              <a:buFontTx/>
              <a:buNone/>
            </a:pPr>
            <a:endParaRPr lang="ru-RU" altLang="ru-RU" sz="2000" b="1"/>
          </a:p>
          <a:p>
            <a:pPr algn="ctr" eaLnBrk="1" hangingPunct="1">
              <a:buFontTx/>
              <a:buNone/>
            </a:pPr>
            <a:r>
              <a:rPr lang="ru-RU" altLang="ru-RU" sz="2000" b="1"/>
              <a:t>от 21 до 50%</a:t>
            </a:r>
          </a:p>
          <a:p>
            <a:pPr algn="ctr" eaLnBrk="1" hangingPunct="1">
              <a:buFontTx/>
              <a:buNone/>
            </a:pPr>
            <a:endParaRPr lang="ru-RU" altLang="ru-RU" sz="2000" b="1"/>
          </a:p>
          <a:p>
            <a:pPr algn="ctr" eaLnBrk="1" hangingPunct="1">
              <a:buFontTx/>
              <a:buNone/>
            </a:pPr>
            <a:r>
              <a:rPr lang="ru-RU" altLang="ru-RU" sz="2000" b="1"/>
              <a:t>от 51 до 100%</a:t>
            </a:r>
          </a:p>
          <a:p>
            <a:pPr algn="ctr" eaLnBrk="1" hangingPunct="1">
              <a:buFontTx/>
              <a:buNone/>
            </a:pPr>
            <a:endParaRPr lang="ru-RU" altLang="ru-RU" sz="2000" b="1"/>
          </a:p>
          <a:p>
            <a:pPr algn="ctr" eaLnBrk="1" hangingPunct="1">
              <a:buFontTx/>
              <a:buNone/>
            </a:pPr>
            <a:r>
              <a:rPr lang="ru-RU" altLang="ru-RU" sz="2000" b="1"/>
              <a:t>100%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DEF5945-017B-416A-9C3E-0C6E6ABA0EED}" type="slidenum">
              <a:rPr lang="ru-RU" altLang="ru-RU" smtClean="0"/>
              <a:pPr/>
              <a:t>17</a:t>
            </a:fld>
            <a:endParaRPr lang="ru-RU" altLang="ru-RU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3529" y="1"/>
            <a:ext cx="882047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10000"/>
                  </a:schemeClr>
                </a:solidFill>
              </a:rPr>
              <a:t>В соответствии со ст. 329 ГК РФ исполнение обязательств может обеспечиваться залогом, поручительством, банковской гарантией, удержанием имущества должника, задатком и другими способами, предусмотренными законом или договором</a:t>
            </a:r>
            <a:r>
              <a:rPr lang="ru-RU" sz="2000" dirty="0">
                <a:solidFill>
                  <a:schemeClr val="accent6">
                    <a:lumMod val="10000"/>
                  </a:schemeClr>
                </a:solidFill>
              </a:rPr>
              <a:t>. </a:t>
            </a:r>
            <a:endParaRPr lang="ru-RU" sz="2000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9512" y="1700808"/>
            <a:ext cx="8964488" cy="481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7030A0"/>
                </a:solidFill>
              </a:rPr>
              <a:t>Основные формы обеспечения банковских ссуд:</a:t>
            </a:r>
          </a:p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C00000"/>
                </a:solidFill>
              </a:rPr>
              <a:t>Залог.</a:t>
            </a:r>
            <a:r>
              <a:rPr lang="ru-RU" sz="2200" b="1" dirty="0"/>
              <a:t> </a:t>
            </a:r>
          </a:p>
          <a:p>
            <a:r>
              <a:rPr lang="ru-RU" sz="2200" dirty="0">
                <a:solidFill>
                  <a:schemeClr val="accent6">
                    <a:lumMod val="10000"/>
                  </a:schemeClr>
                </a:solidFill>
              </a:rPr>
              <a:t>Предметом залога выступают вещи, ценные бумаги, иное имущество и имущественные права </a:t>
            </a:r>
          </a:p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C00000"/>
                </a:solidFill>
              </a:rPr>
              <a:t>Поручительство.</a:t>
            </a:r>
          </a:p>
          <a:p>
            <a:pPr>
              <a:spcAft>
                <a:spcPts val="600"/>
              </a:spcAft>
            </a:pPr>
            <a:r>
              <a:rPr lang="ru-RU" sz="2200" dirty="0">
                <a:solidFill>
                  <a:schemeClr val="accent6">
                    <a:lumMod val="10000"/>
                  </a:schemeClr>
                </a:solidFill>
              </a:rPr>
              <a:t>Основание – договор, по которому поручитель обязывается перед кредитором другого лица отвечать за исполнение последним его обязательств. </a:t>
            </a:r>
          </a:p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C00000"/>
                </a:solidFill>
              </a:rPr>
              <a:t>Банковская гарантия.</a:t>
            </a:r>
          </a:p>
          <a:p>
            <a:r>
              <a:rPr lang="ru-RU" sz="2200" dirty="0">
                <a:solidFill>
                  <a:schemeClr val="accent6">
                    <a:lumMod val="10000"/>
                  </a:schemeClr>
                </a:solidFill>
              </a:rPr>
              <a:t>Обязательство банка уплатить кредитору принципала (бенефициару) денежную сумму по представлению бенефициаром письменного требования.</a:t>
            </a:r>
            <a:endParaRPr lang="ru-RU" sz="22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AC0C128-2E10-4853-85CD-D70C2EF7F1F3}" type="slidenum">
              <a:rPr lang="ru-RU" altLang="ru-RU" smtClean="0"/>
              <a:pPr/>
              <a:t>18</a:t>
            </a:fld>
            <a:endParaRPr lang="ru-RU" altLang="ru-RU"/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395288" y="0"/>
            <a:ext cx="85693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1950" algn="l">
              <a:lnSpc>
                <a:spcPct val="120000"/>
              </a:lnSpc>
            </a:pPr>
            <a:r>
              <a:rPr lang="ru-RU" altLang="ru-RU" sz="2000" b="1" dirty="0">
                <a:solidFill>
                  <a:srgbClr val="000000"/>
                </a:solidFill>
              </a:rPr>
              <a:t>При наличии обеспечения </a:t>
            </a:r>
            <a:r>
              <a:rPr lang="ru-RU" altLang="ru-RU" sz="2000" dirty="0">
                <a:solidFill>
                  <a:srgbClr val="000000"/>
                </a:solidFill>
              </a:rPr>
              <a:t>по ссуде размер формируемого резерва устанавливается с учетом стоимости обеспечения и категории качества обеспечения: </a:t>
            </a:r>
          </a:p>
          <a:p>
            <a:pPr indent="361950" algn="l">
              <a:lnSpc>
                <a:spcPct val="120000"/>
              </a:lnSpc>
            </a:pPr>
            <a:r>
              <a:rPr lang="ru-RU" altLang="ru-RU" sz="2000" b="1" dirty="0">
                <a:solidFill>
                  <a:srgbClr val="C00000"/>
                </a:solidFill>
              </a:rPr>
              <a:t>       Формируемый (фактический) резерв = </a:t>
            </a:r>
            <a:endParaRPr lang="ru-RU" altLang="ru-RU" sz="2000" dirty="0"/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323528" y="5517232"/>
            <a:ext cx="8820472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altLang="ru-RU" sz="2200" b="1" dirty="0">
                <a:solidFill>
                  <a:srgbClr val="000000"/>
                </a:solidFill>
              </a:rPr>
              <a:t>При отсутствии обеспечения </a:t>
            </a:r>
            <a:r>
              <a:rPr lang="ru-RU" altLang="ru-RU" sz="2200" dirty="0">
                <a:solidFill>
                  <a:srgbClr val="000000"/>
                </a:solidFill>
              </a:rPr>
              <a:t>по ссуде формируемый резерв принимается в размере расчетного резерва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3140968"/>
            <a:ext cx="8964488" cy="123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 algn="l">
              <a:lnSpc>
                <a:spcPct val="120000"/>
              </a:lnSpc>
              <a:defRPr/>
            </a:pPr>
            <a:r>
              <a:rPr lang="en-US" sz="2200" b="1" dirty="0" err="1">
                <a:ea typeface="Times New Roman" pitchFamily="18" charset="0"/>
                <a:cs typeface="Times New Roman" pitchFamily="18" charset="0"/>
              </a:rPr>
              <a:t>k</a:t>
            </a:r>
            <a:r>
              <a:rPr lang="en-US" sz="2200" b="1" baseline="-30000" dirty="0" err="1">
                <a:ea typeface="Times New Roman" pitchFamily="18" charset="0"/>
                <a:cs typeface="Times New Roman" pitchFamily="18" charset="0"/>
              </a:rPr>
              <a:t>i</a:t>
            </a:r>
            <a:r>
              <a:rPr lang="en-US" sz="2200" b="1" baseline="-30000" dirty="0"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baseline="-30000" dirty="0"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/>
              <a:t>- </a:t>
            </a:r>
            <a:r>
              <a:rPr lang="ru-RU" altLang="ru-RU" b="1" dirty="0"/>
              <a:t>коэффициент, учитывающий качество обеспечения:</a:t>
            </a:r>
          </a:p>
          <a:p>
            <a:pPr indent="361950" algn="l">
              <a:lnSpc>
                <a:spcPct val="120000"/>
              </a:lnSpc>
              <a:defRPr/>
            </a:pPr>
            <a:r>
              <a:rPr lang="ru-RU" altLang="ru-RU" sz="2000" b="1" dirty="0"/>
              <a:t>     1,0</a:t>
            </a:r>
            <a:r>
              <a:rPr lang="ru-RU" altLang="ru-RU" sz="2000" dirty="0"/>
              <a:t> – </a:t>
            </a:r>
            <a:r>
              <a:rPr lang="ru-RU" altLang="ru-RU" sz="2000" dirty="0">
                <a:solidFill>
                  <a:srgbClr val="000000"/>
                </a:solidFill>
              </a:rPr>
              <a:t>для </a:t>
            </a:r>
            <a:r>
              <a:rPr lang="en-US" altLang="ru-RU" sz="2000" dirty="0">
                <a:solidFill>
                  <a:srgbClr val="000000"/>
                </a:solidFill>
              </a:rPr>
              <a:t>I</a:t>
            </a:r>
            <a:r>
              <a:rPr lang="ru-RU" altLang="ru-RU" sz="2000" dirty="0">
                <a:solidFill>
                  <a:srgbClr val="000000"/>
                </a:solidFill>
              </a:rPr>
              <a:t> категории качества обеспечения</a:t>
            </a:r>
          </a:p>
          <a:p>
            <a:pPr indent="361950" algn="l">
              <a:lnSpc>
                <a:spcPct val="120000"/>
              </a:lnSpc>
              <a:defRPr/>
            </a:pPr>
            <a:r>
              <a:rPr lang="ru-RU" altLang="ru-RU" sz="2000" b="1" dirty="0"/>
              <a:t>     0,5</a:t>
            </a:r>
            <a:r>
              <a:rPr lang="ru-RU" altLang="ru-RU" sz="2000" dirty="0"/>
              <a:t> - </a:t>
            </a:r>
            <a:r>
              <a:rPr lang="ru-RU" altLang="ru-RU" sz="2000" dirty="0">
                <a:solidFill>
                  <a:srgbClr val="000000"/>
                </a:solidFill>
              </a:rPr>
              <a:t>для </a:t>
            </a:r>
            <a:r>
              <a:rPr lang="en-US" altLang="ru-RU" sz="2000" dirty="0">
                <a:solidFill>
                  <a:srgbClr val="000000"/>
                </a:solidFill>
              </a:rPr>
              <a:t>II</a:t>
            </a:r>
            <a:r>
              <a:rPr lang="ru-RU" altLang="ru-RU" sz="2000" dirty="0">
                <a:solidFill>
                  <a:srgbClr val="000000"/>
                </a:solidFill>
              </a:rPr>
              <a:t> категории качества обеспечения</a:t>
            </a:r>
            <a:endParaRPr lang="ru-RU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403648" y="1535904"/>
            <a:ext cx="518457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Courier New" pitchFamily="49" charset="0"/>
              </a:rPr>
              <a:t>                            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∑ </a:t>
            </a:r>
            <a:r>
              <a:rPr kumimoji="0" lang="en-US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k</a:t>
            </a:r>
            <a:r>
              <a:rPr kumimoji="0" lang="en-US" sz="2200" b="1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en-US" sz="22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Об</a:t>
            </a:r>
            <a:r>
              <a:rPr kumimoji="0" lang="en-US" sz="2200" b="1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i</a:t>
            </a:r>
            <a:endParaRPr kumimoji="0" lang="ru-RU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     P = PP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(1 - ───────)      </a:t>
            </a:r>
            <a:endParaRPr kumimoji="0" lang="ru-RU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                               Ср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4293096"/>
            <a:ext cx="8352928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2200" b="1" dirty="0"/>
              <a:t>Об</a:t>
            </a:r>
            <a:r>
              <a:rPr lang="en-US" b="1" dirty="0" err="1"/>
              <a:t>i</a:t>
            </a:r>
            <a:r>
              <a:rPr lang="en-US" b="1" dirty="0"/>
              <a:t> - </a:t>
            </a:r>
            <a:r>
              <a:rPr lang="ru-RU" b="1" dirty="0"/>
              <a:t>стоимость обеспечения</a:t>
            </a:r>
          </a:p>
          <a:p>
            <a:pPr algn="l">
              <a:lnSpc>
                <a:spcPct val="120000"/>
              </a:lnSpc>
            </a:pPr>
            <a:r>
              <a:rPr lang="ru-RU" sz="2200" b="1" dirty="0"/>
              <a:t>Ср </a:t>
            </a:r>
            <a:r>
              <a:rPr lang="ru-RU" b="1" dirty="0"/>
              <a:t>- величина основного долга по ссуде.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2780928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200" b="1" dirty="0">
                <a:ea typeface="Times New Roman" pitchFamily="18" charset="0"/>
                <a:cs typeface="Times New Roman" pitchFamily="18" charset="0"/>
              </a:rPr>
              <a:t>РР</a:t>
            </a:r>
            <a:r>
              <a:rPr lang="ru-RU" b="1" dirty="0">
                <a:ea typeface="Times New Roman" pitchFamily="18" charset="0"/>
                <a:cs typeface="Times New Roman" pitchFamily="18" charset="0"/>
              </a:rPr>
              <a:t> – величина расчетного резерва 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4572000" y="0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</a:rPr>
              <a:t>Пример расчета резерва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4046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rgbClr val="7030A0"/>
                </a:solidFill>
              </a:rPr>
              <a:t>Исходные данные: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980728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Объем кредита – </a:t>
            </a:r>
            <a:r>
              <a:rPr lang="ru-RU" b="1" dirty="0">
                <a:solidFill>
                  <a:srgbClr val="7030A0"/>
                </a:solidFill>
              </a:rPr>
              <a:t>50 </a:t>
            </a:r>
            <a:r>
              <a:rPr lang="ru-RU" b="1" dirty="0" err="1">
                <a:solidFill>
                  <a:srgbClr val="7030A0"/>
                </a:solidFill>
              </a:rPr>
              <a:t>млн.руб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484784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/>
              <a:t>Финансовое положение заемщика - </a:t>
            </a:r>
            <a:r>
              <a:rPr lang="ru-RU" b="1" dirty="0">
                <a:solidFill>
                  <a:srgbClr val="7030A0"/>
                </a:solidFill>
              </a:rPr>
              <a:t>среднее</a:t>
            </a:r>
            <a:r>
              <a:rPr lang="ru-RU" b="1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2204864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/>
              <a:t>Качество обслуживания долга - </a:t>
            </a:r>
            <a:r>
              <a:rPr lang="ru-RU" b="1" dirty="0">
                <a:solidFill>
                  <a:srgbClr val="7030A0"/>
                </a:solidFill>
              </a:rPr>
              <a:t>хорошее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4048" y="1484784"/>
            <a:ext cx="36724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Категория качества ссуды – </a:t>
            </a:r>
            <a:r>
              <a:rPr lang="en-US" b="1" dirty="0">
                <a:solidFill>
                  <a:srgbClr val="7030A0"/>
                </a:solidFill>
              </a:rPr>
              <a:t>II (</a:t>
            </a:r>
            <a:r>
              <a:rPr lang="ru-RU" b="1" dirty="0">
                <a:solidFill>
                  <a:srgbClr val="7030A0"/>
                </a:solidFill>
              </a:rPr>
              <a:t>нестандартная)</a:t>
            </a:r>
          </a:p>
          <a:p>
            <a:r>
              <a:rPr lang="ru-RU" b="1" dirty="0"/>
              <a:t>Диапазон расчетного резерва: </a:t>
            </a:r>
            <a:r>
              <a:rPr lang="ru-RU" b="1" dirty="0">
                <a:solidFill>
                  <a:srgbClr val="7030A0"/>
                </a:solidFill>
              </a:rPr>
              <a:t>1 – 20%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552" y="328498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/>
              <a:t>Принятый банком норматив резерва – </a:t>
            </a:r>
            <a:r>
              <a:rPr lang="ru-RU" b="1" dirty="0">
                <a:solidFill>
                  <a:srgbClr val="7030A0"/>
                </a:solidFill>
              </a:rPr>
              <a:t>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544" y="393305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/>
              <a:t>Величина расчетного резерва – </a:t>
            </a:r>
            <a:r>
              <a:rPr lang="ru-RU" b="1" dirty="0">
                <a:solidFill>
                  <a:srgbClr val="7030A0"/>
                </a:solidFill>
              </a:rPr>
              <a:t>4 </a:t>
            </a:r>
            <a:r>
              <a:rPr lang="ru-RU" b="1" dirty="0" err="1">
                <a:solidFill>
                  <a:srgbClr val="7030A0"/>
                </a:solidFill>
              </a:rPr>
              <a:t>млн.руб</a:t>
            </a:r>
            <a:r>
              <a:rPr lang="ru-RU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536" y="4581128"/>
            <a:ext cx="741682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b="1" dirty="0"/>
              <a:t>Стоимость  предложенного залога – </a:t>
            </a:r>
            <a:r>
              <a:rPr lang="en-US" b="1" dirty="0">
                <a:solidFill>
                  <a:srgbClr val="7030A0"/>
                </a:solidFill>
              </a:rPr>
              <a:t>20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млн.руб</a:t>
            </a:r>
            <a:r>
              <a:rPr lang="ru-RU" b="1" dirty="0">
                <a:solidFill>
                  <a:srgbClr val="7030A0"/>
                </a:solidFill>
              </a:rPr>
              <a:t>,</a:t>
            </a:r>
          </a:p>
          <a:p>
            <a:pPr algn="l">
              <a:lnSpc>
                <a:spcPct val="120000"/>
              </a:lnSpc>
            </a:pPr>
            <a:r>
              <a:rPr lang="ru-RU" b="1" dirty="0"/>
              <a:t>Качество залогового обеспечения – </a:t>
            </a:r>
            <a:r>
              <a:rPr lang="en-US" b="1" dirty="0">
                <a:solidFill>
                  <a:srgbClr val="7030A0"/>
                </a:solidFill>
              </a:rPr>
              <a:t>II </a:t>
            </a:r>
            <a:r>
              <a:rPr lang="ru-RU" b="1" dirty="0">
                <a:solidFill>
                  <a:srgbClr val="7030A0"/>
                </a:solidFill>
              </a:rPr>
              <a:t>категория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544" y="5445224"/>
            <a:ext cx="8676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/>
              <a:t>Фактический резерв = 4 </a:t>
            </a:r>
            <a:r>
              <a:rPr lang="ru-RU" b="1" dirty="0" err="1"/>
              <a:t>х</a:t>
            </a:r>
            <a:r>
              <a:rPr lang="en-US" b="1" dirty="0"/>
              <a:t> [1 – (</a:t>
            </a:r>
            <a:r>
              <a:rPr lang="ru-RU" b="1" dirty="0"/>
              <a:t>0,5 </a:t>
            </a:r>
            <a:r>
              <a:rPr lang="ru-RU" b="1" dirty="0" err="1"/>
              <a:t>х</a:t>
            </a:r>
            <a:r>
              <a:rPr lang="ru-RU" b="1" dirty="0"/>
              <a:t> </a:t>
            </a:r>
            <a:r>
              <a:rPr lang="en-US" b="1" dirty="0"/>
              <a:t>20</a:t>
            </a:r>
            <a:r>
              <a:rPr lang="ru-RU" b="1" dirty="0"/>
              <a:t>)</a:t>
            </a:r>
            <a:r>
              <a:rPr lang="en-US" b="1" dirty="0"/>
              <a:t>/50]</a:t>
            </a:r>
            <a:r>
              <a:rPr lang="ru-RU" b="1" dirty="0"/>
              <a:t> = </a:t>
            </a:r>
            <a:r>
              <a:rPr lang="en-US" b="1" dirty="0">
                <a:solidFill>
                  <a:srgbClr val="7030A0"/>
                </a:solidFill>
              </a:rPr>
              <a:t>3</a:t>
            </a:r>
            <a:r>
              <a:rPr lang="ru-RU" b="1" dirty="0">
                <a:solidFill>
                  <a:srgbClr val="7030A0"/>
                </a:solidFill>
              </a:rPr>
              <a:t>,</a:t>
            </a:r>
            <a:r>
              <a:rPr lang="en-US" b="1" dirty="0">
                <a:solidFill>
                  <a:srgbClr val="7030A0"/>
                </a:solidFill>
              </a:rPr>
              <a:t>2</a:t>
            </a:r>
            <a:r>
              <a:rPr lang="ru-RU" b="1" dirty="0">
                <a:solidFill>
                  <a:srgbClr val="7030A0"/>
                </a:solidFill>
              </a:rPr>
              <a:t> млн.руб</a:t>
            </a:r>
            <a:r>
              <a:rPr lang="ru-RU" b="1" dirty="0"/>
              <a:t>.</a:t>
            </a:r>
          </a:p>
        </p:txBody>
      </p:sp>
      <p:sp>
        <p:nvSpPr>
          <p:cNvPr id="13" name="Правая фигурная скобка 12"/>
          <p:cNvSpPr/>
          <p:nvPr/>
        </p:nvSpPr>
        <p:spPr bwMode="auto">
          <a:xfrm>
            <a:off x="4499992" y="1700808"/>
            <a:ext cx="432048" cy="1080120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588962"/>
          </a:xfrm>
        </p:spPr>
        <p:txBody>
          <a:bodyPr/>
          <a:lstStyle/>
          <a:p>
            <a:pPr>
              <a:defRPr/>
            </a:pPr>
            <a:r>
              <a:rPr lang="ru-RU" sz="2400" b="1" dirty="0">
                <a:solidFill>
                  <a:srgbClr val="7030A0"/>
                </a:solidFill>
                <a:effectLst/>
                <a:latin typeface="+mn-lt"/>
              </a:rPr>
              <a:t>Резервы по портфелям однородных ссуд</a:t>
            </a:r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7879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sz="2000" b="1" dirty="0">
                <a:solidFill>
                  <a:srgbClr val="C00000"/>
                </a:solidFill>
              </a:rPr>
              <a:t>Однородные ссуды </a:t>
            </a:r>
            <a:r>
              <a:rPr lang="ru-RU" sz="2000" dirty="0">
                <a:solidFill>
                  <a:srgbClr val="000000"/>
                </a:solidFill>
              </a:rPr>
              <a:t>– группа ссуд со схожими характеристиками кредитного риска</a:t>
            </a:r>
          </a:p>
          <a:p>
            <a:pPr marL="0" indent="0">
              <a:buFontTx/>
              <a:buNone/>
            </a:pPr>
            <a:endParaRPr lang="ru-RU" sz="2000" dirty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r>
              <a:rPr lang="ru-RU" sz="2000" b="1" dirty="0">
                <a:solidFill>
                  <a:srgbClr val="C00000"/>
                </a:solidFill>
              </a:rPr>
              <a:t>Признаки однородности:</a:t>
            </a:r>
          </a:p>
          <a:p>
            <a:pPr marL="0" indent="0">
              <a:buFontTx/>
              <a:buNone/>
            </a:pPr>
            <a:r>
              <a:rPr lang="ru-RU" sz="2000" dirty="0">
                <a:solidFill>
                  <a:srgbClr val="000000"/>
                </a:solidFill>
              </a:rPr>
              <a:t>- категория заемщика (физ.лица, </a:t>
            </a:r>
            <a:r>
              <a:rPr lang="ru-RU" sz="2000" dirty="0" err="1">
                <a:solidFill>
                  <a:srgbClr val="000000"/>
                </a:solidFill>
              </a:rPr>
              <a:t>индив</a:t>
            </a:r>
            <a:r>
              <a:rPr lang="ru-RU" sz="2000" dirty="0">
                <a:solidFill>
                  <a:srgbClr val="000000"/>
                </a:solidFill>
              </a:rPr>
              <a:t>. предприниматели, малый бизнес);</a:t>
            </a:r>
          </a:p>
          <a:p>
            <a:pPr marL="0" indent="0">
              <a:buFontTx/>
              <a:buNone/>
            </a:pPr>
            <a:r>
              <a:rPr lang="ru-RU" sz="2000" dirty="0">
                <a:solidFill>
                  <a:srgbClr val="000000"/>
                </a:solidFill>
              </a:rPr>
              <a:t>- незначительность ссуды (менее 0,5% от капитала банка).</a:t>
            </a:r>
          </a:p>
          <a:p>
            <a:pPr marL="0" indent="0">
              <a:buFontTx/>
              <a:buNone/>
            </a:pPr>
            <a:endParaRPr lang="ru-RU" sz="2000" dirty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r>
              <a:rPr lang="ru-RU" sz="2000" dirty="0">
                <a:solidFill>
                  <a:srgbClr val="000000"/>
                </a:solidFill>
              </a:rPr>
              <a:t>Связанные заемщики не могут включаться в портфель однородных ссуд.</a:t>
            </a:r>
          </a:p>
          <a:p>
            <a:pPr marL="0" indent="0">
              <a:buFontTx/>
              <a:buNone/>
            </a:pPr>
            <a:endParaRPr lang="ru-RU" sz="2000" dirty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r>
              <a:rPr lang="ru-RU" sz="2000" dirty="0">
                <a:solidFill>
                  <a:srgbClr val="000000"/>
                </a:solidFill>
              </a:rPr>
              <a:t>Формирование портфелей  - прерогатива кредитных организаций</a:t>
            </a: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EDC6600-8959-487D-B02C-A5B601622B5C}" type="slidenum">
              <a:rPr lang="ru-RU" altLang="ru-RU" smtClean="0"/>
              <a:pPr/>
              <a:t>20</a:t>
            </a:fld>
            <a:endParaRPr lang="ru-RU" alt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50825" y="103188"/>
            <a:ext cx="8893175" cy="877887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sz="2400" dirty="0">
                <a:solidFill>
                  <a:srgbClr val="A50021"/>
                </a:solidFill>
                <a:effectLst/>
              </a:rPr>
              <a:t>Создание резервов по портфелям однородных ссуд</a:t>
            </a:r>
            <a:br>
              <a:rPr lang="ru-RU" sz="2400" dirty="0">
                <a:solidFill>
                  <a:srgbClr val="A50021"/>
                </a:solidFill>
                <a:effectLst/>
              </a:rPr>
            </a:br>
            <a:r>
              <a:rPr lang="ru-RU" sz="2000" dirty="0">
                <a:solidFill>
                  <a:srgbClr val="000000"/>
                </a:solidFill>
                <a:effectLst/>
              </a:rPr>
              <a:t>(Гл.4 Положения №590-П)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107950" y="1557338"/>
          <a:ext cx="8784977" cy="528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9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4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1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002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C00000"/>
                          </a:solidFill>
                        </a:rPr>
                        <a:t>Категория качества</a:t>
                      </a:r>
                      <a:r>
                        <a:rPr lang="en-US" baseline="0" dirty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baseline="0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ru-RU" baseline="0" dirty="0">
                          <a:solidFill>
                            <a:srgbClr val="C00000"/>
                          </a:solidFill>
                        </a:rPr>
                        <a:t>портфеля ссуд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C00000"/>
                          </a:solidFill>
                        </a:rPr>
                        <a:t>Размер   резерва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940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Физлица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Субъекты МП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940">
                <a:tc>
                  <a:txBody>
                    <a:bodyPr/>
                    <a:lstStyle/>
                    <a:p>
                      <a:r>
                        <a:rPr lang="en-US" b="1" baseline="0" dirty="0">
                          <a:solidFill>
                            <a:srgbClr val="7030A0"/>
                          </a:solidFill>
                        </a:rPr>
                        <a:t>I. </a:t>
                      </a:r>
                      <a:r>
                        <a:rPr lang="ru-RU" b="1" baseline="0" dirty="0">
                          <a:solidFill>
                            <a:srgbClr val="7030A0"/>
                          </a:solidFill>
                        </a:rPr>
                        <a:t>Без просроченных платежей</a:t>
                      </a:r>
                      <a:endParaRPr lang="ru-RU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от 0,35</a:t>
                      </a:r>
                      <a:r>
                        <a:rPr lang="ru-RU" b="1" baseline="0" dirty="0">
                          <a:solidFill>
                            <a:srgbClr val="7030A0"/>
                          </a:solidFill>
                        </a:rPr>
                        <a:t> до 3 %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от 0,5</a:t>
                      </a:r>
                      <a:r>
                        <a:rPr lang="ru-RU" b="1" baseline="0" dirty="0">
                          <a:solidFill>
                            <a:srgbClr val="7030A0"/>
                          </a:solidFill>
                        </a:rPr>
                        <a:t> до 1 %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9860">
                <a:tc>
                  <a:txBody>
                    <a:bodyPr/>
                    <a:lstStyle/>
                    <a:p>
                      <a:r>
                        <a:rPr lang="ru-RU" b="1" baseline="0" dirty="0">
                          <a:solidFill>
                            <a:schemeClr val="accent2">
                              <a:lumMod val="25000"/>
                            </a:schemeClr>
                          </a:solidFill>
                        </a:rPr>
                        <a:t>С просроченными платежами:</a:t>
                      </a:r>
                    </a:p>
                    <a:p>
                      <a:r>
                        <a:rPr lang="ru-RU" b="1" baseline="0" dirty="0">
                          <a:solidFill>
                            <a:srgbClr val="7030A0"/>
                          </a:solidFill>
                        </a:rPr>
                        <a:t>         </a:t>
                      </a:r>
                    </a:p>
                    <a:p>
                      <a:r>
                        <a:rPr lang="en-US" b="1" baseline="0" dirty="0">
                          <a:solidFill>
                            <a:srgbClr val="7030A0"/>
                          </a:solidFill>
                        </a:rPr>
                        <a:t>II</a:t>
                      </a:r>
                      <a:r>
                        <a:rPr lang="ru-RU" b="1" baseline="0" dirty="0">
                          <a:solidFill>
                            <a:srgbClr val="7030A0"/>
                          </a:solidFill>
                        </a:rPr>
                        <a:t>.     от 1 до 30 дней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  <a:p>
                      <a:pPr algn="ctr"/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от 1,5 до 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  <a:p>
                      <a:pPr algn="ctr"/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  <a:p>
                      <a:pPr algn="ctr"/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от 1,5 до 3%</a:t>
                      </a:r>
                    </a:p>
                    <a:p>
                      <a:pPr algn="ctr"/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9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III</a:t>
                      </a:r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.   от 31 до 90 дней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от 10 до 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от 10 до 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002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IV</a:t>
                      </a:r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.    от 91 до 180 дней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от 35 до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от 35 до 50%</a:t>
                      </a:r>
                    </a:p>
                    <a:p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29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V. </a:t>
                      </a:r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     от 181 до 360 дней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29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VI.</a:t>
                      </a:r>
                      <a:r>
                        <a:rPr lang="en-US" b="1" baseline="0" dirty="0">
                          <a:solidFill>
                            <a:srgbClr val="7030A0"/>
                          </a:solidFill>
                        </a:rPr>
                        <a:t>    </a:t>
                      </a:r>
                      <a:r>
                        <a:rPr lang="ru-RU" b="1" baseline="0" dirty="0">
                          <a:solidFill>
                            <a:srgbClr val="7030A0"/>
                          </a:solidFill>
                        </a:rPr>
                        <a:t>свыше 360 дней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7030A0"/>
                          </a:solidFill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949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24A85FE-3996-4FBF-9715-7BF331710635}" type="slidenum">
              <a:rPr lang="ru-RU" altLang="ru-RU" smtClean="0"/>
              <a:pPr/>
              <a:t>21</a:t>
            </a:fld>
            <a:endParaRPr lang="ru-RU" alt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22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323528" y="404664"/>
            <a:ext cx="856895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1813" algn="l"/>
            <a:r>
              <a:rPr lang="ru-RU" sz="2000" dirty="0">
                <a:solidFill>
                  <a:schemeClr val="accent6">
                    <a:lumMod val="10000"/>
                  </a:schemeClr>
                </a:solidFill>
              </a:rPr>
              <a:t>После выдачи ссуды банк должен проводить активную работу по наблюдению за исполнением заемщиком условий договора: </a:t>
            </a:r>
          </a:p>
          <a:p>
            <a:pPr indent="531813" algn="l"/>
            <a:r>
              <a:rPr lang="ru-RU" sz="2000" dirty="0">
                <a:solidFill>
                  <a:schemeClr val="accent6">
                    <a:lumMod val="10000"/>
                  </a:schemeClr>
                </a:solidFill>
                <a:latin typeface="Palatino Linotype"/>
              </a:rPr>
              <a:t>▪ </a:t>
            </a:r>
            <a:r>
              <a:rPr lang="ru-RU" sz="2000" dirty="0">
                <a:solidFill>
                  <a:schemeClr val="accent6">
                    <a:lumMod val="10000"/>
                  </a:schemeClr>
                </a:solidFill>
              </a:rPr>
              <a:t>контролировать целевое использование ссуды; </a:t>
            </a:r>
          </a:p>
          <a:p>
            <a:pPr indent="531813" algn="l"/>
            <a:r>
              <a:rPr lang="ru-RU" sz="2000" dirty="0">
                <a:solidFill>
                  <a:schemeClr val="accent6">
                    <a:lumMod val="10000"/>
                  </a:schemeClr>
                </a:solidFill>
                <a:latin typeface="Palatino Linotype"/>
              </a:rPr>
              <a:t>▪ </a:t>
            </a:r>
            <a:r>
              <a:rPr lang="ru-RU" sz="2000" dirty="0">
                <a:solidFill>
                  <a:schemeClr val="accent6">
                    <a:lumMod val="10000"/>
                  </a:schemeClr>
                </a:solidFill>
              </a:rPr>
              <a:t>оценивать финансовое состояние заемщика и его кредитоспособность; </a:t>
            </a:r>
          </a:p>
          <a:p>
            <a:pPr indent="531813" algn="l"/>
            <a:r>
              <a:rPr lang="ru-RU" sz="2000" dirty="0">
                <a:solidFill>
                  <a:schemeClr val="accent6">
                    <a:lumMod val="10000"/>
                  </a:schemeClr>
                </a:solidFill>
                <a:latin typeface="Palatino Linotype"/>
              </a:rPr>
              <a:t>▪ </a:t>
            </a:r>
            <a:r>
              <a:rPr lang="ru-RU" sz="2000" dirty="0">
                <a:solidFill>
                  <a:schemeClr val="accent6">
                    <a:lumMod val="10000"/>
                  </a:schemeClr>
                </a:solidFill>
              </a:rPr>
              <a:t>ежеквартально или даже ежемесячно (по кредитам повышенного риска) проверять сохранность заложенного имущества, соблюдать залоговую маржу; </a:t>
            </a:r>
          </a:p>
          <a:p>
            <a:pPr indent="531813" algn="l"/>
            <a:r>
              <a:rPr lang="ru-RU" sz="2000" dirty="0">
                <a:solidFill>
                  <a:schemeClr val="accent6">
                    <a:lumMod val="10000"/>
                  </a:schemeClr>
                </a:solidFill>
                <a:latin typeface="Palatino Linotype"/>
              </a:rPr>
              <a:t>▪ </a:t>
            </a:r>
            <a:r>
              <a:rPr lang="ru-RU" sz="2000" dirty="0">
                <a:solidFill>
                  <a:schemeClr val="accent6">
                    <a:lumMod val="10000"/>
                  </a:schemeClr>
                </a:solidFill>
              </a:rPr>
              <a:t>следить за своевременным поступлением процентов по ссуде и платежей заемщика в соответствии с графиком погашения ссуды; </a:t>
            </a:r>
          </a:p>
          <a:p>
            <a:pPr indent="531813" algn="l"/>
            <a:r>
              <a:rPr lang="ru-RU" sz="2000" dirty="0">
                <a:solidFill>
                  <a:schemeClr val="accent6">
                    <a:lumMod val="10000"/>
                  </a:schemeClr>
                </a:solidFill>
                <a:latin typeface="Palatino Linotype"/>
              </a:rPr>
              <a:t>▪ </a:t>
            </a:r>
            <a:r>
              <a:rPr lang="ru-RU" sz="2000" dirty="0">
                <a:solidFill>
                  <a:schemeClr val="accent6">
                    <a:lumMod val="10000"/>
                  </a:schemeClr>
                </a:solidFill>
              </a:rPr>
              <a:t>ежемесячно корректировать в случае необходимости резерв на возможные потери по ссудам при изменении качества обеспечения и степени риска ссуды; </a:t>
            </a:r>
          </a:p>
          <a:p>
            <a:pPr indent="531813" algn="l"/>
            <a:r>
              <a:rPr lang="ru-RU" sz="2000" dirty="0">
                <a:solidFill>
                  <a:schemeClr val="accent6">
                    <a:lumMod val="10000"/>
                  </a:schemeClr>
                </a:solidFill>
                <a:latin typeface="Palatino Linotype"/>
              </a:rPr>
              <a:t>▪ </a:t>
            </a:r>
            <a:r>
              <a:rPr lang="ru-RU" sz="2000" dirty="0">
                <a:solidFill>
                  <a:schemeClr val="accent6">
                    <a:lumMod val="10000"/>
                  </a:schemeClr>
                </a:solidFill>
              </a:rPr>
              <a:t>вести деловую переписку с клиентом, если потребуется – деловые встречи; </a:t>
            </a:r>
          </a:p>
          <a:p>
            <a:pPr indent="531813" algn="l"/>
            <a:r>
              <a:rPr lang="ru-RU" sz="2000" dirty="0">
                <a:solidFill>
                  <a:schemeClr val="accent6">
                    <a:lumMod val="10000"/>
                  </a:schemeClr>
                </a:solidFill>
                <a:latin typeface="Palatino Linotype"/>
              </a:rPr>
              <a:t>▪ </a:t>
            </a:r>
            <a:r>
              <a:rPr lang="ru-RU" sz="2000" dirty="0">
                <a:solidFill>
                  <a:schemeClr val="accent6">
                    <a:lumMod val="10000"/>
                  </a:schemeClr>
                </a:solidFill>
              </a:rPr>
              <a:t>регулярно анализировать кредитный портфель.</a:t>
            </a:r>
          </a:p>
          <a:p>
            <a:pPr algn="l"/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D92B57C-52CA-4F7A-A049-781A7D26D4A8}" type="slidenum">
              <a:rPr lang="ru-RU" altLang="ru-RU" smtClean="0"/>
              <a:pPr/>
              <a:t>23</a:t>
            </a:fld>
            <a:endParaRPr lang="ru-RU" altLang="ru-RU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109356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400" dirty="0" err="1">
                <a:solidFill>
                  <a:srgbClr val="CC3300"/>
                </a:solidFill>
                <a:effectLst/>
              </a:rPr>
              <a:t>Базельские</a:t>
            </a:r>
            <a:r>
              <a:rPr lang="ru-RU" altLang="ru-RU" sz="2400" dirty="0">
                <a:solidFill>
                  <a:srgbClr val="CC3300"/>
                </a:solidFill>
                <a:effectLst/>
              </a:rPr>
              <a:t> рекомендации</a:t>
            </a:r>
            <a:r>
              <a:rPr lang="ru-RU" altLang="ru-RU" sz="2400" dirty="0">
                <a:effectLst/>
              </a:rPr>
              <a:t> </a:t>
            </a:r>
            <a:r>
              <a:rPr lang="ru-RU" altLang="ru-RU" sz="2800" dirty="0">
                <a:effectLst/>
              </a:rPr>
              <a:t/>
            </a:r>
            <a:br>
              <a:rPr lang="ru-RU" altLang="ru-RU" sz="2800" dirty="0">
                <a:effectLst/>
              </a:rPr>
            </a:br>
            <a:r>
              <a:rPr lang="ru-RU" altLang="ru-RU" sz="2400" dirty="0">
                <a:effectLst/>
              </a:rPr>
              <a:t>по совершенствованию оценок кредитного риска </a:t>
            </a:r>
            <a:r>
              <a:rPr lang="ru-RU" altLang="ru-RU" sz="2400" dirty="0"/>
              <a:t/>
            </a:r>
            <a:br>
              <a:rPr lang="ru-RU" altLang="ru-RU" sz="2400" dirty="0"/>
            </a:br>
            <a:endParaRPr lang="ru-RU" altLang="ru-RU" sz="2400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68761"/>
            <a:ext cx="4495800" cy="558924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 b="1" dirty="0">
                <a:solidFill>
                  <a:srgbClr val="A50021"/>
                </a:solidFill>
              </a:rPr>
              <a:t>Стандартизированный подход: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ru-RU" altLang="ru-RU" sz="900" b="1" dirty="0">
              <a:solidFill>
                <a:srgbClr val="A50021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ru-RU" altLang="ru-RU" sz="1200" dirty="0"/>
              <a:t> </a:t>
            </a:r>
            <a:r>
              <a:rPr lang="ru-RU" altLang="ru-RU" sz="1600" b="1" dirty="0"/>
              <a:t>- использование фиксированных коэффициентов кредитного риска по разным группам активов;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1600" b="1" dirty="0"/>
              <a:t> привлечение внешних рейтингов.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ru-RU" altLang="ru-RU" sz="1400" dirty="0"/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altLang="ru-RU" sz="1600" b="1" dirty="0">
                <a:solidFill>
                  <a:srgbClr val="CC3300"/>
                </a:solidFill>
              </a:rPr>
              <a:t>Отношение к заемщикам (кредо): </a:t>
            </a:r>
          </a:p>
          <a:p>
            <a:pPr marL="0" indent="0" algn="ctr" eaLnBrk="1" hangingPunct="1">
              <a:buFontTx/>
              <a:buNone/>
            </a:pPr>
            <a:r>
              <a:rPr lang="ru-RU" altLang="ru-RU" sz="1600" b="1" dirty="0">
                <a:solidFill>
                  <a:schemeClr val="tx2"/>
                </a:solidFill>
              </a:rPr>
              <a:t>«плохо знаю заемщиков, действую формально при оценке кредитных рисков»: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ru-RU" altLang="ru-RU" sz="1400" b="1" dirty="0">
              <a:solidFill>
                <a:schemeClr val="tx2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ru-RU" altLang="ru-RU" sz="1600" b="1" dirty="0"/>
              <a:t>▪ методика оценки кредитного риска универсальная для всех заемщиков;</a:t>
            </a:r>
          </a:p>
          <a:p>
            <a:pPr marL="0" indent="0" eaLnBrk="1" hangingPunct="1">
              <a:buFontTx/>
              <a:buNone/>
            </a:pPr>
            <a:r>
              <a:rPr lang="ru-RU" altLang="ru-RU" sz="1600" b="1" dirty="0"/>
              <a:t>▪  знание о заемщике минимально достаточное, чтобы оценить риски</a:t>
            </a:r>
          </a:p>
          <a:p>
            <a:pPr marL="0" indent="0" eaLnBrk="1" hangingPunct="1">
              <a:buFontTx/>
              <a:buNone/>
            </a:pPr>
            <a:endParaRPr lang="ru-RU" altLang="ru-RU" sz="1400" b="1" dirty="0"/>
          </a:p>
          <a:p>
            <a:pPr marL="0" indent="0" algn="ctr" eaLnBrk="1" hangingPunct="1">
              <a:buFontTx/>
              <a:buNone/>
            </a:pPr>
            <a:r>
              <a:rPr lang="ru-RU" altLang="ru-RU" sz="1600" b="1" dirty="0">
                <a:solidFill>
                  <a:srgbClr val="CC3300"/>
                </a:solidFill>
              </a:rPr>
              <a:t>Соотношение «цена – качество»:</a:t>
            </a:r>
            <a:endParaRPr lang="ru-RU" altLang="ru-RU" sz="1600" dirty="0">
              <a:solidFill>
                <a:srgbClr val="CC3300"/>
              </a:solidFill>
            </a:endParaRPr>
          </a:p>
          <a:p>
            <a:pPr marL="0" indent="0" algn="ctr" eaLnBrk="1" hangingPunct="1">
              <a:buFontTx/>
              <a:buNone/>
            </a:pPr>
            <a:r>
              <a:rPr lang="ru-RU" altLang="ru-RU" sz="1600" b="1" dirty="0"/>
              <a:t>баланс между простотой </a:t>
            </a:r>
          </a:p>
          <a:p>
            <a:pPr marL="0" indent="0" algn="ctr" eaLnBrk="1" hangingPunct="1">
              <a:buFontTx/>
              <a:buNone/>
            </a:pPr>
            <a:r>
              <a:rPr lang="ru-RU" altLang="ru-RU" sz="1600" b="1" dirty="0"/>
              <a:t>и точностью</a:t>
            </a:r>
          </a:p>
          <a:p>
            <a:pPr marL="0" indent="0" algn="ctr" eaLnBrk="1" hangingPunct="1">
              <a:buFontTx/>
              <a:buNone/>
            </a:pPr>
            <a:endParaRPr lang="ru-RU" altLang="ru-RU" sz="1400" b="1" dirty="0"/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ru-RU" altLang="ru-RU" sz="1200" dirty="0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68761"/>
            <a:ext cx="4495800" cy="532889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 b="1" dirty="0">
                <a:solidFill>
                  <a:srgbClr val="A50021"/>
                </a:solidFill>
              </a:rPr>
              <a:t>Продвинутый подход: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ru-RU" altLang="ru-RU" sz="900" b="1" dirty="0">
              <a:solidFill>
                <a:srgbClr val="A50021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ru-RU" altLang="ru-RU" sz="1600" b="1" dirty="0"/>
              <a:t>использование в банке системы </a:t>
            </a:r>
            <a:r>
              <a:rPr lang="ru-RU" altLang="ru-RU" sz="1600" b="1" dirty="0" err="1"/>
              <a:t>рейтингования</a:t>
            </a:r>
            <a:r>
              <a:rPr lang="ru-RU" altLang="ru-RU" sz="1600" b="1" dirty="0"/>
              <a:t> заемщиков с оценкой вероятности их дефолтов в течение 1 года</a:t>
            </a:r>
          </a:p>
          <a:p>
            <a:pPr marL="0" indent="0" eaLnBrk="1" hangingPunct="1">
              <a:lnSpc>
                <a:spcPct val="80000"/>
              </a:lnSpc>
              <a:buFontTx/>
              <a:buChar char="-"/>
            </a:pPr>
            <a:endParaRPr lang="ru-RU" altLang="ru-RU" sz="1400" b="1" dirty="0"/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altLang="ru-RU" sz="1600" b="1" dirty="0">
                <a:solidFill>
                  <a:srgbClr val="CC3300"/>
                </a:solidFill>
              </a:rPr>
              <a:t>Отношение к заемщикам (кредо):</a:t>
            </a:r>
          </a:p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tx2"/>
                </a:solidFill>
              </a:rPr>
              <a:t>«знаю заемщиков, веду их досье, оцениваю риски индивидуально по каждому из них»:</a:t>
            </a:r>
          </a:p>
          <a:p>
            <a:pPr marL="0" indent="0" algn="ctr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altLang="ru-RU" sz="1400" b="1" dirty="0">
              <a:solidFill>
                <a:schemeClr val="tx2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ru-RU" altLang="ru-RU" sz="1600" b="1" dirty="0"/>
              <a:t>▪ знаю своих заемщиков, </a:t>
            </a:r>
          </a:p>
          <a:p>
            <a:pPr marL="0" indent="0" eaLnBrk="1" hangingPunct="1">
              <a:buFontTx/>
              <a:buNone/>
            </a:pPr>
            <a:r>
              <a:rPr lang="ru-RU" altLang="ru-RU" sz="1600" b="1" dirty="0"/>
              <a:t>▪ выделяю заемщиков высокого класса,</a:t>
            </a:r>
          </a:p>
          <a:p>
            <a:pPr marL="0" indent="0" eaLnBrk="1" hangingPunct="1">
              <a:buFontTx/>
              <a:buNone/>
            </a:pPr>
            <a:r>
              <a:rPr lang="ru-RU" altLang="ru-RU" sz="1600" b="1" dirty="0"/>
              <a:t>▪ кредитные риски оцениваю специальной методикой </a:t>
            </a:r>
          </a:p>
          <a:p>
            <a:pPr marL="0" indent="0" eaLnBrk="1" hangingPunct="1">
              <a:lnSpc>
                <a:spcPct val="80000"/>
              </a:lnSpc>
              <a:buFontTx/>
              <a:buChar char="-"/>
            </a:pPr>
            <a:endParaRPr lang="ru-RU" altLang="ru-RU" sz="1400" b="1" dirty="0"/>
          </a:p>
          <a:p>
            <a:pPr marL="0" indent="0" algn="ctr" eaLnBrk="1" hangingPunct="1">
              <a:buFontTx/>
              <a:buNone/>
            </a:pPr>
            <a:r>
              <a:rPr lang="ru-RU" altLang="ru-RU" sz="1600" b="1" dirty="0">
                <a:solidFill>
                  <a:srgbClr val="CC3300"/>
                </a:solidFill>
              </a:rPr>
              <a:t>Соотношение «цена – качество»:</a:t>
            </a:r>
            <a:endParaRPr lang="ru-RU" altLang="ru-RU" sz="1600" dirty="0">
              <a:solidFill>
                <a:srgbClr val="CC3300"/>
              </a:solidFill>
            </a:endParaRPr>
          </a:p>
          <a:p>
            <a:pPr marL="0" indent="0" algn="ctr" eaLnBrk="1" hangingPunct="1">
              <a:buFontTx/>
              <a:buNone/>
            </a:pPr>
            <a:r>
              <a:rPr lang="ru-RU" altLang="ru-RU" sz="1600" b="1" dirty="0"/>
              <a:t>сложность и трудоемкость компенсируются экономией на резервах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ru-RU" altLang="ru-RU" sz="1400" b="1" dirty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ru-RU" altLang="ru-RU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EBBBB4-82E1-498C-BCD3-447A426A80E5}" type="slidenum">
              <a:rPr lang="ru-RU" altLang="ru-RU" smtClean="0"/>
              <a:pPr>
                <a:defRPr/>
              </a:pPr>
              <a:t>24</a:t>
            </a:fld>
            <a:endParaRPr lang="ru-RU" alt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1"/>
            <a:ext cx="86409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C00000"/>
                </a:solidFill>
              </a:rPr>
              <a:t>Управление риском ликвидности банка</a:t>
            </a:r>
          </a:p>
          <a:p>
            <a:endParaRPr lang="ru-RU" sz="2000" b="1" dirty="0"/>
          </a:p>
          <a:p>
            <a:r>
              <a:rPr lang="ru-RU" sz="2200" b="1" dirty="0">
                <a:solidFill>
                  <a:srgbClr val="7030A0"/>
                </a:solidFill>
              </a:rPr>
              <a:t>Ликвидность банка</a:t>
            </a:r>
            <a:r>
              <a:rPr lang="ru-RU" sz="2200" dirty="0">
                <a:solidFill>
                  <a:srgbClr val="7030A0"/>
                </a:solidFill>
              </a:rPr>
              <a:t> </a:t>
            </a:r>
            <a:r>
              <a:rPr lang="ru-RU" sz="2200" dirty="0"/>
              <a:t>– </a:t>
            </a:r>
            <a:r>
              <a:rPr lang="ru-RU" sz="2200" dirty="0">
                <a:solidFill>
                  <a:srgbClr val="000000"/>
                </a:solidFill>
              </a:rPr>
              <a:t>его способность своевременно и без потерь выполнять свои обязательства перед вкладчиками, кредиторами и другими клиентами</a:t>
            </a:r>
            <a:r>
              <a:rPr lang="ru-RU" sz="2000" dirty="0">
                <a:solidFill>
                  <a:srgbClr val="000000"/>
                </a:solidFill>
              </a:rPr>
              <a:t>.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1916832"/>
            <a:ext cx="86409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7030A0"/>
                </a:solidFill>
              </a:rPr>
              <a:t>Обязательства банка</a:t>
            </a:r>
            <a:r>
              <a:rPr lang="ru-RU" sz="2200" dirty="0">
                <a:solidFill>
                  <a:srgbClr val="7030A0"/>
                </a:solidFill>
              </a:rPr>
              <a:t> </a:t>
            </a:r>
            <a:r>
              <a:rPr lang="ru-RU" sz="2200" dirty="0">
                <a:solidFill>
                  <a:srgbClr val="000000"/>
                </a:solidFill>
              </a:rPr>
              <a:t>складываются из реальных и условных.</a:t>
            </a:r>
          </a:p>
          <a:p>
            <a:r>
              <a:rPr lang="ru-RU" sz="2200" dirty="0">
                <a:solidFill>
                  <a:srgbClr val="000000"/>
                </a:solidFill>
              </a:rPr>
              <a:t> </a:t>
            </a:r>
          </a:p>
          <a:p>
            <a:pPr indent="266700" algn="just"/>
            <a:r>
              <a:rPr lang="ru-RU" sz="2200" b="1" dirty="0">
                <a:solidFill>
                  <a:srgbClr val="000000"/>
                </a:solidFill>
              </a:rPr>
              <a:t>Реальные обязательства</a:t>
            </a:r>
            <a:r>
              <a:rPr lang="ru-RU" sz="2200" dirty="0">
                <a:solidFill>
                  <a:srgbClr val="000000"/>
                </a:solidFill>
              </a:rPr>
              <a:t> отражены в балансе банка в виде депозитов до востребования, срочных депозитов, привлеченных межбанковских ресурсов, средств кредиторов.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 </a:t>
            </a:r>
          </a:p>
          <a:p>
            <a:pPr indent="266700" algn="just"/>
            <a:r>
              <a:rPr lang="ru-RU" sz="2200" b="1" dirty="0">
                <a:solidFill>
                  <a:srgbClr val="000000"/>
                </a:solidFill>
              </a:rPr>
              <a:t>Условные обязательства</a:t>
            </a:r>
            <a:r>
              <a:rPr lang="ru-RU" sz="2200" dirty="0">
                <a:solidFill>
                  <a:srgbClr val="000000"/>
                </a:solidFill>
              </a:rPr>
              <a:t> в первую очередь выражены </a:t>
            </a:r>
            <a:r>
              <a:rPr lang="ru-RU" sz="2200" dirty="0" err="1">
                <a:solidFill>
                  <a:srgbClr val="000000"/>
                </a:solidFill>
              </a:rPr>
              <a:t>забалансовыми</a:t>
            </a:r>
            <a:r>
              <a:rPr lang="ru-RU" sz="2200" dirty="0">
                <a:solidFill>
                  <a:srgbClr val="000000"/>
                </a:solidFill>
              </a:rPr>
              <a:t> пассивными операциями банков (например, гарантиями, поручительствами), а также активными </a:t>
            </a:r>
            <a:r>
              <a:rPr lang="ru-RU" sz="2200" dirty="0" err="1">
                <a:solidFill>
                  <a:srgbClr val="000000"/>
                </a:solidFill>
              </a:rPr>
              <a:t>забалансовыми</a:t>
            </a:r>
            <a:r>
              <a:rPr lang="ru-RU" sz="2200" dirty="0">
                <a:solidFill>
                  <a:srgbClr val="000000"/>
                </a:solidFill>
              </a:rPr>
              <a:t> операциями (например, неиспользованные кредитные линии, выставленные аккредитивы</a:t>
            </a:r>
            <a:r>
              <a:rPr lang="ru-RU" sz="2000" dirty="0">
                <a:solidFill>
                  <a:srgbClr val="000000"/>
                </a:solidFill>
              </a:rPr>
              <a:t>)</a:t>
            </a:r>
            <a:r>
              <a:rPr lang="ru-RU" sz="2000" dirty="0"/>
              <a:t>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25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251520" y="332656"/>
            <a:ext cx="871296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Для выполнения обязательств банк использует следующие ликвидные активы: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- денежную наличность, выраженную  в остатках денег в кассе и на корсчетах (в ЦБ и комбанках);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- активы, которые можно быстро превратить в наличность;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- межбанковские кредиты, которые при необходимости можно получить на межбанковском рынке или в Банке России;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- другие привлеченные средства, например, выпуск депозитных сертификатов и банковских векселей. </a:t>
            </a:r>
          </a:p>
          <a:p>
            <a:r>
              <a:rPr lang="ru-RU" dirty="0"/>
              <a:t> </a:t>
            </a:r>
          </a:p>
          <a:p>
            <a:pPr indent="266700" algn="just"/>
            <a:r>
              <a:rPr lang="ru-RU" sz="2000" b="1" i="1" dirty="0"/>
              <a:t>Использование указанных видов ликвидных активов не должно сопровождаться потерями для банка.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5157192"/>
            <a:ext cx="87129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С учетом видов используемых ликвидных активов для выполнения банком своих обязательств различают ликвидность </a:t>
            </a:r>
            <a:r>
              <a:rPr lang="ru-RU" sz="2200" b="1" i="1" dirty="0">
                <a:solidFill>
                  <a:srgbClr val="000000"/>
                </a:solidFill>
              </a:rPr>
              <a:t>накопленную банком</a:t>
            </a:r>
            <a:r>
              <a:rPr lang="ru-RU" sz="2200" dirty="0">
                <a:solidFill>
                  <a:srgbClr val="000000"/>
                </a:solidFill>
              </a:rPr>
              <a:t> и </a:t>
            </a:r>
            <a:r>
              <a:rPr lang="ru-RU" sz="2200" b="1" i="1" dirty="0">
                <a:solidFill>
                  <a:srgbClr val="000000"/>
                </a:solidFill>
              </a:rPr>
              <a:t>покупную</a:t>
            </a:r>
            <a:r>
              <a:rPr lang="ru-RU" sz="2200" dirty="0">
                <a:solidFill>
                  <a:srgbClr val="000000"/>
                </a:solidFill>
              </a:rPr>
              <a:t> (вновь приобретенную).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26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323528" y="332656"/>
            <a:ext cx="864096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sz="2200" b="1" dirty="0">
                <a:solidFill>
                  <a:srgbClr val="C00000"/>
                </a:solidFill>
              </a:rPr>
              <a:t>На ликвидность банка оказывают влияние</a:t>
            </a:r>
          </a:p>
          <a:p>
            <a:pPr indent="358775"/>
            <a:r>
              <a:rPr lang="ru-RU" sz="2200" b="1" dirty="0">
                <a:solidFill>
                  <a:srgbClr val="C00000"/>
                </a:solidFill>
              </a:rPr>
              <a:t>качество активов и качество пассивов. </a:t>
            </a:r>
          </a:p>
          <a:p>
            <a:pPr indent="358775" algn="just"/>
            <a:r>
              <a:rPr lang="en-US" sz="2200" b="1" dirty="0">
                <a:solidFill>
                  <a:srgbClr val="000000"/>
                </a:solidFill>
              </a:rPr>
              <a:t> </a:t>
            </a:r>
            <a:endParaRPr lang="ru-RU" sz="2200" dirty="0">
              <a:solidFill>
                <a:srgbClr val="000000"/>
              </a:solidFill>
            </a:endParaRPr>
          </a:p>
          <a:p>
            <a:pPr indent="358775" algn="l"/>
            <a:r>
              <a:rPr lang="ru-RU" sz="2200" b="1" dirty="0">
                <a:solidFill>
                  <a:srgbClr val="000000"/>
                </a:solidFill>
              </a:rPr>
              <a:t>Качество активов</a:t>
            </a:r>
            <a:r>
              <a:rPr lang="ru-RU" sz="2200" dirty="0">
                <a:solidFill>
                  <a:srgbClr val="000000"/>
                </a:solidFill>
              </a:rPr>
              <a:t> банка отражает их свойства: ликвидность, рискованность и доходность (все характеристики противоречивые). </a:t>
            </a:r>
          </a:p>
          <a:p>
            <a:pPr indent="358775" algn="l"/>
            <a:endParaRPr lang="ru-RU" sz="2200" dirty="0">
              <a:solidFill>
                <a:srgbClr val="000000"/>
              </a:solidFill>
            </a:endParaRPr>
          </a:p>
          <a:p>
            <a:pPr indent="358775" algn="l"/>
            <a:r>
              <a:rPr lang="ru-RU" sz="2200" b="1" dirty="0">
                <a:solidFill>
                  <a:srgbClr val="000000"/>
                </a:solidFill>
              </a:rPr>
              <a:t>Ликвидность активов</a:t>
            </a:r>
            <a:r>
              <a:rPr lang="ru-RU" sz="2200" dirty="0">
                <a:solidFill>
                  <a:srgbClr val="000000"/>
                </a:solidFill>
              </a:rPr>
              <a:t> – способность активов без потерь трансформироваться в денежную наличность посредством их реализации или погашения обязательств должником (заемщиком).</a:t>
            </a:r>
          </a:p>
          <a:p>
            <a:pPr indent="358775" algn="l"/>
            <a:endParaRPr lang="ru-RU" sz="2200" dirty="0">
              <a:solidFill>
                <a:srgbClr val="000000"/>
              </a:solidFill>
            </a:endParaRPr>
          </a:p>
          <a:p>
            <a:pPr indent="358775" algn="l"/>
            <a:r>
              <a:rPr lang="ru-RU" sz="2200" b="1" i="1" dirty="0">
                <a:solidFill>
                  <a:srgbClr val="000000"/>
                </a:solidFill>
              </a:rPr>
              <a:t>Ликвидность активов и ликвидность банка – понятия разные!</a:t>
            </a:r>
          </a:p>
          <a:p>
            <a:pPr indent="266700" algn="just"/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27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323528" y="332656"/>
            <a:ext cx="856895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ru-RU" sz="2200" b="1" dirty="0">
                <a:solidFill>
                  <a:srgbClr val="000000"/>
                </a:solidFill>
              </a:rPr>
              <a:t>Качество пассивов</a:t>
            </a:r>
            <a:r>
              <a:rPr lang="ru-RU" sz="2200" dirty="0">
                <a:solidFill>
                  <a:srgbClr val="000000"/>
                </a:solidFill>
              </a:rPr>
              <a:t> определяется ликвидностью обязательств и стабильностью депозитов (фондов).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 </a:t>
            </a:r>
          </a:p>
          <a:p>
            <a:pPr indent="266700" algn="just"/>
            <a:r>
              <a:rPr lang="ru-RU" sz="2200" b="1" dirty="0">
                <a:solidFill>
                  <a:srgbClr val="000000"/>
                </a:solidFill>
              </a:rPr>
              <a:t>Ликвидность обязательств</a:t>
            </a:r>
            <a:r>
              <a:rPr lang="ru-RU" sz="2200" dirty="0">
                <a:solidFill>
                  <a:srgbClr val="000000"/>
                </a:solidFill>
              </a:rPr>
              <a:t> характеризует быстроту (срочность) их погашения, а значит и степень </a:t>
            </a:r>
            <a:r>
              <a:rPr lang="ru-RU" sz="2200" dirty="0" err="1">
                <a:solidFill>
                  <a:srgbClr val="000000"/>
                </a:solidFill>
              </a:rPr>
              <a:t>возобновляемости</a:t>
            </a:r>
            <a:r>
              <a:rPr lang="ru-RU" sz="2200" dirty="0">
                <a:solidFill>
                  <a:srgbClr val="000000"/>
                </a:solidFill>
              </a:rPr>
              <a:t> ресурсов банка на условиях, сопоставимых с прежними или среднерыночными.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 </a:t>
            </a:r>
          </a:p>
          <a:p>
            <a:pPr indent="266700" algn="just"/>
            <a:r>
              <a:rPr lang="ru-RU" sz="2200" b="1" dirty="0">
                <a:solidFill>
                  <a:srgbClr val="000000"/>
                </a:solidFill>
              </a:rPr>
              <a:t>Ликвидность обязательств </a:t>
            </a:r>
            <a:r>
              <a:rPr lang="ru-RU" sz="2200" dirty="0">
                <a:solidFill>
                  <a:srgbClr val="000000"/>
                </a:solidFill>
              </a:rPr>
              <a:t>определяется их структурой по признаку срочности. 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Чем  выше в структуре обязательств доля краткосрочных ресурсов, тем выше ликвидность обязательств.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Чем выше ликвидность обязательств, тем ниже ликвидность банка.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При повышении доли долгосрочных привлеченных средств в пассивах ликвидность банка повышается. </a:t>
            </a:r>
          </a:p>
          <a:p>
            <a:pPr indent="266700" algn="just"/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28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179512" y="260648"/>
            <a:ext cx="896448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l"/>
            <a:r>
              <a:rPr lang="ru-RU" sz="2200" b="1" dirty="0">
                <a:solidFill>
                  <a:srgbClr val="000000"/>
                </a:solidFill>
              </a:rPr>
              <a:t>Управление ликвидностью коммерческого банка в России осуществляется на двух уровнях: </a:t>
            </a:r>
          </a:p>
          <a:p>
            <a:pPr indent="266700" algn="l"/>
            <a:r>
              <a:rPr lang="ru-RU" sz="2200" dirty="0">
                <a:solidFill>
                  <a:srgbClr val="000000"/>
                </a:solidFill>
              </a:rPr>
              <a:t>- на уровне Банка России (централизованное управление), </a:t>
            </a:r>
          </a:p>
          <a:p>
            <a:pPr indent="266700" algn="l"/>
            <a:r>
              <a:rPr lang="ru-RU" sz="2200" dirty="0">
                <a:solidFill>
                  <a:srgbClr val="000000"/>
                </a:solidFill>
              </a:rPr>
              <a:t>- на уровне коммерческого банка (децентрализованное управление).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 </a:t>
            </a:r>
          </a:p>
          <a:p>
            <a:pPr indent="266700" algn="just"/>
            <a:r>
              <a:rPr lang="ru-RU" sz="2200" b="1" dirty="0">
                <a:solidFill>
                  <a:srgbClr val="000000"/>
                </a:solidFill>
              </a:rPr>
              <a:t>Задачами централизованного управления</a:t>
            </a:r>
            <a:r>
              <a:rPr lang="ru-RU" sz="2200" dirty="0">
                <a:solidFill>
                  <a:srgbClr val="000000"/>
                </a:solidFill>
              </a:rPr>
              <a:t> являются: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- определение регулятивных норм и правил деятельности КО, обеспечивающих их ликвидность;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- выбор набора инструментов регулирования ликвидности;</a:t>
            </a:r>
          </a:p>
          <a:p>
            <a:pPr indent="266700" algn="just"/>
            <a:r>
              <a:rPr lang="ru-RU" sz="2200" dirty="0">
                <a:solidFill>
                  <a:srgbClr val="000000"/>
                </a:solidFill>
              </a:rPr>
              <a:t>- организация контроля за состоянием ликвидности отдельной КО и банковской системы в целом.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29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251520" y="188640"/>
            <a:ext cx="8640960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just"/>
            <a:r>
              <a:rPr lang="ru-RU" sz="2200" dirty="0">
                <a:solidFill>
                  <a:srgbClr val="000000"/>
                </a:solidFill>
              </a:rPr>
              <a:t>Основным методом регулирования ликвидности в России со стороны Центрального банка является </a:t>
            </a:r>
            <a:r>
              <a:rPr lang="ru-RU" sz="2200" b="1" dirty="0">
                <a:solidFill>
                  <a:srgbClr val="000000"/>
                </a:solidFill>
              </a:rPr>
              <a:t>установление нормативов ликвидности</a:t>
            </a:r>
            <a:r>
              <a:rPr lang="ru-RU" sz="2200" dirty="0">
                <a:solidFill>
                  <a:srgbClr val="000000"/>
                </a:solidFill>
              </a:rPr>
              <a:t> </a:t>
            </a:r>
            <a:r>
              <a:rPr lang="ru-RU" sz="2200" b="1" dirty="0">
                <a:solidFill>
                  <a:srgbClr val="000000"/>
                </a:solidFill>
              </a:rPr>
              <a:t>и контроль за их соблюдением</a:t>
            </a:r>
            <a:r>
              <a:rPr lang="ru-RU" sz="2200" dirty="0">
                <a:solidFill>
                  <a:srgbClr val="000000"/>
                </a:solidFill>
              </a:rPr>
              <a:t>. </a:t>
            </a:r>
          </a:p>
          <a:p>
            <a:pPr indent="358775" algn="just"/>
            <a:r>
              <a:rPr lang="ru-RU" sz="2200" dirty="0">
                <a:solidFill>
                  <a:srgbClr val="000000"/>
                </a:solidFill>
              </a:rPr>
              <a:t>Нормативы ликвидности, устанавливаемые Центральным банком в качестве обязательных нормативов для КО, содержатся в Инструкции №199-И от 29.11.2019.</a:t>
            </a:r>
          </a:p>
          <a:p>
            <a:pPr indent="358775" algn="just"/>
            <a:r>
              <a:rPr lang="ru-RU" sz="2200" dirty="0">
                <a:solidFill>
                  <a:srgbClr val="000000"/>
                </a:solidFill>
              </a:rPr>
              <a:t> </a:t>
            </a:r>
          </a:p>
          <a:p>
            <a:pPr indent="358775" algn="just">
              <a:lnSpc>
                <a:spcPct val="110000"/>
              </a:lnSpc>
            </a:pPr>
            <a:r>
              <a:rPr lang="ru-RU" sz="2200" dirty="0">
                <a:solidFill>
                  <a:srgbClr val="000000"/>
                </a:solidFill>
              </a:rPr>
              <a:t>В настоящее время применяются три показателя, регулирующие риск ликвидности: </a:t>
            </a:r>
          </a:p>
          <a:p>
            <a:pPr indent="358775" algn="just">
              <a:lnSpc>
                <a:spcPct val="110000"/>
              </a:lnSpc>
            </a:pPr>
            <a:r>
              <a:rPr lang="ru-RU" sz="2200" b="1" i="1" dirty="0">
                <a:solidFill>
                  <a:srgbClr val="000000"/>
                </a:solidFill>
              </a:rPr>
              <a:t>коэффициент мгновенной ликвидности (Н2), </a:t>
            </a:r>
          </a:p>
          <a:p>
            <a:pPr indent="358775" algn="just">
              <a:lnSpc>
                <a:spcPct val="110000"/>
              </a:lnSpc>
            </a:pPr>
            <a:r>
              <a:rPr lang="ru-RU" sz="2200" b="1" i="1" dirty="0">
                <a:solidFill>
                  <a:srgbClr val="000000"/>
                </a:solidFill>
              </a:rPr>
              <a:t>коэффициент текущей ликвидности (Н3), </a:t>
            </a:r>
          </a:p>
          <a:p>
            <a:pPr indent="358775" algn="just">
              <a:lnSpc>
                <a:spcPct val="110000"/>
              </a:lnSpc>
            </a:pPr>
            <a:r>
              <a:rPr lang="ru-RU" sz="2200" b="1" i="1" dirty="0">
                <a:solidFill>
                  <a:srgbClr val="000000"/>
                </a:solidFill>
              </a:rPr>
              <a:t>коэффициент долгосрочной ликвидности (Н4).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30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5689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just"/>
            <a:r>
              <a:rPr lang="ru-RU" sz="2200" b="1" dirty="0">
                <a:solidFill>
                  <a:srgbClr val="000000"/>
                </a:solidFill>
              </a:rPr>
              <a:t>Норматив мгновенной ликвидности банка (Н2)</a:t>
            </a:r>
            <a:r>
              <a:rPr lang="ru-RU" sz="2200" dirty="0">
                <a:solidFill>
                  <a:srgbClr val="000000"/>
                </a:solidFill>
              </a:rPr>
              <a:t> регулирует (ограничивает) риск потери банком ликвидности в течение одного операционного дня и определяет </a:t>
            </a:r>
            <a:r>
              <a:rPr lang="ru-RU" sz="2200" b="1" dirty="0">
                <a:solidFill>
                  <a:srgbClr val="000000"/>
                </a:solidFill>
              </a:rPr>
              <a:t>минимальное отношение суммы высоколиквидных активов банка </a:t>
            </a:r>
            <a:r>
              <a:rPr lang="ru-RU" sz="2200" dirty="0">
                <a:solidFill>
                  <a:srgbClr val="000000"/>
                </a:solidFill>
              </a:rPr>
              <a:t>(</a:t>
            </a:r>
            <a:r>
              <a:rPr lang="ru-RU" sz="2200" b="1" dirty="0">
                <a:solidFill>
                  <a:srgbClr val="CC3300"/>
                </a:solidFill>
              </a:rPr>
              <a:t>Лам</a:t>
            </a:r>
            <a:r>
              <a:rPr lang="ru-RU" sz="2400" dirty="0"/>
              <a:t>)</a:t>
            </a:r>
            <a:r>
              <a:rPr lang="ru-RU" sz="2200" b="1" dirty="0">
                <a:solidFill>
                  <a:srgbClr val="000000"/>
                </a:solidFill>
              </a:rPr>
              <a:t> к сумме обязательств (пассивов) банка</a:t>
            </a:r>
            <a:r>
              <a:rPr lang="ru-RU" sz="2200" dirty="0">
                <a:solidFill>
                  <a:srgbClr val="000000"/>
                </a:solidFill>
              </a:rPr>
              <a:t> </a:t>
            </a:r>
            <a:r>
              <a:rPr lang="ru-RU" sz="2200" b="1" dirty="0">
                <a:solidFill>
                  <a:srgbClr val="000000"/>
                </a:solidFill>
              </a:rPr>
              <a:t>по счетам до востребования </a:t>
            </a:r>
            <a:r>
              <a:rPr lang="ru-RU" sz="2200" dirty="0">
                <a:solidFill>
                  <a:srgbClr val="000000"/>
                </a:solidFill>
              </a:rPr>
              <a:t>(</a:t>
            </a:r>
            <a:r>
              <a:rPr lang="ru-RU" sz="2200" b="1" dirty="0" err="1">
                <a:solidFill>
                  <a:srgbClr val="CC3300"/>
                </a:solidFill>
              </a:rPr>
              <a:t>Овм</a:t>
            </a:r>
            <a:r>
              <a:rPr lang="ru-RU" sz="2200" dirty="0"/>
              <a:t>)</a:t>
            </a:r>
            <a:r>
              <a:rPr lang="ru-RU" sz="2200" b="1" dirty="0">
                <a:solidFill>
                  <a:srgbClr val="000000"/>
                </a:solidFill>
              </a:rPr>
              <a:t>,</a:t>
            </a:r>
            <a:r>
              <a:rPr lang="ru-RU" sz="2200" dirty="0">
                <a:solidFill>
                  <a:srgbClr val="000000"/>
                </a:solidFill>
              </a:rPr>
              <a:t> скорректированных на величину минимального совокупного остатка средств по счетам физических и юридических лиц (кроме кредитных организаций) до востребования (</a:t>
            </a:r>
            <a:r>
              <a:rPr lang="ru-RU" sz="2200" b="1" dirty="0" err="1">
                <a:solidFill>
                  <a:srgbClr val="CC3300"/>
                </a:solidFill>
              </a:rPr>
              <a:t>Овм</a:t>
            </a:r>
            <a:r>
              <a:rPr lang="ru-RU" sz="2200" b="1" dirty="0">
                <a:solidFill>
                  <a:srgbClr val="CC3300"/>
                </a:solidFill>
              </a:rPr>
              <a:t> </a:t>
            </a:r>
            <a:r>
              <a:rPr lang="en-US" sz="2200" b="1" dirty="0">
                <a:solidFill>
                  <a:srgbClr val="CC3300"/>
                </a:solidFill>
                <a:latin typeface="Times New Roman"/>
                <a:cs typeface="Times New Roman"/>
              </a:rPr>
              <a:t>⃰</a:t>
            </a:r>
            <a:r>
              <a:rPr lang="ru-RU" sz="2200" b="1" dirty="0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lang="ru-RU" sz="2200" dirty="0"/>
              <a:t>)</a:t>
            </a:r>
            <a:r>
              <a:rPr lang="ru-RU" sz="2200" dirty="0">
                <a:solidFill>
                  <a:srgbClr val="000000"/>
                </a:solidFill>
              </a:rPr>
              <a:t>.</a:t>
            </a:r>
            <a:r>
              <a:rPr lang="ru-RU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077072"/>
            <a:ext cx="518457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31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323528" y="0"/>
            <a:ext cx="856895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just"/>
            <a:r>
              <a:rPr lang="ru-RU" sz="2200" b="1" dirty="0">
                <a:solidFill>
                  <a:srgbClr val="000000"/>
                </a:solidFill>
              </a:rPr>
              <a:t>Норматив текущей ликвидности банка (Н3)</a:t>
            </a:r>
            <a:r>
              <a:rPr lang="ru-RU" sz="2200" dirty="0">
                <a:solidFill>
                  <a:srgbClr val="000000"/>
                </a:solidFill>
              </a:rPr>
              <a:t> регулирует (ограничивает) риск потери банком ликвидности в течение ближайших к дате расчета норматива 30 календарных дней и определяет </a:t>
            </a:r>
            <a:r>
              <a:rPr lang="ru-RU" sz="2200" b="1" dirty="0">
                <a:solidFill>
                  <a:srgbClr val="000000"/>
                </a:solidFill>
              </a:rPr>
              <a:t>минимальное отношение суммы ликвидных активов банка (</a:t>
            </a:r>
            <a:r>
              <a:rPr lang="ru-RU" sz="2200" b="1" dirty="0">
                <a:solidFill>
                  <a:srgbClr val="CC3300"/>
                </a:solidFill>
              </a:rPr>
              <a:t>Лат</a:t>
            </a:r>
            <a:r>
              <a:rPr lang="ru-RU" sz="2200" b="1" dirty="0">
                <a:solidFill>
                  <a:srgbClr val="000000"/>
                </a:solidFill>
              </a:rPr>
              <a:t>) к сумме обязательств (пассивов) банка по счетам до востребования и со сроком исполнения обязательств в ближайшие 30 календарных дней (</a:t>
            </a:r>
            <a:r>
              <a:rPr lang="ru-RU" sz="2200" b="1" dirty="0" err="1">
                <a:solidFill>
                  <a:srgbClr val="CC3300"/>
                </a:solidFill>
              </a:rPr>
              <a:t>Овт</a:t>
            </a:r>
            <a:r>
              <a:rPr lang="ru-RU" sz="2200" b="1" dirty="0">
                <a:solidFill>
                  <a:srgbClr val="000000"/>
                </a:solidFill>
              </a:rPr>
              <a:t>),</a:t>
            </a:r>
            <a:r>
              <a:rPr lang="ru-RU" sz="2200" dirty="0">
                <a:solidFill>
                  <a:srgbClr val="000000"/>
                </a:solidFill>
              </a:rPr>
              <a:t> скорректированных на величину минимального совокупного остатка средств по счетам физических и юридических лиц (кроме кредитных организаций) до востребования и со сроком исполнения обязательств в ближайшие 30 календарных дней (</a:t>
            </a:r>
            <a:r>
              <a:rPr lang="ru-RU" sz="2200" b="1" dirty="0" err="1">
                <a:solidFill>
                  <a:srgbClr val="CC3300"/>
                </a:solidFill>
              </a:rPr>
              <a:t>Овт</a:t>
            </a:r>
            <a:r>
              <a:rPr lang="ru-RU" sz="2200" b="1" dirty="0">
                <a:solidFill>
                  <a:srgbClr val="CC3300"/>
                </a:solidFill>
                <a:latin typeface="Times New Roman"/>
                <a:cs typeface="Times New Roman"/>
              </a:rPr>
              <a:t>*</a:t>
            </a:r>
            <a:r>
              <a:rPr lang="ru-RU" sz="2200" dirty="0">
                <a:solidFill>
                  <a:srgbClr val="000000"/>
                </a:solidFill>
                <a:latin typeface="Times New Roman"/>
                <a:cs typeface="Times New Roman"/>
              </a:rPr>
              <a:t>).</a:t>
            </a:r>
            <a:endParaRPr lang="ru-RU" sz="2200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653136"/>
            <a:ext cx="496855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32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179512" y="0"/>
            <a:ext cx="86409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just"/>
            <a:r>
              <a:rPr lang="ru-RU" sz="2200" b="1" dirty="0">
                <a:solidFill>
                  <a:srgbClr val="000000"/>
                </a:solidFill>
              </a:rPr>
              <a:t>Норматив долгосрочной ликвидности банка (Н4)</a:t>
            </a:r>
            <a:r>
              <a:rPr lang="ru-RU" sz="2200" dirty="0">
                <a:solidFill>
                  <a:srgbClr val="000000"/>
                </a:solidFill>
              </a:rPr>
              <a:t> регулирует (ограничивает) риск потери банком ликвидности в результате размещения средств в долгосрочные активы и определяет </a:t>
            </a:r>
            <a:r>
              <a:rPr lang="ru-RU" sz="2200" b="1" dirty="0">
                <a:solidFill>
                  <a:srgbClr val="000000"/>
                </a:solidFill>
              </a:rPr>
              <a:t>максимально допустимое отношение кредитных требований банка с оставшимся сроком до даты погашения свыше 365 дней (</a:t>
            </a:r>
            <a:r>
              <a:rPr lang="ru-RU" sz="2200" b="1" dirty="0" err="1">
                <a:solidFill>
                  <a:srgbClr val="CC3300"/>
                </a:solidFill>
              </a:rPr>
              <a:t>Крд</a:t>
            </a:r>
            <a:r>
              <a:rPr lang="ru-RU" sz="2200" b="1" dirty="0">
                <a:solidFill>
                  <a:srgbClr val="000000"/>
                </a:solidFill>
              </a:rPr>
              <a:t>), к собственным средствам (капиталу) банка (</a:t>
            </a:r>
            <a:r>
              <a:rPr lang="ru-RU" sz="2200" b="1" dirty="0">
                <a:solidFill>
                  <a:srgbClr val="CC3300"/>
                </a:solidFill>
              </a:rPr>
              <a:t>К</a:t>
            </a:r>
            <a:r>
              <a:rPr lang="ru-RU" sz="2200" b="1" dirty="0">
                <a:solidFill>
                  <a:srgbClr val="000000"/>
                </a:solidFill>
              </a:rPr>
              <a:t>) и обязательствам (пассивам) с оставшимся сроком до даты погашения свыше 365 дней (</a:t>
            </a:r>
            <a:r>
              <a:rPr lang="ru-RU" sz="2200" b="1" dirty="0">
                <a:solidFill>
                  <a:srgbClr val="CC3300"/>
                </a:solidFill>
              </a:rPr>
              <a:t>ОД</a:t>
            </a:r>
            <a:r>
              <a:rPr lang="ru-RU" sz="2200" b="1" dirty="0">
                <a:solidFill>
                  <a:srgbClr val="000000"/>
                </a:solidFill>
              </a:rPr>
              <a:t>),</a:t>
            </a:r>
            <a:r>
              <a:rPr lang="ru-RU" sz="2200" dirty="0">
                <a:solidFill>
                  <a:srgbClr val="000000"/>
                </a:solidFill>
              </a:rPr>
              <a:t> скорректированным на величину минимального совокупного остатка средств по счетам со сроком исполнения обязательств до 365 дней и счетам до востребования физических и юридических лиц (кроме кредитных организаций) (</a:t>
            </a:r>
            <a:r>
              <a:rPr lang="ru-RU" sz="2200" b="1" dirty="0">
                <a:solidFill>
                  <a:srgbClr val="CC3300"/>
                </a:solidFill>
              </a:rPr>
              <a:t>О*</a:t>
            </a:r>
            <a:r>
              <a:rPr lang="ru-RU" sz="2200" dirty="0">
                <a:solidFill>
                  <a:srgbClr val="000000"/>
                </a:solidFill>
              </a:rPr>
              <a:t>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5229200"/>
            <a:ext cx="482453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33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116633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C3300"/>
                </a:solidFill>
              </a:rPr>
              <a:t>Система децентрализованного управления ликвидностью</a:t>
            </a:r>
          </a:p>
          <a:p>
            <a:pPr indent="358775" algn="l"/>
            <a:endParaRPr lang="ru-RU" sz="2000" dirty="0">
              <a:solidFill>
                <a:srgbClr val="000000"/>
              </a:solidFill>
            </a:endParaRPr>
          </a:p>
          <a:p>
            <a:pPr indent="358775" algn="l"/>
            <a:r>
              <a:rPr lang="ru-RU" sz="2200" dirty="0">
                <a:solidFill>
                  <a:srgbClr val="000000"/>
                </a:solidFill>
              </a:rPr>
              <a:t>Каждая КО в соответствии с требованиями Банка России должна разработать и утвердить специальный документ о политике в сфере управления ликвидностью.</a:t>
            </a:r>
            <a:endParaRPr lang="ru-RU" sz="2000" b="1" dirty="0">
              <a:solidFill>
                <a:srgbClr val="CC3300"/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1988840"/>
            <a:ext cx="856895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l"/>
            <a:r>
              <a:rPr lang="ru-RU" sz="2000" dirty="0">
                <a:solidFill>
                  <a:srgbClr val="000000"/>
                </a:solidFill>
              </a:rPr>
              <a:t>В документе </a:t>
            </a:r>
            <a:r>
              <a:rPr lang="ru-RU" sz="2000">
                <a:solidFill>
                  <a:srgbClr val="000000"/>
                </a:solidFill>
              </a:rPr>
              <a:t>должны содержаться</a:t>
            </a:r>
            <a:r>
              <a:rPr lang="ru-RU" sz="2000" dirty="0">
                <a:solidFill>
                  <a:srgbClr val="000000"/>
                </a:solidFill>
              </a:rPr>
              <a:t>:</a:t>
            </a:r>
          </a:p>
          <a:p>
            <a:pPr indent="266700" algn="l"/>
            <a:r>
              <a:rPr lang="ru-RU" sz="2000" b="1" i="1" dirty="0">
                <a:solidFill>
                  <a:srgbClr val="000000"/>
                </a:solidFill>
              </a:rPr>
              <a:t>1) описание процедур определения  рациональной потребности КО в ликвидных средствах и быть определены предельно допустимые значения избытка и дефицита ликвидных средств; </a:t>
            </a:r>
          </a:p>
          <a:p>
            <a:pPr indent="266700" algn="l"/>
            <a:r>
              <a:rPr lang="ru-RU" sz="2000" b="1" i="1" dirty="0">
                <a:solidFill>
                  <a:srgbClr val="000000"/>
                </a:solidFill>
              </a:rPr>
              <a:t>2) описание методов проведения анализа состояния мгновенной, текущей, долгосрочной ликвидности, состояния требований (с выделением просроченных) и обязательств банка, от которых зависит состояние ликвидности банка;</a:t>
            </a:r>
          </a:p>
          <a:p>
            <a:pPr indent="266700" algn="l"/>
            <a:r>
              <a:rPr lang="ru-RU" sz="2000" b="1" i="1" dirty="0">
                <a:solidFill>
                  <a:srgbClr val="000000"/>
                </a:solidFill>
              </a:rPr>
              <a:t>3) описание методов устранения выявленных диспропорций и негативных тенденций, методов восстановления ликвидности, решения проблем соотношения прибыльности и ликвидности</a:t>
            </a:r>
          </a:p>
          <a:p>
            <a:pPr indent="266700" algn="l"/>
            <a:endParaRPr lang="ru-RU" sz="2400" dirty="0"/>
          </a:p>
          <a:p>
            <a:pPr indent="266700" algn="l"/>
            <a:endParaRPr lang="ru-RU" sz="22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34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971600" y="188640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Построение комплексной системы управления активами и пассивами </a:t>
            </a:r>
            <a:r>
              <a:rPr lang="ru-RU" sz="2000" b="1" dirty="0" smtClean="0">
                <a:solidFill>
                  <a:srgbClr val="FF0000"/>
                </a:solidFill>
              </a:rPr>
              <a:t>в </a:t>
            </a:r>
            <a:r>
              <a:rPr lang="ru-RU" sz="2000" b="1" dirty="0">
                <a:solidFill>
                  <a:srgbClr val="FF0000"/>
                </a:solidFill>
              </a:rPr>
              <a:t>банке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7330" y="908720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Комплексный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подход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 управлению активами и пассивами банка позволяет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решить триединую задачу: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обеспечения требуемой ликвидности;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поддержания определенного уровня прибыльности операций;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сведения к минимуму банковских рисков.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7330" y="2386048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2000" b="1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основе оперативного </a:t>
            </a:r>
            <a:r>
              <a:rPr lang="ru-RU" sz="2000" b="1" dirty="0" smtClean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управления активами и пассивами</a:t>
            </a:r>
            <a:r>
              <a:rPr lang="ru-RU" sz="2000" dirty="0" smtClean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лежит управление дисбалансами между активами и пассивами. Дисбалансы структурируются </a:t>
            </a:r>
            <a:r>
              <a:rPr lang="ru-RU" sz="2000" dirty="0" smtClean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на:</a:t>
            </a:r>
            <a:endParaRPr lang="ru-RU" sz="2000" dirty="0">
              <a:solidFill>
                <a:schemeClr val="accent6">
                  <a:lumMod val="1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процентные (ценовые) дисбалансы;</a:t>
            </a:r>
          </a:p>
          <a:p>
            <a:pPr indent="342900" algn="just">
              <a:spcAft>
                <a:spcPts val="0"/>
              </a:spcAft>
            </a:pPr>
            <a:r>
              <a:rPr lang="ru-RU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временные дисбалансы.</a:t>
            </a:r>
          </a:p>
          <a:p>
            <a:pPr indent="342900" algn="just">
              <a:spcAft>
                <a:spcPts val="0"/>
              </a:spcAft>
            </a:pPr>
            <a:r>
              <a:rPr lang="ru-RU" sz="2000" b="1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Управление процентным дисбалансом</a:t>
            </a:r>
            <a:r>
              <a:rPr lang="ru-RU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- это управление разницей между активами, чувствительными к изменению процентной ставки, и пассивами, процентные ставки по которым могут изменяться за тот же период вследствие воздействия рыночной конъюнктуры</a:t>
            </a:r>
            <a:r>
              <a:rPr lang="ru-RU" sz="2000" dirty="0" smtClean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6">
                  <a:lumMod val="1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7330" y="5125259"/>
            <a:ext cx="81386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Управление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временным дисбалансом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это управление разрывом в сроках погашения между активами и пассивами, т.е. степенью трансформации краткосрочных обязательств в средне- и долгосрочные финансовые инструменты.</a:t>
            </a:r>
            <a:endParaRPr lang="ru-RU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1014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35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6632"/>
            <a:ext cx="8784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Управление процентным дисбалансом - на 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основе модели GAP (ГЭП)-анализа  (англ. разрыв, зазор</a:t>
            </a:r>
            <a:r>
              <a:rPr lang="ru-RU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). 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Этот показатель определяется как разница в денежном выражении между чувствительными к процентной ставке активами (англ. </a:t>
            </a:r>
            <a:r>
              <a:rPr lang="ru-RU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Rate-sensitive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asset</a:t>
            </a:r>
            <a:r>
              <a:rPr lang="ru-RU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 - RSA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) и чувствительными к процентной ставке пассивами (англ. </a:t>
            </a:r>
            <a:r>
              <a:rPr lang="ru-RU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Rate-sensitive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liability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-RSL</a:t>
            </a:r>
            <a:r>
              <a:rPr lang="ru-RU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):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GAP = RSA - RSL                             </a:t>
            </a:r>
            <a:endParaRPr lang="ru-RU" dirty="0">
              <a:solidFill>
                <a:srgbClr val="000000"/>
              </a:solidFill>
              <a:latin typeface="+mn-lt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RSA </a:t>
            </a:r>
            <a:r>
              <a:rPr lang="ru-RU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и RSL определяются 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как денежная стоимость </a:t>
            </a:r>
            <a:r>
              <a:rPr lang="ru-RU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активов (</a:t>
            </a:r>
            <a:r>
              <a:rPr lang="en-US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A)</a:t>
            </a:r>
            <a:r>
              <a:rPr lang="ru-RU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 и обязательств </a:t>
            </a:r>
            <a:r>
              <a:rPr lang="en-US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(L)</a:t>
            </a:r>
            <a:r>
              <a:rPr lang="ru-RU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которые либо погашаются, либо переоцениваются в течение определенного периода времени. </a:t>
            </a:r>
            <a:endParaRPr lang="ru-RU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42900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Отрицательный GAP показывает, что у банка больше пассивов чувствительных к процентной ставке, чем аналогичных активов.</a:t>
            </a:r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509120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Положительный GAP показывает, что у банка больше активов чувствительных к процентной ставке, чем 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аналогичных пассивов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.</a:t>
            </a:r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5304669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Если у банка нулевой GAP, чувствительные к процентной ставке активы и пассивы равны и </a:t>
            </a:r>
            <a:r>
              <a:rPr lang="ru-RU" dirty="0" smtClean="0">
                <a:solidFill>
                  <a:srgbClr val="000000"/>
                </a:solidFill>
                <a:ea typeface="Verdana" panose="020B0604030504040204" pitchFamily="34" charset="0"/>
              </a:rPr>
              <a:t>изменения 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процентной ставки не влияют на процентную прибыль. </a:t>
            </a:r>
          </a:p>
        </p:txBody>
      </p:sp>
    </p:spTree>
    <p:extLst>
      <p:ext uri="{BB962C8B-B14F-4D97-AF65-F5344CB8AC3E}">
        <p14:creationId xmlns:p14="http://schemas.microsoft.com/office/powerpoint/2010/main" val="35960044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36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4727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ea typeface="Verdana" panose="020B0604030504040204" pitchFamily="34" charset="0"/>
              </a:rPr>
              <a:t>Управление временным дисбалансом - на </a:t>
            </a:r>
            <a:r>
              <a:rPr lang="ru-RU" b="1" dirty="0">
                <a:ea typeface="Verdana" panose="020B0604030504040204" pitchFamily="34" charset="0"/>
              </a:rPr>
              <a:t>основе </a:t>
            </a:r>
            <a:r>
              <a:rPr lang="ru-RU" b="1" dirty="0" smtClean="0">
                <a:ea typeface="Verdana" panose="020B0604030504040204" pitchFamily="34" charset="0"/>
              </a:rPr>
              <a:t>метода </a:t>
            </a:r>
            <a:r>
              <a:rPr lang="ru-RU" b="1" dirty="0" err="1" smtClean="0">
                <a:ea typeface="Verdana" panose="020B0604030504040204" pitchFamily="34" charset="0"/>
              </a:rPr>
              <a:t>дюрации</a:t>
            </a:r>
            <a:r>
              <a:rPr lang="ru-RU" b="1" dirty="0" smtClean="0">
                <a:ea typeface="Verdana" panose="020B0604030504040204" pitchFamily="34" charset="0"/>
              </a:rPr>
              <a:t> </a:t>
            </a:r>
            <a:r>
              <a:rPr lang="ru-RU" dirty="0" smtClean="0">
                <a:ea typeface="Verdana" panose="020B0604030504040204" pitchFamily="34" charset="0"/>
              </a:rPr>
              <a:t>(англ. </a:t>
            </a:r>
            <a:r>
              <a:rPr lang="ru-RU" dirty="0" err="1">
                <a:ea typeface="Verdana" panose="020B0604030504040204" pitchFamily="34" charset="0"/>
              </a:rPr>
              <a:t>duration</a:t>
            </a:r>
            <a:r>
              <a:rPr lang="ru-RU" dirty="0">
                <a:ea typeface="Verdana" panose="020B0604030504040204" pitchFamily="34" charset="0"/>
              </a:rPr>
              <a:t> - протяженность, длительность).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671058"/>
            <a:ext cx="892899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Метод </a:t>
            </a:r>
            <a:r>
              <a:rPr lang="ru-RU" dirty="0" err="1">
                <a:solidFill>
                  <a:srgbClr val="000000"/>
                </a:solidFill>
                <a:ea typeface="Verdana" panose="020B0604030504040204" pitchFamily="34" charset="0"/>
              </a:rPr>
              <a:t>дюрации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 заключается в применении к каждому временному </a:t>
            </a:r>
            <a:r>
              <a:rPr lang="ru-RU" dirty="0" smtClean="0">
                <a:solidFill>
                  <a:srgbClr val="000000"/>
                </a:solidFill>
                <a:ea typeface="Verdana" panose="020B0604030504040204" pitchFamily="34" charset="0"/>
              </a:rPr>
              <a:t>интервалу определенных 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коэффициентов взвешивания </a:t>
            </a:r>
            <a:r>
              <a:rPr lang="ru-RU" dirty="0" smtClean="0">
                <a:solidFill>
                  <a:srgbClr val="000000"/>
                </a:solidFill>
                <a:ea typeface="Verdana" panose="020B0604030504040204" pitchFamily="34" charset="0"/>
              </a:rPr>
              <a:t>(коэффициентов 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чувствительности). </a:t>
            </a:r>
            <a:r>
              <a:rPr lang="ru-RU" dirty="0" smtClean="0">
                <a:solidFill>
                  <a:srgbClr val="000000"/>
                </a:solidFill>
                <a:ea typeface="Verdana" panose="020B0604030504040204" pitchFamily="34" charset="0"/>
              </a:rPr>
              <a:t>Такие 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коэффициенты (их значения) базируются на оценке </a:t>
            </a:r>
            <a:r>
              <a:rPr lang="ru-RU" dirty="0" err="1">
                <a:solidFill>
                  <a:srgbClr val="000000"/>
                </a:solidFill>
                <a:ea typeface="Verdana" panose="020B0604030504040204" pitchFamily="34" charset="0"/>
              </a:rPr>
              <a:t>дюрации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 требований и обязательств, попадающих в каждый временной интервал.</a:t>
            </a:r>
          </a:p>
          <a:p>
            <a:pPr indent="457200" algn="just">
              <a:spcAft>
                <a:spcPts val="0"/>
              </a:spcAft>
            </a:pPr>
            <a:r>
              <a:rPr lang="ru-RU" dirty="0" err="1">
                <a:solidFill>
                  <a:srgbClr val="000000"/>
                </a:solidFill>
                <a:ea typeface="Verdana" panose="020B0604030504040204" pitchFamily="34" charset="0"/>
              </a:rPr>
              <a:t>Дюрация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ea typeface="Verdana" panose="020B0604030504040204" pitchFamily="34" charset="0"/>
              </a:rPr>
              <a:t>представляет 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собой средневзвешенный срок до </a:t>
            </a:r>
            <a:r>
              <a:rPr lang="ru-RU" dirty="0" smtClean="0">
                <a:solidFill>
                  <a:srgbClr val="000000"/>
                </a:solidFill>
                <a:ea typeface="Verdana" panose="020B0604030504040204" pitchFamily="34" charset="0"/>
              </a:rPr>
              <a:t>погашения обязательств, 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значение которого определяется с использованием текущей стоимости денежных потоков по финансовому инструменту. </a:t>
            </a:r>
            <a:endParaRPr lang="ru-RU" dirty="0" smtClean="0">
              <a:solidFill>
                <a:srgbClr val="000000"/>
              </a:solidFill>
              <a:ea typeface="Verdana" panose="020B0604030504040204" pitchFamily="34" charset="0"/>
            </a:endParaRPr>
          </a:p>
          <a:p>
            <a:pPr indent="457200" algn="just">
              <a:spcAft>
                <a:spcPts val="0"/>
              </a:spcAft>
            </a:pPr>
            <a:r>
              <a:rPr lang="ru-RU" dirty="0" err="1" smtClean="0">
                <a:solidFill>
                  <a:srgbClr val="000000"/>
                </a:solidFill>
                <a:ea typeface="Verdana" panose="020B0604030504040204" pitchFamily="34" charset="0"/>
              </a:rPr>
              <a:t>Дюрация</a:t>
            </a:r>
            <a:r>
              <a:rPr lang="ru-RU" dirty="0" smtClean="0">
                <a:solidFill>
                  <a:srgbClr val="000000"/>
                </a:solidFill>
                <a:ea typeface="Verdana" panose="020B060403050404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зависит от периодичности и величины денежных выплат, которые будут производиться до наступления срока погашения финансового инструмента. </a:t>
            </a:r>
            <a:endParaRPr lang="ru-RU" dirty="0" smtClean="0">
              <a:solidFill>
                <a:srgbClr val="000000"/>
              </a:solidFill>
              <a:ea typeface="Verdana" panose="020B0604030504040204" pitchFamily="34" charset="0"/>
            </a:endParaRPr>
          </a:p>
          <a:p>
            <a:pPr indent="457200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Verdana" panose="020B0604030504040204" pitchFamily="34" charset="0"/>
              </a:rPr>
              <a:t>Чем 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дольше срок погашения </a:t>
            </a:r>
            <a:r>
              <a:rPr lang="ru-RU" dirty="0" smtClean="0">
                <a:solidFill>
                  <a:srgbClr val="000000"/>
                </a:solidFill>
                <a:ea typeface="Verdana" panose="020B0604030504040204" pitchFamily="34" charset="0"/>
              </a:rPr>
              <a:t>и 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чем меньше величина платежей, которые будут выплачиваться до наступления срока погашения (например, купонные выплаты), тем больше </a:t>
            </a:r>
            <a:r>
              <a:rPr lang="ru-RU" dirty="0" err="1">
                <a:solidFill>
                  <a:srgbClr val="000000"/>
                </a:solidFill>
                <a:ea typeface="Verdana" panose="020B0604030504040204" pitchFamily="34" charset="0"/>
              </a:rPr>
              <a:t>дюрация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. </a:t>
            </a:r>
            <a:endParaRPr lang="ru-RU" dirty="0" smtClean="0">
              <a:solidFill>
                <a:srgbClr val="000000"/>
              </a:solidFill>
              <a:ea typeface="Verdana" panose="020B0604030504040204" pitchFamily="34" charset="0"/>
            </a:endParaRPr>
          </a:p>
          <a:p>
            <a:pPr indent="457200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Verdana" panose="020B0604030504040204" pitchFamily="34" charset="0"/>
              </a:rPr>
              <a:t>Чем 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выше значение </a:t>
            </a:r>
            <a:r>
              <a:rPr lang="ru-RU" dirty="0" err="1">
                <a:solidFill>
                  <a:srgbClr val="000000"/>
                </a:solidFill>
                <a:ea typeface="Verdana" panose="020B0604030504040204" pitchFamily="34" charset="0"/>
              </a:rPr>
              <a:t>дюрации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, тем более чувствительным является инструмент к процентному риску. </a:t>
            </a:r>
            <a:endParaRPr lang="ru-RU" dirty="0" smtClean="0">
              <a:solidFill>
                <a:srgbClr val="000000"/>
              </a:solidFill>
              <a:ea typeface="Verdana" panose="020B0604030504040204" pitchFamily="34" charset="0"/>
            </a:endParaRPr>
          </a:p>
          <a:p>
            <a:pPr indent="457200" algn="just">
              <a:spcAft>
                <a:spcPts val="0"/>
              </a:spcAft>
            </a:pPr>
            <a:r>
              <a:rPr lang="ru-RU" dirty="0" err="1" smtClean="0">
                <a:solidFill>
                  <a:srgbClr val="000000"/>
                </a:solidFill>
                <a:ea typeface="Verdana" panose="020B0604030504040204" pitchFamily="34" charset="0"/>
              </a:rPr>
              <a:t>Дюрация</a:t>
            </a:r>
            <a:r>
              <a:rPr lang="ru-RU" dirty="0" smtClean="0">
                <a:solidFill>
                  <a:srgbClr val="000000"/>
                </a:solidFill>
                <a:ea typeface="Verdana" panose="020B060403050404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всегда меньше, чем контрактный (оставшийся) срок погашения финансового инструмента, за исключением случая, когда все выплаты по финансовому инструменту осуществляются в конце контрактного срока (в этом случае </a:t>
            </a:r>
            <a:r>
              <a:rPr lang="ru-RU" dirty="0" err="1">
                <a:solidFill>
                  <a:srgbClr val="000000"/>
                </a:solidFill>
                <a:ea typeface="Verdana" panose="020B0604030504040204" pitchFamily="34" charset="0"/>
              </a:rPr>
              <a:t>дюрация</a:t>
            </a:r>
            <a:r>
              <a:rPr lang="ru-RU" dirty="0">
                <a:solidFill>
                  <a:srgbClr val="000000"/>
                </a:solidFill>
                <a:ea typeface="Verdana" panose="020B0604030504040204" pitchFamily="34" charset="0"/>
              </a:rPr>
              <a:t> совпадает со сроком погашения).</a:t>
            </a:r>
            <a:endParaRPr lang="ru-RU" sz="1800" dirty="0">
              <a:solidFill>
                <a:srgbClr val="000000"/>
              </a:solidFill>
              <a:effectLst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05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37</a:t>
            </a:fld>
            <a:endParaRPr lang="ru-RU" alt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715796"/>
              </p:ext>
            </p:extLst>
          </p:nvPr>
        </p:nvGraphicFramePr>
        <p:xfrm>
          <a:off x="-3" y="3"/>
          <a:ext cx="9144002" cy="71526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8980">
                  <a:extLst>
                    <a:ext uri="{9D8B030D-6E8A-4147-A177-3AD203B41FA5}">
                      <a16:colId xmlns:a16="http://schemas.microsoft.com/office/drawing/2014/main" val="1319999570"/>
                    </a:ext>
                  </a:extLst>
                </a:gridCol>
                <a:gridCol w="2299969">
                  <a:extLst>
                    <a:ext uri="{9D8B030D-6E8A-4147-A177-3AD203B41FA5}">
                      <a16:colId xmlns:a16="http://schemas.microsoft.com/office/drawing/2014/main" val="25599208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3654143107"/>
                    </a:ext>
                  </a:extLst>
                </a:gridCol>
                <a:gridCol w="1043639">
                  <a:extLst>
                    <a:ext uri="{9D8B030D-6E8A-4147-A177-3AD203B41FA5}">
                      <a16:colId xmlns:a16="http://schemas.microsoft.com/office/drawing/2014/main" val="3295663915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886247134"/>
                    </a:ext>
                  </a:extLst>
                </a:gridCol>
                <a:gridCol w="1138269">
                  <a:extLst>
                    <a:ext uri="{9D8B030D-6E8A-4147-A177-3AD203B41FA5}">
                      <a16:colId xmlns:a16="http://schemas.microsoft.com/office/drawing/2014/main" val="1423657166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578634062"/>
                    </a:ext>
                  </a:extLst>
                </a:gridCol>
                <a:gridCol w="894934">
                  <a:extLst>
                    <a:ext uri="{9D8B030D-6E8A-4147-A177-3AD203B41FA5}">
                      <a16:colId xmlns:a16="http://schemas.microsoft.com/office/drawing/2014/main" val="1791954625"/>
                    </a:ext>
                  </a:extLst>
                </a:gridCol>
              </a:tblGrid>
              <a:tr h="495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Финансовые инструменты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До 1 месяца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1-3 мес.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3-6 мес.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6-12 мес.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1 - 2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года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Более 2 лет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750387366"/>
                  </a:ext>
                </a:extLst>
              </a:tr>
              <a:tr h="2021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3522924978"/>
                  </a:ext>
                </a:extLst>
              </a:tr>
              <a:tr h="2398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Активы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2489597725"/>
                  </a:ext>
                </a:extLst>
              </a:tr>
              <a:tr h="4989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Средства в кредитных организациях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103077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3510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6252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1570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700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26527488"/>
                  </a:ext>
                </a:extLst>
              </a:tr>
              <a:tr h="7196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Ссудная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задолженность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клиентов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147736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3200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10536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3043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23212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6576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3167258365"/>
                  </a:ext>
                </a:extLst>
              </a:tr>
              <a:tr h="508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Инвестиционные ценные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бумаги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10396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3025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1499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1098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990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2558493186"/>
                  </a:ext>
                </a:extLst>
              </a:tr>
              <a:tr h="272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Прочие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6271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2000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1300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2660398345"/>
                  </a:ext>
                </a:extLst>
              </a:tr>
              <a:tr h="239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Итого активов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267480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6710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19813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4542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27880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9566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3092209205"/>
                  </a:ext>
                </a:extLst>
              </a:tr>
              <a:tr h="454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Итого активов нарастающим итогом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267480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274190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294003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298545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2132587879"/>
                  </a:ext>
                </a:extLst>
              </a:tr>
              <a:tr h="2398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Обязательства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3658689866"/>
                  </a:ext>
                </a:extLst>
              </a:tr>
              <a:tr h="4797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Средства кредитных организаций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35081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10300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12230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5301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1450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500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1158569063"/>
                  </a:ext>
                </a:extLst>
              </a:tr>
              <a:tr h="239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Средства клиентов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45463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49120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40061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18494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15200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5051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1742014750"/>
                  </a:ext>
                </a:extLst>
              </a:tr>
              <a:tr h="4298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Выпущенные долговые обязательства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6055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3078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12800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5430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3080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4730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2790441732"/>
                  </a:ext>
                </a:extLst>
              </a:tr>
              <a:tr h="4092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Прочие заемные средства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1500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2574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3560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2300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570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230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2631310715"/>
                  </a:ext>
                </a:extLst>
              </a:tr>
              <a:tr h="239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Итого обязательств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88099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65072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68651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31525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20300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10511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3396579526"/>
                  </a:ext>
                </a:extLst>
              </a:tr>
              <a:tr h="404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Итого обязательств нарастающим итогом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88099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153171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221822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253347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1823852416"/>
                  </a:ext>
                </a:extLst>
              </a:tr>
              <a:tr h="239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13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ГЭП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179381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-58362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-48838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-26983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7580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-945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3902646387"/>
                  </a:ext>
                </a:extLst>
              </a:tr>
              <a:tr h="7865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14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Коэффициент </a:t>
                      </a:r>
                      <a:r>
                        <a:rPr lang="ru-RU" sz="1500" dirty="0" smtClean="0">
                          <a:effectLst/>
                        </a:rPr>
                        <a:t>разрыва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3,04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1,8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1,3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1,1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x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x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847" marR="42847" marT="0" marB="0"/>
                </a:tc>
                <a:extLst>
                  <a:ext uri="{0D108BD9-81ED-4DB2-BD59-A6C34878D82A}">
                    <a16:rowId xmlns:a16="http://schemas.microsoft.com/office/drawing/2014/main" val="2176294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679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8597</TotalTime>
  <Words>2774</Words>
  <Application>Microsoft Office PowerPoint</Application>
  <PresentationFormat>Экран (4:3)</PresentationFormat>
  <Paragraphs>575</Paragraphs>
  <Slides>37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3" baseType="lpstr">
      <vt:lpstr>Arial</vt:lpstr>
      <vt:lpstr>Courier New</vt:lpstr>
      <vt:lpstr>Palatino Linotype</vt:lpstr>
      <vt:lpstr>Times New Roman</vt:lpstr>
      <vt:lpstr>Verdana</vt:lpstr>
      <vt:lpstr>Шары</vt:lpstr>
      <vt:lpstr> Управление рисками банковской деятельности</vt:lpstr>
      <vt:lpstr>Виды банковского риска и их последствия</vt:lpstr>
      <vt:lpstr>Кредитный риск - риск возникновения  у кредитной организации убытков вследствие неисполнения, несвоевременного либо неполного исполнения должником финансовых обязательств перед кредитной организацией в соответствии  с условиями договора.</vt:lpstr>
      <vt:lpstr>Последствия накопления и реализации кредитного риска</vt:lpstr>
      <vt:lpstr>Нормативы ограничения кредитных рисков (Инструкция Банка России №199-И)</vt:lpstr>
      <vt:lpstr>Методы нейтрализации кредитного риска</vt:lpstr>
      <vt:lpstr>Основной регулирующий документ –   Положение Банка России от 28.06.2017 №590-П  «О порядке формирования кредитными организациями резервов на возможные потери по ссудам, по ссудной и приравненной к ней задолженности»</vt:lpstr>
      <vt:lpstr>Требования к кредитной деятельности коммерческих банков (согласно российским нормативным актам:</vt:lpstr>
      <vt:lpstr>Принципы классификации ссуд (из Положения Банка России №590-П)</vt:lpstr>
      <vt:lpstr>Оценка качества ссуды   </vt:lpstr>
      <vt:lpstr>Оценка финансового положения заемщика, ведущего бухотчетность, проводится на основе:    ▪ годовой бухгалтерской отчетности в полном объеме    ▪ бухгалтерского баланса и отчета о финансовых результатах на последнюю отчетную дату    ▪ сведений, предоставленных заемщиком в Росстат  и налоговые органы </vt:lpstr>
      <vt:lpstr>Презентация PowerPoint</vt:lpstr>
      <vt:lpstr>Методы анализа финансового положения:</vt:lpstr>
      <vt:lpstr>Определение качества обслуживания долга</vt:lpstr>
      <vt:lpstr>Определение категории качества ссуды</vt:lpstr>
      <vt:lpstr> Классификация ссуд и определение размера расчетного резерва  (Гл.3 Положения №590-П)   Категория качества ссуды              Расчетный резерв                                                            (в % от суммы                                                             основного долга)</vt:lpstr>
      <vt:lpstr>Презентация PowerPoint</vt:lpstr>
      <vt:lpstr>Презентация PowerPoint</vt:lpstr>
      <vt:lpstr>Презентация PowerPoint</vt:lpstr>
      <vt:lpstr>Резервы по портфелям однородных ссуд</vt:lpstr>
      <vt:lpstr>Создание резервов по портфелям однородных ссуд (Гл.4 Положения №590-П)</vt:lpstr>
      <vt:lpstr>Презентация PowerPoint</vt:lpstr>
      <vt:lpstr>Базельские рекомендации  по совершенствованию оценок кредитного риска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ГУ Банка России по Приморскому краю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применения МСФО нефинансовыми организациями</dc:title>
  <dc:creator>05GerasimovAV</dc:creator>
  <cp:lastModifiedBy>user</cp:lastModifiedBy>
  <cp:revision>264</cp:revision>
  <cp:lastPrinted>2014-10-09T00:56:00Z</cp:lastPrinted>
  <dcterms:created xsi:type="dcterms:W3CDTF">2012-10-08T03:07:47Z</dcterms:created>
  <dcterms:modified xsi:type="dcterms:W3CDTF">2022-03-11T02:47:20Z</dcterms:modified>
</cp:coreProperties>
</file>