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1"/>
  </p:notesMasterIdLst>
  <p:handoutMasterIdLst>
    <p:handoutMasterId r:id="rId22"/>
  </p:handoutMasterIdLst>
  <p:sldIdLst>
    <p:sldId id="349" r:id="rId2"/>
    <p:sldId id="348" r:id="rId3"/>
    <p:sldId id="332" r:id="rId4"/>
    <p:sldId id="340" r:id="rId5"/>
    <p:sldId id="259" r:id="rId6"/>
    <p:sldId id="318" r:id="rId7"/>
    <p:sldId id="336" r:id="rId8"/>
    <p:sldId id="337" r:id="rId9"/>
    <p:sldId id="338" r:id="rId10"/>
    <p:sldId id="334" r:id="rId11"/>
    <p:sldId id="328" r:id="rId12"/>
    <p:sldId id="268" r:id="rId13"/>
    <p:sldId id="269" r:id="rId14"/>
    <p:sldId id="339" r:id="rId15"/>
    <p:sldId id="342" r:id="rId16"/>
    <p:sldId id="344" r:id="rId17"/>
    <p:sldId id="345" r:id="rId18"/>
    <p:sldId id="346" r:id="rId19"/>
    <p:sldId id="347" r:id="rId20"/>
  </p:sldIdLst>
  <p:sldSz cx="9144000" cy="6858000" type="screen4x3"/>
  <p:notesSz cx="6858000" cy="9144000"/>
  <p:custDataLst>
    <p:tags r:id="rId23"/>
  </p:custDataLst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 scaleToFitPaper="1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10" d="100"/>
          <a:sy n="110" d="100"/>
        </p:scale>
        <p:origin x="1650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501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DCE0367A-6433-4A06-90FF-5DB65C6C36B5}" type="datetimeFigureOut">
              <a:rPr lang="en-US"/>
              <a:pPr>
                <a:defRPr/>
              </a:pPr>
              <a:t>11/20/2016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4684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5010" y="8684684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A3F16083-722F-4A5E-891D-126E58BDA8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3119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501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08037D59-A829-4C53-9523-AC7BB3FAC785}" type="datetimeFigureOut">
              <a:rPr lang="en-US"/>
              <a:pPr>
                <a:defRPr/>
              </a:pPr>
              <a:t>11/20/2016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4684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5010" y="8684684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F45904AA-15DF-4887-ADB0-6731DCAC9C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37157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 smtClean="0"/>
              <a:t>Что не вошло в курс: управление ликвидностью, корпоративное управление, поведенческие финансы</a:t>
            </a:r>
            <a:endParaRPr lang="en-US" smtClean="0"/>
          </a:p>
        </p:txBody>
      </p:sp>
      <p:sp>
        <p:nvSpPr>
          <p:cNvPr id="2560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1A80B85-273C-4CFC-9520-9409F4119EE4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6951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6524625"/>
            <a:ext cx="9144000" cy="333375"/>
          </a:xfrm>
          <a:prstGeom prst="rect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pic>
        <p:nvPicPr>
          <p:cNvPr id="5" name="Picture 1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58050" y="115888"/>
            <a:ext cx="1766888" cy="126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58477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ru-RU"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F5B19DE-F117-4041-82F4-61ED221D32F1}" type="datetime1">
              <a:rPr lang="en-US"/>
              <a:pPr>
                <a:defRPr/>
              </a:pPr>
              <a:t>11/20/2016</a:t>
            </a:fld>
            <a:endParaRPr lang="en-US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EA8E093-D1D9-49B4-8020-B6AAA795DF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 autoUpdateAnimBg="0"/>
    </p:bldLst>
  </p:timing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6524625"/>
            <a:ext cx="9144000" cy="333375"/>
          </a:xfrm>
          <a:prstGeom prst="rect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B2BE447-EC28-46E6-BF01-06D03FC6682B}" type="datetime1">
              <a:rPr lang="en-US"/>
              <a:pPr>
                <a:defRPr/>
              </a:pPr>
              <a:t>11/20/2016</a:t>
            </a:fld>
            <a:endParaRPr lang="en-US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9D24090-5DAD-46D3-BCB8-8026FEBA98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 autoUpdateAnimBg="0"/>
    </p:bldLst>
  </p:timing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6524625"/>
            <a:ext cx="9144000" cy="333375"/>
          </a:xfrm>
          <a:prstGeom prst="rect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435" y="4406901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435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36F482B-90A0-43E3-83E5-41E3CB5DDB67}" type="datetime1">
              <a:rPr lang="en-US"/>
              <a:pPr>
                <a:defRPr/>
              </a:pPr>
              <a:t>11/20/2016</a:t>
            </a:fld>
            <a:endParaRPr lang="en-US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52A24D0-54A5-4324-8447-8E3D6C550C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 autoUpdateAnimBg="0"/>
    </p:bldLst>
  </p:timing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0" y="6524625"/>
            <a:ext cx="9144000" cy="333375"/>
          </a:xfrm>
          <a:prstGeom prst="rect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1338" y="1628776"/>
            <a:ext cx="404446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36477" y="1628776"/>
            <a:ext cx="404446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A63F1D2-8380-4ABD-80B6-8635C9F3BC13}" type="datetime1">
              <a:rPr lang="en-US"/>
              <a:pPr>
                <a:defRPr/>
              </a:pPr>
              <a:t>11/20/2016</a:t>
            </a:fld>
            <a:endParaRPr lang="en-US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BF48F20-2312-4DC1-8E28-425650094F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 autoUpdateAnimBg="0"/>
    </p:bldLst>
  </p:timing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0" y="6524625"/>
            <a:ext cx="9144000" cy="333375"/>
          </a:xfrm>
          <a:prstGeom prst="rect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02404" y="274638"/>
            <a:ext cx="6884396" cy="584776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066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066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270" y="1535113"/>
            <a:ext cx="404153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270" y="2174875"/>
            <a:ext cx="404153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8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11A0672-EB07-469D-AA57-675B8C194BC9}" type="datetime1">
              <a:rPr lang="en-US"/>
              <a:pPr>
                <a:defRPr/>
              </a:pPr>
              <a:t>11/20/2016</a:t>
            </a:fld>
            <a:endParaRPr lang="en-US"/>
          </a:p>
        </p:txBody>
      </p:sp>
      <p:sp>
        <p:nvSpPr>
          <p:cNvPr id="9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89E26FA-AEB3-4D8A-ABBF-30BDB282E0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 autoUpdateAnimBg="0"/>
    </p:bldLst>
  </p:timing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0" y="6524625"/>
            <a:ext cx="9144000" cy="333375"/>
          </a:xfrm>
          <a:prstGeom prst="rect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482E5D9-4E35-4A81-82C9-2C3D069B696A}" type="datetime1">
              <a:rPr lang="en-US"/>
              <a:pPr>
                <a:defRPr/>
              </a:pPr>
              <a:t>11/20/2016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86442DA-D355-4C85-9F02-061C942109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 autoUpdateAnimBg="0"/>
    </p:bldLst>
  </p:timing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0" y="6524625"/>
            <a:ext cx="9144000" cy="333375"/>
          </a:xfrm>
          <a:prstGeom prst="rect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27214"/>
            <a:ext cx="3008435" cy="70788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538" y="273051"/>
            <a:ext cx="511126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1"/>
            <a:ext cx="3008435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C3275C8-9F8C-4C30-A92D-9EFA416CEB34}" type="datetime1">
              <a:rPr lang="en-US"/>
              <a:pPr>
                <a:defRPr/>
              </a:pPr>
              <a:t>11/20/2016</a:t>
            </a:fld>
            <a:endParaRPr lang="en-US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E9CCA7F-9E79-4FA0-9AFD-34D72D53D4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 autoUpdateAnimBg="0"/>
    </p:bldLst>
  </p:timing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0" y="6524625"/>
            <a:ext cx="9144000" cy="333375"/>
          </a:xfrm>
          <a:prstGeom prst="rect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166" y="4967228"/>
            <a:ext cx="5486400" cy="40011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166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166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31E557D-8BC8-408C-8AA0-27BBAD2D00F8}" type="datetime1">
              <a:rPr lang="en-US"/>
              <a:pPr>
                <a:defRPr/>
              </a:pPr>
              <a:t>11/20/2016</a:t>
            </a:fld>
            <a:endParaRPr lang="en-US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EB86870-8202-46AD-B9B0-3B99498C00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 autoUpdateAnimBg="0"/>
    </p:bldLst>
  </p:timing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6524625"/>
            <a:ext cx="9144000" cy="333375"/>
          </a:xfrm>
          <a:prstGeom prst="rect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BE6CB6B-1997-43EA-8E49-4A81B63C27C9}" type="datetime1">
              <a:rPr lang="en-US"/>
              <a:pPr>
                <a:defRPr/>
              </a:pPr>
              <a:t>11/20/2016</a:t>
            </a:fld>
            <a:endParaRPr lang="en-US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BF96C17-9633-4E6B-B39B-4E8A864793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 autoUpdateAnimBg="0"/>
    </p:bldLst>
  </p:timing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6524625"/>
            <a:ext cx="9144000" cy="333375"/>
          </a:xfrm>
          <a:prstGeom prst="rect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009693" y="274638"/>
            <a:ext cx="677108" cy="58801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1339" y="274638"/>
            <a:ext cx="6035920" cy="58801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27F2B2B-7E2E-484D-91C6-98EEDFF0860E}" type="datetime1">
              <a:rPr lang="en-US"/>
              <a:pPr>
                <a:defRPr/>
              </a:pPr>
              <a:t>11/20/2016</a:t>
            </a:fld>
            <a:endParaRPr lang="en-US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247BC5D-17FA-4A9F-8F42-DE43937408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 autoUpdateAnimBg="0"/>
    </p:bldLst>
  </p:timing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0" y="6524625"/>
            <a:ext cx="9144000" cy="333375"/>
          </a:xfrm>
          <a:prstGeom prst="rect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D785A61-EBAD-4A75-A1E8-ED75DD872BA4}" type="datetime1">
              <a:rPr lang="en-US"/>
              <a:pPr>
                <a:defRPr/>
              </a:pPr>
              <a:t>11/20/2016</a:t>
            </a:fld>
            <a:endParaRPr lang="en-US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84A23CB-55BB-4410-8A3D-02BEE8EB81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 autoUpdateAnimBg="0"/>
    </p:bldLst>
  </p:timing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0" y="6524625"/>
            <a:ext cx="9144000" cy="333375"/>
          </a:xfrm>
          <a:prstGeom prst="rect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1027" name="Заголовок 1"/>
          <p:cNvSpPr>
            <a:spLocks noGrp="1"/>
          </p:cNvSpPr>
          <p:nvPr>
            <p:ph type="title"/>
          </p:nvPr>
        </p:nvSpPr>
        <p:spPr bwMode="auto">
          <a:xfrm>
            <a:off x="582613" y="274638"/>
            <a:ext cx="8043862" cy="5794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8" name="Текст 2"/>
          <p:cNvSpPr>
            <a:spLocks noGrp="1"/>
          </p:cNvSpPr>
          <p:nvPr>
            <p:ph type="body" idx="1"/>
          </p:nvPr>
        </p:nvSpPr>
        <p:spPr bwMode="auto">
          <a:xfrm>
            <a:off x="450850" y="1628775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1801813" y="6500813"/>
            <a:ext cx="1408112" cy="3571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00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492131A7-D70C-46F5-95C0-58B2B466321A}" type="datetime1">
              <a:rPr lang="en-US"/>
              <a:pPr>
                <a:defRPr/>
              </a:pPr>
              <a:t>11/20/2016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19463" y="6524625"/>
            <a:ext cx="2895600" cy="3333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22225" y="6524625"/>
            <a:ext cx="517525" cy="3333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fontAlgn="auto">
              <a:spcBef>
                <a:spcPts val="0"/>
              </a:spcBef>
              <a:spcAft>
                <a:spcPts val="0"/>
              </a:spcAft>
              <a:defRPr sz="1000" b="1" smtClean="0">
                <a:solidFill>
                  <a:schemeClr val="bg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263893DD-1D07-4D4C-BFA6-D211B69B89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3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5" grpId="0" animBg="1"/>
      <p:bldP spid="1028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5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3200" b="1">
          <a:solidFill>
            <a:srgbClr val="CC66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 b="1">
          <a:solidFill>
            <a:srgbClr val="CC6600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200" b="1">
          <a:solidFill>
            <a:srgbClr val="CC6600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200" b="1">
          <a:solidFill>
            <a:srgbClr val="CC6600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200" b="1">
          <a:solidFill>
            <a:srgbClr val="CC6600"/>
          </a:solidFill>
          <a:latin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50141B"/>
          </a:solidFill>
          <a:latin typeface="Calibri" pitchFamily="34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50141B"/>
          </a:solidFill>
          <a:latin typeface="Calibri" pitchFamily="34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50141B"/>
          </a:solidFill>
          <a:latin typeface="Calibri" pitchFamily="34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50141B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q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–"/>
        <a:defRPr sz="20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–"/>
        <a:defRPr sz="16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49250"/>
            <a:ext cx="8229600" cy="1200329"/>
          </a:xfrm>
        </p:spPr>
        <p:txBody>
          <a:bodyPr/>
          <a:lstStyle/>
          <a:p>
            <a:pPr algn="ctr"/>
            <a:r>
              <a:rPr lang="ru-RU" sz="3600" dirty="0" smtClean="0">
                <a:ea typeface="ＭＳ Ｐゴシック"/>
                <a:cs typeface="ＭＳ Ｐゴシック"/>
              </a:rPr>
              <a:t>Корпоративные Финансы:</a:t>
            </a:r>
            <a:br>
              <a:rPr lang="ru-RU" sz="3600" dirty="0" smtClean="0">
                <a:ea typeface="ＭＳ Ｐゴシック"/>
                <a:cs typeface="ＭＳ Ｐゴシック"/>
              </a:rPr>
            </a:br>
            <a:r>
              <a:rPr lang="ru-RU" sz="3600" dirty="0" smtClean="0">
                <a:ea typeface="ＭＳ Ｐゴシック"/>
                <a:cs typeface="ＭＳ Ｐゴシック"/>
              </a:rPr>
              <a:t> основные вопросы</a:t>
            </a:r>
            <a:endParaRPr lang="en-US" sz="3600" dirty="0" smtClean="0">
              <a:ea typeface="ＭＳ Ｐゴシック"/>
              <a:cs typeface="ＭＳ Ｐゴシック"/>
            </a:endParaRPr>
          </a:p>
        </p:txBody>
      </p:sp>
      <p:sp>
        <p:nvSpPr>
          <p:cNvPr id="16386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619250"/>
            <a:ext cx="8229600" cy="502920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ru-RU" dirty="0" smtClean="0">
                <a:ea typeface="ＭＳ Ｐゴシック"/>
                <a:cs typeface="ＭＳ Ｐゴシック"/>
              </a:rPr>
              <a:t>Два основных вопроса</a:t>
            </a:r>
            <a:r>
              <a:rPr lang="en-US" dirty="0" smtClean="0">
                <a:ea typeface="ＭＳ Ｐゴシック"/>
                <a:cs typeface="ＭＳ Ｐゴシック"/>
              </a:rPr>
              <a:t>:</a:t>
            </a:r>
          </a:p>
          <a:p>
            <a:pPr>
              <a:lnSpc>
                <a:spcPct val="90000"/>
              </a:lnSpc>
            </a:pPr>
            <a:r>
              <a:rPr lang="ru-RU" b="1" smtClean="0">
                <a:ea typeface="ＭＳ Ｐゴシック"/>
                <a:cs typeface="ＭＳ Ｐゴシック"/>
              </a:rPr>
              <a:t>Планирование капитальных вложений</a:t>
            </a:r>
            <a:endParaRPr lang="en-US" b="1" smtClean="0">
              <a:ea typeface="ＭＳ Ｐゴシック"/>
              <a:cs typeface="ＭＳ Ｐゴシック"/>
            </a:endParaRPr>
          </a:p>
          <a:p>
            <a:pPr lvl="1">
              <a:lnSpc>
                <a:spcPct val="90000"/>
              </a:lnSpc>
            </a:pPr>
            <a:r>
              <a:rPr lang="ru-RU" dirty="0" smtClean="0">
                <a:ea typeface="ＭＳ Ｐゴシック"/>
                <a:cs typeface="ＭＳ Ｐゴシック"/>
              </a:rPr>
              <a:t>Стоит ли вкладывать деньги в проект </a:t>
            </a:r>
            <a:r>
              <a:rPr lang="en-US" dirty="0" smtClean="0">
                <a:ea typeface="ＭＳ Ｐゴシック"/>
                <a:cs typeface="ＭＳ Ｐゴシック"/>
              </a:rPr>
              <a:t>?</a:t>
            </a:r>
          </a:p>
          <a:p>
            <a:pPr lvl="1">
              <a:lnSpc>
                <a:spcPct val="90000"/>
              </a:lnSpc>
            </a:pPr>
            <a:r>
              <a:rPr lang="ru-RU" dirty="0" smtClean="0">
                <a:ea typeface="ＭＳ Ｐゴシック"/>
                <a:cs typeface="ＭＳ Ｐゴシック"/>
              </a:rPr>
              <a:t>Сколько стоит проект</a:t>
            </a:r>
            <a:r>
              <a:rPr lang="en-US" dirty="0" smtClean="0">
                <a:ea typeface="ＭＳ Ｐゴシック"/>
                <a:cs typeface="ＭＳ Ｐゴシック"/>
              </a:rPr>
              <a:t>?</a:t>
            </a:r>
          </a:p>
          <a:p>
            <a:pPr>
              <a:lnSpc>
                <a:spcPct val="90000"/>
              </a:lnSpc>
            </a:pPr>
            <a:r>
              <a:rPr lang="ru-RU" b="1" dirty="0" smtClean="0">
                <a:ea typeface="ＭＳ Ｐゴシック"/>
                <a:cs typeface="ＭＳ Ｐゴシック"/>
              </a:rPr>
              <a:t>Структура капитала</a:t>
            </a:r>
            <a:endParaRPr lang="en-US" b="1" dirty="0" smtClean="0">
              <a:ea typeface="ＭＳ Ｐゴシック"/>
              <a:cs typeface="ＭＳ Ｐゴシック"/>
            </a:endParaRPr>
          </a:p>
          <a:p>
            <a:pPr lvl="1">
              <a:lnSpc>
                <a:spcPct val="90000"/>
              </a:lnSpc>
            </a:pPr>
            <a:r>
              <a:rPr lang="ru-RU" dirty="0" smtClean="0">
                <a:ea typeface="ＭＳ Ｐゴシック"/>
                <a:cs typeface="ＭＳ Ｐゴシック"/>
              </a:rPr>
              <a:t>Если вы хотите вложить деньги в проект, должны ли вы брать деньги в кредит, продать долю партнерам или финансировать из собственных средств (если это возможно)?</a:t>
            </a:r>
          </a:p>
          <a:p>
            <a:pPr lvl="1">
              <a:lnSpc>
                <a:spcPct val="90000"/>
              </a:lnSpc>
            </a:pPr>
            <a:r>
              <a:rPr lang="ru-RU" dirty="0" smtClean="0">
                <a:ea typeface="ＭＳ Ｐゴシック"/>
                <a:cs typeface="ＭＳ Ｐゴシック"/>
              </a:rPr>
              <a:t>Как может</a:t>
            </a:r>
            <a:r>
              <a:rPr lang="en-US" dirty="0" smtClean="0">
                <a:ea typeface="ＭＳ Ｐゴシック"/>
                <a:cs typeface="ＭＳ Ｐゴシック"/>
              </a:rPr>
              <a:t>/</a:t>
            </a:r>
            <a:r>
              <a:rPr lang="ru-RU" dirty="0" smtClean="0">
                <a:ea typeface="ＭＳ Ｐゴシック"/>
                <a:cs typeface="ＭＳ Ｐゴシック"/>
              </a:rPr>
              <a:t>должен менеджер финансировать проекты и разделять инвестиционный бюджет</a:t>
            </a:r>
            <a:r>
              <a:rPr lang="en-US" dirty="0" smtClean="0">
                <a:ea typeface="ＭＳ Ｐゴシック"/>
                <a:cs typeface="ＭＳ Ｐゴシック"/>
              </a:rPr>
              <a:t>?</a:t>
            </a:r>
            <a:endParaRPr lang="ru-RU" dirty="0" smtClean="0">
              <a:ea typeface="ＭＳ Ｐゴシック"/>
              <a:cs typeface="ＭＳ Ｐゴシック"/>
            </a:endParaRPr>
          </a:p>
        </p:txBody>
      </p:sp>
      <p:sp>
        <p:nvSpPr>
          <p:cNvPr id="16387" name="Slide Number Placeholder 1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57A91D8-D3F0-47FF-8310-018A203ED319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493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/>
          <p:cNvSpPr>
            <a:spLocks noGrp="1"/>
          </p:cNvSpPr>
          <p:nvPr>
            <p:ph type="title"/>
          </p:nvPr>
        </p:nvSpPr>
        <p:spPr>
          <a:xfrm>
            <a:off x="317500" y="274638"/>
            <a:ext cx="8308975" cy="1077912"/>
          </a:xfrm>
        </p:spPr>
        <p:txBody>
          <a:bodyPr/>
          <a:lstStyle/>
          <a:p>
            <a:r>
              <a:rPr lang="ru-RU" smtClean="0">
                <a:ea typeface="ＭＳ Ｐゴシック"/>
                <a:cs typeface="ＭＳ Ｐゴシック"/>
              </a:rPr>
              <a:t>Планирование капитальных вложений</a:t>
            </a:r>
            <a:endParaRPr lang="en-US" smtClean="0"/>
          </a:p>
        </p:txBody>
      </p:sp>
      <p:sp>
        <p:nvSpPr>
          <p:cNvPr id="1741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2400"/>
              </a:spcAft>
            </a:pPr>
            <a:r>
              <a:rPr lang="ru-RU" smtClean="0"/>
              <a:t>Планирование капитальных вложений - анализ инвестиционных возможностей и принятие решений о том, какими из них стоит воспользоваться.</a:t>
            </a:r>
          </a:p>
          <a:p>
            <a:pPr>
              <a:spcAft>
                <a:spcPts val="2400"/>
              </a:spcAft>
            </a:pPr>
            <a:r>
              <a:rPr lang="ru-RU" smtClean="0"/>
              <a:t>Основным методом оценки проектов является метод приведенных денежных потоков.</a:t>
            </a:r>
          </a:p>
          <a:p>
            <a:pPr>
              <a:spcAft>
                <a:spcPts val="2400"/>
              </a:spcAft>
            </a:pPr>
            <a:r>
              <a:rPr lang="ru-RU" smtClean="0"/>
              <a:t>На практике также часто применяется сравнительный метод оценивания.</a:t>
            </a:r>
          </a:p>
          <a:p>
            <a:endParaRPr lang="ru-RU" smtClean="0"/>
          </a:p>
          <a:p>
            <a:endParaRPr lang="en-US" smtClean="0"/>
          </a:p>
        </p:txBody>
      </p:sp>
      <p:sp>
        <p:nvSpPr>
          <p:cNvPr id="17411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9EC6E15-0A9F-4AF1-BD76-3272C579F2C1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2263"/>
            <a:ext cx="8229600" cy="1143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dirty="0" smtClean="0"/>
              <a:t>Метод приведенных денежных потоков</a:t>
            </a:r>
            <a:br>
              <a:rPr lang="ru-RU" dirty="0" smtClean="0"/>
            </a:br>
            <a:endParaRPr lang="en-US" dirty="0"/>
          </a:p>
        </p:txBody>
      </p:sp>
      <p:sp>
        <p:nvSpPr>
          <p:cNvPr id="18434" name="Content Placeholder 2"/>
          <p:cNvSpPr>
            <a:spLocks noGrp="1"/>
          </p:cNvSpPr>
          <p:nvPr>
            <p:ph idx="1"/>
          </p:nvPr>
        </p:nvSpPr>
        <p:spPr>
          <a:xfrm>
            <a:off x="450850" y="1247775"/>
            <a:ext cx="8229600" cy="4525963"/>
          </a:xfrm>
        </p:spPr>
        <p:txBody>
          <a:bodyPr/>
          <a:lstStyle/>
          <a:p>
            <a:r>
              <a:rPr lang="ru-RU" smtClean="0"/>
              <a:t>Для анализа необходим метод, который позволял бы сравнивать между собой проекты которые отличаются по</a:t>
            </a:r>
            <a:r>
              <a:rPr lang="en-US" smtClean="0"/>
              <a:t> </a:t>
            </a:r>
          </a:p>
          <a:p>
            <a:pPr lvl="1">
              <a:buFont typeface="Wingdings" pitchFamily="2" charset="2"/>
              <a:buChar char="Ø"/>
            </a:pPr>
            <a:r>
              <a:rPr lang="ru-RU" smtClean="0"/>
              <a:t>Срокам</a:t>
            </a:r>
            <a:endParaRPr lang="en-US" smtClean="0"/>
          </a:p>
          <a:p>
            <a:pPr lvl="1">
              <a:buFont typeface="Wingdings" pitchFamily="2" charset="2"/>
              <a:buChar char="Ø"/>
            </a:pPr>
            <a:r>
              <a:rPr lang="ru-RU" smtClean="0"/>
              <a:t>Рискам</a:t>
            </a:r>
          </a:p>
          <a:p>
            <a:r>
              <a:rPr lang="ru-RU" smtClean="0"/>
              <a:t>  Метод приведенных денежных потоков </a:t>
            </a:r>
            <a:br>
              <a:rPr lang="ru-RU" smtClean="0"/>
            </a:br>
            <a:r>
              <a:rPr lang="ru-RU" smtClean="0"/>
              <a:t>«переводит» будущие деньги в текущие</a:t>
            </a:r>
            <a:r>
              <a:rPr lang="en-US" smtClean="0"/>
              <a:t>: 		</a:t>
            </a:r>
          </a:p>
          <a:p>
            <a:pPr algn="ctr">
              <a:buFontTx/>
              <a:buNone/>
            </a:pPr>
            <a:r>
              <a:rPr lang="en-US" smtClean="0"/>
              <a:t>P</a:t>
            </a:r>
            <a:r>
              <a:rPr lang="en-US" baseline="-25000" smtClean="0"/>
              <a:t>0</a:t>
            </a:r>
            <a:r>
              <a:rPr lang="en-US" smtClean="0"/>
              <a:t> = </a:t>
            </a:r>
            <a:r>
              <a:rPr lang="ru-RU" smtClean="0"/>
              <a:t>Σ</a:t>
            </a:r>
            <a:r>
              <a:rPr lang="en-US" baseline="-25000" smtClean="0"/>
              <a:t>t</a:t>
            </a:r>
            <a:r>
              <a:rPr lang="en-US" smtClean="0"/>
              <a:t> CF</a:t>
            </a:r>
            <a:r>
              <a:rPr lang="en-US" baseline="-25000" smtClean="0"/>
              <a:t>t</a:t>
            </a:r>
            <a:r>
              <a:rPr lang="en-US" smtClean="0"/>
              <a:t>/(1+r)</a:t>
            </a:r>
            <a:r>
              <a:rPr lang="en-US" baseline="30000" smtClean="0"/>
              <a:t>t</a:t>
            </a:r>
            <a:endParaRPr lang="de-DE" baseline="30000" smtClean="0"/>
          </a:p>
          <a:p>
            <a:pPr lvl="1"/>
            <a:r>
              <a:rPr lang="de-DE" smtClean="0"/>
              <a:t>CF: </a:t>
            </a:r>
            <a:r>
              <a:rPr lang="ru-RU" smtClean="0"/>
              <a:t>(ожидаемые) денежные потоки (</a:t>
            </a:r>
            <a:r>
              <a:rPr lang="de-DE" smtClean="0"/>
              <a:t>cash flows</a:t>
            </a:r>
            <a:r>
              <a:rPr lang="ru-RU" smtClean="0"/>
              <a:t>)</a:t>
            </a:r>
            <a:endParaRPr lang="en-US" smtClean="0"/>
          </a:p>
          <a:p>
            <a:pPr lvl="1"/>
            <a:r>
              <a:rPr lang="en-US" smtClean="0"/>
              <a:t>r: </a:t>
            </a:r>
            <a:r>
              <a:rPr lang="ru-RU" smtClean="0"/>
              <a:t>ставка дисконтирования</a:t>
            </a:r>
            <a:endParaRPr lang="en-US" smtClean="0"/>
          </a:p>
          <a:p>
            <a:pPr lvl="1"/>
            <a:r>
              <a:rPr lang="en-US" smtClean="0"/>
              <a:t>P</a:t>
            </a:r>
            <a:r>
              <a:rPr lang="en-US" baseline="-25000" smtClean="0"/>
              <a:t>0</a:t>
            </a:r>
            <a:r>
              <a:rPr lang="en-US" smtClean="0"/>
              <a:t>: </a:t>
            </a:r>
            <a:r>
              <a:rPr lang="ru-RU" smtClean="0"/>
              <a:t>текущая цена </a:t>
            </a:r>
            <a:r>
              <a:rPr lang="en-US" smtClean="0"/>
              <a:t>(</a:t>
            </a:r>
            <a:r>
              <a:rPr lang="ru-RU" smtClean="0"/>
              <a:t>стоимость</a:t>
            </a:r>
            <a:r>
              <a:rPr lang="en-US" smtClean="0"/>
              <a:t>)</a:t>
            </a:r>
            <a:endParaRPr lang="ru-RU" smtClean="0"/>
          </a:p>
          <a:p>
            <a:r>
              <a:rPr lang="ru-RU" smtClean="0"/>
              <a:t>Ставка дисконтирования учитывает все различия по времени и рискам</a:t>
            </a:r>
            <a:endParaRPr lang="en-US" smtClean="0"/>
          </a:p>
        </p:txBody>
      </p:sp>
      <p:sp>
        <p:nvSpPr>
          <p:cNvPr id="18435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D4B0308-8724-465C-B50E-F5A124AE290C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Ставка дисконтирования</a:t>
            </a:r>
            <a:endParaRPr lang="en-US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850" y="1104900"/>
            <a:ext cx="8391525" cy="4525963"/>
          </a:xfrm>
        </p:spPr>
        <p:txBody>
          <a:bodyPr/>
          <a:lstStyle/>
          <a:p>
            <a:pPr marL="0" indent="0">
              <a:buFont typeface="Wingdings" pitchFamily="2" charset="2"/>
              <a:buNone/>
              <a:defRPr/>
            </a:pPr>
            <a:r>
              <a:rPr lang="ru-RU" sz="2800" dirty="0" smtClean="0"/>
              <a:t>Ставка дисконтирования учитывает различия по </a:t>
            </a:r>
          </a:p>
          <a:p>
            <a:pPr>
              <a:buFont typeface="Wingdings" charset="2"/>
              <a:buChar char="Ø"/>
              <a:defRPr/>
            </a:pPr>
            <a:r>
              <a:rPr lang="ru-RU" sz="2800" dirty="0" smtClean="0"/>
              <a:t>Срокам</a:t>
            </a:r>
          </a:p>
          <a:p>
            <a:pPr lvl="1">
              <a:buFont typeface="Wingdings" charset="2"/>
              <a:buChar char="§"/>
              <a:defRPr/>
            </a:pPr>
            <a:r>
              <a:rPr lang="ru-RU" sz="2400" dirty="0" smtClean="0"/>
              <a:t>Мы ценим деньги сегодня больше чем деньги в будущем</a:t>
            </a:r>
            <a:endParaRPr lang="en-US" sz="2400" dirty="0" smtClean="0"/>
          </a:p>
          <a:p>
            <a:pPr lvl="1">
              <a:buFont typeface="Wingdings" charset="2"/>
              <a:buChar char="§"/>
              <a:defRPr/>
            </a:pPr>
            <a:r>
              <a:rPr lang="ru-RU" sz="2400" dirty="0" smtClean="0"/>
              <a:t>Деньги сегодня дают дополнительные возможности</a:t>
            </a:r>
          </a:p>
          <a:p>
            <a:pPr>
              <a:buFont typeface="Wingdings" charset="2"/>
              <a:buChar char="Ø"/>
              <a:defRPr/>
            </a:pPr>
            <a:r>
              <a:rPr lang="ru-RU" sz="2800" dirty="0" smtClean="0"/>
              <a:t>Рискам</a:t>
            </a:r>
          </a:p>
          <a:p>
            <a:pPr lvl="1">
              <a:buFont typeface="Wingdings" charset="2"/>
              <a:buChar char="§"/>
              <a:defRPr/>
            </a:pPr>
            <a:r>
              <a:rPr lang="ru-RU" sz="2400" dirty="0" smtClean="0"/>
              <a:t>Риск дефолта</a:t>
            </a:r>
          </a:p>
          <a:p>
            <a:pPr lvl="1">
              <a:buFont typeface="Wingdings" charset="2"/>
              <a:buChar char="§"/>
              <a:defRPr/>
            </a:pPr>
            <a:r>
              <a:rPr lang="ru-RU" sz="2400" dirty="0" smtClean="0"/>
              <a:t>Инфляционный риск</a:t>
            </a:r>
          </a:p>
          <a:p>
            <a:pPr lvl="1">
              <a:buFont typeface="Wingdings" charset="2"/>
              <a:buChar char="§"/>
              <a:defRPr/>
            </a:pPr>
            <a:r>
              <a:rPr lang="ru-RU" sz="2400" dirty="0" smtClean="0"/>
              <a:t>Ценность денег зависит от обстоятельств (например, намного выше в момент финансового кризиса)</a:t>
            </a:r>
          </a:p>
          <a:p>
            <a:pPr>
              <a:buFont typeface="Wingdings" charset="2"/>
              <a:buChar char="Ø"/>
              <a:defRPr/>
            </a:pPr>
            <a:endParaRPr lang="ru-RU" sz="2800" dirty="0" smtClean="0"/>
          </a:p>
        </p:txBody>
      </p:sp>
      <p:sp>
        <p:nvSpPr>
          <p:cNvPr id="19459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9660F9E-42D3-4738-A6FB-02E37D01CEB1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>
                <a:ea typeface="ＭＳ Ｐゴシック"/>
                <a:cs typeface="ＭＳ Ｐゴシック"/>
              </a:rPr>
              <a:t>Сравнительная оценка стоимости</a:t>
            </a:r>
            <a:endParaRPr lang="en-US" smtClean="0">
              <a:ea typeface="ＭＳ Ｐゴシック"/>
              <a:cs typeface="ＭＳ Ｐゴシック"/>
            </a:endParaRPr>
          </a:p>
        </p:txBody>
      </p:sp>
      <p:sp>
        <p:nvSpPr>
          <p:cNvPr id="19460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03338"/>
            <a:ext cx="8229600" cy="51816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dirty="0" smtClean="0">
                <a:ea typeface="ＭＳ Ｐゴシック" charset="0"/>
                <a:cs typeface="ＭＳ Ｐゴシック" charset="0"/>
              </a:rPr>
              <a:t>«Закон одной цены»: одинаковые вещи должны стоить одинаково</a:t>
            </a:r>
            <a:r>
              <a:rPr lang="en-US" dirty="0" smtClean="0">
                <a:ea typeface="ＭＳ Ｐゴシック" charset="0"/>
                <a:cs typeface="ＭＳ Ｐゴシック" charset="0"/>
              </a:rPr>
              <a:t>.</a:t>
            </a:r>
            <a:endParaRPr lang="en-US" dirty="0">
              <a:ea typeface="ＭＳ Ｐゴシック" charset="0"/>
              <a:cs typeface="ＭＳ Ｐゴシック" charset="0"/>
            </a:endParaRPr>
          </a:p>
          <a:p>
            <a:pPr lvl="1">
              <a:defRPr/>
            </a:pPr>
            <a:r>
              <a:rPr lang="ru-RU" sz="1800" dirty="0" smtClean="0">
                <a:ea typeface="ＭＳ Ｐゴシック" charset="0"/>
              </a:rPr>
              <a:t>Естественное обобщение – похожие вещи стоят примерно одинаково</a:t>
            </a:r>
            <a:r>
              <a:rPr lang="en-US" sz="1800" dirty="0" smtClean="0">
                <a:ea typeface="ＭＳ Ｐゴシック" charset="0"/>
              </a:rPr>
              <a:t>.</a:t>
            </a:r>
            <a:endParaRPr lang="en-US" sz="1800" dirty="0">
              <a:ea typeface="ＭＳ Ｐゴシック" charset="0"/>
            </a:endParaRPr>
          </a:p>
          <a:p>
            <a:pPr lvl="1">
              <a:defRPr/>
            </a:pPr>
            <a:r>
              <a:rPr lang="ru-RU" sz="1800" dirty="0" smtClean="0">
                <a:ea typeface="ＭＳ Ｐゴシック" charset="0"/>
              </a:rPr>
              <a:t>Сложность относительной оценки стоимости зависит от того, насколько похожи между собой имеющиеся альтернативы.</a:t>
            </a:r>
            <a:r>
              <a:rPr lang="en-US" sz="1800" dirty="0" smtClean="0">
                <a:ea typeface="ＭＳ Ｐゴシック" charset="0"/>
              </a:rPr>
              <a:t> </a:t>
            </a:r>
            <a:endParaRPr lang="ru-RU" sz="1800" dirty="0" smtClean="0">
              <a:ea typeface="ＭＳ Ｐゴシック" charset="0"/>
            </a:endParaRPr>
          </a:p>
          <a:p>
            <a:pPr indent="0">
              <a:buFontTx/>
              <a:buNone/>
              <a:defRPr/>
            </a:pPr>
            <a:r>
              <a:rPr lang="ru-RU" dirty="0" smtClean="0">
                <a:ea typeface="ＭＳ Ｐゴシック" charset="0"/>
                <a:cs typeface="ＭＳ Ｐゴシック" charset="0"/>
              </a:rPr>
              <a:t>Например, легко оценить квартиру в типовом доме, если такая же квартира в соседнем подъезде была продана три недели назад. Оценить же Кремль крайне сложно.</a:t>
            </a:r>
          </a:p>
          <a:p>
            <a:pPr marL="0">
              <a:buFont typeface="Wingdings" charset="2"/>
              <a:buChar char="q"/>
              <a:defRPr/>
            </a:pPr>
            <a:r>
              <a:rPr lang="ru-RU" dirty="0" smtClean="0">
                <a:ea typeface="ＭＳ Ｐゴシック" charset="0"/>
                <a:cs typeface="ＭＳ Ｐゴシック" charset="0"/>
              </a:rPr>
              <a:t>Точность оценка будет зависеть от</a:t>
            </a:r>
          </a:p>
          <a:p>
            <a:pPr marL="457200" lvl="1" indent="-342900">
              <a:buFont typeface="Wingdings" charset="2"/>
              <a:buChar char="§"/>
              <a:defRPr/>
            </a:pPr>
            <a:r>
              <a:rPr lang="ru-RU" dirty="0" smtClean="0">
                <a:ea typeface="ＭＳ Ｐゴシック" charset="0"/>
                <a:cs typeface="ＭＳ Ｐゴシック" charset="0"/>
              </a:rPr>
              <a:t>Наличия близкой альтернативы</a:t>
            </a:r>
          </a:p>
          <a:p>
            <a:pPr marL="457200" lvl="1" indent="-342900">
              <a:buFont typeface="Wingdings" charset="2"/>
              <a:buChar char="§"/>
              <a:defRPr/>
            </a:pPr>
            <a:r>
              <a:rPr lang="ru-RU" dirty="0" smtClean="0">
                <a:ea typeface="ＭＳ Ｐゴシック" charset="0"/>
                <a:cs typeface="ＭＳ Ｐゴシック" charset="0"/>
              </a:rPr>
              <a:t>Точности оценки альтернативы</a:t>
            </a:r>
          </a:p>
          <a:p>
            <a:pPr marL="685800">
              <a:buFont typeface="Wingdings" charset="2"/>
              <a:buChar char="q"/>
              <a:defRPr/>
            </a:pPr>
            <a:endParaRPr lang="ru-RU" dirty="0" smtClean="0">
              <a:ea typeface="ＭＳ Ｐゴシック" charset="0"/>
              <a:cs typeface="ＭＳ Ｐゴシック" charset="0"/>
            </a:endParaRPr>
          </a:p>
        </p:txBody>
      </p:sp>
      <p:sp>
        <p:nvSpPr>
          <p:cNvPr id="20483" name="Slide Number Placeholder 1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5337D99-2F23-400C-A6F6-EE4A6A32758B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>
          <a:xfrm>
            <a:off x="220663" y="274638"/>
            <a:ext cx="8724900" cy="1143000"/>
          </a:xfrm>
        </p:spPr>
        <p:txBody>
          <a:bodyPr/>
          <a:lstStyle/>
          <a:p>
            <a:r>
              <a:rPr lang="ru-RU" smtClean="0">
                <a:ea typeface="ＭＳ Ｐゴシック"/>
                <a:cs typeface="ＭＳ Ｐゴシック"/>
              </a:rPr>
              <a:t>Сравнительная оценка стоимости фирм</a:t>
            </a:r>
            <a:endParaRPr lang="en-US" smtClean="0"/>
          </a:p>
        </p:txBody>
      </p:sp>
      <p:sp>
        <p:nvSpPr>
          <p:cNvPr id="2150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mtClean="0"/>
              <a:t>На практике, подавляющее большинство оценок фирм строится именно на методе сравнительной оценки.</a:t>
            </a:r>
          </a:p>
          <a:p>
            <a:r>
              <a:rPr lang="ru-RU" smtClean="0"/>
              <a:t>Для этого</a:t>
            </a:r>
          </a:p>
          <a:p>
            <a:pPr lvl="1">
              <a:buFont typeface="Wingdings" pitchFamily="2" charset="2"/>
              <a:buChar char="q"/>
            </a:pPr>
            <a:r>
              <a:rPr lang="ru-RU" smtClean="0"/>
              <a:t>Находятся схожие фирмы</a:t>
            </a:r>
          </a:p>
          <a:p>
            <a:pPr lvl="1">
              <a:buFont typeface="Wingdings" pitchFamily="2" charset="2"/>
              <a:buChar char="q"/>
            </a:pPr>
            <a:r>
              <a:rPr lang="ru-RU" smtClean="0"/>
              <a:t>Находится рыночная оценка их активов</a:t>
            </a:r>
          </a:p>
          <a:p>
            <a:pPr lvl="1">
              <a:buFont typeface="Wingdings" pitchFamily="2" charset="2"/>
              <a:buChar char="q"/>
            </a:pPr>
            <a:r>
              <a:rPr lang="ru-RU" smtClean="0"/>
              <a:t>Рыночная оценка стандартизуется-</a:t>
            </a:r>
            <a:r>
              <a:rPr lang="en-US" smtClean="0"/>
              <a:t> </a:t>
            </a:r>
            <a:r>
              <a:rPr lang="ru-RU" smtClean="0"/>
              <a:t>строятся оценочные коэффициенты (например, цена</a:t>
            </a:r>
            <a:r>
              <a:rPr lang="en-US" smtClean="0"/>
              <a:t>/</a:t>
            </a:r>
            <a:r>
              <a:rPr lang="ru-RU" smtClean="0"/>
              <a:t>прибыль)</a:t>
            </a:r>
          </a:p>
          <a:p>
            <a:pPr lvl="1">
              <a:buFont typeface="Wingdings" pitchFamily="2" charset="2"/>
              <a:buChar char="q"/>
            </a:pPr>
            <a:r>
              <a:rPr lang="ru-RU" smtClean="0"/>
              <a:t>На основе коэффициента и характеристик фирмы (например, прибыли), строится ее оценка</a:t>
            </a:r>
          </a:p>
          <a:p>
            <a:pPr lvl="1">
              <a:buFont typeface="Wingdings" pitchFamily="2" charset="2"/>
              <a:buChar char="q"/>
            </a:pPr>
            <a:endParaRPr lang="en-US" smtClean="0"/>
          </a:p>
        </p:txBody>
      </p:sp>
      <p:sp>
        <p:nvSpPr>
          <p:cNvPr id="21507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22128FF-3A24-4BB4-BE7D-D2FBAB24077C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01600"/>
            <a:ext cx="8229600" cy="1143000"/>
          </a:xfrm>
        </p:spPr>
        <p:txBody>
          <a:bodyPr/>
          <a:lstStyle/>
          <a:p>
            <a:r>
              <a:rPr lang="ru-RU" smtClean="0">
                <a:ea typeface="ＭＳ Ｐゴシック"/>
                <a:cs typeface="ＭＳ Ｐゴシック"/>
              </a:rPr>
              <a:t>Фирма</a:t>
            </a:r>
            <a:endParaRPr lang="en-US" smtClean="0">
              <a:ea typeface="ＭＳ Ｐゴシック"/>
              <a:cs typeface="ＭＳ Ｐゴシック"/>
            </a:endParaRPr>
          </a:p>
        </p:txBody>
      </p:sp>
      <p:sp>
        <p:nvSpPr>
          <p:cNvPr id="22530" name="Rectangle 3"/>
          <p:cNvSpPr>
            <a:spLocks noGrp="1" noChangeArrowheads="1"/>
          </p:cNvSpPr>
          <p:nvPr>
            <p:ph idx="1"/>
          </p:nvPr>
        </p:nvSpPr>
        <p:spPr>
          <a:xfrm>
            <a:off x="220663" y="996950"/>
            <a:ext cx="8804275" cy="5638800"/>
          </a:xfrm>
        </p:spPr>
        <p:txBody>
          <a:bodyPr/>
          <a:lstStyle/>
          <a:p>
            <a:pPr>
              <a:buFontTx/>
              <a:buNone/>
            </a:pPr>
            <a:r>
              <a:rPr lang="ru-RU" smtClean="0">
                <a:ea typeface="ＭＳ Ｐゴシック"/>
                <a:cs typeface="ＭＳ Ｐゴシック"/>
              </a:rPr>
              <a:t>Фирма  - это набор проектов финансируемых за счет финансовых требований</a:t>
            </a:r>
          </a:p>
          <a:p>
            <a:pPr>
              <a:buFontTx/>
              <a:buNone/>
            </a:pPr>
            <a:r>
              <a:rPr lang="ru-RU" smtClean="0">
                <a:ea typeface="ＭＳ Ｐゴシック"/>
                <a:cs typeface="ＭＳ Ｐゴシック"/>
              </a:rPr>
              <a:t>Финансовые требования являются источником притока денежных средств, которые фирма инвестирует в различные проекты.</a:t>
            </a:r>
          </a:p>
          <a:p>
            <a:pPr>
              <a:buFontTx/>
              <a:buNone/>
            </a:pPr>
            <a:r>
              <a:rPr lang="ru-RU" smtClean="0">
                <a:ea typeface="ＭＳ Ｐゴシック"/>
                <a:cs typeface="ＭＳ Ｐゴシック"/>
              </a:rPr>
              <a:t>Доходы, генерируемые проектами направляются либо на финансирование новых проектов, либо выплачиваются держателями различных требований.</a:t>
            </a:r>
            <a:r>
              <a:rPr lang="en-US" smtClean="0">
                <a:ea typeface="ＭＳ Ｐゴシック"/>
                <a:cs typeface="ＭＳ Ｐゴシック"/>
              </a:rPr>
              <a:t> </a:t>
            </a:r>
            <a:endParaRPr lang="ru-RU" smtClean="0">
              <a:ea typeface="ＭＳ Ｐゴシック"/>
              <a:cs typeface="ＭＳ Ｐゴシック"/>
            </a:endParaRPr>
          </a:p>
          <a:p>
            <a:pPr>
              <a:buFontTx/>
              <a:buNone/>
            </a:pPr>
            <a:r>
              <a:rPr lang="ru-RU" smtClean="0">
                <a:ea typeface="ＭＳ Ｐゴシック"/>
                <a:cs typeface="ＭＳ Ｐゴシック"/>
              </a:rPr>
              <a:t>Помимо кредиторов и владельцев, это могут быть поставщики, продавшие товар в кредит, или государство, собирающее налоги</a:t>
            </a:r>
            <a:endParaRPr lang="en-US" sz="1300" smtClean="0">
              <a:ea typeface="ＭＳ Ｐゴシック"/>
              <a:cs typeface="ＭＳ Ｐゴシック"/>
            </a:endParaRPr>
          </a:p>
        </p:txBody>
      </p:sp>
      <p:sp>
        <p:nvSpPr>
          <p:cNvPr id="22531" name="Slide Number Placeholder 1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8664B8B-5C7A-4836-8F4C-251CEEBF77BC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ru-RU" smtClean="0">
                <a:cs typeface="Arial" charset="0"/>
              </a:rPr>
              <a:t>Балансовая модель фирмы</a:t>
            </a:r>
            <a:endParaRPr lang="en-US" smtClean="0">
              <a:cs typeface="Arial" charset="0"/>
            </a:endParaRPr>
          </a:p>
        </p:txBody>
      </p:sp>
      <p:sp>
        <p:nvSpPr>
          <p:cNvPr id="23554" name="Slide Number Placeholder 1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0D8B673-1119-4391-A312-73CF9CFF9A23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US"/>
          </a:p>
        </p:txBody>
      </p:sp>
      <p:sp>
        <p:nvSpPr>
          <p:cNvPr id="23555" name="Text Box 3"/>
          <p:cNvSpPr txBox="1">
            <a:spLocks noChangeArrowheads="1"/>
          </p:cNvSpPr>
          <p:nvPr/>
        </p:nvSpPr>
        <p:spPr bwMode="auto">
          <a:xfrm>
            <a:off x="457200" y="1968500"/>
            <a:ext cx="3200400" cy="1570038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endParaRPr lang="en-US" sz="2400">
              <a:solidFill>
                <a:schemeClr val="bg2"/>
              </a:solidFill>
              <a:latin typeface="Times New Roman" pitchFamily="18" charset="0"/>
            </a:endParaRPr>
          </a:p>
          <a:p>
            <a:pPr algn="ctr" eaLnBrk="0" hangingPunct="0">
              <a:spcBef>
                <a:spcPct val="50000"/>
              </a:spcBef>
            </a:pPr>
            <a:r>
              <a:rPr lang="ru-RU" sz="2400">
                <a:latin typeface="Times New Roman" pitchFamily="18" charset="0"/>
              </a:rPr>
              <a:t>Текущие активы</a:t>
            </a:r>
            <a:endParaRPr lang="en-US" sz="2400">
              <a:latin typeface="Times New Roman" pitchFamily="18" charset="0"/>
            </a:endParaRPr>
          </a:p>
          <a:p>
            <a:pPr algn="ctr" eaLnBrk="0" hangingPunct="0">
              <a:spcBef>
                <a:spcPct val="50000"/>
              </a:spcBef>
            </a:pPr>
            <a:endParaRPr lang="en-US" sz="240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457200" y="4343400"/>
            <a:ext cx="3200400" cy="2124075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ru-RU" sz="2400">
                <a:latin typeface="Times New Roman" pitchFamily="18" charset="0"/>
              </a:rPr>
              <a:t>Долгосрочные активы</a:t>
            </a:r>
          </a:p>
          <a:p>
            <a:pPr algn="ctr"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1 </a:t>
            </a:r>
            <a:r>
              <a:rPr lang="ru-RU" sz="2400">
                <a:latin typeface="Times New Roman" pitchFamily="18" charset="0"/>
              </a:rPr>
              <a:t>Материальные</a:t>
            </a:r>
            <a:endParaRPr lang="en-US" sz="2400">
              <a:latin typeface="Times New Roman" pitchFamily="18" charset="0"/>
            </a:endParaRPr>
          </a:p>
          <a:p>
            <a:pPr algn="ctr"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2 </a:t>
            </a:r>
            <a:r>
              <a:rPr lang="ru-RU" sz="2400">
                <a:latin typeface="Times New Roman" pitchFamily="18" charset="0"/>
              </a:rPr>
              <a:t>Нематериальные</a:t>
            </a:r>
            <a:endParaRPr lang="en-US" sz="2400">
              <a:latin typeface="Times New Roman" pitchFamily="18" charset="0"/>
            </a:endParaRPr>
          </a:p>
          <a:p>
            <a:pPr algn="ctr" eaLnBrk="0" hangingPunct="0">
              <a:spcBef>
                <a:spcPct val="50000"/>
              </a:spcBef>
            </a:pPr>
            <a:endParaRPr lang="en-US" sz="240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23557" name="Text Box 5"/>
          <p:cNvSpPr txBox="1">
            <a:spLocks noChangeArrowheads="1"/>
          </p:cNvSpPr>
          <p:nvPr/>
        </p:nvSpPr>
        <p:spPr bwMode="auto">
          <a:xfrm>
            <a:off x="6705600" y="4495800"/>
            <a:ext cx="2209800" cy="1970088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endParaRPr lang="en-US" sz="2400">
              <a:solidFill>
                <a:schemeClr val="bg2"/>
              </a:solidFill>
              <a:latin typeface="Times New Roman" pitchFamily="18" charset="0"/>
            </a:endParaRPr>
          </a:p>
          <a:p>
            <a:pPr algn="ctr" eaLnBrk="0" hangingPunct="0">
              <a:spcBef>
                <a:spcPct val="50000"/>
              </a:spcBef>
            </a:pPr>
            <a:r>
              <a:rPr lang="ru-RU" sz="2400">
                <a:latin typeface="Times New Roman" pitchFamily="18" charset="0"/>
              </a:rPr>
              <a:t>Акционерный</a:t>
            </a:r>
          </a:p>
          <a:p>
            <a:pPr algn="ctr" eaLnBrk="0" hangingPunct="0">
              <a:spcBef>
                <a:spcPct val="50000"/>
              </a:spcBef>
            </a:pPr>
            <a:r>
              <a:rPr lang="ru-RU" sz="2400">
                <a:latin typeface="Times New Roman" pitchFamily="18" charset="0"/>
              </a:rPr>
              <a:t>Капитал</a:t>
            </a:r>
          </a:p>
          <a:p>
            <a:pPr algn="ctr" eaLnBrk="0" hangingPunct="0">
              <a:lnSpc>
                <a:spcPct val="50000"/>
              </a:lnSpc>
              <a:spcBef>
                <a:spcPct val="50000"/>
              </a:spcBef>
            </a:pPr>
            <a:endParaRPr lang="en-US" sz="240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23558" name="Text Box 6"/>
          <p:cNvSpPr txBox="1">
            <a:spLocks noChangeArrowheads="1"/>
          </p:cNvSpPr>
          <p:nvPr/>
        </p:nvSpPr>
        <p:spPr bwMode="auto">
          <a:xfrm>
            <a:off x="6705600" y="1905000"/>
            <a:ext cx="2209800" cy="830263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ru-RU" sz="2400">
                <a:latin typeface="Times New Roman" pitchFamily="18" charset="0"/>
              </a:rPr>
              <a:t>Текущие обязательства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23559" name="Text Box 7"/>
          <p:cNvSpPr txBox="1">
            <a:spLocks noChangeArrowheads="1"/>
          </p:cNvSpPr>
          <p:nvPr/>
        </p:nvSpPr>
        <p:spPr bwMode="auto">
          <a:xfrm>
            <a:off x="6705600" y="2895600"/>
            <a:ext cx="2209800" cy="10160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ru-RU" sz="2400">
                <a:latin typeface="Times New Roman" pitchFamily="18" charset="0"/>
              </a:rPr>
              <a:t>Долгосрочный</a:t>
            </a:r>
          </a:p>
          <a:p>
            <a:pPr algn="ctr" eaLnBrk="0" hangingPunct="0">
              <a:spcBef>
                <a:spcPct val="50000"/>
              </a:spcBef>
            </a:pPr>
            <a:r>
              <a:rPr lang="ru-RU" sz="2400">
                <a:latin typeface="Times New Roman" pitchFamily="18" charset="0"/>
              </a:rPr>
              <a:t>долг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7176" name="Text Box 8"/>
          <p:cNvSpPr txBox="1">
            <a:spLocks noChangeArrowheads="1"/>
          </p:cNvSpPr>
          <p:nvPr/>
        </p:nvSpPr>
        <p:spPr bwMode="auto">
          <a:xfrm>
            <a:off x="3886200" y="4327525"/>
            <a:ext cx="2667000" cy="183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 eaLnBrk="0" hangingPunct="0">
              <a:lnSpc>
                <a:spcPct val="90000"/>
              </a:lnSpc>
              <a:spcBef>
                <a:spcPct val="20000"/>
              </a:spcBef>
              <a:buSzPct val="70000"/>
              <a:buFont typeface="Symbol" pitchFamily="18" charset="2"/>
              <a:buNone/>
            </a:pPr>
            <a:r>
              <a:rPr lang="ru-RU" sz="2500">
                <a:solidFill>
                  <a:srgbClr val="000000"/>
                </a:solidFill>
                <a:latin typeface="Times New Roman" pitchFamily="18" charset="0"/>
              </a:rPr>
              <a:t>Какие долгосрочные инвестиции должна делать фирма</a:t>
            </a:r>
            <a:r>
              <a:rPr lang="en-US" sz="2500">
                <a:solidFill>
                  <a:srgbClr val="000000"/>
                </a:solidFill>
                <a:latin typeface="Times New Roman" pitchFamily="18" charset="0"/>
              </a:rPr>
              <a:t>?</a:t>
            </a:r>
          </a:p>
        </p:txBody>
      </p:sp>
      <p:sp>
        <p:nvSpPr>
          <p:cNvPr id="7177" name="AutoShape 9"/>
          <p:cNvSpPr>
            <a:spLocks/>
          </p:cNvSpPr>
          <p:nvPr/>
        </p:nvSpPr>
        <p:spPr bwMode="auto">
          <a:xfrm flipH="1">
            <a:off x="3733800" y="4343400"/>
            <a:ext cx="438150" cy="2057400"/>
          </a:xfrm>
          <a:prstGeom prst="leftBrace">
            <a:avLst>
              <a:gd name="adj1" fmla="val 39130"/>
              <a:gd name="adj2" fmla="val 50000"/>
            </a:avLst>
          </a:prstGeom>
          <a:noFill/>
          <a:ln w="38100">
            <a:solidFill>
              <a:srgbClr val="CC0000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178" name="Text Box 10"/>
          <p:cNvSpPr txBox="1">
            <a:spLocks noChangeArrowheads="1"/>
          </p:cNvSpPr>
          <p:nvPr/>
        </p:nvSpPr>
        <p:spPr bwMode="auto">
          <a:xfrm>
            <a:off x="973138" y="1236663"/>
            <a:ext cx="78486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ru-RU" sz="2800">
                <a:latin typeface="Times New Roman" pitchFamily="18" charset="0"/>
              </a:rPr>
              <a:t>Решение о капвложениях</a:t>
            </a:r>
            <a:endParaRPr lang="en-US" sz="2800">
              <a:latin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6" grpId="0" autoUpdateAnimBg="0"/>
      <p:bldP spid="7177" grpId="0" animBg="1"/>
      <p:bldP spid="7178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ext Box 3"/>
          <p:cNvSpPr txBox="1">
            <a:spLocks noChangeArrowheads="1"/>
          </p:cNvSpPr>
          <p:nvPr/>
        </p:nvSpPr>
        <p:spPr bwMode="auto">
          <a:xfrm>
            <a:off x="457200" y="1968500"/>
            <a:ext cx="3200400" cy="1570038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endParaRPr lang="en-US" sz="2400">
              <a:solidFill>
                <a:schemeClr val="bg2"/>
              </a:solidFill>
              <a:latin typeface="Times New Roman" pitchFamily="18" charset="0"/>
            </a:endParaRPr>
          </a:p>
          <a:p>
            <a:pPr algn="ctr" eaLnBrk="0" hangingPunct="0">
              <a:spcBef>
                <a:spcPct val="50000"/>
              </a:spcBef>
            </a:pPr>
            <a:r>
              <a:rPr lang="ru-RU" sz="2400">
                <a:latin typeface="Times New Roman" pitchFamily="18" charset="0"/>
              </a:rPr>
              <a:t>Текущие активы</a:t>
            </a:r>
            <a:endParaRPr lang="en-US" sz="2400">
              <a:latin typeface="Times New Roman" pitchFamily="18" charset="0"/>
            </a:endParaRPr>
          </a:p>
          <a:p>
            <a:pPr algn="ctr" eaLnBrk="0" hangingPunct="0">
              <a:spcBef>
                <a:spcPct val="50000"/>
              </a:spcBef>
            </a:pPr>
            <a:endParaRPr lang="en-US" sz="240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24578" name="Text Box 4"/>
          <p:cNvSpPr txBox="1">
            <a:spLocks noChangeArrowheads="1"/>
          </p:cNvSpPr>
          <p:nvPr/>
        </p:nvSpPr>
        <p:spPr bwMode="auto">
          <a:xfrm>
            <a:off x="457200" y="4343400"/>
            <a:ext cx="3200400" cy="2124075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ru-RU" sz="2400">
                <a:latin typeface="Times New Roman" pitchFamily="18" charset="0"/>
              </a:rPr>
              <a:t>Долгосрочные активы</a:t>
            </a:r>
          </a:p>
          <a:p>
            <a:pPr algn="ctr"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1 </a:t>
            </a:r>
            <a:r>
              <a:rPr lang="ru-RU" sz="2400">
                <a:latin typeface="Times New Roman" pitchFamily="18" charset="0"/>
              </a:rPr>
              <a:t>Материальные</a:t>
            </a:r>
            <a:endParaRPr lang="en-US" sz="2400">
              <a:latin typeface="Times New Roman" pitchFamily="18" charset="0"/>
            </a:endParaRPr>
          </a:p>
          <a:p>
            <a:pPr algn="ctr"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2 </a:t>
            </a:r>
            <a:r>
              <a:rPr lang="ru-RU" sz="2400">
                <a:latin typeface="Times New Roman" pitchFamily="18" charset="0"/>
              </a:rPr>
              <a:t>Нематериальные</a:t>
            </a:r>
            <a:endParaRPr lang="en-US" sz="2400">
              <a:latin typeface="Times New Roman" pitchFamily="18" charset="0"/>
            </a:endParaRPr>
          </a:p>
          <a:p>
            <a:pPr algn="ctr" eaLnBrk="0" hangingPunct="0">
              <a:spcBef>
                <a:spcPct val="50000"/>
              </a:spcBef>
            </a:pPr>
            <a:endParaRPr lang="en-US" sz="240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24579" name="Text Box 5"/>
          <p:cNvSpPr txBox="1">
            <a:spLocks noChangeArrowheads="1"/>
          </p:cNvSpPr>
          <p:nvPr/>
        </p:nvSpPr>
        <p:spPr bwMode="auto">
          <a:xfrm>
            <a:off x="6705600" y="4495800"/>
            <a:ext cx="2209800" cy="1970088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endParaRPr lang="en-US" sz="2400">
              <a:solidFill>
                <a:schemeClr val="bg2"/>
              </a:solidFill>
              <a:latin typeface="Times New Roman" pitchFamily="18" charset="0"/>
            </a:endParaRPr>
          </a:p>
          <a:p>
            <a:pPr algn="ctr" eaLnBrk="0" hangingPunct="0">
              <a:spcBef>
                <a:spcPct val="50000"/>
              </a:spcBef>
            </a:pPr>
            <a:r>
              <a:rPr lang="ru-RU" sz="2400">
                <a:latin typeface="Times New Roman" pitchFamily="18" charset="0"/>
              </a:rPr>
              <a:t>Акционерный</a:t>
            </a:r>
          </a:p>
          <a:p>
            <a:pPr algn="ctr" eaLnBrk="0" hangingPunct="0">
              <a:spcBef>
                <a:spcPct val="50000"/>
              </a:spcBef>
            </a:pPr>
            <a:r>
              <a:rPr lang="ru-RU" sz="2400">
                <a:latin typeface="Times New Roman" pitchFamily="18" charset="0"/>
              </a:rPr>
              <a:t>Капитал</a:t>
            </a:r>
          </a:p>
          <a:p>
            <a:pPr algn="ctr" eaLnBrk="0" hangingPunct="0">
              <a:lnSpc>
                <a:spcPct val="50000"/>
              </a:lnSpc>
              <a:spcBef>
                <a:spcPct val="50000"/>
              </a:spcBef>
            </a:pPr>
            <a:endParaRPr lang="en-US" sz="240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24580" name="Text Box 6"/>
          <p:cNvSpPr txBox="1">
            <a:spLocks noChangeArrowheads="1"/>
          </p:cNvSpPr>
          <p:nvPr/>
        </p:nvSpPr>
        <p:spPr bwMode="auto">
          <a:xfrm>
            <a:off x="6705600" y="1905000"/>
            <a:ext cx="2209800" cy="830263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ru-RU" sz="2400">
                <a:latin typeface="Times New Roman" pitchFamily="18" charset="0"/>
              </a:rPr>
              <a:t>Текущие обязательства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24581" name="Text Box 7"/>
          <p:cNvSpPr txBox="1">
            <a:spLocks noChangeArrowheads="1"/>
          </p:cNvSpPr>
          <p:nvPr/>
        </p:nvSpPr>
        <p:spPr bwMode="auto">
          <a:xfrm>
            <a:off x="6705600" y="2895600"/>
            <a:ext cx="2209800" cy="10160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ru-RU" sz="2400">
                <a:latin typeface="Times New Roman" pitchFamily="18" charset="0"/>
              </a:rPr>
              <a:t>Долгосрочный</a:t>
            </a:r>
          </a:p>
          <a:p>
            <a:pPr algn="ctr" eaLnBrk="0" hangingPunct="0">
              <a:spcBef>
                <a:spcPct val="50000"/>
              </a:spcBef>
            </a:pPr>
            <a:r>
              <a:rPr lang="ru-RU" sz="2400">
                <a:latin typeface="Times New Roman" pitchFamily="18" charset="0"/>
              </a:rPr>
              <a:t>долг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7178" name="Text Box 10"/>
          <p:cNvSpPr txBox="1">
            <a:spLocks noChangeArrowheads="1"/>
          </p:cNvSpPr>
          <p:nvPr/>
        </p:nvSpPr>
        <p:spPr bwMode="auto">
          <a:xfrm>
            <a:off x="973138" y="1236663"/>
            <a:ext cx="78486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ru-RU" sz="2800">
                <a:latin typeface="Times New Roman" pitchFamily="18" charset="0"/>
              </a:rPr>
              <a:t>Решение о структуре капитала</a:t>
            </a:r>
            <a:endParaRPr lang="en-US" sz="2800">
              <a:latin typeface="Times New Roman" pitchFamily="18" charset="0"/>
            </a:endParaRPr>
          </a:p>
        </p:txBody>
      </p:sp>
      <p:sp>
        <p:nvSpPr>
          <p:cNvPr id="11" name="AutoShape 4"/>
          <p:cNvSpPr>
            <a:spLocks/>
          </p:cNvSpPr>
          <p:nvPr/>
        </p:nvSpPr>
        <p:spPr bwMode="auto">
          <a:xfrm>
            <a:off x="5943600" y="1981200"/>
            <a:ext cx="762000" cy="4419600"/>
          </a:xfrm>
          <a:prstGeom prst="leftBrace">
            <a:avLst>
              <a:gd name="adj1" fmla="val 48333"/>
              <a:gd name="adj2" fmla="val 50000"/>
            </a:avLst>
          </a:prstGeom>
          <a:noFill/>
          <a:ln w="38100">
            <a:solidFill>
              <a:srgbClr val="CC0000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3860800" y="3386138"/>
            <a:ext cx="2438400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ru-RU" sz="2500">
                <a:latin typeface="Times New Roman" pitchFamily="18" charset="0"/>
              </a:rPr>
              <a:t>Из каких источников фирма должна привлекать инвестиции</a:t>
            </a:r>
            <a:r>
              <a:rPr lang="en-US" sz="2500">
                <a:latin typeface="Times New Roman" pitchFamily="18" charset="0"/>
              </a:rPr>
              <a:t>?</a:t>
            </a:r>
          </a:p>
        </p:txBody>
      </p:sp>
      <p:sp>
        <p:nvSpPr>
          <p:cNvPr id="2458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ru-RU" smtClean="0">
                <a:cs typeface="Arial" charset="0"/>
              </a:rPr>
              <a:t>Балансовая модель фирмы</a:t>
            </a:r>
            <a:endParaRPr lang="en-US" smtClean="0">
              <a:cs typeface="Arial" charset="0"/>
            </a:endParaRPr>
          </a:p>
        </p:txBody>
      </p:sp>
      <p:sp>
        <p:nvSpPr>
          <p:cNvPr id="24586" name="Slide Number Placeholder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D7C1DC5-FA1C-4E1D-B787-E9DF748BBE99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8" grpId="0" autoUpdateAnimBg="0"/>
      <p:bldP spid="11" grpId="0" animBg="1"/>
      <p:bldP spid="12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2"/>
          <p:cNvSpPr>
            <a:spLocks noChangeArrowheads="1"/>
          </p:cNvSpPr>
          <p:nvPr/>
        </p:nvSpPr>
        <p:spPr bwMode="auto">
          <a:xfrm>
            <a:off x="3048000" y="3048000"/>
            <a:ext cx="1752600" cy="1447800"/>
          </a:xfrm>
          <a:prstGeom prst="rightArrow">
            <a:avLst>
              <a:gd name="adj1" fmla="val 46667"/>
              <a:gd name="adj2" fmla="val 20428"/>
            </a:avLst>
          </a:prstGeom>
          <a:solidFill>
            <a:srgbClr val="77933C"/>
          </a:solidFill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r" eaLnBrk="0" hangingPunct="0">
              <a:lnSpc>
                <a:spcPct val="70000"/>
              </a:lnSpc>
            </a:pPr>
            <a:r>
              <a:rPr lang="ru-RU">
                <a:solidFill>
                  <a:schemeClr val="tx2"/>
                </a:solidFill>
              </a:rPr>
              <a:t>Денежные</a:t>
            </a:r>
          </a:p>
          <a:p>
            <a:pPr algn="r" eaLnBrk="0" hangingPunct="0">
              <a:lnSpc>
                <a:spcPct val="70000"/>
              </a:lnSpc>
            </a:pPr>
            <a:r>
              <a:rPr lang="ru-RU">
                <a:solidFill>
                  <a:schemeClr val="tx2"/>
                </a:solidFill>
              </a:rPr>
              <a:t> потоки</a:t>
            </a:r>
          </a:p>
          <a:p>
            <a:pPr algn="r" eaLnBrk="0" hangingPunct="0">
              <a:lnSpc>
                <a:spcPct val="70000"/>
              </a:lnSpc>
            </a:pPr>
            <a:endParaRPr lang="en-US">
              <a:solidFill>
                <a:schemeClr val="tx2"/>
              </a:solidFill>
            </a:endParaRPr>
          </a:p>
        </p:txBody>
      </p:sp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4800600" y="2743200"/>
            <a:ext cx="735013" cy="838200"/>
          </a:xfrm>
          <a:prstGeom prst="rect">
            <a:avLst/>
          </a:prstGeom>
          <a:solidFill>
            <a:srgbClr val="77933C"/>
          </a:solidFill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6627" name="Rectangle 4"/>
          <p:cNvSpPr>
            <a:spLocks noGrp="1" noChangeArrowheads="1"/>
          </p:cNvSpPr>
          <p:nvPr>
            <p:ph type="title"/>
          </p:nvPr>
        </p:nvSpPr>
        <p:spPr>
          <a:xfrm>
            <a:off x="827088" y="0"/>
            <a:ext cx="8316912" cy="1206500"/>
          </a:xfrm>
        </p:spPr>
        <p:txBody>
          <a:bodyPr/>
          <a:lstStyle/>
          <a:p>
            <a:r>
              <a:rPr lang="ru-RU" sz="4000" smtClean="0"/>
              <a:t>Фирма и Финансовые Рынки</a:t>
            </a:r>
            <a:endParaRPr lang="en-US" sz="4000" smtClean="0"/>
          </a:p>
        </p:txBody>
      </p:sp>
      <p:sp>
        <p:nvSpPr>
          <p:cNvPr id="26628" name="Slide Number Placeholder 2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CB6C0CF-130A-49AD-ADDB-33EA23CED5C4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n-US"/>
          </a:p>
        </p:txBody>
      </p:sp>
      <p:sp>
        <p:nvSpPr>
          <p:cNvPr id="13317" name="AutoShape 5"/>
          <p:cNvSpPr>
            <a:spLocks noChangeArrowheads="1"/>
          </p:cNvSpPr>
          <p:nvPr/>
        </p:nvSpPr>
        <p:spPr bwMode="auto">
          <a:xfrm rot="-5400000">
            <a:off x="4305300" y="4381500"/>
            <a:ext cx="1371600" cy="685800"/>
          </a:xfrm>
          <a:prstGeom prst="leftArrow">
            <a:avLst>
              <a:gd name="adj1" fmla="val 55426"/>
              <a:gd name="adj2" fmla="val 35454"/>
            </a:avLst>
          </a:prstGeom>
          <a:solidFill>
            <a:srgbClr val="FF9900"/>
          </a:solidFill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r>
              <a:rPr lang="ru-RU">
                <a:solidFill>
                  <a:schemeClr val="tx2"/>
                </a:solidFill>
              </a:rPr>
              <a:t>Налоги</a:t>
            </a:r>
            <a:endParaRPr lang="en-US">
              <a:solidFill>
                <a:schemeClr val="tx2"/>
              </a:solidFill>
            </a:endParaRPr>
          </a:p>
        </p:txBody>
      </p:sp>
      <p:grpSp>
        <p:nvGrpSpPr>
          <p:cNvPr id="13318" name="Group 6"/>
          <p:cNvGrpSpPr>
            <a:grpSpLocks/>
          </p:cNvGrpSpPr>
          <p:nvPr/>
        </p:nvGrpSpPr>
        <p:grpSpPr bwMode="auto">
          <a:xfrm>
            <a:off x="990600" y="1371600"/>
            <a:ext cx="2133600" cy="3657600"/>
            <a:chOff x="720" y="864"/>
            <a:chExt cx="1344" cy="2304"/>
          </a:xfrm>
        </p:grpSpPr>
        <p:sp>
          <p:nvSpPr>
            <p:cNvPr id="26643" name="AutoShape 7"/>
            <p:cNvSpPr>
              <a:spLocks noChangeArrowheads="1"/>
            </p:cNvSpPr>
            <p:nvPr/>
          </p:nvSpPr>
          <p:spPr bwMode="auto">
            <a:xfrm flipH="1" flipV="1">
              <a:off x="720" y="864"/>
              <a:ext cx="1344" cy="2304"/>
            </a:xfrm>
            <a:prstGeom prst="cube">
              <a:avLst>
                <a:gd name="adj" fmla="val 12194"/>
              </a:avLst>
            </a:prstGeom>
            <a:solidFill>
              <a:schemeClr val="accent1"/>
            </a:solidFill>
            <a:ln w="12700">
              <a:solidFill>
                <a:schemeClr val="accent1"/>
              </a:solidFill>
              <a:miter lim="800000"/>
              <a:headEnd type="none" w="sm" len="sm"/>
              <a:tailEnd type="none" w="sm" len="sm"/>
            </a:ln>
          </p:spPr>
          <p:txBody>
            <a:bodyPr rot="10800000" wrap="none" anchor="ctr"/>
            <a:lstStyle/>
            <a:p>
              <a:pPr algn="ctr" eaLnBrk="0" hangingPunct="0"/>
              <a:endParaRPr lang="ru-RU" sz="2400">
                <a:solidFill>
                  <a:schemeClr val="bg2"/>
                </a:solidFill>
              </a:endParaRPr>
            </a:p>
          </p:txBody>
        </p:sp>
        <p:sp>
          <p:nvSpPr>
            <p:cNvPr id="26644" name="Text Box 8"/>
            <p:cNvSpPr txBox="1">
              <a:spLocks noChangeArrowheads="1"/>
            </p:cNvSpPr>
            <p:nvPr/>
          </p:nvSpPr>
          <p:spPr bwMode="auto">
            <a:xfrm>
              <a:off x="1147" y="1040"/>
              <a:ext cx="605" cy="252"/>
            </a:xfrm>
            <a:prstGeom prst="rect">
              <a:avLst/>
            </a:prstGeom>
            <a:solidFill>
              <a:schemeClr val="accent1"/>
            </a:solidFill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ru-RU" sz="2000" b="1"/>
                <a:t>Фирма</a:t>
              </a:r>
              <a:endParaRPr lang="en-US" sz="2000" b="1"/>
            </a:p>
          </p:txBody>
        </p:sp>
      </p:grpSp>
      <p:grpSp>
        <p:nvGrpSpPr>
          <p:cNvPr id="13321" name="Group 9"/>
          <p:cNvGrpSpPr>
            <a:grpSpLocks/>
          </p:cNvGrpSpPr>
          <p:nvPr/>
        </p:nvGrpSpPr>
        <p:grpSpPr bwMode="auto">
          <a:xfrm>
            <a:off x="3733800" y="5410200"/>
            <a:ext cx="2514600" cy="990600"/>
            <a:chOff x="2460" y="3408"/>
            <a:chExt cx="1584" cy="624"/>
          </a:xfrm>
        </p:grpSpPr>
        <p:sp>
          <p:nvSpPr>
            <p:cNvPr id="26641" name="AutoShape 10"/>
            <p:cNvSpPr>
              <a:spLocks noChangeArrowheads="1"/>
            </p:cNvSpPr>
            <p:nvPr/>
          </p:nvSpPr>
          <p:spPr bwMode="auto">
            <a:xfrm flipH="1" flipV="1">
              <a:off x="2460" y="3408"/>
              <a:ext cx="1584" cy="624"/>
            </a:xfrm>
            <a:prstGeom prst="cube">
              <a:avLst>
                <a:gd name="adj" fmla="val 21954"/>
              </a:avLst>
            </a:prstGeom>
            <a:solidFill>
              <a:srgbClr val="FF9900"/>
            </a:solidFill>
            <a:ln w="12700">
              <a:solidFill>
                <a:schemeClr val="accent1"/>
              </a:solidFill>
              <a:miter lim="800000"/>
              <a:headEnd type="none" w="sm" len="sm"/>
              <a:tailEnd type="none" w="sm" len="sm"/>
            </a:ln>
          </p:spPr>
          <p:txBody>
            <a:bodyPr rot="10800000" wrap="none" anchor="ctr"/>
            <a:lstStyle/>
            <a:p>
              <a:pPr algn="ctr" eaLnBrk="0" hangingPunct="0"/>
              <a:endParaRPr lang="ru-RU" sz="2400">
                <a:solidFill>
                  <a:schemeClr val="bg2"/>
                </a:solidFill>
              </a:endParaRPr>
            </a:p>
          </p:txBody>
        </p:sp>
        <p:sp>
          <p:nvSpPr>
            <p:cNvPr id="26642" name="Text Box 11"/>
            <p:cNvSpPr txBox="1">
              <a:spLocks noChangeArrowheads="1"/>
            </p:cNvSpPr>
            <p:nvPr/>
          </p:nvSpPr>
          <p:spPr bwMode="auto">
            <a:xfrm>
              <a:off x="2682" y="3595"/>
              <a:ext cx="1138" cy="252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ru-RU" sz="2000"/>
                <a:t>Правительство</a:t>
              </a:r>
              <a:endParaRPr lang="en-US" sz="2000"/>
            </a:p>
          </p:txBody>
        </p:sp>
      </p:grpSp>
      <p:sp>
        <p:nvSpPr>
          <p:cNvPr id="13324" name="AutoShape 12"/>
          <p:cNvSpPr>
            <a:spLocks noChangeArrowheads="1"/>
          </p:cNvSpPr>
          <p:nvPr/>
        </p:nvSpPr>
        <p:spPr bwMode="auto">
          <a:xfrm>
            <a:off x="3124200" y="1447800"/>
            <a:ext cx="3733800" cy="914400"/>
          </a:xfrm>
          <a:prstGeom prst="leftArrow">
            <a:avLst>
              <a:gd name="adj1" fmla="val 50000"/>
              <a:gd name="adj2" fmla="val 53594"/>
            </a:avLst>
          </a:prstGeom>
          <a:solidFill>
            <a:srgbClr val="77933C"/>
          </a:solidFill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 eaLnBrk="0" hangingPunct="0"/>
            <a:r>
              <a:rPr lang="ru-RU">
                <a:solidFill>
                  <a:schemeClr val="tx2"/>
                </a:solidFill>
              </a:rPr>
              <a:t>Фирма выпускает обязательства</a:t>
            </a:r>
            <a:endParaRPr lang="en-US">
              <a:solidFill>
                <a:schemeClr val="tx2"/>
              </a:solidFill>
            </a:endParaRPr>
          </a:p>
        </p:txBody>
      </p:sp>
      <p:sp>
        <p:nvSpPr>
          <p:cNvPr id="13325" name="AutoShape 13"/>
          <p:cNvSpPr>
            <a:spLocks noChangeArrowheads="1"/>
          </p:cNvSpPr>
          <p:nvPr/>
        </p:nvSpPr>
        <p:spPr bwMode="auto">
          <a:xfrm>
            <a:off x="3124200" y="2362200"/>
            <a:ext cx="2411413" cy="914400"/>
          </a:xfrm>
          <a:prstGeom prst="leftArrow">
            <a:avLst>
              <a:gd name="adj1" fmla="val 54167"/>
              <a:gd name="adj2" fmla="val 47139"/>
            </a:avLst>
          </a:prstGeom>
          <a:solidFill>
            <a:srgbClr val="77933C"/>
          </a:solidFill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>
              <a:lnSpc>
                <a:spcPct val="70000"/>
              </a:lnSpc>
            </a:pPr>
            <a:r>
              <a:rPr lang="ru-RU">
                <a:solidFill>
                  <a:schemeClr val="tx2"/>
                </a:solidFill>
              </a:rPr>
              <a:t>Нераспределенная</a:t>
            </a:r>
          </a:p>
          <a:p>
            <a:pPr eaLnBrk="0" hangingPunct="0">
              <a:lnSpc>
                <a:spcPct val="70000"/>
              </a:lnSpc>
            </a:pPr>
            <a:r>
              <a:rPr lang="ru-RU">
                <a:solidFill>
                  <a:schemeClr val="tx2"/>
                </a:solidFill>
              </a:rPr>
              <a:t>прибыль</a:t>
            </a:r>
            <a:endParaRPr lang="en-US">
              <a:solidFill>
                <a:schemeClr val="tx2"/>
              </a:solidFill>
            </a:endParaRPr>
          </a:p>
        </p:txBody>
      </p:sp>
      <p:sp>
        <p:nvSpPr>
          <p:cNvPr id="13326" name="Text Box 14"/>
          <p:cNvSpPr txBox="1">
            <a:spLocks noChangeArrowheads="1"/>
          </p:cNvSpPr>
          <p:nvPr/>
        </p:nvSpPr>
        <p:spPr bwMode="auto">
          <a:xfrm>
            <a:off x="1535113" y="2374900"/>
            <a:ext cx="1343025" cy="646113"/>
          </a:xfrm>
          <a:prstGeom prst="rect">
            <a:avLst/>
          </a:prstGeom>
          <a:solidFill>
            <a:schemeClr val="accent1"/>
          </a:solidFill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ru-RU"/>
              <a:t>Вложения в </a:t>
            </a:r>
          </a:p>
          <a:p>
            <a:pPr algn="ctr" eaLnBrk="0" hangingPunct="0"/>
            <a:r>
              <a:rPr lang="ru-RU"/>
              <a:t>активы</a:t>
            </a:r>
            <a:endParaRPr lang="en-US"/>
          </a:p>
        </p:txBody>
      </p:sp>
      <p:sp>
        <p:nvSpPr>
          <p:cNvPr id="13327" name="AutoShape 15"/>
          <p:cNvSpPr>
            <a:spLocks noChangeArrowheads="1"/>
          </p:cNvSpPr>
          <p:nvPr/>
        </p:nvSpPr>
        <p:spPr bwMode="auto">
          <a:xfrm>
            <a:off x="4800600" y="3109913"/>
            <a:ext cx="2038350" cy="1447800"/>
          </a:xfrm>
          <a:prstGeom prst="rightArrow">
            <a:avLst>
              <a:gd name="adj1" fmla="val 60019"/>
              <a:gd name="adj2" fmla="val 23758"/>
            </a:avLst>
          </a:prstGeom>
          <a:solidFill>
            <a:srgbClr val="77933C"/>
          </a:solidFill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>
              <a:lnSpc>
                <a:spcPct val="75000"/>
              </a:lnSpc>
            </a:pPr>
            <a:r>
              <a:rPr lang="ru-RU">
                <a:solidFill>
                  <a:schemeClr val="tx2"/>
                </a:solidFill>
              </a:rPr>
              <a:t>Дивиденды и </a:t>
            </a:r>
          </a:p>
          <a:p>
            <a:pPr eaLnBrk="0" hangingPunct="0">
              <a:lnSpc>
                <a:spcPct val="75000"/>
              </a:lnSpc>
            </a:pPr>
            <a:r>
              <a:rPr lang="ru-RU">
                <a:solidFill>
                  <a:schemeClr val="tx2"/>
                </a:solidFill>
              </a:rPr>
              <a:t>Кредитные </a:t>
            </a:r>
          </a:p>
          <a:p>
            <a:pPr eaLnBrk="0" hangingPunct="0">
              <a:lnSpc>
                <a:spcPct val="75000"/>
              </a:lnSpc>
            </a:pPr>
            <a:r>
              <a:rPr lang="ru-RU">
                <a:solidFill>
                  <a:schemeClr val="tx2"/>
                </a:solidFill>
              </a:rPr>
              <a:t>выплаты</a:t>
            </a:r>
          </a:p>
          <a:p>
            <a:pPr eaLnBrk="0" hangingPunct="0">
              <a:lnSpc>
                <a:spcPct val="75000"/>
              </a:lnSpc>
            </a:pPr>
            <a:endParaRPr lang="en-US" i="1">
              <a:solidFill>
                <a:schemeClr val="tx2"/>
              </a:solidFill>
            </a:endParaRPr>
          </a:p>
        </p:txBody>
      </p:sp>
      <p:sp>
        <p:nvSpPr>
          <p:cNvPr id="13328" name="Rectangle 16"/>
          <p:cNvSpPr>
            <a:spLocks noChangeArrowheads="1"/>
          </p:cNvSpPr>
          <p:nvPr/>
        </p:nvSpPr>
        <p:spPr bwMode="auto">
          <a:xfrm>
            <a:off x="1371600" y="3429000"/>
            <a:ext cx="1784350" cy="12001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ru-RU"/>
              <a:t>Текущие активы</a:t>
            </a:r>
            <a:r>
              <a:rPr lang="en-US"/>
              <a:t/>
            </a:r>
            <a:br>
              <a:rPr lang="en-US"/>
            </a:br>
            <a:endParaRPr lang="ru-RU"/>
          </a:p>
          <a:p>
            <a:r>
              <a:rPr lang="ru-RU"/>
              <a:t>Долгосрочные</a:t>
            </a:r>
          </a:p>
          <a:p>
            <a:r>
              <a:rPr lang="ru-RU"/>
              <a:t>активы</a:t>
            </a:r>
            <a:endParaRPr lang="en-US"/>
          </a:p>
        </p:txBody>
      </p:sp>
      <p:grpSp>
        <p:nvGrpSpPr>
          <p:cNvPr id="13329" name="Group 17"/>
          <p:cNvGrpSpPr>
            <a:grpSpLocks/>
          </p:cNvGrpSpPr>
          <p:nvPr/>
        </p:nvGrpSpPr>
        <p:grpSpPr bwMode="auto">
          <a:xfrm>
            <a:off x="6858000" y="1371600"/>
            <a:ext cx="2133600" cy="3657600"/>
            <a:chOff x="4320" y="1008"/>
            <a:chExt cx="1344" cy="2304"/>
          </a:xfrm>
        </p:grpSpPr>
        <p:sp>
          <p:nvSpPr>
            <p:cNvPr id="26639" name="AutoShape 18"/>
            <p:cNvSpPr>
              <a:spLocks noChangeArrowheads="1"/>
            </p:cNvSpPr>
            <p:nvPr/>
          </p:nvSpPr>
          <p:spPr bwMode="auto">
            <a:xfrm flipH="1" flipV="1">
              <a:off x="4320" y="1008"/>
              <a:ext cx="1344" cy="2304"/>
            </a:xfrm>
            <a:prstGeom prst="cube">
              <a:avLst>
                <a:gd name="adj" fmla="val 12194"/>
              </a:avLst>
            </a:prstGeom>
            <a:solidFill>
              <a:srgbClr val="B88730"/>
            </a:solidFill>
            <a:ln w="12700">
              <a:solidFill>
                <a:schemeClr val="accent1"/>
              </a:solidFill>
              <a:miter lim="800000"/>
              <a:headEnd type="none" w="sm" len="sm"/>
              <a:tailEnd type="none" w="sm" len="sm"/>
            </a:ln>
          </p:spPr>
          <p:txBody>
            <a:bodyPr rot="10800000" wrap="none" anchor="ctr"/>
            <a:lstStyle/>
            <a:p>
              <a:pPr algn="ctr" eaLnBrk="0" hangingPunct="0"/>
              <a:endParaRPr lang="ru-RU" sz="2400">
                <a:solidFill>
                  <a:schemeClr val="bg2"/>
                </a:solidFill>
              </a:endParaRPr>
            </a:p>
          </p:txBody>
        </p:sp>
        <p:sp>
          <p:nvSpPr>
            <p:cNvPr id="26640" name="Text Box 19"/>
            <p:cNvSpPr txBox="1">
              <a:spLocks noChangeArrowheads="1"/>
            </p:cNvSpPr>
            <p:nvPr/>
          </p:nvSpPr>
          <p:spPr bwMode="auto">
            <a:xfrm>
              <a:off x="4512" y="1248"/>
              <a:ext cx="1116" cy="446"/>
            </a:xfrm>
            <a:prstGeom prst="rect">
              <a:avLst/>
            </a:prstGeom>
            <a:solidFill>
              <a:srgbClr val="B88730"/>
            </a:solidFill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pPr algn="ctr" eaLnBrk="0" hangingPunct="0"/>
              <a:r>
                <a:rPr lang="ru-RU" sz="2000" b="1"/>
                <a:t>Финансовые</a:t>
              </a:r>
            </a:p>
            <a:p>
              <a:pPr algn="ctr" eaLnBrk="0" hangingPunct="0"/>
              <a:r>
                <a:rPr lang="ru-RU" sz="2000" b="1"/>
                <a:t>Рынки</a:t>
              </a:r>
              <a:endParaRPr lang="en-US" b="1"/>
            </a:p>
          </p:txBody>
        </p:sp>
      </p:grpSp>
      <p:sp>
        <p:nvSpPr>
          <p:cNvPr id="13332" name="Rectangle 20"/>
          <p:cNvSpPr>
            <a:spLocks noChangeArrowheads="1"/>
          </p:cNvSpPr>
          <p:nvPr/>
        </p:nvSpPr>
        <p:spPr bwMode="auto">
          <a:xfrm>
            <a:off x="7162800" y="2774950"/>
            <a:ext cx="1905000" cy="20320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ru-RU"/>
              <a:t>Долгосрочный долг</a:t>
            </a:r>
          </a:p>
          <a:p>
            <a:pPr eaLnBrk="0" hangingPunct="0">
              <a:spcBef>
                <a:spcPct val="50000"/>
              </a:spcBef>
            </a:pPr>
            <a:r>
              <a:rPr lang="ru-RU"/>
              <a:t>Краткосрочный долг</a:t>
            </a:r>
          </a:p>
          <a:p>
            <a:pPr eaLnBrk="0" hangingPunct="0">
              <a:spcBef>
                <a:spcPct val="50000"/>
              </a:spcBef>
            </a:pPr>
            <a:r>
              <a:rPr lang="ru-RU"/>
              <a:t>Акционерный капитал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3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3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3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3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3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3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13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 animBg="1" autoUpdateAnimBg="0"/>
      <p:bldP spid="13315" grpId="0" animBg="1"/>
      <p:bldP spid="13317" grpId="0" animBg="1" autoUpdateAnimBg="0"/>
      <p:bldP spid="13324" grpId="0" animBg="1" autoUpdateAnimBg="0"/>
      <p:bldP spid="13325" grpId="0" animBg="1" autoUpdateAnimBg="0"/>
      <p:bldP spid="13326" grpId="0" animBg="1" autoUpdateAnimBg="0"/>
      <p:bldP spid="13327" grpId="0" animBg="1" autoUpdateAnimBg="0"/>
      <p:bldP spid="13328" grpId="0" autoUpdateAnimBg="0"/>
      <p:bldP spid="13332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pPr>
              <a:lnSpc>
                <a:spcPct val="70000"/>
              </a:lnSpc>
            </a:pPr>
            <a:r>
              <a:rPr lang="ru-RU" smtClean="0"/>
              <a:t>Акции и облигации как условные требования</a:t>
            </a:r>
            <a:endParaRPr lang="en-US" smtClean="0"/>
          </a:p>
        </p:txBody>
      </p:sp>
      <p:sp>
        <p:nvSpPr>
          <p:cNvPr id="27650" name="Slide Number Placeholder 1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518C3E8-7B51-4B60-9E62-26BA95FF5414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n-US"/>
          </a:p>
        </p:txBody>
      </p:sp>
      <p:sp>
        <p:nvSpPr>
          <p:cNvPr id="15363" name="Line 3"/>
          <p:cNvSpPr>
            <a:spLocks noChangeShapeType="1"/>
          </p:cNvSpPr>
          <p:nvPr/>
        </p:nvSpPr>
        <p:spPr bwMode="auto">
          <a:xfrm rot="-5400000">
            <a:off x="2057400" y="2895600"/>
            <a:ext cx="0" cy="762000"/>
          </a:xfrm>
          <a:prstGeom prst="line">
            <a:avLst/>
          </a:prstGeom>
          <a:noFill/>
          <a:ln w="38100">
            <a:solidFill>
              <a:srgbClr val="000000"/>
            </a:solidFill>
            <a:prstDash val="dash"/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ru-RU"/>
          </a:p>
        </p:txBody>
      </p:sp>
      <p:grpSp>
        <p:nvGrpSpPr>
          <p:cNvPr id="15364" name="Group 4"/>
          <p:cNvGrpSpPr>
            <a:grpSpLocks/>
          </p:cNvGrpSpPr>
          <p:nvPr/>
        </p:nvGrpSpPr>
        <p:grpSpPr bwMode="auto">
          <a:xfrm>
            <a:off x="2209800" y="4022725"/>
            <a:ext cx="466725" cy="549275"/>
            <a:chOff x="2208" y="2160"/>
            <a:chExt cx="294" cy="346"/>
          </a:xfrm>
        </p:grpSpPr>
        <p:sp>
          <p:nvSpPr>
            <p:cNvPr id="27665" name="Line 5"/>
            <p:cNvSpPr>
              <a:spLocks noChangeShapeType="1"/>
            </p:cNvSpPr>
            <p:nvPr/>
          </p:nvSpPr>
          <p:spPr bwMode="auto">
            <a:xfrm>
              <a:off x="2355" y="2160"/>
              <a:ext cx="0" cy="134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7666" name="Text Box 6"/>
            <p:cNvSpPr txBox="1">
              <a:spLocks noChangeArrowheads="1"/>
            </p:cNvSpPr>
            <p:nvPr/>
          </p:nvSpPr>
          <p:spPr bwMode="auto">
            <a:xfrm>
              <a:off x="2208" y="2256"/>
              <a:ext cx="29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2000" i="1">
                  <a:solidFill>
                    <a:srgbClr val="000000"/>
                  </a:solidFill>
                  <a:latin typeface="Times New Roman" pitchFamily="18" charset="0"/>
                </a:rPr>
                <a:t>$F</a:t>
              </a:r>
            </a:p>
          </p:txBody>
        </p:sp>
      </p:grpSp>
      <p:sp>
        <p:nvSpPr>
          <p:cNvPr id="15367" name="Text Box 7"/>
          <p:cNvSpPr txBox="1">
            <a:spLocks noChangeArrowheads="1"/>
          </p:cNvSpPr>
          <p:nvPr/>
        </p:nvSpPr>
        <p:spPr bwMode="auto">
          <a:xfrm>
            <a:off x="1219200" y="3108325"/>
            <a:ext cx="4667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000" i="1">
                <a:solidFill>
                  <a:srgbClr val="000000"/>
                </a:solidFill>
                <a:latin typeface="Times New Roman" pitchFamily="18" charset="0"/>
              </a:rPr>
              <a:t>$F</a:t>
            </a:r>
          </a:p>
        </p:txBody>
      </p:sp>
      <p:sp>
        <p:nvSpPr>
          <p:cNvPr id="15368" name="Line 8"/>
          <p:cNvSpPr>
            <a:spLocks noChangeShapeType="1"/>
          </p:cNvSpPr>
          <p:nvPr/>
        </p:nvSpPr>
        <p:spPr bwMode="auto">
          <a:xfrm flipV="1">
            <a:off x="1725613" y="3276600"/>
            <a:ext cx="712787" cy="71120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5369" name="Line 9"/>
          <p:cNvSpPr>
            <a:spLocks noChangeShapeType="1"/>
          </p:cNvSpPr>
          <p:nvPr/>
        </p:nvSpPr>
        <p:spPr bwMode="auto">
          <a:xfrm flipH="1">
            <a:off x="2427288" y="3276600"/>
            <a:ext cx="1382712" cy="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ru-RU"/>
          </a:p>
        </p:txBody>
      </p:sp>
      <p:grpSp>
        <p:nvGrpSpPr>
          <p:cNvPr id="15370" name="Group 10"/>
          <p:cNvGrpSpPr>
            <a:grpSpLocks/>
          </p:cNvGrpSpPr>
          <p:nvPr/>
        </p:nvGrpSpPr>
        <p:grpSpPr bwMode="auto">
          <a:xfrm>
            <a:off x="1143000" y="1219200"/>
            <a:ext cx="2540000" cy="2786063"/>
            <a:chOff x="528" y="768"/>
            <a:chExt cx="1600" cy="1755"/>
          </a:xfrm>
        </p:grpSpPr>
        <p:sp>
          <p:nvSpPr>
            <p:cNvPr id="27663" name="Line 11"/>
            <p:cNvSpPr>
              <a:spLocks noChangeShapeType="1"/>
            </p:cNvSpPr>
            <p:nvPr/>
          </p:nvSpPr>
          <p:spPr bwMode="auto">
            <a:xfrm>
              <a:off x="890" y="1088"/>
              <a:ext cx="0" cy="1435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7664" name="Text Box 12"/>
            <p:cNvSpPr txBox="1">
              <a:spLocks noChangeArrowheads="1"/>
            </p:cNvSpPr>
            <p:nvPr/>
          </p:nvSpPr>
          <p:spPr bwMode="auto">
            <a:xfrm>
              <a:off x="528" y="768"/>
              <a:ext cx="1600" cy="3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>
                <a:lnSpc>
                  <a:spcPct val="75000"/>
                </a:lnSpc>
              </a:pPr>
              <a:r>
                <a:rPr lang="ru-RU" sz="2000">
                  <a:solidFill>
                    <a:srgbClr val="000000"/>
                  </a:solidFill>
                  <a:latin typeface="Times New Roman" pitchFamily="18" charset="0"/>
                </a:rPr>
                <a:t>Выплаты держателям</a:t>
              </a:r>
            </a:p>
            <a:p>
              <a:pPr eaLnBrk="0" hangingPunct="0">
                <a:lnSpc>
                  <a:spcPct val="75000"/>
                </a:lnSpc>
              </a:pPr>
              <a:r>
                <a:rPr lang="ru-RU" sz="2000">
                  <a:solidFill>
                    <a:srgbClr val="000000"/>
                  </a:solidFill>
                  <a:latin typeface="Times New Roman" pitchFamily="18" charset="0"/>
                </a:rPr>
                <a:t>облигаций</a:t>
              </a:r>
              <a:endParaRPr lang="en-US" sz="20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</p:grpSp>
      <p:grpSp>
        <p:nvGrpSpPr>
          <p:cNvPr id="15373" name="Group 13"/>
          <p:cNvGrpSpPr>
            <a:grpSpLocks/>
          </p:cNvGrpSpPr>
          <p:nvPr/>
        </p:nvGrpSpPr>
        <p:grpSpPr bwMode="auto">
          <a:xfrm>
            <a:off x="1676400" y="4005263"/>
            <a:ext cx="2651125" cy="738187"/>
            <a:chOff x="864" y="2523"/>
            <a:chExt cx="1670" cy="465"/>
          </a:xfrm>
        </p:grpSpPr>
        <p:sp>
          <p:nvSpPr>
            <p:cNvPr id="27661" name="Line 14"/>
            <p:cNvSpPr>
              <a:spLocks noChangeShapeType="1"/>
            </p:cNvSpPr>
            <p:nvPr/>
          </p:nvSpPr>
          <p:spPr bwMode="auto">
            <a:xfrm rot="-5400000">
              <a:off x="1591" y="1822"/>
              <a:ext cx="0" cy="1402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7662" name="Text Box 15"/>
            <p:cNvSpPr txBox="1">
              <a:spLocks noChangeArrowheads="1"/>
            </p:cNvSpPr>
            <p:nvPr/>
          </p:nvSpPr>
          <p:spPr bwMode="auto">
            <a:xfrm>
              <a:off x="864" y="2736"/>
              <a:ext cx="1670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ru-RU" sz="2000">
                  <a:solidFill>
                    <a:srgbClr val="000000"/>
                  </a:solidFill>
                  <a:latin typeface="Times New Roman" pitchFamily="18" charset="0"/>
                </a:rPr>
                <a:t>Стоимость фирмы </a:t>
              </a:r>
              <a:r>
                <a:rPr lang="en-US" sz="2000" i="1">
                  <a:solidFill>
                    <a:srgbClr val="000000"/>
                  </a:solidFill>
                  <a:latin typeface="Times New Roman" pitchFamily="18" charset="0"/>
                </a:rPr>
                <a:t>(X)</a:t>
              </a:r>
            </a:p>
          </p:txBody>
        </p:sp>
      </p:grpSp>
      <p:sp>
        <p:nvSpPr>
          <p:cNvPr id="15377" name="Text Box 17"/>
          <p:cNvSpPr txBox="1">
            <a:spLocks noChangeArrowheads="1"/>
          </p:cNvSpPr>
          <p:nvPr/>
        </p:nvSpPr>
        <p:spPr bwMode="auto">
          <a:xfrm>
            <a:off x="457200" y="4876800"/>
            <a:ext cx="47244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>
                <a:solidFill>
                  <a:srgbClr val="800000"/>
                </a:solidFill>
                <a:latin typeface="Times New Roman" pitchFamily="18" charset="0"/>
              </a:rPr>
              <a:t>Держателям облигаций обещано</a:t>
            </a:r>
            <a:r>
              <a:rPr lang="en-US" sz="2000">
                <a:solidFill>
                  <a:srgbClr val="800000"/>
                </a:solidFill>
                <a:latin typeface="Times New Roman" pitchFamily="18" charset="0"/>
              </a:rPr>
              <a:t> $</a:t>
            </a:r>
            <a:r>
              <a:rPr lang="en-US" sz="2000" i="1">
                <a:solidFill>
                  <a:srgbClr val="800000"/>
                </a:solidFill>
                <a:latin typeface="Times New Roman" pitchFamily="18" charset="0"/>
              </a:rPr>
              <a:t>F</a:t>
            </a:r>
            <a:r>
              <a:rPr lang="en-US" sz="2000">
                <a:solidFill>
                  <a:srgbClr val="800000"/>
                </a:solidFill>
                <a:latin typeface="Times New Roman" pitchFamily="18" charset="0"/>
              </a:rPr>
              <a:t>. </a:t>
            </a:r>
          </a:p>
        </p:txBody>
      </p:sp>
      <p:sp>
        <p:nvSpPr>
          <p:cNvPr id="15378" name="Rectangle 18"/>
          <p:cNvSpPr>
            <a:spLocks noChangeArrowheads="1"/>
          </p:cNvSpPr>
          <p:nvPr/>
        </p:nvSpPr>
        <p:spPr bwMode="auto">
          <a:xfrm>
            <a:off x="488950" y="5257800"/>
            <a:ext cx="45720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>
                <a:solidFill>
                  <a:srgbClr val="800000"/>
                </a:solidFill>
                <a:latin typeface="Times New Roman" pitchFamily="18" charset="0"/>
              </a:rPr>
              <a:t>Если стоимость фирмы </a:t>
            </a:r>
            <a:r>
              <a:rPr lang="en-US" sz="2000">
                <a:solidFill>
                  <a:srgbClr val="800000"/>
                </a:solidFill>
                <a:latin typeface="Times New Roman" pitchFamily="18" charset="0"/>
              </a:rPr>
              <a:t>$</a:t>
            </a:r>
            <a:r>
              <a:rPr lang="en-US" sz="2000" i="1">
                <a:solidFill>
                  <a:srgbClr val="800000"/>
                </a:solidFill>
                <a:latin typeface="Times New Roman" pitchFamily="18" charset="0"/>
              </a:rPr>
              <a:t>F</a:t>
            </a:r>
            <a:r>
              <a:rPr lang="en-US" sz="2000">
                <a:solidFill>
                  <a:srgbClr val="800000"/>
                </a:solidFill>
                <a:latin typeface="Times New Roman" pitchFamily="18" charset="0"/>
              </a:rPr>
              <a:t>, </a:t>
            </a:r>
            <a:r>
              <a:rPr lang="ru-RU" sz="2000">
                <a:solidFill>
                  <a:srgbClr val="800000"/>
                </a:solidFill>
                <a:latin typeface="Times New Roman" pitchFamily="18" charset="0"/>
              </a:rPr>
              <a:t>они получают всю стоимость фирмы</a:t>
            </a:r>
            <a:r>
              <a:rPr lang="en-US" sz="2000">
                <a:solidFill>
                  <a:srgbClr val="800000"/>
                </a:solidFill>
                <a:latin typeface="Times New Roman" pitchFamily="18" charset="0"/>
              </a:rPr>
              <a:t>. </a:t>
            </a:r>
          </a:p>
        </p:txBody>
      </p:sp>
      <p:sp>
        <p:nvSpPr>
          <p:cNvPr id="15395" name="Line 35"/>
          <p:cNvSpPr>
            <a:spLocks noChangeShapeType="1"/>
          </p:cNvSpPr>
          <p:nvPr/>
        </p:nvSpPr>
        <p:spPr bwMode="auto">
          <a:xfrm flipH="1">
            <a:off x="2438400" y="1828800"/>
            <a:ext cx="1447800" cy="144780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5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3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3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3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3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5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5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4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5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 animBg="1"/>
      <p:bldP spid="15367" grpId="0" autoUpdateAnimBg="0"/>
      <p:bldP spid="15368" grpId="0" animBg="1"/>
      <p:bldP spid="15369" grpId="0" animBg="1"/>
      <p:bldP spid="15377" grpId="0" autoUpdateAnimBg="0"/>
      <p:bldP spid="15378" grpId="0" autoUpdateAnimBg="0"/>
      <p:bldP spid="1539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pPr>
              <a:lnSpc>
                <a:spcPct val="70000"/>
              </a:lnSpc>
            </a:pPr>
            <a:r>
              <a:rPr lang="ru-RU" smtClean="0"/>
              <a:t>Акции и облигации как условные требования</a:t>
            </a:r>
            <a:endParaRPr lang="en-US" smtClean="0"/>
          </a:p>
        </p:txBody>
      </p:sp>
      <p:sp>
        <p:nvSpPr>
          <p:cNvPr id="28674" name="Slide Number Placeholder 1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918B5DC-EADF-4540-9309-352C279D26C9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en-US"/>
          </a:p>
        </p:txBody>
      </p:sp>
      <p:sp>
        <p:nvSpPr>
          <p:cNvPr id="15363" name="Line 3"/>
          <p:cNvSpPr>
            <a:spLocks noChangeShapeType="1"/>
          </p:cNvSpPr>
          <p:nvPr/>
        </p:nvSpPr>
        <p:spPr bwMode="auto">
          <a:xfrm rot="-5400000">
            <a:off x="2057400" y="2895600"/>
            <a:ext cx="0" cy="762000"/>
          </a:xfrm>
          <a:prstGeom prst="line">
            <a:avLst/>
          </a:prstGeom>
          <a:noFill/>
          <a:ln w="38100">
            <a:solidFill>
              <a:srgbClr val="000000"/>
            </a:solidFill>
            <a:prstDash val="dash"/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ru-RU"/>
          </a:p>
        </p:txBody>
      </p:sp>
      <p:grpSp>
        <p:nvGrpSpPr>
          <p:cNvPr id="15364" name="Group 4"/>
          <p:cNvGrpSpPr>
            <a:grpSpLocks/>
          </p:cNvGrpSpPr>
          <p:nvPr/>
        </p:nvGrpSpPr>
        <p:grpSpPr bwMode="auto">
          <a:xfrm>
            <a:off x="2209800" y="4022725"/>
            <a:ext cx="466725" cy="549275"/>
            <a:chOff x="2208" y="2160"/>
            <a:chExt cx="294" cy="346"/>
          </a:xfrm>
        </p:grpSpPr>
        <p:sp>
          <p:nvSpPr>
            <p:cNvPr id="28703" name="Line 5"/>
            <p:cNvSpPr>
              <a:spLocks noChangeShapeType="1"/>
            </p:cNvSpPr>
            <p:nvPr/>
          </p:nvSpPr>
          <p:spPr bwMode="auto">
            <a:xfrm>
              <a:off x="2355" y="2160"/>
              <a:ext cx="0" cy="134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8704" name="Text Box 6"/>
            <p:cNvSpPr txBox="1">
              <a:spLocks noChangeArrowheads="1"/>
            </p:cNvSpPr>
            <p:nvPr/>
          </p:nvSpPr>
          <p:spPr bwMode="auto">
            <a:xfrm>
              <a:off x="2208" y="2256"/>
              <a:ext cx="29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2000" i="1">
                  <a:solidFill>
                    <a:srgbClr val="000000"/>
                  </a:solidFill>
                  <a:latin typeface="Times New Roman" pitchFamily="18" charset="0"/>
                </a:rPr>
                <a:t>$F</a:t>
              </a:r>
            </a:p>
          </p:txBody>
        </p:sp>
      </p:grpSp>
      <p:sp>
        <p:nvSpPr>
          <p:cNvPr id="15367" name="Text Box 7"/>
          <p:cNvSpPr txBox="1">
            <a:spLocks noChangeArrowheads="1"/>
          </p:cNvSpPr>
          <p:nvPr/>
        </p:nvSpPr>
        <p:spPr bwMode="auto">
          <a:xfrm>
            <a:off x="1219200" y="3108325"/>
            <a:ext cx="4667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000" i="1">
                <a:solidFill>
                  <a:srgbClr val="000000"/>
                </a:solidFill>
                <a:latin typeface="Times New Roman" pitchFamily="18" charset="0"/>
              </a:rPr>
              <a:t>$F</a:t>
            </a:r>
          </a:p>
        </p:txBody>
      </p:sp>
      <p:sp>
        <p:nvSpPr>
          <p:cNvPr id="15368" name="Line 8"/>
          <p:cNvSpPr>
            <a:spLocks noChangeShapeType="1"/>
          </p:cNvSpPr>
          <p:nvPr/>
        </p:nvSpPr>
        <p:spPr bwMode="auto">
          <a:xfrm flipV="1">
            <a:off x="1725613" y="3276600"/>
            <a:ext cx="712787" cy="71120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5369" name="Line 9"/>
          <p:cNvSpPr>
            <a:spLocks noChangeShapeType="1"/>
          </p:cNvSpPr>
          <p:nvPr/>
        </p:nvSpPr>
        <p:spPr bwMode="auto">
          <a:xfrm flipH="1">
            <a:off x="2427288" y="3276600"/>
            <a:ext cx="1382712" cy="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ru-RU"/>
          </a:p>
        </p:txBody>
      </p:sp>
      <p:grpSp>
        <p:nvGrpSpPr>
          <p:cNvPr id="15370" name="Group 10"/>
          <p:cNvGrpSpPr>
            <a:grpSpLocks/>
          </p:cNvGrpSpPr>
          <p:nvPr/>
        </p:nvGrpSpPr>
        <p:grpSpPr bwMode="auto">
          <a:xfrm>
            <a:off x="1143000" y="1219200"/>
            <a:ext cx="2540000" cy="2786063"/>
            <a:chOff x="528" y="768"/>
            <a:chExt cx="1600" cy="1755"/>
          </a:xfrm>
        </p:grpSpPr>
        <p:sp>
          <p:nvSpPr>
            <p:cNvPr id="28701" name="Line 11"/>
            <p:cNvSpPr>
              <a:spLocks noChangeShapeType="1"/>
            </p:cNvSpPr>
            <p:nvPr/>
          </p:nvSpPr>
          <p:spPr bwMode="auto">
            <a:xfrm>
              <a:off x="890" y="1088"/>
              <a:ext cx="0" cy="1435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8702" name="Text Box 12"/>
            <p:cNvSpPr txBox="1">
              <a:spLocks noChangeArrowheads="1"/>
            </p:cNvSpPr>
            <p:nvPr/>
          </p:nvSpPr>
          <p:spPr bwMode="auto">
            <a:xfrm>
              <a:off x="528" y="768"/>
              <a:ext cx="1600" cy="3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>
                <a:lnSpc>
                  <a:spcPct val="75000"/>
                </a:lnSpc>
              </a:pPr>
              <a:r>
                <a:rPr lang="ru-RU" sz="2000">
                  <a:solidFill>
                    <a:srgbClr val="000000"/>
                  </a:solidFill>
                  <a:latin typeface="Times New Roman" pitchFamily="18" charset="0"/>
                </a:rPr>
                <a:t>Выплаты держателям</a:t>
              </a:r>
            </a:p>
            <a:p>
              <a:pPr eaLnBrk="0" hangingPunct="0">
                <a:lnSpc>
                  <a:spcPct val="75000"/>
                </a:lnSpc>
              </a:pPr>
              <a:r>
                <a:rPr lang="ru-RU" sz="2000">
                  <a:solidFill>
                    <a:srgbClr val="000000"/>
                  </a:solidFill>
                  <a:latin typeface="Times New Roman" pitchFamily="18" charset="0"/>
                </a:rPr>
                <a:t>облигаций</a:t>
              </a:r>
              <a:endParaRPr lang="en-US" sz="20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</p:grpSp>
      <p:grpSp>
        <p:nvGrpSpPr>
          <p:cNvPr id="15373" name="Group 13"/>
          <p:cNvGrpSpPr>
            <a:grpSpLocks/>
          </p:cNvGrpSpPr>
          <p:nvPr/>
        </p:nvGrpSpPr>
        <p:grpSpPr bwMode="auto">
          <a:xfrm>
            <a:off x="1676400" y="4005263"/>
            <a:ext cx="2651125" cy="738187"/>
            <a:chOff x="864" y="2523"/>
            <a:chExt cx="1670" cy="465"/>
          </a:xfrm>
        </p:grpSpPr>
        <p:sp>
          <p:nvSpPr>
            <p:cNvPr id="28699" name="Line 14"/>
            <p:cNvSpPr>
              <a:spLocks noChangeShapeType="1"/>
            </p:cNvSpPr>
            <p:nvPr/>
          </p:nvSpPr>
          <p:spPr bwMode="auto">
            <a:xfrm rot="-5400000">
              <a:off x="1591" y="1822"/>
              <a:ext cx="0" cy="1402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8700" name="Text Box 15"/>
            <p:cNvSpPr txBox="1">
              <a:spLocks noChangeArrowheads="1"/>
            </p:cNvSpPr>
            <p:nvPr/>
          </p:nvSpPr>
          <p:spPr bwMode="auto">
            <a:xfrm>
              <a:off x="864" y="2736"/>
              <a:ext cx="1670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ru-RU" sz="2000">
                  <a:solidFill>
                    <a:srgbClr val="000000"/>
                  </a:solidFill>
                  <a:latin typeface="Times New Roman" pitchFamily="18" charset="0"/>
                </a:rPr>
                <a:t>Стоимость фирмы </a:t>
              </a:r>
              <a:r>
                <a:rPr lang="en-US" sz="2000" i="1">
                  <a:solidFill>
                    <a:srgbClr val="000000"/>
                  </a:solidFill>
                  <a:latin typeface="Times New Roman" pitchFamily="18" charset="0"/>
                </a:rPr>
                <a:t>(X)</a:t>
              </a:r>
            </a:p>
          </p:txBody>
        </p:sp>
      </p:grpSp>
      <p:sp>
        <p:nvSpPr>
          <p:cNvPr id="28682" name="Line 16"/>
          <p:cNvSpPr>
            <a:spLocks noChangeShapeType="1"/>
          </p:cNvSpPr>
          <p:nvPr/>
        </p:nvSpPr>
        <p:spPr bwMode="auto">
          <a:xfrm>
            <a:off x="7578725" y="5767388"/>
            <a:ext cx="1588" cy="212725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5377" name="Text Box 17"/>
          <p:cNvSpPr txBox="1">
            <a:spLocks noChangeArrowheads="1"/>
          </p:cNvSpPr>
          <p:nvPr/>
        </p:nvSpPr>
        <p:spPr bwMode="auto">
          <a:xfrm>
            <a:off x="457200" y="4876800"/>
            <a:ext cx="47244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>
                <a:solidFill>
                  <a:srgbClr val="800000"/>
                </a:solidFill>
                <a:latin typeface="Times New Roman" pitchFamily="18" charset="0"/>
              </a:rPr>
              <a:t>Держателям облигаций обещано</a:t>
            </a:r>
            <a:r>
              <a:rPr lang="en-US" sz="2000">
                <a:solidFill>
                  <a:srgbClr val="800000"/>
                </a:solidFill>
                <a:latin typeface="Times New Roman" pitchFamily="18" charset="0"/>
              </a:rPr>
              <a:t> $</a:t>
            </a:r>
            <a:r>
              <a:rPr lang="en-US" sz="2000" i="1">
                <a:solidFill>
                  <a:srgbClr val="800000"/>
                </a:solidFill>
                <a:latin typeface="Times New Roman" pitchFamily="18" charset="0"/>
              </a:rPr>
              <a:t>F</a:t>
            </a:r>
            <a:r>
              <a:rPr lang="en-US" sz="2000">
                <a:solidFill>
                  <a:srgbClr val="800000"/>
                </a:solidFill>
                <a:latin typeface="Times New Roman" pitchFamily="18" charset="0"/>
              </a:rPr>
              <a:t>. </a:t>
            </a:r>
          </a:p>
        </p:txBody>
      </p:sp>
      <p:sp>
        <p:nvSpPr>
          <p:cNvPr id="15378" name="Rectangle 18"/>
          <p:cNvSpPr>
            <a:spLocks noChangeArrowheads="1"/>
          </p:cNvSpPr>
          <p:nvPr/>
        </p:nvSpPr>
        <p:spPr bwMode="auto">
          <a:xfrm>
            <a:off x="488950" y="5257800"/>
            <a:ext cx="45720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>
                <a:solidFill>
                  <a:srgbClr val="800000"/>
                </a:solidFill>
                <a:latin typeface="Times New Roman" pitchFamily="18" charset="0"/>
              </a:rPr>
              <a:t>Если стоимость фирмы </a:t>
            </a:r>
            <a:r>
              <a:rPr lang="en-US" sz="2000">
                <a:solidFill>
                  <a:srgbClr val="800000"/>
                </a:solidFill>
                <a:latin typeface="Times New Roman" pitchFamily="18" charset="0"/>
              </a:rPr>
              <a:t>$</a:t>
            </a:r>
            <a:r>
              <a:rPr lang="en-US" sz="2000" i="1">
                <a:solidFill>
                  <a:srgbClr val="800000"/>
                </a:solidFill>
                <a:latin typeface="Times New Roman" pitchFamily="18" charset="0"/>
              </a:rPr>
              <a:t>F</a:t>
            </a:r>
            <a:r>
              <a:rPr lang="en-US" sz="2000">
                <a:solidFill>
                  <a:srgbClr val="800000"/>
                </a:solidFill>
                <a:latin typeface="Times New Roman" pitchFamily="18" charset="0"/>
              </a:rPr>
              <a:t>, </a:t>
            </a:r>
            <a:r>
              <a:rPr lang="ru-RU" sz="2000">
                <a:solidFill>
                  <a:srgbClr val="800000"/>
                </a:solidFill>
                <a:latin typeface="Times New Roman" pitchFamily="18" charset="0"/>
              </a:rPr>
              <a:t>они получают всю стоимость фирмы</a:t>
            </a:r>
            <a:r>
              <a:rPr lang="en-US" sz="2000">
                <a:solidFill>
                  <a:srgbClr val="800000"/>
                </a:solidFill>
                <a:latin typeface="Times New Roman" pitchFamily="18" charset="0"/>
              </a:rPr>
              <a:t>. </a:t>
            </a:r>
          </a:p>
        </p:txBody>
      </p:sp>
      <p:grpSp>
        <p:nvGrpSpPr>
          <p:cNvPr id="15380" name="Group 20"/>
          <p:cNvGrpSpPr>
            <a:grpSpLocks/>
          </p:cNvGrpSpPr>
          <p:nvPr/>
        </p:nvGrpSpPr>
        <p:grpSpPr bwMode="auto">
          <a:xfrm>
            <a:off x="6629400" y="4005263"/>
            <a:ext cx="466725" cy="549275"/>
            <a:chOff x="2208" y="2160"/>
            <a:chExt cx="294" cy="346"/>
          </a:xfrm>
        </p:grpSpPr>
        <p:sp>
          <p:nvSpPr>
            <p:cNvPr id="28697" name="Line 21"/>
            <p:cNvSpPr>
              <a:spLocks noChangeShapeType="1"/>
            </p:cNvSpPr>
            <p:nvPr/>
          </p:nvSpPr>
          <p:spPr bwMode="auto">
            <a:xfrm>
              <a:off x="2355" y="2160"/>
              <a:ext cx="0" cy="134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8698" name="Text Box 22"/>
            <p:cNvSpPr txBox="1">
              <a:spLocks noChangeArrowheads="1"/>
            </p:cNvSpPr>
            <p:nvPr/>
          </p:nvSpPr>
          <p:spPr bwMode="auto">
            <a:xfrm>
              <a:off x="2208" y="2256"/>
              <a:ext cx="29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2000" i="1">
                  <a:solidFill>
                    <a:srgbClr val="000000"/>
                  </a:solidFill>
                  <a:latin typeface="Times New Roman" pitchFamily="18" charset="0"/>
                </a:rPr>
                <a:t>$F</a:t>
              </a:r>
            </a:p>
          </p:txBody>
        </p:sp>
      </p:grpSp>
      <p:grpSp>
        <p:nvGrpSpPr>
          <p:cNvPr id="15383" name="Group 23"/>
          <p:cNvGrpSpPr>
            <a:grpSpLocks/>
          </p:cNvGrpSpPr>
          <p:nvPr/>
        </p:nvGrpSpPr>
        <p:grpSpPr bwMode="auto">
          <a:xfrm>
            <a:off x="5562600" y="1219200"/>
            <a:ext cx="2546350" cy="2786063"/>
            <a:chOff x="528" y="768"/>
            <a:chExt cx="1604" cy="1755"/>
          </a:xfrm>
        </p:grpSpPr>
        <p:sp>
          <p:nvSpPr>
            <p:cNvPr id="28695" name="Line 24"/>
            <p:cNvSpPr>
              <a:spLocks noChangeShapeType="1"/>
            </p:cNvSpPr>
            <p:nvPr/>
          </p:nvSpPr>
          <p:spPr bwMode="auto">
            <a:xfrm>
              <a:off x="890" y="1088"/>
              <a:ext cx="0" cy="1435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8696" name="Text Box 25"/>
            <p:cNvSpPr txBox="1">
              <a:spLocks noChangeArrowheads="1"/>
            </p:cNvSpPr>
            <p:nvPr/>
          </p:nvSpPr>
          <p:spPr bwMode="auto">
            <a:xfrm>
              <a:off x="528" y="768"/>
              <a:ext cx="1604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>
                <a:lnSpc>
                  <a:spcPct val="75000"/>
                </a:lnSpc>
              </a:pPr>
              <a:r>
                <a:rPr lang="ru-RU" sz="2000">
                  <a:solidFill>
                    <a:srgbClr val="000000"/>
                  </a:solidFill>
                  <a:latin typeface="Times New Roman" pitchFamily="18" charset="0"/>
                </a:rPr>
                <a:t>Выплаты акционерам</a:t>
              </a:r>
              <a:endParaRPr lang="en-US" sz="20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</p:grpSp>
      <p:grpSp>
        <p:nvGrpSpPr>
          <p:cNvPr id="15386" name="Group 26"/>
          <p:cNvGrpSpPr>
            <a:grpSpLocks/>
          </p:cNvGrpSpPr>
          <p:nvPr/>
        </p:nvGrpSpPr>
        <p:grpSpPr bwMode="auto">
          <a:xfrm>
            <a:off x="6096000" y="4005263"/>
            <a:ext cx="2651125" cy="738187"/>
            <a:chOff x="864" y="2523"/>
            <a:chExt cx="1670" cy="465"/>
          </a:xfrm>
        </p:grpSpPr>
        <p:sp>
          <p:nvSpPr>
            <p:cNvPr id="28693" name="Line 27"/>
            <p:cNvSpPr>
              <a:spLocks noChangeShapeType="1"/>
            </p:cNvSpPr>
            <p:nvPr/>
          </p:nvSpPr>
          <p:spPr bwMode="auto">
            <a:xfrm rot="-5400000">
              <a:off x="1591" y="1822"/>
              <a:ext cx="0" cy="1402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8694" name="Text Box 28"/>
            <p:cNvSpPr txBox="1">
              <a:spLocks noChangeArrowheads="1"/>
            </p:cNvSpPr>
            <p:nvPr/>
          </p:nvSpPr>
          <p:spPr bwMode="auto">
            <a:xfrm>
              <a:off x="864" y="2736"/>
              <a:ext cx="1670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ru-RU" sz="2000">
                  <a:solidFill>
                    <a:srgbClr val="000000"/>
                  </a:solidFill>
                  <a:latin typeface="Times New Roman" pitchFamily="18" charset="0"/>
                </a:rPr>
                <a:t>Стоимость фирмы </a:t>
              </a:r>
              <a:r>
                <a:rPr lang="en-US" sz="2000" i="1">
                  <a:solidFill>
                    <a:srgbClr val="000000"/>
                  </a:solidFill>
                  <a:latin typeface="Times New Roman" pitchFamily="18" charset="0"/>
                </a:rPr>
                <a:t>(X)</a:t>
              </a:r>
            </a:p>
          </p:txBody>
        </p:sp>
      </p:grpSp>
      <p:sp>
        <p:nvSpPr>
          <p:cNvPr id="15389" name="Rectangle 29"/>
          <p:cNvSpPr>
            <a:spLocks noChangeArrowheads="1"/>
          </p:cNvSpPr>
          <p:nvPr/>
        </p:nvSpPr>
        <p:spPr bwMode="auto">
          <a:xfrm>
            <a:off x="6172200" y="1828800"/>
            <a:ext cx="2362200" cy="163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>
                <a:solidFill>
                  <a:srgbClr val="097113"/>
                </a:solidFill>
                <a:latin typeface="Times New Roman" pitchFamily="18" charset="0"/>
              </a:rPr>
              <a:t>Если стоимость фирмы меньше </a:t>
            </a:r>
            <a:r>
              <a:rPr lang="en-US" sz="2000">
                <a:solidFill>
                  <a:srgbClr val="097113"/>
                </a:solidFill>
                <a:latin typeface="Times New Roman" pitchFamily="18" charset="0"/>
              </a:rPr>
              <a:t>$</a:t>
            </a:r>
            <a:r>
              <a:rPr lang="en-US" sz="2000" i="1">
                <a:solidFill>
                  <a:srgbClr val="097113"/>
                </a:solidFill>
                <a:latin typeface="Times New Roman" pitchFamily="18" charset="0"/>
              </a:rPr>
              <a:t>F</a:t>
            </a:r>
            <a:r>
              <a:rPr lang="en-US" sz="2000">
                <a:solidFill>
                  <a:srgbClr val="097113"/>
                </a:solidFill>
                <a:latin typeface="Times New Roman" pitchFamily="18" charset="0"/>
              </a:rPr>
              <a:t>, </a:t>
            </a:r>
            <a:r>
              <a:rPr lang="ru-RU" sz="2000">
                <a:solidFill>
                  <a:srgbClr val="097113"/>
                </a:solidFill>
                <a:latin typeface="Times New Roman" pitchFamily="18" charset="0"/>
              </a:rPr>
              <a:t>акционеры не получают </a:t>
            </a:r>
          </a:p>
          <a:p>
            <a:r>
              <a:rPr lang="ru-RU" sz="2000">
                <a:solidFill>
                  <a:srgbClr val="097113"/>
                </a:solidFill>
                <a:latin typeface="Times New Roman" pitchFamily="18" charset="0"/>
              </a:rPr>
              <a:t>ничего</a:t>
            </a:r>
            <a:r>
              <a:rPr lang="en-US" sz="2000">
                <a:solidFill>
                  <a:srgbClr val="097113"/>
                </a:solidFill>
                <a:latin typeface="Times New Roman" pitchFamily="18" charset="0"/>
              </a:rPr>
              <a:t>. </a:t>
            </a:r>
          </a:p>
        </p:txBody>
      </p:sp>
      <p:sp>
        <p:nvSpPr>
          <p:cNvPr id="15390" name="Rectangle 30"/>
          <p:cNvSpPr>
            <a:spLocks noChangeArrowheads="1"/>
          </p:cNvSpPr>
          <p:nvPr/>
        </p:nvSpPr>
        <p:spPr bwMode="auto">
          <a:xfrm>
            <a:off x="5181600" y="4800600"/>
            <a:ext cx="3840163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>
                <a:solidFill>
                  <a:srgbClr val="800000"/>
                </a:solidFill>
                <a:latin typeface="Times New Roman" pitchFamily="18" charset="0"/>
              </a:rPr>
              <a:t>Если стоимость фирмы больше </a:t>
            </a:r>
            <a:r>
              <a:rPr lang="en-US" sz="2000">
                <a:solidFill>
                  <a:srgbClr val="800000"/>
                </a:solidFill>
                <a:latin typeface="Times New Roman" pitchFamily="18" charset="0"/>
              </a:rPr>
              <a:t>$</a:t>
            </a:r>
            <a:r>
              <a:rPr lang="en-US" sz="2000" i="1">
                <a:solidFill>
                  <a:srgbClr val="800000"/>
                </a:solidFill>
                <a:latin typeface="Times New Roman" pitchFamily="18" charset="0"/>
              </a:rPr>
              <a:t>F</a:t>
            </a:r>
            <a:r>
              <a:rPr lang="en-US" sz="2000">
                <a:solidFill>
                  <a:srgbClr val="800000"/>
                </a:solidFill>
                <a:latin typeface="Times New Roman" pitchFamily="18" charset="0"/>
              </a:rPr>
              <a:t>, </a:t>
            </a:r>
            <a:r>
              <a:rPr lang="ru-RU" sz="2000">
                <a:solidFill>
                  <a:srgbClr val="800000"/>
                </a:solidFill>
                <a:latin typeface="Times New Roman" pitchFamily="18" charset="0"/>
              </a:rPr>
              <a:t>акционеры получают все они получают всю стоимость фирмы сверх </a:t>
            </a:r>
            <a:r>
              <a:rPr lang="en-US" sz="2000">
                <a:solidFill>
                  <a:srgbClr val="800000"/>
                </a:solidFill>
                <a:latin typeface="Times New Roman" pitchFamily="18" charset="0"/>
              </a:rPr>
              <a:t>$</a:t>
            </a:r>
            <a:r>
              <a:rPr lang="en-US" sz="2000" i="1">
                <a:solidFill>
                  <a:srgbClr val="800000"/>
                </a:solidFill>
                <a:latin typeface="Times New Roman" pitchFamily="18" charset="0"/>
              </a:rPr>
              <a:t>F</a:t>
            </a:r>
            <a:endParaRPr lang="en-US" sz="2000">
              <a:solidFill>
                <a:srgbClr val="097113"/>
              </a:solidFill>
              <a:latin typeface="Times New Roman" pitchFamily="18" charset="0"/>
            </a:endParaRPr>
          </a:p>
        </p:txBody>
      </p:sp>
      <p:sp>
        <p:nvSpPr>
          <p:cNvPr id="15391" name="Line 31"/>
          <p:cNvSpPr>
            <a:spLocks noChangeShapeType="1"/>
          </p:cNvSpPr>
          <p:nvPr/>
        </p:nvSpPr>
        <p:spPr bwMode="auto">
          <a:xfrm flipH="1">
            <a:off x="6858000" y="2557463"/>
            <a:ext cx="1447800" cy="1447800"/>
          </a:xfrm>
          <a:prstGeom prst="line">
            <a:avLst/>
          </a:prstGeom>
          <a:noFill/>
          <a:ln w="38100">
            <a:solidFill>
              <a:srgbClr val="B88730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5392" name="Line 32"/>
          <p:cNvSpPr>
            <a:spLocks noChangeShapeType="1"/>
          </p:cNvSpPr>
          <p:nvPr/>
        </p:nvSpPr>
        <p:spPr bwMode="auto">
          <a:xfrm flipH="1">
            <a:off x="6165850" y="4005263"/>
            <a:ext cx="692150" cy="0"/>
          </a:xfrm>
          <a:prstGeom prst="line">
            <a:avLst/>
          </a:prstGeom>
          <a:noFill/>
          <a:ln w="38100">
            <a:solidFill>
              <a:srgbClr val="B88730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5395" name="Line 35"/>
          <p:cNvSpPr>
            <a:spLocks noChangeShapeType="1"/>
          </p:cNvSpPr>
          <p:nvPr/>
        </p:nvSpPr>
        <p:spPr bwMode="auto">
          <a:xfrm flipH="1">
            <a:off x="2438400" y="1828800"/>
            <a:ext cx="1447800" cy="144780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5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3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3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3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3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5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5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5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5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53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53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5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53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53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15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7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15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 animBg="1"/>
      <p:bldP spid="15367" grpId="0" autoUpdateAnimBg="0"/>
      <p:bldP spid="15368" grpId="0" animBg="1"/>
      <p:bldP spid="15369" grpId="0" animBg="1"/>
      <p:bldP spid="15377" grpId="0" autoUpdateAnimBg="0"/>
      <p:bldP spid="15378" grpId="0" autoUpdateAnimBg="0"/>
      <p:bldP spid="15389" grpId="0" autoUpdateAnimBg="0"/>
      <p:bldP spid="15390" grpId="0" autoUpdateAnimBg="0"/>
      <p:bldP spid="15391" grpId="0" animBg="1"/>
      <p:bldP spid="15392" grpId="0" animBg="1"/>
      <p:bldP spid="1539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ChangeArrowheads="1"/>
          </p:cNvSpPr>
          <p:nvPr/>
        </p:nvSpPr>
        <p:spPr bwMode="auto">
          <a:xfrm>
            <a:off x="492125" y="85725"/>
            <a:ext cx="8001000" cy="120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4000" b="1">
                <a:cs typeface="Arial" charset="0"/>
              </a:rPr>
              <a:t>Суммарные выплаты по акциям и облигациям</a:t>
            </a:r>
            <a:endParaRPr lang="en-US" sz="4000" b="1">
              <a:cs typeface="Arial" charset="0"/>
            </a:endParaRPr>
          </a:p>
        </p:txBody>
      </p:sp>
      <p:sp>
        <p:nvSpPr>
          <p:cNvPr id="16387" name="Line 3"/>
          <p:cNvSpPr>
            <a:spLocks noChangeShapeType="1"/>
          </p:cNvSpPr>
          <p:nvPr/>
        </p:nvSpPr>
        <p:spPr bwMode="auto">
          <a:xfrm rot="-5400000">
            <a:off x="3873500" y="3108325"/>
            <a:ext cx="0" cy="762000"/>
          </a:xfrm>
          <a:prstGeom prst="line">
            <a:avLst/>
          </a:prstGeom>
          <a:noFill/>
          <a:ln w="38100">
            <a:solidFill>
              <a:srgbClr val="000000"/>
            </a:solidFill>
            <a:prstDash val="dash"/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ru-RU"/>
          </a:p>
        </p:txBody>
      </p:sp>
      <p:grpSp>
        <p:nvGrpSpPr>
          <p:cNvPr id="16388" name="Group 4"/>
          <p:cNvGrpSpPr>
            <a:grpSpLocks/>
          </p:cNvGrpSpPr>
          <p:nvPr/>
        </p:nvGrpSpPr>
        <p:grpSpPr bwMode="auto">
          <a:xfrm>
            <a:off x="4025900" y="4191000"/>
            <a:ext cx="466725" cy="549275"/>
            <a:chOff x="2208" y="2160"/>
            <a:chExt cx="294" cy="346"/>
          </a:xfrm>
        </p:grpSpPr>
        <p:sp>
          <p:nvSpPr>
            <p:cNvPr id="29717" name="Line 5"/>
            <p:cNvSpPr>
              <a:spLocks noChangeShapeType="1"/>
            </p:cNvSpPr>
            <p:nvPr/>
          </p:nvSpPr>
          <p:spPr bwMode="auto">
            <a:xfrm>
              <a:off x="2355" y="2160"/>
              <a:ext cx="0" cy="134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9718" name="Text Box 6"/>
            <p:cNvSpPr txBox="1">
              <a:spLocks noChangeArrowheads="1"/>
            </p:cNvSpPr>
            <p:nvPr/>
          </p:nvSpPr>
          <p:spPr bwMode="auto">
            <a:xfrm>
              <a:off x="2208" y="2256"/>
              <a:ext cx="29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2000" i="1">
                  <a:solidFill>
                    <a:srgbClr val="000000"/>
                  </a:solidFill>
                  <a:latin typeface="Times New Roman" pitchFamily="18" charset="0"/>
                </a:rPr>
                <a:t>$F</a:t>
              </a:r>
            </a:p>
          </p:txBody>
        </p:sp>
      </p:grpSp>
      <p:sp>
        <p:nvSpPr>
          <p:cNvPr id="16391" name="Text Box 7"/>
          <p:cNvSpPr txBox="1">
            <a:spLocks noChangeArrowheads="1"/>
          </p:cNvSpPr>
          <p:nvPr/>
        </p:nvSpPr>
        <p:spPr bwMode="auto">
          <a:xfrm>
            <a:off x="3035300" y="3321050"/>
            <a:ext cx="4667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000" i="1">
                <a:solidFill>
                  <a:srgbClr val="000000"/>
                </a:solidFill>
                <a:latin typeface="Times New Roman" pitchFamily="18" charset="0"/>
              </a:rPr>
              <a:t>$F</a:t>
            </a:r>
          </a:p>
        </p:txBody>
      </p:sp>
      <p:sp>
        <p:nvSpPr>
          <p:cNvPr id="16392" name="Line 8"/>
          <p:cNvSpPr>
            <a:spLocks noChangeShapeType="1"/>
          </p:cNvSpPr>
          <p:nvPr/>
        </p:nvSpPr>
        <p:spPr bwMode="auto">
          <a:xfrm flipV="1">
            <a:off x="3541713" y="3489325"/>
            <a:ext cx="712787" cy="71120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ru-RU"/>
          </a:p>
        </p:txBody>
      </p:sp>
      <p:grpSp>
        <p:nvGrpSpPr>
          <p:cNvPr id="16393" name="Group 9"/>
          <p:cNvGrpSpPr>
            <a:grpSpLocks/>
          </p:cNvGrpSpPr>
          <p:nvPr/>
        </p:nvGrpSpPr>
        <p:grpSpPr bwMode="auto">
          <a:xfrm>
            <a:off x="2943225" y="1431925"/>
            <a:ext cx="2806700" cy="2786063"/>
            <a:chOff x="528" y="768"/>
            <a:chExt cx="1768" cy="1755"/>
          </a:xfrm>
        </p:grpSpPr>
        <p:sp>
          <p:nvSpPr>
            <p:cNvPr id="29715" name="Line 10"/>
            <p:cNvSpPr>
              <a:spLocks noChangeShapeType="1"/>
            </p:cNvSpPr>
            <p:nvPr/>
          </p:nvSpPr>
          <p:spPr bwMode="auto">
            <a:xfrm>
              <a:off x="890" y="1088"/>
              <a:ext cx="0" cy="1435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9716" name="Text Box 11"/>
            <p:cNvSpPr txBox="1">
              <a:spLocks noChangeArrowheads="1"/>
            </p:cNvSpPr>
            <p:nvPr/>
          </p:nvSpPr>
          <p:spPr bwMode="auto">
            <a:xfrm>
              <a:off x="528" y="768"/>
              <a:ext cx="1768" cy="5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>
                <a:lnSpc>
                  <a:spcPct val="75000"/>
                </a:lnSpc>
              </a:pPr>
              <a:r>
                <a:rPr lang="ru-RU" sz="2000">
                  <a:latin typeface="Times New Roman" pitchFamily="18" charset="0"/>
                </a:rPr>
                <a:t>Суммарные выплаты по </a:t>
              </a:r>
            </a:p>
            <a:p>
              <a:pPr eaLnBrk="0" hangingPunct="0">
                <a:lnSpc>
                  <a:spcPct val="75000"/>
                </a:lnSpc>
              </a:pPr>
              <a:r>
                <a:rPr lang="ru-RU" sz="2000">
                  <a:latin typeface="Times New Roman" pitchFamily="18" charset="0"/>
                </a:rPr>
                <a:t>акциям и облигациям</a:t>
              </a:r>
              <a:endParaRPr lang="en-US" sz="2000">
                <a:latin typeface="Times New Roman" pitchFamily="18" charset="0"/>
              </a:endParaRPr>
            </a:p>
            <a:p>
              <a:pPr eaLnBrk="0" hangingPunct="0">
                <a:lnSpc>
                  <a:spcPct val="75000"/>
                </a:lnSpc>
              </a:pPr>
              <a:endParaRPr lang="en-US" sz="20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</p:grpSp>
      <p:grpSp>
        <p:nvGrpSpPr>
          <p:cNvPr id="16396" name="Group 12"/>
          <p:cNvGrpSpPr>
            <a:grpSpLocks/>
          </p:cNvGrpSpPr>
          <p:nvPr/>
        </p:nvGrpSpPr>
        <p:grpSpPr bwMode="auto">
          <a:xfrm>
            <a:off x="3460750" y="4191000"/>
            <a:ext cx="2651125" cy="738188"/>
            <a:chOff x="864" y="2523"/>
            <a:chExt cx="1670" cy="465"/>
          </a:xfrm>
        </p:grpSpPr>
        <p:sp>
          <p:nvSpPr>
            <p:cNvPr id="29713" name="Line 13"/>
            <p:cNvSpPr>
              <a:spLocks noChangeShapeType="1"/>
            </p:cNvSpPr>
            <p:nvPr/>
          </p:nvSpPr>
          <p:spPr bwMode="auto">
            <a:xfrm rot="-5400000">
              <a:off x="1591" y="1822"/>
              <a:ext cx="0" cy="1402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9714" name="Text Box 14"/>
            <p:cNvSpPr txBox="1">
              <a:spLocks noChangeArrowheads="1"/>
            </p:cNvSpPr>
            <p:nvPr/>
          </p:nvSpPr>
          <p:spPr bwMode="auto">
            <a:xfrm>
              <a:off x="864" y="2736"/>
              <a:ext cx="1670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ru-RU" sz="2000">
                  <a:solidFill>
                    <a:srgbClr val="000000"/>
                  </a:solidFill>
                  <a:latin typeface="Times New Roman" pitchFamily="18" charset="0"/>
                </a:rPr>
                <a:t>Стоимость фирмы</a:t>
              </a:r>
              <a:r>
                <a:rPr lang="en-US" sz="2000">
                  <a:solidFill>
                    <a:srgbClr val="000000"/>
                  </a:solidFill>
                  <a:latin typeface="Times New Roman" pitchFamily="18" charset="0"/>
                </a:rPr>
                <a:t> </a:t>
              </a:r>
              <a:r>
                <a:rPr lang="en-US" sz="2000" i="1">
                  <a:solidFill>
                    <a:srgbClr val="000000"/>
                  </a:solidFill>
                  <a:latin typeface="Times New Roman" pitchFamily="18" charset="0"/>
                </a:rPr>
                <a:t>(X)</a:t>
              </a:r>
            </a:p>
          </p:txBody>
        </p:sp>
      </p:grpSp>
      <p:sp>
        <p:nvSpPr>
          <p:cNvPr id="16399" name="Text Box 15"/>
          <p:cNvSpPr txBox="1">
            <a:spLocks noChangeArrowheads="1"/>
          </p:cNvSpPr>
          <p:nvPr/>
        </p:nvSpPr>
        <p:spPr bwMode="auto">
          <a:xfrm>
            <a:off x="2851150" y="5089525"/>
            <a:ext cx="3276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>
                <a:solidFill>
                  <a:srgbClr val="800000"/>
                </a:solidFill>
                <a:latin typeface="Times New Roman" pitchFamily="18" charset="0"/>
              </a:rPr>
              <a:t>Кредиторам обещано </a:t>
            </a:r>
            <a:r>
              <a:rPr lang="en-US" sz="2000">
                <a:solidFill>
                  <a:srgbClr val="800000"/>
                </a:solidFill>
                <a:latin typeface="Times New Roman" pitchFamily="18" charset="0"/>
              </a:rPr>
              <a:t>$</a:t>
            </a:r>
            <a:r>
              <a:rPr lang="en-US" sz="2000" i="1">
                <a:solidFill>
                  <a:srgbClr val="800000"/>
                </a:solidFill>
                <a:latin typeface="Times New Roman" pitchFamily="18" charset="0"/>
              </a:rPr>
              <a:t>F</a:t>
            </a:r>
            <a:r>
              <a:rPr lang="en-US" sz="2000">
                <a:solidFill>
                  <a:srgbClr val="800000"/>
                </a:solidFill>
                <a:latin typeface="Times New Roman" pitchFamily="18" charset="0"/>
              </a:rPr>
              <a:t>. </a:t>
            </a:r>
          </a:p>
        </p:txBody>
      </p:sp>
      <p:sp>
        <p:nvSpPr>
          <p:cNvPr id="16400" name="Line 16"/>
          <p:cNvSpPr>
            <a:spLocks noChangeShapeType="1"/>
          </p:cNvSpPr>
          <p:nvPr/>
        </p:nvSpPr>
        <p:spPr bwMode="auto">
          <a:xfrm flipH="1">
            <a:off x="4254500" y="2041525"/>
            <a:ext cx="1447800" cy="1447800"/>
          </a:xfrm>
          <a:prstGeom prst="line">
            <a:avLst/>
          </a:prstGeom>
          <a:noFill/>
          <a:ln w="38100">
            <a:solidFill>
              <a:srgbClr val="B88730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ru-RU"/>
          </a:p>
        </p:txBody>
      </p:sp>
      <p:grpSp>
        <p:nvGrpSpPr>
          <p:cNvPr id="16401" name="Group 17"/>
          <p:cNvGrpSpPr>
            <a:grpSpLocks/>
          </p:cNvGrpSpPr>
          <p:nvPr/>
        </p:nvGrpSpPr>
        <p:grpSpPr bwMode="auto">
          <a:xfrm>
            <a:off x="3994150" y="3717925"/>
            <a:ext cx="2895600" cy="457200"/>
            <a:chOff x="1392" y="2208"/>
            <a:chExt cx="1824" cy="288"/>
          </a:xfrm>
        </p:grpSpPr>
        <p:sp>
          <p:nvSpPr>
            <p:cNvPr id="29711" name="Rectangle 18"/>
            <p:cNvSpPr>
              <a:spLocks noChangeArrowheads="1"/>
            </p:cNvSpPr>
            <p:nvPr/>
          </p:nvSpPr>
          <p:spPr bwMode="auto">
            <a:xfrm>
              <a:off x="1632" y="2246"/>
              <a:ext cx="15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2000">
                  <a:solidFill>
                    <a:srgbClr val="800000"/>
                  </a:solidFill>
                  <a:latin typeface="Times New Roman" pitchFamily="18" charset="0"/>
                </a:rPr>
                <a:t>Выплаты кредиторам</a:t>
              </a:r>
              <a:endParaRPr lang="en-US" sz="2000">
                <a:solidFill>
                  <a:srgbClr val="800000"/>
                </a:solidFill>
                <a:latin typeface="Times New Roman" pitchFamily="18" charset="0"/>
              </a:endParaRPr>
            </a:p>
          </p:txBody>
        </p:sp>
        <p:sp>
          <p:nvSpPr>
            <p:cNvPr id="29712" name="Arc 19"/>
            <p:cNvSpPr>
              <a:spLocks/>
            </p:cNvSpPr>
            <p:nvPr/>
          </p:nvSpPr>
          <p:spPr bwMode="auto">
            <a:xfrm flipH="1" flipV="1">
              <a:off x="1392" y="2208"/>
              <a:ext cx="240" cy="192"/>
            </a:xfrm>
            <a:custGeom>
              <a:avLst/>
              <a:gdLst>
                <a:gd name="T0" fmla="*/ 0 w 21600"/>
                <a:gd name="T1" fmla="*/ 0 h 21600"/>
                <a:gd name="T2" fmla="*/ 240 w 21600"/>
                <a:gd name="T3" fmla="*/ 192 h 21600"/>
                <a:gd name="T4" fmla="*/ 0 w 21600"/>
                <a:gd name="T5" fmla="*/ 192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0" y="-1"/>
                  </a:moveTo>
                  <a:cubicBezTo>
                    <a:pt x="11929" y="-1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0" y="-1"/>
                  </a:moveTo>
                  <a:cubicBezTo>
                    <a:pt x="11929" y="-1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38100" cap="sq">
              <a:solidFill>
                <a:srgbClr val="800000"/>
              </a:solidFill>
              <a:round/>
              <a:headEnd type="none" w="sm" len="sm"/>
              <a:tailEnd type="triangle" w="med" len="med"/>
            </a:ln>
          </p:spPr>
          <p:txBody>
            <a:bodyPr rot="10800000" wrap="none" anchor="ctr"/>
            <a:lstStyle/>
            <a:p>
              <a:endParaRPr lang="ru-RU"/>
            </a:p>
          </p:txBody>
        </p:sp>
      </p:grpSp>
      <p:grpSp>
        <p:nvGrpSpPr>
          <p:cNvPr id="16404" name="Group 20"/>
          <p:cNvGrpSpPr>
            <a:grpSpLocks/>
          </p:cNvGrpSpPr>
          <p:nvPr/>
        </p:nvGrpSpPr>
        <p:grpSpPr bwMode="auto">
          <a:xfrm>
            <a:off x="4765675" y="3021013"/>
            <a:ext cx="2895600" cy="635000"/>
            <a:chOff x="2016" y="1632"/>
            <a:chExt cx="1824" cy="400"/>
          </a:xfrm>
        </p:grpSpPr>
        <p:sp>
          <p:nvSpPr>
            <p:cNvPr id="29709" name="Rectangle 21"/>
            <p:cNvSpPr>
              <a:spLocks noChangeArrowheads="1"/>
            </p:cNvSpPr>
            <p:nvPr/>
          </p:nvSpPr>
          <p:spPr bwMode="auto">
            <a:xfrm>
              <a:off x="2135" y="1780"/>
              <a:ext cx="1705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2000">
                  <a:solidFill>
                    <a:srgbClr val="097113"/>
                  </a:solidFill>
                  <a:latin typeface="Times New Roman" pitchFamily="18" charset="0"/>
                </a:rPr>
                <a:t>Выплаты акционерам</a:t>
              </a:r>
              <a:endParaRPr lang="en-US" sz="2000">
                <a:solidFill>
                  <a:srgbClr val="097113"/>
                </a:solidFill>
                <a:latin typeface="Times New Roman" pitchFamily="18" charset="0"/>
              </a:endParaRPr>
            </a:p>
          </p:txBody>
        </p:sp>
        <p:sp>
          <p:nvSpPr>
            <p:cNvPr id="29710" name="Arc 22"/>
            <p:cNvSpPr>
              <a:spLocks/>
            </p:cNvSpPr>
            <p:nvPr/>
          </p:nvSpPr>
          <p:spPr bwMode="auto">
            <a:xfrm flipH="1" flipV="1">
              <a:off x="2016" y="1632"/>
              <a:ext cx="240" cy="192"/>
            </a:xfrm>
            <a:custGeom>
              <a:avLst/>
              <a:gdLst>
                <a:gd name="T0" fmla="*/ 0 w 21600"/>
                <a:gd name="T1" fmla="*/ 0 h 21600"/>
                <a:gd name="T2" fmla="*/ 240 w 21600"/>
                <a:gd name="T3" fmla="*/ 192 h 21600"/>
                <a:gd name="T4" fmla="*/ 0 w 21600"/>
                <a:gd name="T5" fmla="*/ 192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0" y="-1"/>
                  </a:moveTo>
                  <a:cubicBezTo>
                    <a:pt x="11929" y="-1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0" y="-1"/>
                  </a:moveTo>
                  <a:cubicBezTo>
                    <a:pt x="11929" y="-1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38100" cap="sq">
              <a:solidFill>
                <a:srgbClr val="097113"/>
              </a:solidFill>
              <a:round/>
              <a:headEnd type="none" w="sm" len="sm"/>
              <a:tailEnd type="triangle" w="med" len="med"/>
            </a:ln>
          </p:spPr>
          <p:txBody>
            <a:bodyPr rot="10800000" wrap="none" anchor="ctr"/>
            <a:lstStyle/>
            <a:p>
              <a:endParaRPr lang="ru-RU"/>
            </a:p>
          </p:txBody>
        </p:sp>
      </p:grpSp>
      <p:sp>
        <p:nvSpPr>
          <p:cNvPr id="29708" name="Slide Number Placeholder 1"/>
          <p:cNvSpPr>
            <a:spLocks noGrp="1"/>
          </p:cNvSpPr>
          <p:nvPr>
            <p:ph type="sldNum" sz="quarter" idx="12"/>
          </p:nvPr>
        </p:nvSpPr>
        <p:spPr bwMode="auto">
          <a:xfrm>
            <a:off x="6594475" y="6356350"/>
            <a:ext cx="2133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A45CDA4-373A-4514-AF5B-6BA25ED6E1CC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6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3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3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6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6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animBg="1"/>
      <p:bldP spid="16391" grpId="0" autoUpdateAnimBg="0"/>
      <p:bldP spid="16392" grpId="0" animBg="1"/>
      <p:bldP spid="16399" grpId="0" autoUpdateAnimBg="0"/>
      <p:bldP spid="1640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Структура капитала</a:t>
            </a:r>
            <a:endParaRPr lang="en-US" smtClean="0"/>
          </a:p>
        </p:txBody>
      </p:sp>
      <p:sp>
        <p:nvSpPr>
          <p:cNvPr id="30722" name="Slide Number Placeholder 26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0585E3C-15BE-4548-AFF7-B9A74F7E7383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en-US"/>
          </a:p>
        </p:txBody>
      </p:sp>
      <p:sp>
        <p:nvSpPr>
          <p:cNvPr id="10243" name="Oval 3"/>
          <p:cNvSpPr>
            <a:spLocks noChangeArrowheads="1"/>
          </p:cNvSpPr>
          <p:nvPr/>
        </p:nvSpPr>
        <p:spPr bwMode="auto">
          <a:xfrm>
            <a:off x="6400800" y="2667000"/>
            <a:ext cx="1676400" cy="1600200"/>
          </a:xfrm>
          <a:prstGeom prst="ellipse">
            <a:avLst/>
          </a:prstGeom>
          <a:solidFill>
            <a:srgbClr val="C6DAF4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1447800" y="1600200"/>
            <a:ext cx="3714750" cy="83026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ru-RU" sz="2400">
                <a:latin typeface="Times New Roman" pitchFamily="18" charset="0"/>
              </a:rPr>
              <a:t>Стоимость фирмы можно представить в виде пирога.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1447800" y="2606675"/>
            <a:ext cx="3714750" cy="83026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ru-RU" sz="2400">
                <a:latin typeface="Times New Roman" pitchFamily="18" charset="0"/>
              </a:rPr>
              <a:t>Задача менеджера – увеличить размер пирога</a:t>
            </a:r>
            <a:r>
              <a:rPr lang="en-US" sz="2400">
                <a:latin typeface="Times New Roman" pitchFamily="18" charset="0"/>
              </a:rPr>
              <a:t>.</a:t>
            </a:r>
          </a:p>
        </p:txBody>
      </p:sp>
      <p:sp>
        <p:nvSpPr>
          <p:cNvPr id="10246" name="Oval 6"/>
          <p:cNvSpPr>
            <a:spLocks noChangeArrowheads="1"/>
          </p:cNvSpPr>
          <p:nvPr/>
        </p:nvSpPr>
        <p:spPr bwMode="auto">
          <a:xfrm>
            <a:off x="6019800" y="2286000"/>
            <a:ext cx="2438400" cy="2286000"/>
          </a:xfrm>
          <a:prstGeom prst="ellipse">
            <a:avLst/>
          </a:prstGeom>
          <a:solidFill>
            <a:srgbClr val="C6DAF4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247" name="Text Box 7"/>
          <p:cNvSpPr txBox="1">
            <a:spLocks noChangeArrowheads="1"/>
          </p:cNvSpPr>
          <p:nvPr/>
        </p:nvSpPr>
        <p:spPr bwMode="auto">
          <a:xfrm>
            <a:off x="1447800" y="3886200"/>
            <a:ext cx="3714750" cy="193833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ru-RU" sz="2400">
                <a:latin typeface="Times New Roman" pitchFamily="18" charset="0"/>
              </a:rPr>
              <a:t>Решение о структуре капитала можно рассматривать как решение о том, как лучше нарезать пирог</a:t>
            </a:r>
            <a:r>
              <a:rPr lang="en-US" sz="2400">
                <a:latin typeface="Times New Roman" pitchFamily="18" charset="0"/>
              </a:rPr>
              <a:t>.</a:t>
            </a:r>
          </a:p>
        </p:txBody>
      </p:sp>
      <p:sp>
        <p:nvSpPr>
          <p:cNvPr id="10249" name="Text Box 9"/>
          <p:cNvSpPr txBox="1">
            <a:spLocks noChangeArrowheads="1"/>
          </p:cNvSpPr>
          <p:nvPr/>
        </p:nvSpPr>
        <p:spPr bwMode="auto">
          <a:xfrm>
            <a:off x="6629400" y="2590800"/>
            <a:ext cx="1219200" cy="82232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>
                <a:solidFill>
                  <a:srgbClr val="644A1A"/>
                </a:solidFill>
                <a:latin typeface="Times New Roman" pitchFamily="18" charset="0"/>
              </a:rPr>
              <a:t>50% Debt</a:t>
            </a:r>
          </a:p>
        </p:txBody>
      </p:sp>
      <p:sp>
        <p:nvSpPr>
          <p:cNvPr id="10250" name="Arc 10"/>
          <p:cNvSpPr>
            <a:spLocks/>
          </p:cNvSpPr>
          <p:nvPr/>
        </p:nvSpPr>
        <p:spPr bwMode="auto">
          <a:xfrm flipV="1">
            <a:off x="6019800" y="3425825"/>
            <a:ext cx="2439988" cy="1144588"/>
          </a:xfrm>
          <a:custGeom>
            <a:avLst/>
            <a:gdLst>
              <a:gd name="T0" fmla="*/ 0 w 43191"/>
              <a:gd name="T1" fmla="*/ 1121113 h 21600"/>
              <a:gd name="T2" fmla="*/ 2439988 w 43191"/>
              <a:gd name="T3" fmla="*/ 1123922 h 21600"/>
              <a:gd name="T4" fmla="*/ 1219966 w 43191"/>
              <a:gd name="T5" fmla="*/ 1144588 h 21600"/>
              <a:gd name="T6" fmla="*/ 0 60000 65536"/>
              <a:gd name="T7" fmla="*/ 0 60000 65536"/>
              <a:gd name="T8" fmla="*/ 0 60000 65536"/>
              <a:gd name="T9" fmla="*/ 0 w 43191"/>
              <a:gd name="T10" fmla="*/ 0 h 21600"/>
              <a:gd name="T11" fmla="*/ 43191 w 43191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3191" h="21600" fill="none" extrusionOk="0">
                <a:moveTo>
                  <a:pt x="-1" y="21156"/>
                </a:moveTo>
                <a:cubicBezTo>
                  <a:pt x="240" y="9402"/>
                  <a:pt x="9838" y="-1"/>
                  <a:pt x="21595" y="0"/>
                </a:cubicBezTo>
                <a:cubicBezTo>
                  <a:pt x="33372" y="0"/>
                  <a:pt x="42978" y="9434"/>
                  <a:pt x="43191" y="21209"/>
                </a:cubicBezTo>
              </a:path>
              <a:path w="43191" h="21600" stroke="0" extrusionOk="0">
                <a:moveTo>
                  <a:pt x="-1" y="21156"/>
                </a:moveTo>
                <a:cubicBezTo>
                  <a:pt x="240" y="9402"/>
                  <a:pt x="9838" y="-1"/>
                  <a:pt x="21595" y="0"/>
                </a:cubicBezTo>
                <a:cubicBezTo>
                  <a:pt x="33372" y="0"/>
                  <a:pt x="42978" y="9434"/>
                  <a:pt x="43191" y="21209"/>
                </a:cubicBezTo>
                <a:lnTo>
                  <a:pt x="21595" y="21600"/>
                </a:lnTo>
                <a:close/>
              </a:path>
            </a:pathLst>
          </a:custGeom>
          <a:solidFill>
            <a:schemeClr val="accent2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251" name="Text Box 11"/>
          <p:cNvSpPr txBox="1">
            <a:spLocks noChangeArrowheads="1"/>
          </p:cNvSpPr>
          <p:nvPr/>
        </p:nvSpPr>
        <p:spPr bwMode="auto">
          <a:xfrm>
            <a:off x="6629400" y="3581400"/>
            <a:ext cx="1219200" cy="82232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50% Equity</a:t>
            </a:r>
          </a:p>
        </p:txBody>
      </p:sp>
      <p:sp>
        <p:nvSpPr>
          <p:cNvPr id="10252" name="Oval 12"/>
          <p:cNvSpPr>
            <a:spLocks noChangeArrowheads="1"/>
          </p:cNvSpPr>
          <p:nvPr/>
        </p:nvSpPr>
        <p:spPr bwMode="auto">
          <a:xfrm>
            <a:off x="6400800" y="2667000"/>
            <a:ext cx="1676400" cy="1600200"/>
          </a:xfrm>
          <a:prstGeom prst="ellipse">
            <a:avLst/>
          </a:prstGeom>
          <a:noFill/>
          <a:ln w="38100">
            <a:solidFill>
              <a:schemeClr val="tx1"/>
            </a:solidFill>
            <a:prstDash val="dash"/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ru-RU"/>
          </a:p>
        </p:txBody>
      </p:sp>
      <p:grpSp>
        <p:nvGrpSpPr>
          <p:cNvPr id="10253" name="Group 13"/>
          <p:cNvGrpSpPr>
            <a:grpSpLocks/>
          </p:cNvGrpSpPr>
          <p:nvPr/>
        </p:nvGrpSpPr>
        <p:grpSpPr bwMode="auto">
          <a:xfrm>
            <a:off x="5867400" y="2286000"/>
            <a:ext cx="2592388" cy="2287588"/>
            <a:chOff x="3696" y="1440"/>
            <a:chExt cx="1633" cy="1441"/>
          </a:xfrm>
        </p:grpSpPr>
        <p:sp>
          <p:nvSpPr>
            <p:cNvPr id="30740" name="Oval 14"/>
            <p:cNvSpPr>
              <a:spLocks noChangeArrowheads="1"/>
            </p:cNvSpPr>
            <p:nvPr/>
          </p:nvSpPr>
          <p:spPr bwMode="auto">
            <a:xfrm>
              <a:off x="4032" y="1680"/>
              <a:ext cx="1056" cy="1008"/>
            </a:xfrm>
            <a:prstGeom prst="ellipse">
              <a:avLst/>
            </a:prstGeom>
            <a:solidFill>
              <a:srgbClr val="C6DAF4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0741" name="Oval 15"/>
            <p:cNvSpPr>
              <a:spLocks noChangeArrowheads="1"/>
            </p:cNvSpPr>
            <p:nvPr/>
          </p:nvSpPr>
          <p:spPr bwMode="auto">
            <a:xfrm>
              <a:off x="3792" y="1440"/>
              <a:ext cx="1536" cy="1440"/>
            </a:xfrm>
            <a:prstGeom prst="ellipse">
              <a:avLst/>
            </a:prstGeom>
            <a:solidFill>
              <a:srgbClr val="C6DAF4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0742" name="Text Box 16"/>
            <p:cNvSpPr txBox="1">
              <a:spLocks noChangeArrowheads="1"/>
            </p:cNvSpPr>
            <p:nvPr/>
          </p:nvSpPr>
          <p:spPr bwMode="auto">
            <a:xfrm>
              <a:off x="3696" y="1632"/>
              <a:ext cx="768" cy="51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pPr algn="r" eaLnBrk="0" hangingPunct="0">
                <a:spcBef>
                  <a:spcPct val="50000"/>
                </a:spcBef>
              </a:pPr>
              <a:r>
                <a:rPr lang="en-US" sz="2400">
                  <a:solidFill>
                    <a:srgbClr val="644A1A"/>
                  </a:solidFill>
                  <a:latin typeface="Times New Roman" pitchFamily="18" charset="0"/>
                </a:rPr>
                <a:t>25% Debt</a:t>
              </a:r>
            </a:p>
          </p:txBody>
        </p:sp>
        <p:sp>
          <p:nvSpPr>
            <p:cNvPr id="30743" name="Arc 17"/>
            <p:cNvSpPr>
              <a:spLocks/>
            </p:cNvSpPr>
            <p:nvPr/>
          </p:nvSpPr>
          <p:spPr bwMode="auto">
            <a:xfrm flipV="1">
              <a:off x="3792" y="1440"/>
              <a:ext cx="1537" cy="1441"/>
            </a:xfrm>
            <a:custGeom>
              <a:avLst/>
              <a:gdLst>
                <a:gd name="T0" fmla="*/ 0 w 43200"/>
                <a:gd name="T1" fmla="*/ 719 h 43200"/>
                <a:gd name="T2" fmla="*/ 765 w 43200"/>
                <a:gd name="T3" fmla="*/ 1441 h 43200"/>
                <a:gd name="T4" fmla="*/ 769 w 43200"/>
                <a:gd name="T5" fmla="*/ 721 h 43200"/>
                <a:gd name="T6" fmla="*/ 0 60000 65536"/>
                <a:gd name="T7" fmla="*/ 0 60000 65536"/>
                <a:gd name="T8" fmla="*/ 0 60000 65536"/>
                <a:gd name="T9" fmla="*/ 0 w 43200"/>
                <a:gd name="T10" fmla="*/ 0 h 43200"/>
                <a:gd name="T11" fmla="*/ 43200 w 43200"/>
                <a:gd name="T12" fmla="*/ 43200 h 432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43200" fill="none" extrusionOk="0">
                  <a:moveTo>
                    <a:pt x="0" y="21551"/>
                  </a:moveTo>
                  <a:cubicBezTo>
                    <a:pt x="27" y="9640"/>
                    <a:pt x="9689" y="-1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33529"/>
                    <a:pt x="33529" y="43200"/>
                    <a:pt x="21600" y="43200"/>
                  </a:cubicBezTo>
                  <a:cubicBezTo>
                    <a:pt x="21567" y="43200"/>
                    <a:pt x="21534" y="43199"/>
                    <a:pt x="21501" y="43199"/>
                  </a:cubicBezTo>
                </a:path>
                <a:path w="43200" h="43200" stroke="0" extrusionOk="0">
                  <a:moveTo>
                    <a:pt x="0" y="21551"/>
                  </a:moveTo>
                  <a:cubicBezTo>
                    <a:pt x="27" y="9640"/>
                    <a:pt x="9689" y="-1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33529"/>
                    <a:pt x="33529" y="43200"/>
                    <a:pt x="21600" y="43200"/>
                  </a:cubicBezTo>
                  <a:cubicBezTo>
                    <a:pt x="21567" y="43200"/>
                    <a:pt x="21534" y="43199"/>
                    <a:pt x="21501" y="43199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0744" name="Text Box 18"/>
            <p:cNvSpPr txBox="1">
              <a:spLocks noChangeArrowheads="1"/>
            </p:cNvSpPr>
            <p:nvPr/>
          </p:nvSpPr>
          <p:spPr bwMode="auto">
            <a:xfrm>
              <a:off x="4176" y="2256"/>
              <a:ext cx="768" cy="51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US" sz="2400">
                  <a:latin typeface="Times New Roman" pitchFamily="18" charset="0"/>
                </a:rPr>
                <a:t>75% Equity</a:t>
              </a:r>
            </a:p>
          </p:txBody>
        </p:sp>
      </p:grpSp>
      <p:grpSp>
        <p:nvGrpSpPr>
          <p:cNvPr id="10259" name="Group 19"/>
          <p:cNvGrpSpPr>
            <a:grpSpLocks/>
          </p:cNvGrpSpPr>
          <p:nvPr/>
        </p:nvGrpSpPr>
        <p:grpSpPr bwMode="auto">
          <a:xfrm>
            <a:off x="5867400" y="2286000"/>
            <a:ext cx="2592388" cy="2287588"/>
            <a:chOff x="3696" y="1440"/>
            <a:chExt cx="1633" cy="1441"/>
          </a:xfrm>
        </p:grpSpPr>
        <p:sp>
          <p:nvSpPr>
            <p:cNvPr id="30734" name="Oval 20"/>
            <p:cNvSpPr>
              <a:spLocks noChangeArrowheads="1"/>
            </p:cNvSpPr>
            <p:nvPr/>
          </p:nvSpPr>
          <p:spPr bwMode="auto">
            <a:xfrm>
              <a:off x="4032" y="1680"/>
              <a:ext cx="1056" cy="1008"/>
            </a:xfrm>
            <a:prstGeom prst="ellipse">
              <a:avLst/>
            </a:prstGeom>
            <a:solidFill>
              <a:srgbClr val="C6DAF4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0735" name="Oval 21"/>
            <p:cNvSpPr>
              <a:spLocks noChangeArrowheads="1"/>
            </p:cNvSpPr>
            <p:nvPr/>
          </p:nvSpPr>
          <p:spPr bwMode="auto">
            <a:xfrm>
              <a:off x="3792" y="1440"/>
              <a:ext cx="1536" cy="1440"/>
            </a:xfrm>
            <a:prstGeom prst="ellipse">
              <a:avLst/>
            </a:prstGeom>
            <a:solidFill>
              <a:srgbClr val="C6DAF4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262" name="Arc 22" descr="Wide downward diagonal"/>
            <p:cNvSpPr>
              <a:spLocks/>
            </p:cNvSpPr>
            <p:nvPr/>
          </p:nvSpPr>
          <p:spPr bwMode="auto">
            <a:xfrm flipV="1">
              <a:off x="3792" y="1440"/>
              <a:ext cx="1537" cy="1441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43200"/>
                <a:gd name="T1" fmla="*/ 21551 h 43200"/>
                <a:gd name="T2" fmla="*/ 21501 w 43200"/>
                <a:gd name="T3" fmla="*/ 43200 h 43200"/>
                <a:gd name="T4" fmla="*/ 21600 w 43200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43200" fill="none" extrusionOk="0">
                  <a:moveTo>
                    <a:pt x="0" y="21551"/>
                  </a:moveTo>
                  <a:cubicBezTo>
                    <a:pt x="27" y="9640"/>
                    <a:pt x="9689" y="-1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33529"/>
                    <a:pt x="33529" y="43200"/>
                    <a:pt x="21600" y="43200"/>
                  </a:cubicBezTo>
                  <a:cubicBezTo>
                    <a:pt x="21567" y="43200"/>
                    <a:pt x="21534" y="43199"/>
                    <a:pt x="21501" y="43199"/>
                  </a:cubicBezTo>
                </a:path>
                <a:path w="43200" h="43200" stroke="0" extrusionOk="0">
                  <a:moveTo>
                    <a:pt x="0" y="21551"/>
                  </a:moveTo>
                  <a:cubicBezTo>
                    <a:pt x="27" y="9640"/>
                    <a:pt x="9689" y="-1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33529"/>
                    <a:pt x="33529" y="43200"/>
                    <a:pt x="21600" y="43200"/>
                  </a:cubicBezTo>
                  <a:cubicBezTo>
                    <a:pt x="21567" y="43200"/>
                    <a:pt x="21534" y="43199"/>
                    <a:pt x="21501" y="43199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30737" name="Arc 23"/>
            <p:cNvSpPr>
              <a:spLocks/>
            </p:cNvSpPr>
            <p:nvPr/>
          </p:nvSpPr>
          <p:spPr bwMode="auto">
            <a:xfrm flipH="1">
              <a:off x="3791" y="1440"/>
              <a:ext cx="1493" cy="1440"/>
            </a:xfrm>
            <a:custGeom>
              <a:avLst/>
              <a:gdLst>
                <a:gd name="T0" fmla="*/ 725 w 41978"/>
                <a:gd name="T1" fmla="*/ 0 h 43200"/>
                <a:gd name="T2" fmla="*/ 0 w 41978"/>
                <a:gd name="T3" fmla="*/ 959 h 43200"/>
                <a:gd name="T4" fmla="*/ 725 w 41978"/>
                <a:gd name="T5" fmla="*/ 720 h 43200"/>
                <a:gd name="T6" fmla="*/ 0 60000 65536"/>
                <a:gd name="T7" fmla="*/ 0 60000 65536"/>
                <a:gd name="T8" fmla="*/ 0 60000 65536"/>
                <a:gd name="T9" fmla="*/ 0 w 41978"/>
                <a:gd name="T10" fmla="*/ 0 h 43200"/>
                <a:gd name="T11" fmla="*/ 41978 w 41978"/>
                <a:gd name="T12" fmla="*/ 43200 h 432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1978" h="43200" fill="none" extrusionOk="0">
                  <a:moveTo>
                    <a:pt x="20377" y="0"/>
                  </a:moveTo>
                  <a:cubicBezTo>
                    <a:pt x="32307" y="0"/>
                    <a:pt x="41978" y="9670"/>
                    <a:pt x="41978" y="21600"/>
                  </a:cubicBezTo>
                  <a:cubicBezTo>
                    <a:pt x="41978" y="33529"/>
                    <a:pt x="32307" y="43200"/>
                    <a:pt x="20378" y="43200"/>
                  </a:cubicBezTo>
                  <a:cubicBezTo>
                    <a:pt x="11209" y="43200"/>
                    <a:pt x="3040" y="37412"/>
                    <a:pt x="0" y="28762"/>
                  </a:cubicBezTo>
                </a:path>
                <a:path w="41978" h="43200" stroke="0" extrusionOk="0">
                  <a:moveTo>
                    <a:pt x="20377" y="0"/>
                  </a:moveTo>
                  <a:cubicBezTo>
                    <a:pt x="32307" y="0"/>
                    <a:pt x="41978" y="9670"/>
                    <a:pt x="41978" y="21600"/>
                  </a:cubicBezTo>
                  <a:cubicBezTo>
                    <a:pt x="41978" y="33529"/>
                    <a:pt x="32307" y="43200"/>
                    <a:pt x="20378" y="43200"/>
                  </a:cubicBezTo>
                  <a:cubicBezTo>
                    <a:pt x="11209" y="43200"/>
                    <a:pt x="3040" y="37412"/>
                    <a:pt x="0" y="28762"/>
                  </a:cubicBezTo>
                  <a:lnTo>
                    <a:pt x="20378" y="21600"/>
                  </a:lnTo>
                  <a:close/>
                </a:path>
              </a:pathLst>
            </a:custGeom>
            <a:solidFill>
              <a:srgbClr val="C6DAF4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0738" name="Text Box 24"/>
            <p:cNvSpPr txBox="1">
              <a:spLocks noChangeArrowheads="1"/>
            </p:cNvSpPr>
            <p:nvPr/>
          </p:nvSpPr>
          <p:spPr bwMode="auto">
            <a:xfrm>
              <a:off x="3696" y="1632"/>
              <a:ext cx="768" cy="523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pPr algn="r" eaLnBrk="0" hangingPunct="0">
                <a:spcBef>
                  <a:spcPct val="50000"/>
                </a:spcBef>
              </a:pPr>
              <a:r>
                <a:rPr lang="en-US" sz="2400">
                  <a:latin typeface="Times New Roman" pitchFamily="18" charset="0"/>
                </a:rPr>
                <a:t>70%</a:t>
              </a:r>
              <a:r>
                <a:rPr lang="ru-RU" sz="2400">
                  <a:latin typeface="Times New Roman" pitchFamily="18" charset="0"/>
                </a:rPr>
                <a:t> Долг</a:t>
              </a: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30739" name="Text Box 25"/>
            <p:cNvSpPr txBox="1">
              <a:spLocks noChangeArrowheads="1"/>
            </p:cNvSpPr>
            <p:nvPr/>
          </p:nvSpPr>
          <p:spPr bwMode="auto">
            <a:xfrm>
              <a:off x="4464" y="1680"/>
              <a:ext cx="768" cy="523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US" sz="2400">
                  <a:latin typeface="Times New Roman" pitchFamily="18" charset="0"/>
                </a:rPr>
                <a:t>30% </a:t>
              </a:r>
              <a:r>
                <a:rPr lang="ru-RU" sz="2400">
                  <a:latin typeface="Times New Roman" pitchFamily="18" charset="0"/>
                </a:rPr>
                <a:t>Акции</a:t>
              </a:r>
              <a:endParaRPr lang="en-US" sz="2400">
                <a:latin typeface="Times New Roman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0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animBg="1"/>
      <p:bldP spid="10244" grpId="0" autoUpdateAnimBg="0"/>
      <p:bldP spid="10245" grpId="0" autoUpdateAnimBg="0"/>
      <p:bldP spid="10246" grpId="0" animBg="1"/>
      <p:bldP spid="10247" grpId="0" autoUpdateAnimBg="0"/>
      <p:bldP spid="10249" grpId="0" autoUpdateAnimBg="0"/>
      <p:bldP spid="10250" grpId="0" animBg="1"/>
      <p:bldP spid="10251" grpId="0" autoUpdateAnimBg="0"/>
      <p:bldP spid="1025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Заголовок 1"/>
          <p:cNvSpPr>
            <a:spLocks noGrp="1"/>
          </p:cNvSpPr>
          <p:nvPr>
            <p:ph type="title"/>
          </p:nvPr>
        </p:nvSpPr>
        <p:spPr>
          <a:xfrm>
            <a:off x="582613" y="274638"/>
            <a:ext cx="8043862" cy="584200"/>
          </a:xfrm>
        </p:spPr>
        <p:txBody>
          <a:bodyPr/>
          <a:lstStyle/>
          <a:p>
            <a:r>
              <a:rPr lang="ru-RU" smtClean="0"/>
              <a:t>Теорема Модильяни-Миллера</a:t>
            </a:r>
          </a:p>
        </p:txBody>
      </p:sp>
      <p:sp>
        <p:nvSpPr>
          <p:cNvPr id="38914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/>
              <a:t>На совершенном рынке структура капитала (заемного и собственного) не влияет на стоимость бизнеса.</a:t>
            </a:r>
          </a:p>
          <a:p>
            <a:pPr>
              <a:defRPr/>
            </a:pPr>
            <a:endParaRPr lang="ru-RU" dirty="0" smtClean="0"/>
          </a:p>
          <a:p>
            <a:pPr>
              <a:defRPr/>
            </a:pPr>
            <a:r>
              <a:rPr lang="ru-RU" dirty="0" smtClean="0"/>
              <a:t>То, как вы нарезаете пирог на части, не влияет на размер пирога.</a:t>
            </a:r>
          </a:p>
          <a:p>
            <a:pPr marL="0" indent="0">
              <a:buFont typeface="Wingdings" pitchFamily="2" charset="2"/>
              <a:buNone/>
              <a:defRPr/>
            </a:pPr>
            <a:endParaRPr lang="ru-RU" dirty="0" smtClean="0"/>
          </a:p>
          <a:p>
            <a:pPr>
              <a:defRPr/>
            </a:pPr>
            <a:r>
              <a:rPr lang="ru-RU" dirty="0" smtClean="0"/>
              <a:t>Совершенство рынка может нарушаться если есть</a:t>
            </a:r>
          </a:p>
          <a:p>
            <a:pPr lvl="1">
              <a:defRPr/>
            </a:pPr>
            <a:r>
              <a:rPr lang="ru-RU" dirty="0" smtClean="0"/>
              <a:t>Налоги</a:t>
            </a:r>
          </a:p>
          <a:p>
            <a:pPr lvl="1">
              <a:defRPr/>
            </a:pPr>
            <a:r>
              <a:rPr lang="ru-RU" dirty="0" smtClean="0"/>
              <a:t>Издержки банкротства</a:t>
            </a:r>
          </a:p>
          <a:p>
            <a:pPr lvl="1">
              <a:defRPr/>
            </a:pPr>
            <a:r>
              <a:rPr lang="ru-RU" dirty="0" smtClean="0"/>
              <a:t>Асимметрии информации</a:t>
            </a:r>
          </a:p>
        </p:txBody>
      </p:sp>
      <p:sp>
        <p:nvSpPr>
          <p:cNvPr id="31747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Эффект налогов</a:t>
            </a:r>
            <a:endParaRPr lang="en-US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2400"/>
              </a:spcAft>
              <a:buFont typeface="Wingdings" charset="2"/>
              <a:buChar char="q"/>
              <a:defRPr/>
            </a:pPr>
            <a:r>
              <a:rPr lang="ru-RU" dirty="0" smtClean="0"/>
              <a:t>На самом деле, пирог делится на три части – большой кусок достается государству</a:t>
            </a:r>
          </a:p>
          <a:p>
            <a:pPr>
              <a:spcAft>
                <a:spcPts val="2400"/>
              </a:spcAft>
              <a:buFont typeface="Wingdings" charset="2"/>
              <a:buChar char="q"/>
              <a:defRPr/>
            </a:pPr>
            <a:r>
              <a:rPr lang="ru-RU" dirty="0" smtClean="0"/>
              <a:t>Процентные выплаты не облагаются налогом</a:t>
            </a:r>
          </a:p>
          <a:p>
            <a:pPr>
              <a:spcAft>
                <a:spcPts val="2400"/>
              </a:spcAft>
              <a:buFont typeface="Wingdings" charset="2"/>
              <a:buChar char="q"/>
              <a:defRPr/>
            </a:pPr>
            <a:r>
              <a:rPr lang="ru-RU" dirty="0" smtClean="0"/>
              <a:t>Увеличивая процентные выплаты, фирма не меняет общий размер пирога, но уменьшает кусок, который достается государству</a:t>
            </a:r>
          </a:p>
          <a:p>
            <a:pPr>
              <a:spcAft>
                <a:spcPts val="2400"/>
              </a:spcAft>
              <a:buFont typeface="Wingdings" charset="2"/>
              <a:buChar char="q"/>
              <a:defRPr/>
            </a:pPr>
            <a:r>
              <a:rPr lang="ru-RU" dirty="0" smtClean="0"/>
              <a:t>Это эффект делает использование кредитного капитала более выгодным, но….</a:t>
            </a:r>
          </a:p>
          <a:p>
            <a:pPr marL="0" indent="0">
              <a:buFont typeface="Wingdings" pitchFamily="2" charset="2"/>
              <a:buNone/>
              <a:defRPr/>
            </a:pPr>
            <a:endParaRPr lang="en-US" dirty="0"/>
          </a:p>
        </p:txBody>
      </p:sp>
      <p:sp>
        <p:nvSpPr>
          <p:cNvPr id="32771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73D5093-3696-4527-A58C-97E2DFF69B0D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Издержки банкротства</a:t>
            </a:r>
            <a:endParaRPr lang="en-US" smtClean="0"/>
          </a:p>
        </p:txBody>
      </p:sp>
      <p:sp>
        <p:nvSpPr>
          <p:cNvPr id="33794" name="Content Placeholder 2"/>
          <p:cNvSpPr>
            <a:spLocks noGrp="1"/>
          </p:cNvSpPr>
          <p:nvPr>
            <p:ph idx="1"/>
          </p:nvPr>
        </p:nvSpPr>
        <p:spPr>
          <a:xfrm>
            <a:off x="450850" y="1111250"/>
            <a:ext cx="8229600" cy="5043488"/>
          </a:xfrm>
        </p:spPr>
        <p:txBody>
          <a:bodyPr/>
          <a:lstStyle/>
          <a:p>
            <a:r>
              <a:rPr lang="ru-RU" smtClean="0"/>
              <a:t>Высокая долговая нагрузка увеличивает риск дефолта</a:t>
            </a:r>
          </a:p>
          <a:p>
            <a:r>
              <a:rPr lang="ru-RU" smtClean="0"/>
              <a:t>В идеальном мире, это не отражается на размере пирога</a:t>
            </a:r>
          </a:p>
          <a:p>
            <a:r>
              <a:rPr lang="ru-RU" smtClean="0"/>
              <a:t>В реальности есть издержки банкротства</a:t>
            </a:r>
          </a:p>
          <a:p>
            <a:r>
              <a:rPr lang="ru-RU" smtClean="0"/>
              <a:t>Прямые</a:t>
            </a:r>
          </a:p>
          <a:p>
            <a:pPr lvl="1"/>
            <a:r>
              <a:rPr lang="ru-RU" smtClean="0"/>
              <a:t>Судебные издержки</a:t>
            </a:r>
          </a:p>
          <a:p>
            <a:pPr lvl="1"/>
            <a:r>
              <a:rPr lang="ru-RU" smtClean="0"/>
              <a:t>Услуги консультантов</a:t>
            </a:r>
          </a:p>
          <a:p>
            <a:pPr lvl="1"/>
            <a:r>
              <a:rPr lang="ru-RU" smtClean="0"/>
              <a:t>Потерянное время</a:t>
            </a:r>
          </a:p>
          <a:p>
            <a:r>
              <a:rPr lang="ru-RU" smtClean="0"/>
              <a:t>Непрямые</a:t>
            </a:r>
          </a:p>
          <a:p>
            <a:pPr lvl="1"/>
            <a:r>
              <a:rPr lang="ru-RU" smtClean="0"/>
              <a:t>Потеря клиентов, поставщиков, сотрудников</a:t>
            </a:r>
          </a:p>
          <a:p>
            <a:pPr lvl="1"/>
            <a:r>
              <a:rPr lang="ru-RU" smtClean="0"/>
              <a:t>Ускоренная распродажа (</a:t>
            </a:r>
            <a:r>
              <a:rPr lang="en-US" smtClean="0"/>
              <a:t>fire sale)</a:t>
            </a:r>
            <a:r>
              <a:rPr lang="ru-RU" smtClean="0"/>
              <a:t> активов</a:t>
            </a:r>
          </a:p>
        </p:txBody>
      </p:sp>
      <p:sp>
        <p:nvSpPr>
          <p:cNvPr id="33795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3EE64A8-F6A6-4639-8C99-9528893BB485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Асимметрия информации</a:t>
            </a:r>
            <a:endParaRPr lang="en-US" smtClean="0"/>
          </a:p>
        </p:txBody>
      </p:sp>
      <p:sp>
        <p:nvSpPr>
          <p:cNvPr id="34818" name="Content Placeholder 2"/>
          <p:cNvSpPr>
            <a:spLocks noGrp="1"/>
          </p:cNvSpPr>
          <p:nvPr>
            <p:ph idx="1"/>
          </p:nvPr>
        </p:nvSpPr>
        <p:spPr>
          <a:xfrm>
            <a:off x="450850" y="1406525"/>
            <a:ext cx="8229600" cy="45259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600" smtClean="0"/>
              <a:t>Инвесторы знают о фирме гораздо меньше, чем менеджеры</a:t>
            </a:r>
          </a:p>
          <a:p>
            <a:pPr>
              <a:lnSpc>
                <a:spcPct val="90000"/>
              </a:lnSpc>
            </a:pPr>
            <a:r>
              <a:rPr lang="ru-RU" sz="2600" smtClean="0"/>
              <a:t>Они требуют дополнительную премию за риск, связанный с асимметрией информации</a:t>
            </a:r>
          </a:p>
          <a:p>
            <a:pPr>
              <a:lnSpc>
                <a:spcPct val="90000"/>
              </a:lnSpc>
            </a:pPr>
            <a:r>
              <a:rPr lang="ru-RU" sz="2600" smtClean="0"/>
              <a:t>Требуемая премия меньше для заемных средств, так как их риски в целом ниже</a:t>
            </a:r>
          </a:p>
          <a:p>
            <a:pPr>
              <a:lnSpc>
                <a:spcPct val="90000"/>
              </a:lnSpc>
            </a:pPr>
            <a:r>
              <a:rPr lang="ru-RU" sz="2600" smtClean="0"/>
              <a:t>Как результат - источники финансирования отличаются по стоимости</a:t>
            </a:r>
            <a:endParaRPr lang="en-US" sz="2600" smtClean="0"/>
          </a:p>
          <a:p>
            <a:pPr>
              <a:lnSpc>
                <a:spcPct val="90000"/>
              </a:lnSpc>
            </a:pPr>
            <a:r>
              <a:rPr lang="ru-RU" sz="2600" smtClean="0"/>
              <a:t>внутреннее финансирование (самый дешевый)</a:t>
            </a:r>
          </a:p>
          <a:p>
            <a:pPr>
              <a:lnSpc>
                <a:spcPct val="90000"/>
              </a:lnSpc>
            </a:pPr>
            <a:r>
              <a:rPr lang="ru-RU" sz="2600" smtClean="0"/>
              <a:t>Кредит</a:t>
            </a:r>
          </a:p>
          <a:p>
            <a:pPr>
              <a:lnSpc>
                <a:spcPct val="90000"/>
              </a:lnSpc>
            </a:pPr>
            <a:r>
              <a:rPr lang="ru-RU" sz="2600" smtClean="0"/>
              <a:t>Акционерный капитал (самый дорогой)</a:t>
            </a:r>
          </a:p>
          <a:p>
            <a:endParaRPr lang="en-US" smtClean="0"/>
          </a:p>
        </p:txBody>
      </p:sp>
      <p:sp>
        <p:nvSpPr>
          <p:cNvPr id="34819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8E518C5-0697-416B-863E-2DDDA93C82E5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itle 1"/>
          <p:cNvSpPr>
            <a:spLocks noGrp="1"/>
          </p:cNvSpPr>
          <p:nvPr>
            <p:ph type="title"/>
          </p:nvPr>
        </p:nvSpPr>
        <p:spPr>
          <a:xfrm>
            <a:off x="582613" y="274638"/>
            <a:ext cx="8043862" cy="1077912"/>
          </a:xfrm>
        </p:spPr>
        <p:txBody>
          <a:bodyPr/>
          <a:lstStyle/>
          <a:p>
            <a:r>
              <a:rPr lang="ru-RU" smtClean="0"/>
              <a:t>Другие вопросы в корпоративных финансах</a:t>
            </a:r>
            <a:endParaRPr lang="en-US" smtClean="0"/>
          </a:p>
        </p:txBody>
      </p:sp>
      <p:sp>
        <p:nvSpPr>
          <p:cNvPr id="3584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mtClean="0"/>
              <a:t>Корпоративное управление</a:t>
            </a:r>
          </a:p>
          <a:p>
            <a:pPr lvl="1"/>
            <a:r>
              <a:rPr lang="ru-RU" smtClean="0"/>
              <a:t>Разделение прав собственности и контроля</a:t>
            </a:r>
          </a:p>
          <a:p>
            <a:r>
              <a:rPr lang="ru-RU" smtClean="0"/>
              <a:t>Механизмы долгосрочного финансирования</a:t>
            </a:r>
          </a:p>
          <a:p>
            <a:pPr lvl="1"/>
            <a:r>
              <a:rPr lang="en-US" smtClean="0"/>
              <a:t>IPO, SEO, </a:t>
            </a:r>
            <a:r>
              <a:rPr lang="ru-RU" smtClean="0"/>
              <a:t>различные виды долговых обязательств</a:t>
            </a:r>
          </a:p>
          <a:p>
            <a:r>
              <a:rPr lang="ru-RU" smtClean="0"/>
              <a:t>Управление текущими активами</a:t>
            </a:r>
            <a:r>
              <a:rPr lang="en-US" smtClean="0"/>
              <a:t>/</a:t>
            </a:r>
            <a:r>
              <a:rPr lang="ru-RU" smtClean="0"/>
              <a:t>обязательствами</a:t>
            </a:r>
          </a:p>
          <a:p>
            <a:pPr lvl="1"/>
            <a:r>
              <a:rPr lang="ru-RU" smtClean="0"/>
              <a:t>Как избежать проблем с ликвидностью?</a:t>
            </a:r>
          </a:p>
          <a:p>
            <a:r>
              <a:rPr lang="ru-RU" smtClean="0"/>
              <a:t>Влияние несовершенства рынков (поведенческие финансы)</a:t>
            </a:r>
          </a:p>
          <a:p>
            <a:pPr lvl="1"/>
            <a:r>
              <a:rPr lang="ru-RU" smtClean="0"/>
              <a:t>Что если люди не всегда ведут себя разумно?</a:t>
            </a:r>
          </a:p>
          <a:p>
            <a:r>
              <a:rPr lang="ru-RU" smtClean="0"/>
              <a:t>Международные корпоративные финансы</a:t>
            </a:r>
          </a:p>
          <a:p>
            <a:pPr lvl="1"/>
            <a:r>
              <a:rPr lang="ru-RU" smtClean="0"/>
              <a:t> валютные риски, особенности налогообложения</a:t>
            </a:r>
            <a:endParaRPr lang="en-US" smtClean="0"/>
          </a:p>
        </p:txBody>
      </p:sp>
      <p:sp>
        <p:nvSpPr>
          <p:cNvPr id="35843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B23624C-9E35-4BED-91C7-2A23DE5B5662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778c2a521452d1df17639e27f611727fe1d6727"/>
</p:tagLst>
</file>

<file path=ppt/theme/theme1.xml><?xml version="1.0" encoding="utf-8"?>
<a:theme xmlns:a="http://schemas.openxmlformats.org/drawingml/2006/main" name=" NES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Другая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Тема Office 1">
        <a:dk1>
          <a:srgbClr val="000000"/>
        </a:dk1>
        <a:lt1>
          <a:srgbClr val="FFFFFF"/>
        </a:lt1>
        <a:dk2>
          <a:srgbClr val="323232"/>
        </a:dk2>
        <a:lt2>
          <a:srgbClr val="E3DED1"/>
        </a:lt2>
        <a:accent1>
          <a:srgbClr val="F07F09"/>
        </a:accent1>
        <a:accent2>
          <a:srgbClr val="9F2936"/>
        </a:accent2>
        <a:accent3>
          <a:srgbClr val="FFFFFF"/>
        </a:accent3>
        <a:accent4>
          <a:srgbClr val="000000"/>
        </a:accent4>
        <a:accent5>
          <a:srgbClr val="F6C0AA"/>
        </a:accent5>
        <a:accent6>
          <a:srgbClr val="902430"/>
        </a:accent6>
        <a:hlink>
          <a:srgbClr val="6B9F25"/>
        </a:hlink>
        <a:folHlink>
          <a:srgbClr val="B26B0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 NES.thmx</Template>
  <TotalTime>8245</TotalTime>
  <Words>935</Words>
  <Application>Microsoft Office PowerPoint</Application>
  <PresentationFormat>Экран (4:3)</PresentationFormat>
  <Paragraphs>206</Paragraphs>
  <Slides>19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6" baseType="lpstr">
      <vt:lpstr>ＭＳ Ｐゴシック</vt:lpstr>
      <vt:lpstr>Arial</vt:lpstr>
      <vt:lpstr>Calibri</vt:lpstr>
      <vt:lpstr>Symbol</vt:lpstr>
      <vt:lpstr>Times New Roman</vt:lpstr>
      <vt:lpstr>Wingdings</vt:lpstr>
      <vt:lpstr> NES</vt:lpstr>
      <vt:lpstr>Корпоративные Финансы:  основные вопросы</vt:lpstr>
      <vt:lpstr>Планирование капитальных вложений</vt:lpstr>
      <vt:lpstr>Метод приведенных денежных потоков </vt:lpstr>
      <vt:lpstr>Ставка дисконтирования</vt:lpstr>
      <vt:lpstr>Сравнительная оценка стоимости</vt:lpstr>
      <vt:lpstr>Сравнительная оценка стоимости фирм</vt:lpstr>
      <vt:lpstr>Фирма</vt:lpstr>
      <vt:lpstr>Балансовая модель фирмы</vt:lpstr>
      <vt:lpstr>Балансовая модель фирмы</vt:lpstr>
      <vt:lpstr>Фирма и Финансовые Рынки</vt:lpstr>
      <vt:lpstr>Акции и облигации как условные требования</vt:lpstr>
      <vt:lpstr>Акции и облигации как условные требования</vt:lpstr>
      <vt:lpstr>Презентация PowerPoint</vt:lpstr>
      <vt:lpstr>Структура капитала</vt:lpstr>
      <vt:lpstr>Теорема Модильяни-Миллера</vt:lpstr>
      <vt:lpstr>Эффект налогов</vt:lpstr>
      <vt:lpstr>Издержки банкротства</vt:lpstr>
      <vt:lpstr>Асимметрия информации</vt:lpstr>
      <vt:lpstr>Другие вопросы в корпоративных финансах</vt:lpstr>
    </vt:vector>
  </TitlesOfParts>
  <Company>NES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Ruben Enikolopov</dc:creator>
  <cp:lastModifiedBy>Конвисарова Елена</cp:lastModifiedBy>
  <cp:revision>113</cp:revision>
  <cp:lastPrinted>2016-11-20T14:02:02Z</cp:lastPrinted>
  <dcterms:created xsi:type="dcterms:W3CDTF">2011-07-12T10:19:02Z</dcterms:created>
  <dcterms:modified xsi:type="dcterms:W3CDTF">2016-11-20T14:02:27Z</dcterms:modified>
</cp:coreProperties>
</file>