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custDataLst>
    <p:tags r:id="rId24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07B8B-B2FB-42B1-BCB2-32FEF3D1576D}" type="datetimeFigureOut">
              <a:rPr lang="ru-RU" smtClean="0"/>
              <a:t>29.09.2015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96914-7F0B-4C68-999D-BCEC5DD30645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07B8B-B2FB-42B1-BCB2-32FEF3D1576D}" type="datetimeFigureOut">
              <a:rPr lang="ru-RU" smtClean="0"/>
              <a:t>29.09.2015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96914-7F0B-4C68-999D-BCEC5DD3064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07B8B-B2FB-42B1-BCB2-32FEF3D1576D}" type="datetimeFigureOut">
              <a:rPr lang="ru-RU" smtClean="0"/>
              <a:t>29.09.2015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96914-7F0B-4C68-999D-BCEC5DD30645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07B8B-B2FB-42B1-BCB2-32FEF3D1576D}" type="datetimeFigureOut">
              <a:rPr lang="ru-RU" smtClean="0"/>
              <a:t>29.09.2015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96914-7F0B-4C68-999D-BCEC5DD3064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07B8B-B2FB-42B1-BCB2-32FEF3D1576D}" type="datetimeFigureOut">
              <a:rPr lang="ru-RU" smtClean="0"/>
              <a:t>29.09.2015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96914-7F0B-4C68-999D-BCEC5DD3064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07B8B-B2FB-42B1-BCB2-32FEF3D1576D}" type="datetimeFigureOut">
              <a:rPr lang="ru-RU" smtClean="0"/>
              <a:t>29.09.2015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96914-7F0B-4C68-999D-BCEC5DD3064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07B8B-B2FB-42B1-BCB2-32FEF3D1576D}" type="datetimeFigureOut">
              <a:rPr lang="ru-RU" smtClean="0"/>
              <a:t>29.09.2015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96914-7F0B-4C68-999D-BCEC5DD3064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07B8B-B2FB-42B1-BCB2-32FEF3D1576D}" type="datetimeFigureOut">
              <a:rPr lang="ru-RU" smtClean="0"/>
              <a:t>29.09.2015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96914-7F0B-4C68-999D-BCEC5DD3064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07B8B-B2FB-42B1-BCB2-32FEF3D1576D}" type="datetimeFigureOut">
              <a:rPr lang="ru-RU" smtClean="0"/>
              <a:t>29.09.2015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9F396914-7F0B-4C68-999D-BCEC5DD30645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07B8B-B2FB-42B1-BCB2-32FEF3D1576D}" type="datetimeFigureOut">
              <a:rPr lang="ru-RU" smtClean="0"/>
              <a:t>29.09.2015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96914-7F0B-4C68-999D-BCEC5DD3064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07B8B-B2FB-42B1-BCB2-32FEF3D1576D}" type="datetimeFigureOut">
              <a:rPr lang="ru-RU" smtClean="0"/>
              <a:t>29.09.2015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96914-7F0B-4C68-999D-BCEC5DD3064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0207B8B-B2FB-42B1-BCB2-32FEF3D1576D}" type="datetimeFigureOut">
              <a:rPr lang="ru-RU" smtClean="0"/>
              <a:t>29.09.2015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F396914-7F0B-4C68-999D-BCEC5DD30645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Тема 3. Экспериментальные исследования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n-US" sz="2800" b="1" cap="all" dirty="0" smtClean="0"/>
          </a:p>
          <a:p>
            <a:pPr algn="l"/>
            <a:r>
              <a:rPr lang="ru-RU" b="1" cap="all" dirty="0" smtClean="0"/>
              <a:t>1</a:t>
            </a:r>
            <a:r>
              <a:rPr lang="ru-RU" b="1" cap="all"/>
              <a:t>. </a:t>
            </a:r>
            <a:r>
              <a:rPr lang="ru-RU" b="1" cap="all" smtClean="0"/>
              <a:t>Классификация</a:t>
            </a:r>
            <a:r>
              <a:rPr lang="ru-RU" b="1" cap="all" dirty="0"/>
              <a:t>, типы и задачи эксперимента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3609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cap="all" dirty="0"/>
              <a:t>1. Классификация, типы и задачи </a:t>
            </a:r>
            <a:r>
              <a:rPr lang="ru-RU" sz="3200" b="1" cap="all" dirty="0" smtClean="0"/>
              <a:t>эксперимента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2276872"/>
            <a:ext cx="8229600" cy="3725768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Важнейшей составной частью научных исследований является </a:t>
            </a:r>
            <a:r>
              <a:rPr lang="ru-RU" b="1" i="1" dirty="0"/>
              <a:t>эксперимент</a:t>
            </a:r>
            <a:r>
              <a:rPr lang="ru-RU" dirty="0"/>
              <a:t>, основой которого является научно поставленный опыт с точно учитываемыми и управляемыми условиями. </a:t>
            </a:r>
          </a:p>
          <a:p>
            <a:r>
              <a:rPr lang="ru-RU" dirty="0"/>
              <a:t>Само слово эксперимент происходит от лат. </a:t>
            </a:r>
            <a:r>
              <a:rPr lang="en-US" b="1" i="1" dirty="0" err="1"/>
              <a:t>experimentum</a:t>
            </a:r>
            <a:r>
              <a:rPr lang="en-US" dirty="0"/>
              <a:t> </a:t>
            </a:r>
            <a:r>
              <a:rPr lang="ru-RU" dirty="0"/>
              <a:t>- проба, опыт. </a:t>
            </a:r>
          </a:p>
          <a:p>
            <a:r>
              <a:rPr lang="ru-RU" dirty="0"/>
              <a:t>В научном языке и исследовательской работе термин «эксперимент» обычно используется в значении, общем для целого ряда сопряженных понятий: опыт, целенаправленное наблюдение, воспроизведение объекта познания, организация особых условий его существования, проверка предсказания.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988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3653760"/>
          </a:xfrm>
        </p:spPr>
        <p:txBody>
          <a:bodyPr>
            <a:normAutofit fontScale="85000" lnSpcReduction="20000"/>
          </a:bodyPr>
          <a:lstStyle/>
          <a:p>
            <a:r>
              <a:rPr lang="ru-RU" b="1" i="1" dirty="0"/>
              <a:t>В это понятие вкладывается</a:t>
            </a:r>
            <a:r>
              <a:rPr lang="ru-RU" dirty="0"/>
              <a:t> научная постановка опытов и наблюдение исследуемого явления в точно учитываемых условиях, позволяющих следить за ходом явлений и воссоздавать его каждый раз при повторении этих условий. Само по себе понятие «эксперимент» означает действие, направленное на создание условий в целях осуществления того или иного явления и по возможности наиболее частого, т.е. не осложняемого другими явлениями. </a:t>
            </a:r>
          </a:p>
          <a:p>
            <a:r>
              <a:rPr lang="ru-RU" b="1" i="1" dirty="0"/>
              <a:t>Основной целью эксперимента</a:t>
            </a:r>
            <a:r>
              <a:rPr lang="ru-RU" dirty="0"/>
              <a:t> являются выявление свойств исследуемых объектов, проверка справедливости гипотез и на этой основе широкое и глубокое изучение темы научного исследования.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09056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435280" cy="4896544"/>
          </a:xfrm>
        </p:spPr>
        <p:txBody>
          <a:bodyPr>
            <a:normAutofit fontScale="85000" lnSpcReduction="10000"/>
          </a:bodyPr>
          <a:lstStyle/>
          <a:p>
            <a:r>
              <a:rPr lang="ru-RU" b="1" dirty="0"/>
              <a:t>Постановка и организация эксперимента определяются его назначением. </a:t>
            </a:r>
            <a:endParaRPr lang="ru-RU" dirty="0"/>
          </a:p>
          <a:p>
            <a:pPr marL="0" indent="0">
              <a:buNone/>
            </a:pPr>
            <a:r>
              <a:rPr lang="ru-RU" b="1" i="1" dirty="0"/>
              <a:t>Они различаются: </a:t>
            </a:r>
            <a:endParaRPr lang="ru-RU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по способу формирования условий (естественных и искусственных);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по целям исследования (преобразующие, констатирующие, контролирующие, поисковые, решающие);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по организации проведения (лабораторные, натурные, полевые, производственные и т.п.);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по структуре изучаемых объектов и явлений (простые, сложные);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по характеру внешних воздействий на объект исследования (вещественные, энергетические, информационные); </a:t>
            </a:r>
          </a:p>
        </p:txBody>
      </p:sp>
    </p:spTree>
    <p:extLst>
      <p:ext uri="{BB962C8B-B14F-4D97-AF65-F5344CB8AC3E}">
        <p14:creationId xmlns:p14="http://schemas.microsoft.com/office/powerpoint/2010/main" val="346671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3509744"/>
          </a:xfrm>
        </p:spPr>
        <p:txBody>
          <a:bodyPr>
            <a:normAutofit fontScale="85000"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по характеру взаимодействия средства экспериментального исследования с объектом исследования (обычный и модельный);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по типу моделей, исследуемых в эксперименте (материальный и мысленный);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по контролируемым величинам (пассивный и активный);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по числу варьируемых факторов (однофакторный и многофакторный);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по характеру изучаемых объектов или явлений (технологические, социометрические) и т.п.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89654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832648"/>
          </a:xfrm>
        </p:spPr>
        <p:txBody>
          <a:bodyPr>
            <a:normAutofit fontScale="77500" lnSpcReduction="20000"/>
          </a:bodyPr>
          <a:lstStyle/>
          <a:p>
            <a:r>
              <a:rPr lang="ru-RU" b="1" i="1" dirty="0"/>
              <a:t>Естественный</a:t>
            </a:r>
            <a:r>
              <a:rPr lang="ru-RU" dirty="0"/>
              <a:t> эксперимент предполагает проведение опытов в естественных условиях существования объекта исследования (чаще всего используется в биологических, социальных, педагогических и психологических науках). </a:t>
            </a:r>
          </a:p>
          <a:p>
            <a:r>
              <a:rPr lang="ru-RU" b="1" i="1" dirty="0"/>
              <a:t>Искусственный эксперимент</a:t>
            </a:r>
            <a:r>
              <a:rPr lang="ru-RU" dirty="0"/>
              <a:t> предполагает формирование искусственных условий (широко применяется в естественных и технических науках). </a:t>
            </a:r>
          </a:p>
          <a:p>
            <a:r>
              <a:rPr lang="ru-RU" b="1" i="1" dirty="0"/>
              <a:t>Преобразующий (созидательный) эксперимент</a:t>
            </a:r>
            <a:r>
              <a:rPr lang="ru-RU" dirty="0"/>
              <a:t> включает активное изменение структуры и функций объекта исследования в соответствии с выдвинутой гипотезой, формирование новых связен и отношений между компонентами объекта или между исследуемым объектом и другими объектами. Исследователь в соответствии со вскрытыми тенденциями развития объекта исследования преднамеренно создает условия, которые должны способствовать формированию новых свойств и качеств объекта. </a:t>
            </a:r>
          </a:p>
          <a:p>
            <a:r>
              <a:rPr lang="ru-RU" b="1" i="1" dirty="0"/>
              <a:t>Констатирующий эксперимент</a:t>
            </a:r>
            <a:r>
              <a:rPr lang="ru-RU" dirty="0"/>
              <a:t> используется для проверки определенных предположений. В процессе этого эксперимента констатируется наличие определенной связи между воздействием на объект исследования и результатом, выявляется наличие определенных фактов.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53590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127848"/>
          </a:xfrm>
        </p:spPr>
        <p:txBody>
          <a:bodyPr>
            <a:normAutofit fontScale="85000" lnSpcReduction="20000"/>
          </a:bodyPr>
          <a:lstStyle/>
          <a:p>
            <a:r>
              <a:rPr lang="ru-RU" b="1" i="1" dirty="0"/>
              <a:t>Контролирующий эксперимент</a:t>
            </a:r>
            <a:r>
              <a:rPr lang="ru-RU" dirty="0"/>
              <a:t> сводится к контролю за результатами внешних воздействий на объект исследования с учетом его состояния, характера воздействия и ожидаемого эффекта. </a:t>
            </a:r>
          </a:p>
          <a:p>
            <a:r>
              <a:rPr lang="ru-RU" b="1" i="1" dirty="0"/>
              <a:t>Поисковый эксперимент</a:t>
            </a:r>
            <a:r>
              <a:rPr lang="ru-RU" dirty="0"/>
              <a:t> проводится в том случае, если затруднена классификация факторов, влияющих на изучаемое явление вследствие отсутствия достаточных предварительных (априорных) данных. По результатам поискового эксперимента устанавливается значимость факторов, осуществляется отсеивание незначимых. </a:t>
            </a:r>
          </a:p>
          <a:p>
            <a:r>
              <a:rPr lang="ru-RU" b="1" i="1" dirty="0"/>
              <a:t>Решающий эксперимент</a:t>
            </a:r>
            <a:r>
              <a:rPr lang="ru-RU" dirty="0"/>
              <a:t> ставится для проверки справедливости основных положений фундаментальных теорий в том случае, когда две или несколько гипотез одинаково согласуются со многими явлениями. Это согласие приводит к затруднению, какую именно из гипотез считать правильной.</a:t>
            </a:r>
          </a:p>
          <a:p>
            <a:r>
              <a:rPr lang="ru-RU" dirty="0"/>
              <a:t>Решающий эксперимент дает такие факты, которые согласуются с одной из гипотез и противоречат другой.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100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472608"/>
          </a:xfrm>
        </p:spPr>
        <p:txBody>
          <a:bodyPr>
            <a:normAutofit fontScale="85000" lnSpcReduction="20000"/>
          </a:bodyPr>
          <a:lstStyle/>
          <a:p>
            <a:r>
              <a:rPr lang="ru-RU" b="1" i="1" dirty="0"/>
              <a:t>Лабораторный эксперимент</a:t>
            </a:r>
            <a:r>
              <a:rPr lang="ru-RU" dirty="0"/>
              <a:t> проводится в лабораторных условиях с применением типовых приборов, специальных моделирующих установок, стендов, оборудования и т.д. </a:t>
            </a:r>
          </a:p>
          <a:p>
            <a:r>
              <a:rPr lang="ru-RU" dirty="0"/>
              <a:t>Чаще всего в лабораторном эксперименте изучается не сам объект, а его образец. Этот эксперимент позволяет доброкачественно, с требуемой повторностью изучить влияние одних характеристик при варьировании других, получить хорошую научную информацию с минимальными затратами времени и ресурсов. Однако такой эксперимент не всегда полностью моделирует реальный ход изучаемого процесса, поэтому возникает потребность в проведении натурного эксперимента. </a:t>
            </a:r>
          </a:p>
          <a:p>
            <a:r>
              <a:rPr lang="ru-RU" b="1" i="1" dirty="0"/>
              <a:t>Натурный эксперимент</a:t>
            </a:r>
            <a:r>
              <a:rPr lang="ru-RU" dirty="0"/>
              <a:t> проводится в естественных условиях и на реальных объектах. Этот вид эксперимента часто используется в процессе натурных испытаний изготовленных систем. В зависимости от места проведения испытаний натурные эксперименты подразделяются на </a:t>
            </a:r>
            <a:r>
              <a:rPr lang="ru-RU" b="1" i="1" dirty="0"/>
              <a:t>производственные, полевые, полигонные, полунатурные и т.п</a:t>
            </a:r>
            <a:r>
              <a:rPr lang="ru-RU" dirty="0"/>
              <a:t>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9777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276872"/>
            <a:ext cx="8229600" cy="2592288"/>
          </a:xfrm>
        </p:spPr>
        <p:txBody>
          <a:bodyPr>
            <a:normAutofit fontScale="85000" lnSpcReduction="20000"/>
          </a:bodyPr>
          <a:lstStyle/>
          <a:p>
            <a:r>
              <a:rPr lang="ru-RU" b="1" i="1" dirty="0"/>
              <a:t>Центральными задачами натурного эксперимента являются</a:t>
            </a:r>
            <a:r>
              <a:rPr lang="ru-RU" dirty="0"/>
              <a:t>: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изучение характеристик воздействия среды на испытуемый объект;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идентификация статистических и динамических параметров объекта;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оценка эффективности функционирования объекта и проверка его на соответствие заданным требованиям.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34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3221712"/>
          </a:xfrm>
        </p:spPr>
        <p:txBody>
          <a:bodyPr>
            <a:normAutofit fontScale="85000" lnSpcReduction="20000"/>
          </a:bodyPr>
          <a:lstStyle/>
          <a:p>
            <a:r>
              <a:rPr lang="ru-RU" b="1" i="1" dirty="0"/>
              <a:t>Эксперименты могут быть открытыми и закрытыми</a:t>
            </a:r>
            <a:r>
              <a:rPr lang="ru-RU" dirty="0"/>
              <a:t>, они широко распространены в психологии, социологии, педагогике. В открытом эксперименте его задачи открыто объясняются испытуемым, в закрытом - в целях получения объективных данных эти задачи скрываются от испытуемого. </a:t>
            </a:r>
          </a:p>
          <a:p>
            <a:r>
              <a:rPr lang="ru-RU" b="1" i="1" dirty="0"/>
              <a:t>Простой эксперимент</a:t>
            </a:r>
            <a:r>
              <a:rPr lang="ru-RU" dirty="0"/>
              <a:t> используется для изучения объектов, не имеющих разветвленной структуры, с небольшим количеством взаимосвязанных и взаимодействующих элементов, выполняющих простейшие функции.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78528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127848"/>
          </a:xfrm>
        </p:spPr>
        <p:txBody>
          <a:bodyPr>
            <a:normAutofit fontScale="85000" lnSpcReduction="20000"/>
          </a:bodyPr>
          <a:lstStyle/>
          <a:p>
            <a:r>
              <a:rPr lang="ru-RU" b="1" i="1" dirty="0"/>
              <a:t>В сложном эксперименте</a:t>
            </a:r>
            <a:r>
              <a:rPr lang="ru-RU" dirty="0"/>
              <a:t> изучаются явления или объекты с разветвленной структурой (можно выделить иерархические уровни) и большим количеством взаимосвязанных и взаимодействующих элементов, выполняющих сложные функции. Высокая степень связности элементов приводит к тому, что изменение состояния какого-либо элемента или связи влечет за собой изменение состояния многих других элементов системы. В сложных объектах исследования возможно наличие нескольких разных структур, нескольких разных целей. </a:t>
            </a:r>
          </a:p>
          <a:p>
            <a:r>
              <a:rPr lang="ru-RU" b="1" i="1" dirty="0"/>
              <a:t>Информационный эксперимент</a:t>
            </a:r>
            <a:r>
              <a:rPr lang="ru-RU" dirty="0"/>
              <a:t> используется для изучения воздействия определенной (различной по форме и содержанию) информации на объект исследования (чаще всего информационный эксперимент используется в биологии, психологии, социологии, кибернетике и т.п.). С помощью этого эксперимента изучается изменение состояния объекта исследования под влиянием сообщаемой ему информации.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401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836712"/>
            <a:ext cx="8229600" cy="5832648"/>
          </a:xfrm>
        </p:spPr>
        <p:txBody>
          <a:bodyPr>
            <a:normAutofit fontScale="85000" lnSpcReduction="20000"/>
          </a:bodyPr>
          <a:lstStyle/>
          <a:p>
            <a:r>
              <a:rPr lang="ru-RU" b="1" i="1" dirty="0"/>
              <a:t>Вещественный эксперимент</a:t>
            </a:r>
            <a:r>
              <a:rPr lang="ru-RU" dirty="0"/>
              <a:t> предполагает изучение влияния различных вещественных факторов на состояние объекта исследования. Например, влияние различных добавок на качество стали и т.п.</a:t>
            </a:r>
          </a:p>
          <a:p>
            <a:r>
              <a:rPr lang="ru-RU" b="1" i="1" dirty="0"/>
              <a:t>Энергетический эксперимент</a:t>
            </a:r>
            <a:r>
              <a:rPr lang="ru-RU" dirty="0"/>
              <a:t> используется для изучения воздействия различных видов энергии (электромагнитной, механической, тепловой и т.д.) на объект исследования. Этот тип эксперимента широко распространен в естественных науках.</a:t>
            </a:r>
          </a:p>
          <a:p>
            <a:r>
              <a:rPr lang="ru-RU" b="1" i="1" dirty="0"/>
              <a:t>Обычный (или классический) эксперимент</a:t>
            </a:r>
            <a:r>
              <a:rPr lang="ru-RU" dirty="0"/>
              <a:t> включает экспериментатора как познающего субъекта; объект или предмет экспериментального исследования и средства (инструменты, приборы, экспериментальные установки), при помощи которых осуществляется эксперимент</a:t>
            </a:r>
            <a:r>
              <a:rPr lang="ru-RU" dirty="0" smtClean="0"/>
              <a:t>.</a:t>
            </a:r>
          </a:p>
          <a:p>
            <a:r>
              <a:rPr lang="ru-RU" b="1" i="1" dirty="0"/>
              <a:t>Модельный эксперимент</a:t>
            </a:r>
            <a:r>
              <a:rPr lang="ru-RU" dirty="0"/>
              <a:t> в отличие от обычного имеет дело с моделью исследуемого объекта. Модель входит в состав экспериментальной установки, замещая не только объект исследования, но часто и условия, в которых изучается некоторый объект,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97856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616624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Орудиями </a:t>
            </a:r>
            <a:r>
              <a:rPr lang="ru-RU" b="1" i="1" dirty="0"/>
              <a:t>мысленного (</a:t>
            </a:r>
            <a:r>
              <a:rPr lang="ru-RU" b="1" i="1" dirty="0" err="1"/>
              <a:t>умствённого</a:t>
            </a:r>
            <a:r>
              <a:rPr lang="ru-RU" b="1" i="1" dirty="0"/>
              <a:t>) эксперимента</a:t>
            </a:r>
            <a:r>
              <a:rPr lang="ru-RU" dirty="0"/>
              <a:t> являются мысленные модели исследуемых объектов или явлений (чувственные образы, образно-знаковые модели, знаковые модели). Для обозначения мысленного эксперимента иногда пользуются терминами: идеализированный или воображаемый эксперимент. </a:t>
            </a:r>
          </a:p>
          <a:p>
            <a:r>
              <a:rPr lang="ru-RU" dirty="0"/>
              <a:t>Мысленный эксперимент является одной из форм умственной деятельности познающего субъекта, в процессе которой воспроизводится в воображении структура реального эксперимента. </a:t>
            </a:r>
          </a:p>
          <a:p>
            <a:r>
              <a:rPr lang="ru-RU" dirty="0"/>
              <a:t>Структура мысленного эксперимента включает: построение мысленной модели объекта исследования, идеализированных условий эксперимента и воздействий на объект; сознательное и планомерное изменение, комбинирование условий эксперимента и воздействий на объект; сознательное и точное применение на всех стадиях эксперимента объективных законов науки, благодаря чему исключается абсолютный произвол. В результате такого эксперимента формируются выводы.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58771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2933680"/>
          </a:xfrm>
        </p:spPr>
        <p:txBody>
          <a:bodyPr>
            <a:normAutofit fontScale="85000" lnSpcReduction="10000"/>
          </a:bodyPr>
          <a:lstStyle/>
          <a:p>
            <a:r>
              <a:rPr lang="ru-RU" b="1" i="1" dirty="0"/>
              <a:t>Материальный эксперимент</a:t>
            </a:r>
            <a:r>
              <a:rPr lang="ru-RU" dirty="0"/>
              <a:t> имеет аналогичную структуру. Однако в материальном эксперименте используются материальные, а не идеальные объекты исследования. Основное отличие материального эксперимента от мысленного в том, что реальный эксперимент представляет собой форму объективной материальной связи сознания с внешним миром, между тем как мысленный эксперимент является специфической формой теоретической деятельности субъекта.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4035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99856"/>
          </a:xfrm>
        </p:spPr>
        <p:txBody>
          <a:bodyPr>
            <a:normAutofit fontScale="85000" lnSpcReduction="20000"/>
          </a:bodyPr>
          <a:lstStyle/>
          <a:p>
            <a:r>
              <a:rPr lang="ru-RU" b="1" i="1" dirty="0"/>
              <a:t>Пассивный эксперимент</a:t>
            </a:r>
            <a:r>
              <a:rPr lang="ru-RU" dirty="0"/>
              <a:t> предусматривает измерение только выбранных показателей (параметров, переменных) в результате наблюдения за объектом без искусственного вмешательства в его функционирование. </a:t>
            </a:r>
          </a:p>
          <a:p>
            <a:r>
              <a:rPr lang="ru-RU" dirty="0"/>
              <a:t>Примерами пассивного эксперимента является наблюдение: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за интенсивностью, составом, скоростями движения транспортных потоков;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за числом заболеваний вообще или какой-либо определенной болезнью;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за работоспособностью определенной группы лиц;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за показателями, изменяющимися с возрастом;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за числом дорожно-транспортных происшествий и т.п.</a:t>
            </a:r>
          </a:p>
          <a:p>
            <a:r>
              <a:rPr lang="ru-RU" dirty="0"/>
              <a:t>Пассивный эксперимент, по существу, является наблюдением, которое сопровождается инструментальным измерением выбранных показателей состояния объекта исследования.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81612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3725768"/>
          </a:xfrm>
        </p:spPr>
        <p:txBody>
          <a:bodyPr>
            <a:normAutofit fontScale="85000" lnSpcReduction="20000"/>
          </a:bodyPr>
          <a:lstStyle/>
          <a:p>
            <a:r>
              <a:rPr lang="ru-RU" b="1" i="1" dirty="0"/>
              <a:t>Активный эксперимент</a:t>
            </a:r>
            <a:r>
              <a:rPr lang="ru-RU" dirty="0"/>
              <a:t> связан с выбором специальных входных сигналов (факторов) и контролирует вход и выход исследуемой системы.</a:t>
            </a:r>
          </a:p>
          <a:p>
            <a:r>
              <a:rPr lang="ru-RU" dirty="0"/>
              <a:t>Однофакторный эксперимент предполагает: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выделение нужных факторов;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стабилизацию мешающих факторов;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поочередное варьирование интересующих исследователя факторов.</a:t>
            </a:r>
          </a:p>
          <a:p>
            <a:r>
              <a:rPr lang="ru-RU" dirty="0"/>
              <a:t>Стратегия многофакторного эксперимента состоит в том, что варьируются все переменные сразу и каждый эффект оценивается по результатам всех опытов, проведенных в данной серии экспериментов.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7077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3221712"/>
          </a:xfrm>
        </p:spPr>
        <p:txBody>
          <a:bodyPr>
            <a:normAutofit fontScale="85000" lnSpcReduction="20000"/>
          </a:bodyPr>
          <a:lstStyle/>
          <a:p>
            <a:r>
              <a:rPr lang="ru-RU" b="1" i="1" dirty="0"/>
              <a:t>Технологический эксперимент</a:t>
            </a:r>
            <a:r>
              <a:rPr lang="ru-RU" dirty="0"/>
              <a:t> направлен на изучение элементов технологического процесса (продукции, оборудования, деятельности работников и т.п.) или процесса в целом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endParaRPr lang="ru-RU" dirty="0"/>
          </a:p>
          <a:p>
            <a:r>
              <a:rPr lang="ru-RU" b="1" i="1" dirty="0"/>
              <a:t>Социометрический эксперимент</a:t>
            </a:r>
            <a:r>
              <a:rPr lang="ru-RU" dirty="0"/>
              <a:t> используется для измерения существующих межличностных, социально-психологических отношений в малых группах с целью их последующего изменения.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96853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u="sng" dirty="0"/>
              <a:t>Для проведения эксперимента любого типа необходимо: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разработать гипотезу, подлежащую проверке;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создать программы экспериментальных работ;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определить способы и приемы вмешательства в объект исследования;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обеспечить условия для осуществления процедуры экспериментальных работ;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разработать пути и приемы фиксирования хода и результатов эксперимента;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подготовить средства эксперимента (приборы, установки, модели и т.п.);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обеспечить эксперимент необходимым обслуживающим персоналом.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0074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328592"/>
          </a:xfrm>
        </p:spPr>
        <p:txBody>
          <a:bodyPr>
            <a:normAutofit fontScale="92500" lnSpcReduction="20000"/>
          </a:bodyPr>
          <a:lstStyle/>
          <a:p>
            <a:r>
              <a:rPr lang="ru-RU" b="1" i="1" dirty="0"/>
              <a:t>Особое значение имеет правильная разработка методик эксперимента. </a:t>
            </a:r>
            <a:endParaRPr lang="ru-RU" dirty="0"/>
          </a:p>
          <a:p>
            <a:r>
              <a:rPr lang="ru-RU" b="1" i="1" dirty="0"/>
              <a:t>Методика</a:t>
            </a:r>
            <a:r>
              <a:rPr lang="ru-RU" dirty="0"/>
              <a:t> - это совокупное и. мыслительных и физических операций, размещенных в определенной последовательности, в соответствии с которой достигается цель исследования. </a:t>
            </a:r>
          </a:p>
          <a:p>
            <a:r>
              <a:rPr lang="ru-RU" b="1" i="1" dirty="0"/>
              <a:t>При разработке методик проведения эксперимента необходимо предусматривать: </a:t>
            </a:r>
            <a:endParaRPr lang="ru-RU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проведение предварительного целенаправленного наблюдения над изучаемым объектом или явлением с целью определения исходных данных (гипотез, выбора варьирующих факторов);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создание условий, в которых возможно экспериментирование (подбор объектов для экспериментального воздействия, устранение влияния случайных факторов);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33603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3653760"/>
          </a:xfrm>
        </p:spPr>
        <p:txBody>
          <a:bodyPr>
            <a:normAutofit fontScale="850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определение пределов измерений; систематическое наблюдение за ходом развития изучаемого явления и точные описания фактов;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проведение систематической регистрации измерений и оценок фактов различными средствами и способами;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создание повторяющихся ситуаций, изменение характера условий и перекрестные воздействия, создание усложненных ситуаций с целью подтверждения или опровержения ранее полученных данных;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переход от эмпирического изучения к логическим обобщениям, к анализу и теоретической обработке полученного фактического материала.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67444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b="1" i="1" dirty="0"/>
              <a:t>Перед каждым экспериментом составляется его план (программа), который включает: </a:t>
            </a:r>
            <a:endParaRPr lang="ru-RU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цель и задачи эксперимента;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выбор варьирующих факторов;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обоснование объема эксперимента, числа опытов;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порядок реализации опытов, определение последовательности изменения факторов;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выбор шага изменения факторов, задание интервалов между будущими экспериментальными точками;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обоснование средств измерений;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описание проведения эксперимента;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обоснование способов обработки и анализа результатов эксперимента.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1682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b="1" i="1" dirty="0"/>
              <a:t>Результаты экспериментов должны отвечать трем статистическим требованиям: </a:t>
            </a:r>
            <a:endParaRPr lang="ru-RU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sz="2200" dirty="0"/>
              <a:t>требование эффективности оценок, т.е. минимальность дисперсии отклонения относительно неизвестного параметра;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200" dirty="0"/>
              <a:t>требование состоятельности оценок, т.е. при увеличении числа наблюдений оценка параметра должна стремиться к его истинному значению;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200" dirty="0"/>
              <a:t>требование </a:t>
            </a:r>
            <a:r>
              <a:rPr lang="ru-RU" sz="2200" dirty="0" err="1"/>
              <a:t>несмещенности</a:t>
            </a:r>
            <a:r>
              <a:rPr lang="ru-RU" sz="2200" dirty="0"/>
              <a:t> оценок - отсутствие систематических ошибок в процессе вычисления параметров.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894190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169f8f820b975f91c2ae9e1482320661b9efdf2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21</TotalTime>
  <Words>1709</Words>
  <Application>Microsoft Office PowerPoint</Application>
  <PresentationFormat>Экран (4:3)</PresentationFormat>
  <Paragraphs>96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Поток</vt:lpstr>
      <vt:lpstr>Тема 3. Экспериментальные исследования</vt:lpstr>
      <vt:lpstr>1. Классификация, типы и задачи эксперимента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3. Экспериментальные исследования</dc:title>
  <dc:creator>Белоус Игорь</dc:creator>
  <cp:lastModifiedBy>Белоус Игорь</cp:lastModifiedBy>
  <cp:revision>16</cp:revision>
  <dcterms:created xsi:type="dcterms:W3CDTF">2015-09-29T00:51:08Z</dcterms:created>
  <dcterms:modified xsi:type="dcterms:W3CDTF">2015-09-29T01:12:10Z</dcterms:modified>
</cp:coreProperties>
</file>