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99" r:id="rId14"/>
    <p:sldId id="280" r:id="rId15"/>
    <p:sldId id="281" r:id="rId16"/>
    <p:sldId id="282" r:id="rId17"/>
    <p:sldId id="300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301" r:id="rId35"/>
    <p:sldId id="302" r:id="rId36"/>
    <p:sldId id="303" r:id="rId37"/>
    <p:sldId id="304" r:id="rId38"/>
    <p:sldId id="265" r:id="rId39"/>
  </p:sldIdLst>
  <p:sldSz cx="12192000" cy="6858000"/>
  <p:notesSz cx="6858000" cy="9144000"/>
  <p:custDataLst>
    <p:tags r:id="rId4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0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308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541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263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90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930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282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106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488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871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838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38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99E06-CEFA-4C61-9540-5C5367BE866B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99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06753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5400" b="1" dirty="0" smtClean="0">
                <a:latin typeface="+mn-lt"/>
              </a:rPr>
              <a:t>Планирование бюджетной политики на 2018 – 2020 годы</a:t>
            </a:r>
            <a:endParaRPr lang="ru-RU" sz="54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929051"/>
            <a:ext cx="10515600" cy="1247912"/>
          </a:xfrm>
        </p:spPr>
        <p:txBody>
          <a:bodyPr/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Уксуменко Алёна Анатольевна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к</a:t>
            </a:r>
            <a:r>
              <a:rPr lang="ru-RU" dirty="0" smtClean="0"/>
              <a:t>анд. </a:t>
            </a:r>
            <a:r>
              <a:rPr lang="ru-RU" dirty="0" err="1" smtClean="0"/>
              <a:t>экон</a:t>
            </a:r>
            <a:r>
              <a:rPr lang="ru-RU" dirty="0" smtClean="0"/>
              <a:t>. наук, доцент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701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" y="1012874"/>
          <a:ext cx="12191997" cy="584512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471206"/>
                <a:gridCol w="1101879"/>
                <a:gridCol w="1103152"/>
                <a:gridCol w="1103152"/>
                <a:gridCol w="1103152"/>
                <a:gridCol w="1103152"/>
                <a:gridCol w="1103152"/>
                <a:gridCol w="1103152"/>
              </a:tblGrid>
              <a:tr h="3896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2010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2011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2012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2013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2014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2015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2016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967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/>
                        <a:t>Темпы роста ВВП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104,5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104,3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103,7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101,8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100,7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97,2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99,8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793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/>
                        <a:t>Инвестиции в основной капитал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106,3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110,8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106,8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100,8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98,5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89,9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99,1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793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/>
                        <a:t>Реальные располагаемые денежные доходы населения 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105,9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100,5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104,6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104,0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99,3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96,8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94,1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793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/>
                        <a:t>ИПЦ, % (декабрь текущего года к декабрю предыдущего)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108,8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106,1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106,6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106,5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111,4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112,9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105,4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6902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/>
                        <a:t>Дефицит (-) / профицит (+) федерального бюджета в % к ВВП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-3,9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+0,8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-0,1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+0,5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+0,4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-2,4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-3,4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587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u="sng" dirty="0" err="1"/>
                        <a:t>Справочно</a:t>
                      </a:r>
                      <a:r>
                        <a:rPr lang="ru-RU" sz="2400" u="sng" dirty="0"/>
                        <a:t>:</a:t>
                      </a:r>
                      <a:endParaRPr lang="ru-RU" sz="2400" dirty="0"/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/>
                        <a:t>Дефицит (-) / профицит (+) консолидированного бюджета в % к ВВП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-3,4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+1,4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+0,4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-1,2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-1,1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-3,0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-3,7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Параметры социально-экономического развития Российской Федерации в 2010-2016 гг.,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% к предыдущему году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-1" y="1026938"/>
          <a:ext cx="12192002" cy="583106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793461"/>
                <a:gridCol w="1380852"/>
                <a:gridCol w="1245824"/>
                <a:gridCol w="1361743"/>
                <a:gridCol w="1215252"/>
                <a:gridCol w="1194870"/>
              </a:tblGrid>
              <a:tr h="45064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 smtClean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2016 г. отчет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 smtClean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2017</a:t>
                      </a:r>
                      <a:r>
                        <a:rPr lang="ru-RU" sz="1800" baseline="0" dirty="0" smtClean="0"/>
                        <a:t> г</a:t>
                      </a:r>
                      <a:r>
                        <a:rPr lang="ru-RU" sz="1800" dirty="0" smtClean="0"/>
                        <a:t>. </a:t>
                      </a:r>
                      <a:r>
                        <a:rPr lang="ru-RU" sz="1800" dirty="0"/>
                        <a:t>оценка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2018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2019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2020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4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Проект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06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Доходы </a:t>
                      </a:r>
                      <a:r>
                        <a:rPr lang="ru-RU" sz="2000" dirty="0" smtClean="0"/>
                        <a:t>всего, </a:t>
                      </a:r>
                      <a:r>
                        <a:rPr lang="ru-RU" sz="2000" dirty="0" err="1"/>
                        <a:t>млрд</a:t>
                      </a:r>
                      <a:r>
                        <a:rPr lang="ru-RU" sz="2000" dirty="0"/>
                        <a:t> руб. 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13460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14720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15258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15555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16285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06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В % к предыдущему году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109,4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103,7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101,9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104,7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06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В % к ВВП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15,6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16,0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15,7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15,1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14,8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06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В том числе нефтегазовые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5795,2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5479,6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5247,5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5440,4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06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В % к ВВП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6,3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5,6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5,1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4,9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06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Расходы </a:t>
                      </a:r>
                      <a:r>
                        <a:rPr lang="ru-RU" sz="2000" dirty="0" smtClean="0"/>
                        <a:t>всего, </a:t>
                      </a:r>
                      <a:r>
                        <a:rPr lang="ru-RU" sz="2000" dirty="0" err="1"/>
                        <a:t>млрд</a:t>
                      </a:r>
                      <a:r>
                        <a:rPr lang="ru-RU" sz="2000" dirty="0"/>
                        <a:t> руб. 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16416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16728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16529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16374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17166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06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В % к предыдущему году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101,9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98,8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99,1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104,8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06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В </a:t>
                      </a:r>
                      <a:r>
                        <a:rPr lang="ru-RU" sz="2000" dirty="0" smtClean="0"/>
                        <a:t>% </a:t>
                      </a:r>
                      <a:r>
                        <a:rPr lang="ru-RU" sz="2000" dirty="0"/>
                        <a:t>к ВВП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19,1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18,1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17,0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15,9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15,6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84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В том числе на научные </a:t>
                      </a:r>
                      <a:r>
                        <a:rPr lang="ru-RU" sz="2000" dirty="0" smtClean="0"/>
                        <a:t>исследования, </a:t>
                      </a:r>
                      <a:r>
                        <a:rPr lang="ru-RU" sz="2000" dirty="0" err="1"/>
                        <a:t>млн</a:t>
                      </a:r>
                      <a:r>
                        <a:rPr lang="ru-RU" sz="2000" dirty="0"/>
                        <a:t> руб.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362,2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351,1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346,6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1505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Дефицит (-) / Профицит </a:t>
                      </a:r>
                      <a:r>
                        <a:rPr lang="ru-RU" sz="2000" dirty="0" smtClean="0"/>
                        <a:t>(+),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err="1" smtClean="0"/>
                        <a:t>млрд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dirty="0"/>
                        <a:t>руб. 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-2956,4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-2008,1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-1271,4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-819,1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-869,9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06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в % к </a:t>
                      </a:r>
                      <a:r>
                        <a:rPr lang="ru-RU" sz="2000" dirty="0" smtClean="0"/>
                        <a:t>ВВП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-3,4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-2,2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-1,3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-0,8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-0,8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323557" y="0"/>
            <a:ext cx="11338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Основные параметры проекта федерального бюджета </a:t>
            </a: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2018-2020 гг.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15927" y="771773"/>
            <a:ext cx="1081805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3200" dirty="0" smtClean="0"/>
              <a:t>    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Предположительно: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политика финансовой консолидации будет способствовать удержанию инфляции в заданных рамках, что создаст условия для некоторого снижения процентных ставок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    Однако (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важно понимать, что: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) стабилизация экономики на сложившемся уровне – это консервация низких темпов экономического роста, а переход к сбалансированному бюджету происходит в значительной степени за счет отказа от стимулирования экономики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-1" y="604904"/>
          <a:ext cx="12192002" cy="6253104"/>
        </p:xfrm>
        <a:graphic>
          <a:graphicData uri="http://schemas.openxmlformats.org/drawingml/2006/table">
            <a:tbl>
              <a:tblPr/>
              <a:tblGrid>
                <a:gridCol w="3635653"/>
                <a:gridCol w="1187501"/>
                <a:gridCol w="1228955"/>
                <a:gridCol w="1236269"/>
                <a:gridCol w="1236269"/>
                <a:gridCol w="1231392"/>
                <a:gridCol w="1228955"/>
                <a:gridCol w="1207008"/>
              </a:tblGrid>
              <a:tr h="31947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2017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(оценка)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26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Прогноз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Отклонение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Прогноз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Отклонение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Прогноз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Отклоне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ние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4=3–2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6=5–3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8=7–5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Доходы, всего (млрд. рублей)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14 720,3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15 257,8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537,5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15 554,6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296,8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16 285,4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730,8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в %% к ВВП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16,0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15,7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–0,3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15,1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–0,6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14,8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–0,3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   в том числе: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935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Нефтегазовые доходы, млрд. рублей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5 795,2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5 479,6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–315,6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5 247,5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–232,1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5 440,4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192,9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в %% к ВВП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6,3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5,6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–0,7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5,1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–0,5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4,9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–0,2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935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Ненефтегазовые доходы, млрд. рублей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8 925,1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9 778,2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857,1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10 307,1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528,9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10 845,0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537,9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в %% к ВВП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9,7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9,8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–0,2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Связанные с внутренним производством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4 677,8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5 098,8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421,0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5 413,2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314,4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5 818,2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405,0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  НДС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3 050,8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3 330,9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280,1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3 558,7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227,8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3 880,1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321,4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  Акцизы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902,0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961,8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59,8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1 029,3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67,5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1 053,4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24,1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  Налог на прибыль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725,0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806,1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81,1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825,2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19,1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884,7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59,5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Связанные с импортом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2 671,3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2 959,6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287,1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3 071,1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112,7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3 143,4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72,3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  НДС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2 038,7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2 294,0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255,3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2 402,3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108,3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2 473,8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71,5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  Акцизы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77,4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92,2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14,8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97,8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5,6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102,1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4,3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  Ввозные пошлины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555,2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572,2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17,0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571,0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–1,2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567,5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–3,5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 Прочее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1 576,0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1 721,0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145,0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1 822,8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101,8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1 883,4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60,6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23557" y="0"/>
            <a:ext cx="113627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28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инамика доходов федерального бюджета в 2018–2020 годах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166" y="393894"/>
            <a:ext cx="11422966" cy="618978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      Относительно самостоятельную проблему представляет заявление относительно фискальной стабильности в «Основных направлениях бюджетной, налоговой и </a:t>
            </a:r>
            <a:r>
              <a:rPr lang="ru-RU" dirty="0" err="1" smtClean="0"/>
              <a:t>таможенно-тарифной</a:t>
            </a:r>
            <a:r>
              <a:rPr lang="ru-RU" dirty="0" smtClean="0"/>
              <a:t> политики на 2018 год и на плановый период 2019 и 2020 годов». В данном документе, в частности указывается, что по «экономической сути бюджетные правила фиксируют определенный уровень цен на нефть для </a:t>
            </a:r>
            <a:r>
              <a:rPr lang="ru-RU" dirty="0" err="1" smtClean="0"/>
              <a:t>ненефтегазовой</a:t>
            </a:r>
            <a:r>
              <a:rPr lang="ru-RU" dirty="0" smtClean="0"/>
              <a:t> экономики; фиксируют таким образом, что флуктуации цен на мировых рынках – как краткосрочные, так и долгосрочные сырьевые </a:t>
            </a:r>
            <a:r>
              <a:rPr lang="ru-RU" dirty="0" err="1" smtClean="0"/>
              <a:t>суперциклы</a:t>
            </a:r>
            <a:r>
              <a:rPr lang="ru-RU" dirty="0" smtClean="0"/>
              <a:t> – перестают значимо влиять на внутренние макроэкономические условия».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     В то же время, поскольку расчеты НДПИ при добыче нефти производятся налогоплательщиками исходя из фактических цен на нефть (а не фиксированных для расчета доходов бюджета), именно эти значения уплаченного налога </a:t>
            </a:r>
            <a:r>
              <a:rPr lang="ru-RU" dirty="0" err="1" smtClean="0"/>
              <a:t>de</a:t>
            </a:r>
            <a:r>
              <a:rPr lang="ru-RU" dirty="0" smtClean="0"/>
              <a:t> </a:t>
            </a:r>
            <a:r>
              <a:rPr lang="ru-RU" dirty="0" err="1" smtClean="0"/>
              <a:t>facto</a:t>
            </a:r>
            <a:r>
              <a:rPr lang="ru-RU" dirty="0" smtClean="0"/>
              <a:t> включаются в цены товаров, произведенных из нефти в РФ, и далее – оказывают влияние на общую динамику цен и издержек в стране. Фиксирование цены на нефть для бюджетных расчетов не фиксирует ее для потребителей нефтепродуктов. Данный канал влияния мировых цен на отечественную экономику бюджетными решениями не блокируется.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7285" y="379828"/>
            <a:ext cx="11676185" cy="628825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000" dirty="0" smtClean="0"/>
              <a:t>     Следует отметить, что планирование доходов бюджета осуществлено чрезвычайно осторожно. Это принципиальный подход Министерства финансов, неоднократно провозглашаемый и закрепляющий политику финансовой консолидации в ущерб политике экономического развития. 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ru-RU" sz="3000" dirty="0" smtClean="0"/>
              <a:t>     Настороженность вызывает тот факт, что подразумеваемое (с высокой степенью вероятности) превышение фактических поступлений над запланированными будет изъято из экономики с целью финансирования дефицита бюджета в кризисные периоды, но не станет источником финансирования будущего развития (например, в виде вложений в человеческий капитал)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6775" y="1111348"/>
            <a:ext cx="11085342" cy="506561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3600" dirty="0" smtClean="0"/>
              <a:t>     Отношение проекта бюджета к решению задачи экономического роста и повышению качества жизни населения в значительной мере определяется распределением бюджетных ассигнований по разделам классификации расходов бюджета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" y="886266"/>
          <a:ext cx="12192001" cy="603034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458497"/>
                <a:gridCol w="1268753"/>
                <a:gridCol w="1273848"/>
                <a:gridCol w="1268753"/>
                <a:gridCol w="1268753"/>
                <a:gridCol w="1217799"/>
                <a:gridCol w="1217799"/>
                <a:gridCol w="1217799"/>
              </a:tblGrid>
              <a:tr h="2905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Показатели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млрд руб.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в % к расходам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05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2017г.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2018г.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2019г.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2020г.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2018г.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2019г.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2020г.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059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Всего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16881,6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16519,2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16373,7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16726,4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100,0%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100,0%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100,0%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059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в т.ч.: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2910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Общегосударственные вопросы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1290,0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1305,8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1243,5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1238,9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7,9%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7,6%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7,4%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059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Национальная оборона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2872,3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2771,8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2798,5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2808,0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16,8%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17,1%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16,8%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99328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Национальная безопасность и правоохранительная деятельность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1977,2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2108,1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2131,0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2140,7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12,8%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13,0%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12,8%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4197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Национальная экономика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2565,0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2404,1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2377,0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2438,7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14,6%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14,5%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14,6%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059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ЖКХ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132,9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125,8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98,5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91,0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0,8%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0,6%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0,5%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2633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Охрана окружающей среды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96,3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88,8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92,8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98,2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0,5%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0,6%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0,6%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059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Образование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630,0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663,2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653,4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668,8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4,0%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4,0%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4,0%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2460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Культура, кинематография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105,2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93,7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89,2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84,5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0,6%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0,5%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0,5%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059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Здравоохранение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452,5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460,3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428,5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499,4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2,8%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2,6%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3,0%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059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Социальная политика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5071,3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4706,1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4741,8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4873,3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28,5%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29,0%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29,1%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059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Физкультура и спорт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101,9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59,2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37,3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38,9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0,4%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0,2%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0,2%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059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СМИ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80,2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82,7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67,8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67,9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0,5%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0,4%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0,4%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2904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Обслуживание государственного и муниципального долга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720,0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824,3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819,1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869,8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5,0%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5,0%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5,2%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99328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Межбюджетные трансферты общего характера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786,7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835,3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795,4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808,2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5,1%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4,9%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4,8%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" y="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Расходы федерального бюджета в 2018-2020 гг. по разделам классификации расходов бюджета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069151"/>
          <a:ext cx="12192000" cy="580400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731386"/>
                <a:gridCol w="2153538"/>
                <a:gridCol w="2153538"/>
                <a:gridCol w="2153538"/>
              </a:tblGrid>
              <a:tr h="339505"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Показатели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2018г.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2019г.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2020г.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Всего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-5,9%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-4,7%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0,9%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1343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в т.ч.: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/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/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/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Общегосударственные вопросы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-2,7%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-8,4%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-4,2%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Национальная оборона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-7,2%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-2,9%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-3,5%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82830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2,5%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-2,8%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-3,4%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Национальная экономика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-9,9%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-4,9%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-1,4%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ЖКХ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-9,0%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-24,7%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-11,2%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Охрана окружающей среды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-11,3%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0,5%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1,7%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Образование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1,2%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-5,3%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-1,6%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Культура, кинематография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-14,4%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-8,5%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-8,9%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Здравоохранение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-2,2%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-10,5%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12,1%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Социальная политика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-10,8%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-3,1%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-1,2%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Физкультура и спорт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-44,1%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-39,4%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0,3%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СМИ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-0,8%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-21,2%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-3,7%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10,1%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-4,5%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2,1%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Межбюджетные трансферты общего характера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2,1%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-8,4%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-2,3%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787791" y="0"/>
            <a:ext cx="1080981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Динамика расходов федерального бюджета в 2018-2020 гг. по разделам классификации расходов бюджета в сопоставимых ценах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303" y="1041009"/>
            <a:ext cx="11183814" cy="513595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3600" i="1" dirty="0" smtClean="0"/>
              <a:t>     Анализ расходов по разделам классификации подтверждает оценку проекта бюджета на 2018-2020 гг. как бюджета жесткой экономии далекой от характеристики «эффективной консолидации»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6098" y="492369"/>
            <a:ext cx="11366696" cy="596470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dirty="0" smtClean="0"/>
              <a:t>      По данным Российского статистического ежегодника 1995 г. в 1990 г. удельный вес России в мировом ВВП по ППС (паритет покупательной способности) составлял 5,21%. По данным Института мировой экономики и международных отношений РАН (Росстат перестал публиковать эти данные) доля России в мировом ВВП в 2013 г. составляла 2,8%, а в 2016 г. – 1,9%. Таким образом, при сохранении темпов роста, предусмотренном прогнозом Минэкономразвития России и ожидаемом росте мирового ВВП эта доля и дальше будет снижаться, стремясь к нулю. Россия из страны развивающейся может перейти в страну с падающей экономикой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031" y="661182"/>
            <a:ext cx="11338560" cy="585216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3600" i="1" dirty="0" smtClean="0"/>
              <a:t>     Задача повышения темпов экономического роста сегодня приобретает стратегическое, принципиальное значение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3600" i="1" dirty="0" smtClean="0"/>
              <a:t>     Вторым крупным блоком задач современного развития экономики является преодоление деформированной топливно-сырьевой структуры производства при низкой конкурентоспособности  </a:t>
            </a:r>
            <a:r>
              <a:rPr lang="ru-RU" sz="3600" i="1" dirty="0" err="1" smtClean="0"/>
              <a:t>несырьевых</a:t>
            </a:r>
            <a:r>
              <a:rPr lang="ru-RU" sz="3600" i="1" dirty="0" smtClean="0"/>
              <a:t> отраслей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" y="422028"/>
          <a:ext cx="12191998" cy="6460516"/>
        </p:xfrm>
        <a:graphic>
          <a:graphicData uri="http://schemas.openxmlformats.org/drawingml/2006/table">
            <a:tbl>
              <a:tblPr/>
              <a:tblGrid>
                <a:gridCol w="3487413"/>
                <a:gridCol w="1499285"/>
                <a:gridCol w="1499285"/>
                <a:gridCol w="1499285"/>
                <a:gridCol w="1499285"/>
                <a:gridCol w="1499285"/>
                <a:gridCol w="1208160"/>
              </a:tblGrid>
              <a:tr h="23565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госпрограмм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20202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47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расходы,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млн. 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доля от всего, 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расходы,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доля от всего, 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расходы,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доля от всего, 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57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Расходы на реализацию государственных программ, всего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9108528,7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8720822,1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8841977,6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57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1. Развитие науки и инновационная экономика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181699,0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182147,2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2,09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184921,6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2,09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57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2. Развитие авиационной промышленности на 2013-2025 гг.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59105,8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0,65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40340,9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0,46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40574,1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0,46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57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3. Развитие промышленности и ее конкурентоспособность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218358,5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2,4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217908,8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2,5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203206,8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2,3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427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4. Развитие судостроения и техники для освоения шельфовых место рождений на 2013-2020 гг.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9801,6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0,11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9807,9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0,11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9807,9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0,11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57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5. Развитие электронной и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радиопромышленного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комплекса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9909,3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0,11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9908,1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0,11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9908,1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0,11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57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6. Развитие атомного и энергопромышленного комплекса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66541,1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0,73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66185,8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0,76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66938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0,76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319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7.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Энергоэффективность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и развитие энергетики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11348,0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0,12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10406,9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0,12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9155,0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0,12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57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8. Развитие </a:t>
                      </a:r>
                      <a:r>
                        <a:rPr lang="ru-RU" sz="16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оборонопромышленного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комплекса (ОПК) 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7612,7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0,08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7343,7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0,08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6890,7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0,08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427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9. Управление государственными финансами и регулирование финансового рынка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1268666,2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13,9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1211326,3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13,9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1268952,2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14,3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-1"/>
            <a:ext cx="1219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Анализ расходов федерального бюджета в 2018–2020 гг. в разрезе  государственных программ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069145"/>
            <a:ext cx="10515600" cy="5107818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Третий блок современных задач – это повышение уровня жизни населения, в частности, за счет роста реальных доходов, снижения уровня бедности и дифференциации доходов, повышения доступности социально-значимых услуг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7862" y="0"/>
            <a:ext cx="10515600" cy="1125415"/>
          </a:xfrm>
        </p:spPr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7625" y="1209822"/>
            <a:ext cx="11854375" cy="538792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000" dirty="0" smtClean="0"/>
              <a:t>     Помимо низкого уровня жизни населения практически обнуление роста реальных доходов населения создает неправильные пропорции в экономике и исключает доходы населения из числа факторов, создающих внутренний спрос. А это значит, что доходы населения перестают быть фактором экономического роста. Снижается спрос на предметы потребления, снижается их производство и по цепочке кооперации производство во многих отраслях. Резкое снижение роста (практически до нуля) доходов населения – это не экономика роста, а экономика затухания. Такая экономика обречена на длительный период на низкие стагнационные темпы экономического роста, постоянно угрожающие сползанием в рецессию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167" y="858129"/>
            <a:ext cx="11296356" cy="531883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600" dirty="0" smtClean="0"/>
              <a:t>Как отметила Т.А. Голикова, в Прогнозе социально-экономического развития Российской Федерации на 2018 год и на плановый период 2019–2020 гг. наблюдается сдержанная динамика по показателям, характеризующим уровень жизни населения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8811" y="928470"/>
          <a:ext cx="11844998" cy="573961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50911"/>
                <a:gridCol w="2918243"/>
                <a:gridCol w="2918243"/>
                <a:gridCol w="2857601"/>
              </a:tblGrid>
              <a:tr h="3580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Статьи расходов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2017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2018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+,   -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Здравоохранение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314989,1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300000,0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-14989,1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Образование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452703,8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480607,6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+27903,8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Социалья политика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1295789,2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1375619,9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+ 79830,7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Доступя среда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50234,7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49554,5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-680,2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ЖКХ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114990,3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96806,0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-18184,3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Поддержка занятости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49754,6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45434,7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-   4319,9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 Культура и туризм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98835,3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90379,2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-8456,6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Физкультура и спорт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100482,0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57239,9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-43242,1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Итого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2477779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2495641,8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-17856,7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Расходы   гсспрограммы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9331617,7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9108528,7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686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Доля в госпрограммах, %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26,5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27,3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Все расходы, млн. руб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16728,4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16529,2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-199,2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Доля в расходах, %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14,8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15,1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Все доходы, млн. руб. 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14720,3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16529,2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+1808,9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Доля в доходах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16,8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15,1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308295" y="0"/>
            <a:ext cx="973484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Проект расходов Федерального бюджета на 2018 год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социально-культурные мероприятия (млн. руб.)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39151" y="1153550"/>
          <a:ext cx="11648048" cy="5152958"/>
        </p:xfrm>
        <a:graphic>
          <a:graphicData uri="http://schemas.openxmlformats.org/drawingml/2006/table">
            <a:tbl>
              <a:tblPr/>
              <a:tblGrid>
                <a:gridCol w="2970250"/>
                <a:gridCol w="1041336"/>
                <a:gridCol w="910878"/>
                <a:gridCol w="934173"/>
                <a:gridCol w="934173"/>
                <a:gridCol w="910878"/>
                <a:gridCol w="934173"/>
                <a:gridCol w="934173"/>
                <a:gridCol w="1237024"/>
                <a:gridCol w="840990"/>
              </a:tblGrid>
              <a:tr h="40568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2017 год*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284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Закон</a:t>
                      </a:r>
                      <a:b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№ 415–ФЗ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Законо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b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Закон</a:t>
                      </a:r>
                      <a:b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№ 415–ФЗ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Законо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b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Законо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b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Законопроекту на 2019 год, %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5=4/3*100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8=7/6*100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10=9/7*100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5124">
                <a:tc>
                  <a:txBody>
                    <a:bodyPr/>
                    <a:lstStyle/>
                    <a:p>
                      <a:pPr marL="1080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Всего, млн. 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руб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314 989,1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281 519,8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300 090,0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106,6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247 390,1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265 711,4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107,4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338 403,5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127,4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562">
                <a:tc>
                  <a:txBody>
                    <a:bodyPr/>
                    <a:lstStyle/>
                    <a:p>
                      <a:pPr marL="108000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Δ к уровню ., %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89,4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95,26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78,5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84,4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107,4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5124">
                <a:tc>
                  <a:txBody>
                    <a:bodyPr/>
                    <a:lstStyle/>
                    <a:p>
                      <a:pPr marL="108000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Δ к уровню предыдущего года, %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80,5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127,4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" y="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Динамика расходов на реализацию государственной программы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«Развитие здравоохранения»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проекте бюджета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25083" y="1491174"/>
          <a:ext cx="11746525" cy="4794043"/>
        </p:xfrm>
        <a:graphic>
          <a:graphicData uri="http://schemas.openxmlformats.org/drawingml/2006/table">
            <a:tbl>
              <a:tblPr/>
              <a:tblGrid>
                <a:gridCol w="2985966"/>
                <a:gridCol w="1052489"/>
                <a:gridCol w="920927"/>
                <a:gridCol w="942072"/>
                <a:gridCol w="942072"/>
                <a:gridCol w="920927"/>
                <a:gridCol w="942072"/>
                <a:gridCol w="942072"/>
                <a:gridCol w="1242782"/>
                <a:gridCol w="855146"/>
              </a:tblGrid>
              <a:tr h="38372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2017 год*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86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Закон</a:t>
                      </a:r>
                      <a:b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№ 415–ФЗ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Законо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b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Закон</a:t>
                      </a:r>
                      <a:b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№ 415–ФЗ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Законо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b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Законо–</a:t>
                      </a:r>
                      <a:b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Δ к Законопроекту на 2019 год, %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5=4/3*100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8=7/6*100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10=9/7*100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72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Всего, млн. руб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458 252,1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456 703,8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480 607,6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105,2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458 960,1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484 454,0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105,6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495 761,1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102,3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6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Δ к уровню ., %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104,9 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105,7 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108,2 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372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Δ к уровню предыдущего года , %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100,8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102,3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" y="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Динамика расходов федерального бюджета в 2017–2020 годах на реализацию государственной программы «Развитие образования» на 2013–2020 годы»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96947" y="1448972"/>
          <a:ext cx="11816861" cy="4798629"/>
        </p:xfrm>
        <a:graphic>
          <a:graphicData uri="http://schemas.openxmlformats.org/drawingml/2006/table">
            <a:tbl>
              <a:tblPr/>
              <a:tblGrid>
                <a:gridCol w="2041953"/>
                <a:gridCol w="1158052"/>
                <a:gridCol w="1200593"/>
                <a:gridCol w="1058791"/>
                <a:gridCol w="1058791"/>
                <a:gridCol w="1058791"/>
                <a:gridCol w="1056427"/>
                <a:gridCol w="1207683"/>
                <a:gridCol w="1224228"/>
                <a:gridCol w="751552"/>
              </a:tblGrid>
              <a:tr h="47072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2017 год*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518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Закон</a:t>
                      </a:r>
                      <a:b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№ 415–ФЗ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Законопроект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Закон № 415–ФЗ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Законопроект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Законопроект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Δ к Законопроекту на 2019 год, %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5=4/3*100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8=7/6*100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10=9/7*100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7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Всего, млн. руб.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1 295 789,2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1 375 619,9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1 328 626,4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96,6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1 347 387,9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1 313 065,1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97,5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1 316 714,0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100,3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7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Δ к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уровню,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102,5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101,3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101,6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07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Δ к уровню предыдущего года , %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98,8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100,3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Динамика расходов федерального бюджета в 2017–2020 годах на реализацию государственной программы «Социальная поддержка граждан»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95422" y="1505244"/>
          <a:ext cx="11633981" cy="4331927"/>
        </p:xfrm>
        <a:graphic>
          <a:graphicData uri="http://schemas.openxmlformats.org/drawingml/2006/table">
            <a:tbl>
              <a:tblPr/>
              <a:tblGrid>
                <a:gridCol w="1761385"/>
                <a:gridCol w="900470"/>
                <a:gridCol w="1108286"/>
                <a:gridCol w="1125415"/>
                <a:gridCol w="1083213"/>
                <a:gridCol w="1209821"/>
                <a:gridCol w="1125416"/>
                <a:gridCol w="1181686"/>
                <a:gridCol w="1153551"/>
                <a:gridCol w="984738"/>
              </a:tblGrid>
              <a:tr h="36952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2017 год*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797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Закон</a:t>
                      </a:r>
                      <a:b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№ 415–ФЗ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Законо-проект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Закон</a:t>
                      </a:r>
                      <a:b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№ 415–ФЗ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Законо-проект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Законо-проект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Δ к Законно-проекту на 2019 год, 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5=4/3*100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8=7/6*100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10=9/7*100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5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Всего, млн. руб.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50 234,7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45 880,5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49 554,5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108,0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45 657,5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49 433,3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108,3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49 870,7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100,9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5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Δ к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уровню 2017 г.,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98,6</a:t>
                      </a: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98,4</a:t>
                      </a: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99,3 </a:t>
                      </a: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757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Δ к уровню предыдущего года, %</a:t>
                      </a: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99,8</a:t>
                      </a: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100,9</a:t>
                      </a: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Динамика расходов федерального бюджета в 2017–2020 годах на реализацию государственной программы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«Доступная среда» на 2011–2020 годы»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96950" y="1491175"/>
          <a:ext cx="11802792" cy="4823909"/>
        </p:xfrm>
        <a:graphic>
          <a:graphicData uri="http://schemas.openxmlformats.org/drawingml/2006/table">
            <a:tbl>
              <a:tblPr/>
              <a:tblGrid>
                <a:gridCol w="2580091"/>
                <a:gridCol w="915897"/>
                <a:gridCol w="904094"/>
                <a:gridCol w="944223"/>
                <a:gridCol w="972550"/>
                <a:gridCol w="974911"/>
                <a:gridCol w="974911"/>
                <a:gridCol w="1338437"/>
                <a:gridCol w="1058194"/>
                <a:gridCol w="1139484"/>
              </a:tblGrid>
              <a:tr h="43361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2017 год*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822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Закон</a:t>
                      </a:r>
                      <a:b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№ 415–ФЗ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Законо-проект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Закон</a:t>
                      </a:r>
                      <a:b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№ 415–ФЗ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Законо-проект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Законо-проект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Δ к </a:t>
                      </a:r>
                      <a:r>
                        <a:rPr lang="ru-RU" sz="18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Законо-проекту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на 2019 год, %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8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5=4/3*100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8=7/6*100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10=9/7*100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5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Всего, млн. руб.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49 754,6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46 429,7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45 434,7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97,9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46 910,0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46 012,8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98,1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46 681,1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101,5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5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Δ к уровню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 г.,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91,3 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92,5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93,8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911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Δ к уровню предыдущего года, %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101,3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101,5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Динамика расходов федерального бюджета в 2017–2020 годах на реализацию государственной программы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«Содействие занятости населения»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/>
              <a:t>по содержанию</a:t>
            </a:r>
            <a:r>
              <a:rPr lang="ru-RU" sz="3600" dirty="0" smtClean="0"/>
              <a:t> </a:t>
            </a:r>
            <a:r>
              <a:rPr lang="ru-RU" sz="3600" i="1" dirty="0" smtClean="0"/>
              <a:t>проект федерального бюджета на 2018–2020 годы построен на минимизации расходов в социальной сфере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3895" y="784616"/>
            <a:ext cx="11366696" cy="4351338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Межбюджетные трансферты в рамках предложенного проекта бюджета используются также как эффективный механизм перераспределения доходов между бюджетными уровнями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3217" y="1181684"/>
          <a:ext cx="11690254" cy="4670474"/>
        </p:xfrm>
        <a:graphic>
          <a:graphicData uri="http://schemas.openxmlformats.org/drawingml/2006/table">
            <a:tbl>
              <a:tblPr/>
              <a:tblGrid>
                <a:gridCol w="1981428"/>
                <a:gridCol w="1981428"/>
                <a:gridCol w="1981428"/>
                <a:gridCol w="2872985"/>
                <a:gridCol w="2872985"/>
              </a:tblGrid>
              <a:tr h="45565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Трансферт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56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2018-2020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6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96,8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95,6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100,9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93,1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54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  Дотации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106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97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101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65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  Субсидии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92,9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92,8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99,2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85,5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5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  Субвенции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88,1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102,5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101,2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392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  Иные межбюджетные трансферты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80,2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77,3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99,4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61,6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Динамика объемов межбюджетных трансфертов из федерального бюджета бюджетам субъектов РФ в 2018-2020 гг. %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369" y="731520"/>
            <a:ext cx="11366696" cy="5445443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Долговая ситуация в регионах будет усугубляться тем, что всё больше доходов сосредоточивается в федеральном бюджете, всё меньше остается в региональных и местных бюджетах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026942"/>
            <a:ext cx="10866120" cy="5150021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В сложившихся геополитических условиях наиболее важным в сфере внешнеэкономической деятельности страны является </a:t>
            </a:r>
            <a:r>
              <a:rPr lang="ru-RU" sz="4000" i="1" dirty="0" smtClean="0"/>
              <a:t>решение задачи эффективного </a:t>
            </a:r>
            <a:r>
              <a:rPr lang="ru-RU" sz="4000" i="1" dirty="0" err="1" smtClean="0"/>
              <a:t>импортозамещения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773723"/>
            <a:ext cx="10515600" cy="540324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Не просматриваются в задачах бюджетного процесса </a:t>
            </a:r>
            <a:r>
              <a:rPr lang="ru-RU" sz="4000" i="1" dirty="0" smtClean="0"/>
              <a:t>меры по стимулированию производства и экспорта, ориентирующие отечественных производителей на повышения степени обработки экспортной продукции</a:t>
            </a:r>
            <a:r>
              <a:rPr lang="ru-RU" sz="4000" dirty="0" smtClean="0"/>
              <a:t>, что должно решаться в сочетании одного с другим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4572" y="520504"/>
            <a:ext cx="11240086" cy="5894363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 smtClean="0"/>
              <a:t>В проекте не нашли отражения меры по решению таких задач, как </a:t>
            </a:r>
            <a:r>
              <a:rPr lang="ru-RU" i="1" dirty="0" smtClean="0"/>
              <a:t>поддержка отечественного производителя и снижение задолженности российского бизнеса зарубежным банкам</a:t>
            </a:r>
            <a:r>
              <a:rPr lang="ru-RU" dirty="0" smtClean="0"/>
              <a:t> (регулирование учетной ставки по кредитам предприятиям и отраслям, которые осуществляют маневр в области </a:t>
            </a:r>
            <a:r>
              <a:rPr lang="ru-RU" dirty="0" err="1" smtClean="0"/>
              <a:t>импортозамещения</a:t>
            </a:r>
            <a:r>
              <a:rPr lang="ru-RU" dirty="0" smtClean="0"/>
              <a:t>). Вместо этого намечен некоторый переход к большему использованию внутренних резервов по сравнению с внешними (что объясняется влиянием действующих санкций), снижение не столь ощутимое, по сравнению с реальными ограничениями по использованию внешних источников роста (снижение потока инвестиций). И это несмотря на то, что нефтегазовые доходы по прогнозным оценкам в течение ближайших трех лет будут падать из-за изменения мировой цены на энергоносители и снижения объема их экспорта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223889"/>
            <a:ext cx="10964594" cy="495307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600" dirty="0" smtClean="0"/>
              <a:t>В целом анализ показывает общее ухудшение влияния внешних факторов на макроэкономические показатели развития экономики страны в целом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6098" y="534572"/>
            <a:ext cx="11282290" cy="56423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600" dirty="0" smtClean="0"/>
              <a:t>Определение реального показателя инфляции в проекте закона о бюджете  важно, поскольку на его основе проводится индексация пенсий, заработной платы бюджетников, регулируемых цен и тарифов. От того, насколько корректно рассчитан этот показатель, насколько корректно он используется, зависит уровень реальных располагаемых доходов населения, а также доходов промышленных потребителей услуг компаний инфраструктурного сектора. Здесь существует ряд проблем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199" y="1825625"/>
            <a:ext cx="10922391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4000" i="1" dirty="0" smtClean="0"/>
              <a:t>давно назрела потребность в разработке и принятии государственной политики цен и развернутой программе ее реализации как важного инструмента, способствующего ускорению экономического развития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392702"/>
            <a:ext cx="10753578" cy="478426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4000" dirty="0" smtClean="0"/>
              <a:t>упускаются возможности повышения качества человеческого капитала – основного фактора экономического роста в </a:t>
            </a:r>
            <a:r>
              <a:rPr lang="en-US" sz="4000" dirty="0" smtClean="0"/>
              <a:t>XXI</a:t>
            </a:r>
            <a:r>
              <a:rPr lang="ru-RU" sz="4000" dirty="0" smtClean="0"/>
              <a:t> веке. Вновь Законопроект предусматривает сокращение финансирования общественно значимых сфер жизни общества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787789"/>
          <a:ext cx="12192000" cy="5937256"/>
        </p:xfrm>
        <a:graphic>
          <a:graphicData uri="http://schemas.openxmlformats.org/drawingml/2006/table">
            <a:tbl>
              <a:tblPr/>
              <a:tblGrid>
                <a:gridCol w="484992"/>
                <a:gridCol w="4391808"/>
                <a:gridCol w="2438400"/>
                <a:gridCol w="2438400"/>
                <a:gridCol w="2438400"/>
              </a:tblGrid>
              <a:tr h="7242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пп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Классификация расходов бюджета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Без учета индекса  роста  потребительских цен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С учетом индекса роста  потребительских цен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Доля в суммарных за 2018-2020 гг. расходах, %%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Все расходы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99,1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88,1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  в том числе: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18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Обслуживание государственного и муниципального долга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120,8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107,4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5,1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Здравоохранение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110,4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98,1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8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Национальная безопасность и правоохранительная деятельность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108,3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96,2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12,9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Образование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106,2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94,4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5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Межбюджетные трансферты общего характера бюджетам бюджетной системы РФ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102,7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91,3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4,9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Охрана окружающей среды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102,0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90,7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0,6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Национальная оборона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97,8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86,9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16,9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Социальная политика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96,1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85,4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28,9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Общегосударственные вопросы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96,0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85,4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7,6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Национальная экономика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95,1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84,5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14,5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Средства массовой информации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84,7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75,3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Культура, кинематография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80,3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71,4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0,5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8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Жилищно-коммунальное хозяйство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68,4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60,8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0,6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Физическая культура и спорт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38,2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34,0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0,3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0" y="0"/>
            <a:ext cx="1208510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Ранжирование темпов изменения объемов расходов федерального бюджета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(по разделам классификации расходов бюджетов) за 2018-2020 гг. в порядке их убывания, %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800098"/>
          <a:ext cx="12192000" cy="6057903"/>
        </p:xfrm>
        <a:graphic>
          <a:graphicData uri="http://schemas.openxmlformats.org/drawingml/2006/table">
            <a:tbl>
              <a:tblPr/>
              <a:tblGrid>
                <a:gridCol w="475957"/>
                <a:gridCol w="4400843"/>
                <a:gridCol w="2438400"/>
                <a:gridCol w="2438400"/>
                <a:gridCol w="2438400"/>
              </a:tblGrid>
              <a:tr h="842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пп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Группа программ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Без учета индекса роста потребительских цен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С учетом индекса роста  потребительских цен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Доля в суммарных за 2018-2020 гг. расходах, %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5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Все программы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94,8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94,2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92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Сбалансированное региональное развитие (5 программ)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101,8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90,5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11,8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4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Эффективное государство (4 программы), без закрытой части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101,6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90,3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18,6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8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Новое качество жизни (12 программ)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97,7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86,9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36,7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10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Инновационное развитие и модернизация экономики (18 программ), без закрытой части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89,9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79,9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23,5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национальной безопасности (1 программа), без закрытой части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78,4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69,7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0,02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78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Расходы на реализацию государственных программ (закрытая часть)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78,0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69,3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0" y="0"/>
            <a:ext cx="12192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Ранжирование групп государственных программ в порядке убывания темпов роста расходов на их выполнение в 2018-2020 гг.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900332"/>
          <a:ext cx="12192000" cy="5957667"/>
        </p:xfrm>
        <a:graphic>
          <a:graphicData uri="http://schemas.openxmlformats.org/drawingml/2006/table">
            <a:tbl>
              <a:tblPr/>
              <a:tblGrid>
                <a:gridCol w="497058"/>
                <a:gridCol w="4379742"/>
                <a:gridCol w="2438400"/>
                <a:gridCol w="2438400"/>
                <a:gridCol w="2438400"/>
              </a:tblGrid>
              <a:tr h="16248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пп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Программа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Без учета индекса роста потребительских цен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С учетом индекса роста  потребительских цен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Доля в суммарных за  2018-2020 гг. расходах, %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Развитие науки и технологий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116,6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103,7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Развитие образования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108,2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96,2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5,4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Развитие здравоохранения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107,4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95,5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Социальная поддержка граждан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101,6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90,3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14,8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3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общественного порядка и противодействие преступности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99,4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88,4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7,3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Охрана окружающей среды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98,5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87,5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Содействие занятости населения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93,8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219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Ранжирование некоторых государственных программ в порядке убывания темпов роста расходов на их выполнение в 2018-2020 гг.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2268" y="194070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+mn-lt"/>
              </a:rPr>
              <a:t>Спасибо за внимание!</a:t>
            </a:r>
            <a:endParaRPr lang="ru-RU" sz="5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57d5b6a320f6d8fd65f7d2aceac64c5ff9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3258</Words>
  <Application>Microsoft Office PowerPoint</Application>
  <PresentationFormat>Широкоэкранный</PresentationFormat>
  <Paragraphs>1120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Times New Roman</vt:lpstr>
      <vt:lpstr>Тема Office</vt:lpstr>
      <vt:lpstr>Планирование бюджетной политики на 2018 – 2020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Вывод: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Тренинг по организации и ведению бизнеса в условиях особых экономических зон</dc:title>
  <dc:creator>Уксуменко Алёна</dc:creator>
  <cp:lastModifiedBy>Уксуменко Алёна</cp:lastModifiedBy>
  <cp:revision>38</cp:revision>
  <dcterms:created xsi:type="dcterms:W3CDTF">2017-10-10T05:28:43Z</dcterms:created>
  <dcterms:modified xsi:type="dcterms:W3CDTF">2018-05-21T05:46:43Z</dcterms:modified>
</cp:coreProperties>
</file>