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29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262939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3637878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31165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1176397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22960" y="2582334"/>
            <a:ext cx="370332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63440" y="2582334"/>
            <a:ext cx="370332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3823858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2991492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1141146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5B106E36-FD25-4E2D-B0AA-010F637433A0}" type="datetimeFigureOut">
              <a:rPr lang="ru-RU" smtClean="0"/>
              <a:pPr/>
              <a:t>03.06.2018</a:t>
            </a:fld>
            <a:endParaRPr lang="ru-RU"/>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20548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2" y="0"/>
            <a:ext cx="9143989" cy="4915076"/>
          </a:xfrm>
          <a:blipFill>
            <a:blip r:embed="rId2" cstate="print"/>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2565608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2038466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3952106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5B106E36-FD25-4E2D-B0AA-010F637433A0}" type="datetimeFigureOut">
              <a:rPr lang="ru-RU" smtClean="0"/>
              <a:pPr/>
              <a:t>03.06.2018</a:t>
            </a:fld>
            <a:endParaRPr lang="ru-RU"/>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725C68B6-61C2-468F-89AB-4B9F7531AA68}" type="slidenum">
              <a:rPr lang="ru-RU" smtClean="0"/>
              <a:pPr/>
              <a:t>‹#›</a:t>
            </a:fld>
            <a:endParaRPr lang="ru-RU"/>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53313266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2"/>
          <p:cNvSpPr>
            <a:spLocks noGrp="1"/>
          </p:cNvSpPr>
          <p:nvPr>
            <p:ph type="title"/>
          </p:nvPr>
        </p:nvSpPr>
        <p:spPr>
          <a:xfrm>
            <a:off x="928662" y="285728"/>
            <a:ext cx="8001056" cy="1570760"/>
          </a:xfrm>
        </p:spPr>
        <p:txBody>
          <a:bodyPr>
            <a:noAutofit/>
          </a:bodyPr>
          <a:lstStyle/>
          <a:p>
            <a:r>
              <a:rPr lang="ru-RU" sz="4000" b="1" dirty="0" smtClean="0">
                <a:solidFill>
                  <a:schemeClr val="tx1">
                    <a:lumMod val="85000"/>
                    <a:lumOff val="15000"/>
                  </a:schemeClr>
                </a:solidFill>
              </a:rPr>
              <a:t>Налоговое планирование в системе управления финансами организации</a:t>
            </a:r>
            <a:endParaRPr lang="ru-RU" sz="4000" dirty="0">
              <a:solidFill>
                <a:schemeClr val="tx1">
                  <a:lumMod val="85000"/>
                  <a:lumOff val="15000"/>
                </a:schemeClr>
              </a:solidFill>
            </a:endParaRPr>
          </a:p>
        </p:txBody>
      </p:sp>
      <p:pic>
        <p:nvPicPr>
          <p:cNvPr id="5"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6"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3" y="1214422"/>
            <a:ext cx="7786742" cy="5000660"/>
          </a:xfrm>
        </p:spPr>
        <p:txBody>
          <a:bodyPr>
            <a:normAutofit/>
          </a:bodyPr>
          <a:lstStyle/>
          <a:p>
            <a:r>
              <a:rPr lang="ru-RU" sz="2800" i="1" dirty="0" smtClean="0">
                <a:solidFill>
                  <a:schemeClr val="tx1"/>
                </a:solidFill>
                <a:latin typeface="Times New Roman" pitchFamily="18" charset="0"/>
                <a:cs typeface="Times New Roman" pitchFamily="18" charset="0"/>
              </a:rPr>
              <a:t>Изучив материалы темы, вы сможете</a:t>
            </a:r>
            <a:r>
              <a:rPr lang="ru-RU" i="1" dirty="0" smtClean="0">
                <a:solidFill>
                  <a:schemeClr val="tx1"/>
                </a:solidFill>
                <a:latin typeface="Times New Roman" pitchFamily="18" charset="0"/>
                <a:cs typeface="Times New Roman" pitchFamily="18" charset="0"/>
              </a:rPr>
              <a:t>:</a:t>
            </a:r>
            <a:endParaRPr lang="ru-RU" dirty="0" smtClean="0">
              <a:solidFill>
                <a:schemeClr val="tx1"/>
              </a:solidFill>
              <a:latin typeface="Times New Roman" pitchFamily="18" charset="0"/>
              <a:cs typeface="Times New Roman" pitchFamily="18" charset="0"/>
            </a:endParaRPr>
          </a:p>
          <a:p>
            <a:pPr marL="457200" indent="-457200">
              <a:buFont typeface="Wingdings" pitchFamily="2" charset="2"/>
              <a:buChar char="§"/>
            </a:pPr>
            <a:r>
              <a:rPr lang="ru-RU" dirty="0" smtClean="0">
                <a:solidFill>
                  <a:schemeClr val="tx1">
                    <a:lumMod val="85000"/>
                    <a:lumOff val="15000"/>
                  </a:schemeClr>
                </a:solidFill>
                <a:latin typeface="Times New Roman" pitchFamily="18" charset="0"/>
                <a:cs typeface="Times New Roman" pitchFamily="18" charset="0"/>
              </a:rPr>
              <a:t>охарактеризовать налоговое планирование как элемент комплексного производственно-хозяйственного планирования;</a:t>
            </a:r>
          </a:p>
          <a:p>
            <a:pPr marL="457200" indent="-457200">
              <a:buFont typeface="Wingdings" pitchFamily="2" charset="2"/>
              <a:buChar char="§"/>
            </a:pPr>
            <a:r>
              <a:rPr lang="ru-RU" dirty="0" smtClean="0">
                <a:solidFill>
                  <a:schemeClr val="tx1">
                    <a:lumMod val="85000"/>
                    <a:lumOff val="15000"/>
                  </a:schemeClr>
                </a:solidFill>
                <a:latin typeface="Times New Roman" pitchFamily="18" charset="0"/>
                <a:cs typeface="Times New Roman" pitchFamily="18" charset="0"/>
              </a:rPr>
              <a:t>классифицировать налоги для целей налогового планирования;</a:t>
            </a:r>
          </a:p>
          <a:p>
            <a:pPr marL="457200" indent="-457200">
              <a:buFont typeface="Wingdings" pitchFamily="2" charset="2"/>
              <a:buChar char="§"/>
            </a:pPr>
            <a:r>
              <a:rPr lang="ru-RU" dirty="0" smtClean="0">
                <a:solidFill>
                  <a:schemeClr val="tx1">
                    <a:lumMod val="85000"/>
                    <a:lumOff val="15000"/>
                  </a:schemeClr>
                </a:solidFill>
                <a:latin typeface="Times New Roman" pitchFamily="18" charset="0"/>
                <a:cs typeface="Times New Roman" pitchFamily="18" charset="0"/>
              </a:rPr>
              <a:t>составить налоговый паспорт организации - налогоплательщика;</a:t>
            </a:r>
          </a:p>
          <a:p>
            <a:pPr marL="457200" indent="-457200">
              <a:buFont typeface="Wingdings" pitchFamily="2" charset="2"/>
              <a:buChar char="§"/>
            </a:pPr>
            <a:r>
              <a:rPr lang="ru-RU" dirty="0" smtClean="0">
                <a:solidFill>
                  <a:schemeClr val="tx1">
                    <a:lumMod val="85000"/>
                    <a:lumOff val="15000"/>
                  </a:schemeClr>
                </a:solidFill>
                <a:latin typeface="Times New Roman" pitchFamily="18" charset="0"/>
                <a:cs typeface="Times New Roman" pitchFamily="18" charset="0"/>
              </a:rPr>
              <a:t>рассмотреть учетную политику как инструмент налогового планирования;</a:t>
            </a:r>
          </a:p>
          <a:p>
            <a:pPr marL="457200" indent="-457200">
              <a:buFont typeface="Wingdings" pitchFamily="2" charset="2"/>
              <a:buChar char="§"/>
            </a:pPr>
            <a:r>
              <a:rPr lang="ru-RU" dirty="0" smtClean="0">
                <a:solidFill>
                  <a:schemeClr val="tx1">
                    <a:lumMod val="85000"/>
                    <a:lumOff val="15000"/>
                  </a:schemeClr>
                </a:solidFill>
                <a:latin typeface="Times New Roman" pitchFamily="18" charset="0"/>
                <a:cs typeface="Times New Roman" pitchFamily="18" charset="0"/>
              </a:rPr>
              <a:t>раскрыть способы минимизации налоговых платежей;</a:t>
            </a:r>
          </a:p>
          <a:p>
            <a:pPr marL="457200" indent="-457200">
              <a:buFont typeface="Wingdings" pitchFamily="2" charset="2"/>
              <a:buChar char="§"/>
            </a:pPr>
            <a:r>
              <a:rPr lang="ru-RU" dirty="0" smtClean="0">
                <a:solidFill>
                  <a:schemeClr val="tx1">
                    <a:lumMod val="85000"/>
                    <a:lumOff val="15000"/>
                  </a:schemeClr>
                </a:solidFill>
                <a:latin typeface="Times New Roman" pitchFamily="18" charset="0"/>
                <a:cs typeface="Times New Roman" pitchFamily="18" charset="0"/>
              </a:rPr>
              <a:t>описать традиции и нормы, на которых основывается налоговое право и планирование в странах рыночной экономики</a:t>
            </a:r>
            <a:r>
              <a:rPr lang="ru-RU" dirty="0" smtClean="0">
                <a:solidFill>
                  <a:schemeClr val="tx1"/>
                </a:solidFill>
                <a:latin typeface="Times New Roman" pitchFamily="18" charset="0"/>
                <a:cs typeface="Times New Roman" pitchFamily="18" charset="0"/>
              </a:rPr>
              <a:t>.</a:t>
            </a:r>
            <a:endParaRPr lang="ru-RU" dirty="0">
              <a:solidFill>
                <a:schemeClr val="tx1"/>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14349" y="500042"/>
            <a:ext cx="8143932" cy="5369052"/>
          </a:xfrm>
        </p:spPr>
        <p:txBody>
          <a:bodyPr>
            <a:normAutofit lnSpcReduction="10000"/>
          </a:bodyPr>
          <a:lstStyle/>
          <a:p>
            <a:r>
              <a:rPr lang="ru-RU" sz="2400" dirty="0" smtClean="0">
                <a:solidFill>
                  <a:schemeClr val="tx1">
                    <a:lumMod val="85000"/>
                    <a:lumOff val="15000"/>
                  </a:schemeClr>
                </a:solidFill>
                <a:latin typeface="Times New Roman" pitchFamily="18" charset="0"/>
                <a:cs typeface="Times New Roman" pitchFamily="18" charset="0"/>
              </a:rPr>
              <a:t>Формирование необходимых экономических и правовых условий, стабильной базы законодательства по налогам и сборам позволит с помощью прогнозирования и планирования в налогообложении перевести отношения организаций и государства на более высокий уровень.</a:t>
            </a:r>
          </a:p>
          <a:p>
            <a:r>
              <a:rPr lang="ru-RU" sz="2400" dirty="0" smtClean="0">
                <a:solidFill>
                  <a:schemeClr val="tx1">
                    <a:lumMod val="85000"/>
                    <a:lumOff val="15000"/>
                  </a:schemeClr>
                </a:solidFill>
                <a:latin typeface="Times New Roman" pitchFamily="18" charset="0"/>
                <a:cs typeface="Times New Roman" pitchFamily="18" charset="0"/>
              </a:rPr>
              <a:t>Составной частью финансовой политики организации является ее </a:t>
            </a:r>
            <a:r>
              <a:rPr lang="ru-RU" sz="2400" b="1" dirty="0" smtClean="0">
                <a:solidFill>
                  <a:schemeClr val="tx1">
                    <a:lumMod val="85000"/>
                    <a:lumOff val="15000"/>
                  </a:schemeClr>
                </a:solidFill>
                <a:latin typeface="Times New Roman" pitchFamily="18" charset="0"/>
                <a:cs typeface="Times New Roman" pitchFamily="18" charset="0"/>
              </a:rPr>
              <a:t>налоговая политика, </a:t>
            </a:r>
            <a:r>
              <a:rPr lang="ru-RU" sz="2400" dirty="0" smtClean="0">
                <a:solidFill>
                  <a:schemeClr val="tx1">
                    <a:lumMod val="85000"/>
                    <a:lumOff val="15000"/>
                  </a:schemeClr>
                </a:solidFill>
                <a:latin typeface="Times New Roman" pitchFamily="18" charset="0"/>
                <a:cs typeface="Times New Roman" pitchFamily="18" charset="0"/>
              </a:rPr>
              <a:t>которая призвана обеспечивать гармоничную увязку результатов деятельности организации с решением общегосударственных задач. Налоговая политика реализует распределительную функцию финансов, регулируя распределение денежных доходов организаций и физических лиц между ними, с одной стороны, и государством, с другой. На уровне организации разработка методов и приемов оптимизации налоговых платежей при соблюдении налогового законодательства составляет главную задачу </a:t>
            </a:r>
            <a:r>
              <a:rPr lang="ru-RU" sz="2400" b="1" dirty="0" smtClean="0">
                <a:solidFill>
                  <a:schemeClr val="tx1">
                    <a:lumMod val="85000"/>
                    <a:lumOff val="15000"/>
                  </a:schemeClr>
                </a:solidFill>
                <a:latin typeface="Times New Roman" pitchFamily="18" charset="0"/>
                <a:cs typeface="Times New Roman" pitchFamily="18" charset="0"/>
              </a:rPr>
              <a:t>корпоративного налогового менеджмента.</a:t>
            </a:r>
            <a:endParaRPr lang="ru-RU" sz="2400" dirty="0" smtClean="0">
              <a:solidFill>
                <a:schemeClr val="tx1">
                  <a:lumMod val="85000"/>
                  <a:lumOff val="15000"/>
                </a:schemeClr>
              </a:solidFill>
              <a:latin typeface="Times New Roman" pitchFamily="18" charset="0"/>
              <a:cs typeface="Times New Roman" pitchFamily="18" charset="0"/>
            </a:endParaRPr>
          </a:p>
          <a:p>
            <a:endParaRPr lang="ru-RU" dirty="0">
              <a:solidFill>
                <a:schemeClr val="tx1"/>
              </a:solidFill>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5" y="1142984"/>
            <a:ext cx="8143931" cy="4857784"/>
          </a:xfrm>
        </p:spPr>
        <p:txBody>
          <a:bodyPr>
            <a:normAutofit fontScale="92500" lnSpcReduction="10000"/>
          </a:bodyPr>
          <a:lstStyle/>
          <a:p>
            <a:r>
              <a:rPr lang="ru-RU" sz="2400" i="1" dirty="0" smtClean="0">
                <a:solidFill>
                  <a:schemeClr val="tx1">
                    <a:lumMod val="85000"/>
                    <a:lumOff val="15000"/>
                  </a:schemeClr>
                </a:solidFill>
              </a:rPr>
              <a:t>Целью корпоративного налогового менеджмента</a:t>
            </a:r>
            <a:r>
              <a:rPr lang="ru-RU" sz="2400" dirty="0" smtClean="0">
                <a:solidFill>
                  <a:schemeClr val="tx1">
                    <a:lumMod val="85000"/>
                    <a:lumOff val="15000"/>
                  </a:schemeClr>
                </a:solidFill>
              </a:rPr>
              <a:t> является, таким образом, минимизация расходов, связанных с налоговыми платежами организации и ее финансовыми результатами.</a:t>
            </a:r>
          </a:p>
          <a:p>
            <a:r>
              <a:rPr lang="ru-RU" sz="2400" dirty="0" smtClean="0">
                <a:solidFill>
                  <a:schemeClr val="tx1">
                    <a:lumMod val="85000"/>
                    <a:lumOff val="15000"/>
                  </a:schemeClr>
                </a:solidFill>
              </a:rPr>
              <a:t>Для реализации своей цели налоговый менеджмент участвует в разработке учетной политики, поскольку именно на основе данных бухгалтерского и налогового учета формируется отчетность организации перед налоговыми органами.</a:t>
            </a:r>
          </a:p>
          <a:p>
            <a:r>
              <a:rPr lang="ru-RU" sz="2400" dirty="0" smtClean="0">
                <a:solidFill>
                  <a:schemeClr val="tx1">
                    <a:lumMod val="85000"/>
                    <a:lumOff val="15000"/>
                  </a:schemeClr>
                </a:solidFill>
              </a:rPr>
              <a:t>Критерием выбора того или иного варианта </a:t>
            </a:r>
            <a:r>
              <a:rPr lang="ru-RU" sz="2400" dirty="0" smtClean="0">
                <a:solidFill>
                  <a:schemeClr val="tx1">
                    <a:lumMod val="85000"/>
                    <a:lumOff val="15000"/>
                  </a:schemeClr>
                </a:solidFill>
              </a:rPr>
              <a:t>политики </a:t>
            </a:r>
            <a:r>
              <a:rPr lang="ru-RU" sz="2400" dirty="0" smtClean="0">
                <a:solidFill>
                  <a:schemeClr val="tx1">
                    <a:lumMod val="85000"/>
                    <a:lumOff val="15000"/>
                  </a:schemeClr>
                </a:solidFill>
              </a:rPr>
              <a:t>организации можно принять суммарную величину налоговых платежей, рассчитанную на очередной планируемый год при данном объеме продаж. При этом по каждому объекту налогообложения менеджмент организации  разрабатывает и реализует мероприятия по формированию такой налоговой базы, которая приведет к снижению налоговых платежей при данном объеме продаж.</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
        <p:nvSpPr>
          <p:cNvPr id="9" name="Прямоугольник 8"/>
          <p:cNvSpPr/>
          <p:nvPr/>
        </p:nvSpPr>
        <p:spPr>
          <a:xfrm>
            <a:off x="571472" y="428604"/>
            <a:ext cx="8122095" cy="523220"/>
          </a:xfrm>
          <a:prstGeom prst="rect">
            <a:avLst/>
          </a:prstGeom>
          <a:noFill/>
        </p:spPr>
        <p:txBody>
          <a:bodyPr wrap="square" lIns="91440" tIns="45720" rIns="91440" bIns="45720">
            <a:spAutoFit/>
          </a:bodyPr>
          <a:lstStyle/>
          <a:p>
            <a:pPr algn="ctr"/>
            <a:r>
              <a:rPr lang="ru-RU" sz="2800" i="1" dirty="0" smtClean="0"/>
              <a:t>Цель </a:t>
            </a:r>
            <a:r>
              <a:rPr lang="ru-RU" sz="2800" i="1" dirty="0" smtClean="0"/>
              <a:t>корпоративного налогового менеджмента</a:t>
            </a:r>
            <a:endParaRPr lang="ru-RU" sz="2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42911" y="1785926"/>
            <a:ext cx="8001056" cy="3929090"/>
          </a:xfrm>
        </p:spPr>
        <p:txBody>
          <a:bodyPr>
            <a:normAutofit lnSpcReduction="10000"/>
          </a:bodyPr>
          <a:lstStyle/>
          <a:p>
            <a:r>
              <a:rPr lang="ru-RU" sz="2400" b="1" dirty="0" smtClean="0">
                <a:solidFill>
                  <a:schemeClr val="tx1"/>
                </a:solidFill>
              </a:rPr>
              <a:t>Налоговый учет </a:t>
            </a:r>
            <a:r>
              <a:rPr lang="ru-RU" sz="2400" dirty="0" smtClean="0"/>
              <a:t>- </a:t>
            </a:r>
            <a:r>
              <a:rPr lang="ru-RU" sz="2400" dirty="0" smtClean="0">
                <a:solidFill>
                  <a:schemeClr val="tx1">
                    <a:lumMod val="85000"/>
                    <a:lumOff val="15000"/>
                  </a:schemeClr>
                </a:solidFill>
              </a:rPr>
              <a:t>это система сбора и обработки всей информации по производственной и непроизводственной деятельности организации для, исчисления налоговых обязательств. Таким образом, налоговый учет служит инструментом отражения налоговых отношений между государством и организацией. Способы и методы ведения налогового учета должны использоваться в течение всего года с поправкой на текущие изменения в законодательстве. Налоговый учет осуществляется исключительно в целях налогообложения. Он должен обеспечить прозрачность всех операций, связанных с деятельностью организации и ее финансового положения.</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
        <p:nvSpPr>
          <p:cNvPr id="7" name="Прямоугольник 6"/>
          <p:cNvSpPr/>
          <p:nvPr/>
        </p:nvSpPr>
        <p:spPr>
          <a:xfrm>
            <a:off x="0" y="428604"/>
            <a:ext cx="8786842" cy="1569660"/>
          </a:xfrm>
          <a:prstGeom prst="rect">
            <a:avLst/>
          </a:prstGeom>
          <a:noFill/>
        </p:spPr>
        <p:txBody>
          <a:bodyPr wrap="square" lIns="91440" tIns="45720" rIns="91440" bIns="45720">
            <a:spAutoFit/>
          </a:bodyPr>
          <a:lstStyle/>
          <a:p>
            <a:pPr algn="ctr"/>
            <a:r>
              <a:rPr lang="ru-RU" sz="2400" dirty="0" smtClean="0"/>
              <a:t>Налоговая политика организации реализуется двумя взаимосвязанными методами: </a:t>
            </a:r>
            <a:r>
              <a:rPr lang="ru-RU" sz="2400" b="1" i="1" dirty="0" smtClean="0"/>
              <a:t>налоговым учетом </a:t>
            </a:r>
            <a:r>
              <a:rPr lang="ru-RU" sz="2400" dirty="0" smtClean="0"/>
              <a:t>и </a:t>
            </a:r>
            <a:r>
              <a:rPr lang="ru-RU" sz="2400" b="1" i="1" dirty="0" smtClean="0"/>
              <a:t>налоговым </a:t>
            </a:r>
            <a:r>
              <a:rPr lang="ru-RU" sz="2400" b="1" i="1" dirty="0" smtClean="0"/>
              <a:t>планированием</a:t>
            </a:r>
            <a:endParaRPr lang="ru-RU" sz="2400" b="1" dirty="0" smtClean="0"/>
          </a:p>
          <a:p>
            <a:pPr algn="ctr"/>
            <a:endParaRPr lang="ru-RU" sz="2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642918"/>
            <a:ext cx="8786842" cy="1379319"/>
          </a:xfrm>
        </p:spPr>
        <p:txBody>
          <a:bodyPr>
            <a:normAutofit fontScale="90000"/>
          </a:bodyPr>
          <a:lstStyle/>
          <a:p>
            <a:r>
              <a:rPr lang="ru-RU" sz="3100" dirty="0" smtClean="0">
                <a:latin typeface="Times New Roman" pitchFamily="18" charset="0"/>
                <a:cs typeface="Times New Roman" pitchFamily="18" charset="0"/>
              </a:rPr>
              <a:t>В экономической литературе встречаются различные определения на</a:t>
            </a:r>
            <a:r>
              <a:rPr lang="ru-RU" sz="3100" b="1" dirty="0" smtClean="0">
                <a:latin typeface="Times New Roman" pitchFamily="18" charset="0"/>
                <a:cs typeface="Times New Roman" pitchFamily="18" charset="0"/>
              </a:rPr>
              <a:t>логового планирования </a:t>
            </a:r>
            <a:r>
              <a:rPr lang="ru-RU" sz="3100" dirty="0" smtClean="0">
                <a:latin typeface="Times New Roman" pitchFamily="18" charset="0"/>
                <a:cs typeface="Times New Roman" pitchFamily="18" charset="0"/>
              </a:rPr>
              <a:t>в организации. </a:t>
            </a:r>
            <a:r>
              <a:rPr lang="ru-RU" sz="3100" dirty="0" smtClean="0">
                <a:latin typeface="Times New Roman" pitchFamily="18" charset="0"/>
                <a:cs typeface="Times New Roman" pitchFamily="18" charset="0"/>
              </a:rPr>
              <a:t/>
            </a:r>
            <a:br>
              <a:rPr lang="ru-RU" sz="3100" dirty="0" smtClean="0">
                <a:latin typeface="Times New Roman" pitchFamily="18" charset="0"/>
                <a:cs typeface="Times New Roman" pitchFamily="18" charset="0"/>
              </a:rPr>
            </a:br>
            <a:r>
              <a:rPr lang="ru-RU" sz="3100" dirty="0" smtClean="0">
                <a:latin typeface="Times New Roman" pitchFamily="18" charset="0"/>
                <a:cs typeface="Times New Roman" pitchFamily="18" charset="0"/>
              </a:rPr>
              <a:t>Вот </a:t>
            </a:r>
            <a:r>
              <a:rPr lang="ru-RU" sz="3100" dirty="0" smtClean="0">
                <a:latin typeface="Times New Roman" pitchFamily="18" charset="0"/>
                <a:cs typeface="Times New Roman" pitchFamily="18" charset="0"/>
              </a:rPr>
              <a:t>некоторые из них:</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642910" y="1428736"/>
            <a:ext cx="8215369" cy="5000660"/>
          </a:xfrm>
        </p:spPr>
        <p:txBody>
          <a:bodyPr>
            <a:normAutofit lnSpcReduction="10000"/>
          </a:bodyPr>
          <a:lstStyle/>
          <a:p>
            <a:r>
              <a:rPr lang="ru-RU" sz="2400" dirty="0" smtClean="0">
                <a:solidFill>
                  <a:schemeClr val="tx1">
                    <a:lumMod val="85000"/>
                    <a:lumOff val="15000"/>
                  </a:schemeClr>
                </a:solidFill>
              </a:rPr>
              <a:t>а) использование налогоплательщиками всех допустимых действующим законодательством средств, способов и приемов в целях максимального сокращения своих налоговых обязательств;</a:t>
            </a:r>
          </a:p>
          <a:p>
            <a:r>
              <a:rPr lang="ru-RU" sz="2400" dirty="0" smtClean="0">
                <a:solidFill>
                  <a:schemeClr val="tx1">
                    <a:lumMod val="85000"/>
                    <a:lumOff val="15000"/>
                  </a:schemeClr>
                </a:solidFill>
              </a:rPr>
              <a:t>б) планирование себестоимости и расходов из прибыли с целью сокращения налоговых платежей и отчислений в бюджет по действующему законодательству, извлечение дополнительных выгод организации путем тонкого и гибкого применения существующего налогового законодательства;</a:t>
            </a:r>
          </a:p>
          <a:p>
            <a:r>
              <a:rPr lang="ru-RU" sz="2400" dirty="0" smtClean="0">
                <a:solidFill>
                  <a:schemeClr val="tx1">
                    <a:lumMod val="85000"/>
                    <a:lumOff val="15000"/>
                  </a:schemeClr>
                </a:solidFill>
              </a:rPr>
              <a:t>в) целенаправленная деятельность организации, ориентированная на максимальное использование всех нюансов существующего налогового законодательства с целью уменьшения налоговых платежей в бюджет;</a:t>
            </a:r>
          </a:p>
          <a:p>
            <a:r>
              <a:rPr lang="ru-RU" sz="2400" dirty="0" smtClean="0">
                <a:solidFill>
                  <a:schemeClr val="tx1">
                    <a:lumMod val="85000"/>
                    <a:lumOff val="15000"/>
                  </a:schemeClr>
                </a:solidFill>
              </a:rPr>
              <a:t>г) искусство освобождать капитал от налогов.</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Содержание </a:t>
            </a:r>
            <a:r>
              <a:rPr lang="ru-RU" sz="2800" b="1" dirty="0" smtClean="0"/>
              <a:t>налогового планирования</a:t>
            </a:r>
            <a:endParaRPr lang="ru-RU" sz="2800" b="1" dirty="0"/>
          </a:p>
        </p:txBody>
      </p:sp>
      <p:sp>
        <p:nvSpPr>
          <p:cNvPr id="3" name="Содержимое 2"/>
          <p:cNvSpPr>
            <a:spLocks noGrp="1"/>
          </p:cNvSpPr>
          <p:nvPr>
            <p:ph idx="1"/>
          </p:nvPr>
        </p:nvSpPr>
        <p:spPr>
          <a:xfrm>
            <a:off x="822959" y="1845734"/>
            <a:ext cx="7749569" cy="4023360"/>
          </a:xfrm>
        </p:spPr>
        <p:txBody>
          <a:bodyPr>
            <a:normAutofit/>
          </a:bodyPr>
          <a:lstStyle/>
          <a:p>
            <a:r>
              <a:rPr lang="ru-RU" sz="2400" i="1" dirty="0" smtClean="0">
                <a:solidFill>
                  <a:schemeClr val="tx1">
                    <a:lumMod val="85000"/>
                    <a:lumOff val="15000"/>
                  </a:schemeClr>
                </a:solidFill>
              </a:rPr>
              <a:t>Содержанием налогового планирования</a:t>
            </a:r>
            <a:r>
              <a:rPr lang="ru-RU" sz="2400" dirty="0" smtClean="0">
                <a:solidFill>
                  <a:schemeClr val="tx1">
                    <a:lumMod val="85000"/>
                    <a:lumOff val="15000"/>
                  </a:schemeClr>
                </a:solidFill>
              </a:rPr>
              <a:t>, является организация и методика расчетов сумм платежей по каждому виду налогов на очередной финансовый год и/или на ряд лет (два-три года) и общего объема налоговых платежей. Результаты расчетов отражаются в налоговом бюджете организации, составляемом в рамках финансового </a:t>
            </a:r>
            <a:r>
              <a:rPr lang="ru-RU" sz="2400" dirty="0" err="1" smtClean="0">
                <a:solidFill>
                  <a:schemeClr val="tx1">
                    <a:lumMod val="85000"/>
                    <a:lumOff val="15000"/>
                  </a:schemeClr>
                </a:solidFill>
              </a:rPr>
              <a:t>бюджетирования</a:t>
            </a:r>
            <a:r>
              <a:rPr lang="ru-RU" sz="2400" dirty="0" smtClean="0">
                <a:solidFill>
                  <a:schemeClr val="tx1">
                    <a:lumMod val="85000"/>
                    <a:lumOff val="15000"/>
                  </a:schemeClr>
                </a:solidFill>
              </a:rPr>
              <a:t> на очередной год.</a:t>
            </a:r>
            <a:endParaRPr lang="ru-RU" sz="2400" dirty="0">
              <a:solidFill>
                <a:schemeClr val="tx1">
                  <a:lumMod val="85000"/>
                  <a:lumOff val="15000"/>
                </a:schemeClr>
              </a:solidFill>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62" y="1071546"/>
            <a:ext cx="7963882" cy="928694"/>
          </a:xfrm>
        </p:spPr>
        <p:txBody>
          <a:bodyPr>
            <a:normAutofit fontScale="90000"/>
          </a:bodyPr>
          <a:lstStyle/>
          <a:p>
            <a:r>
              <a:rPr lang="ru-RU" sz="2800" dirty="0" smtClean="0"/>
              <a:t>Налоговое планирование включает следующие элементы:</a:t>
            </a:r>
            <a:r>
              <a:rPr lang="ru-RU" dirty="0" smtClean="0"/>
              <a:t/>
            </a:r>
            <a:br>
              <a:rPr lang="ru-RU" dirty="0" smtClean="0"/>
            </a:br>
            <a:endParaRPr lang="ru-RU" dirty="0"/>
          </a:p>
        </p:txBody>
      </p:sp>
      <p:sp>
        <p:nvSpPr>
          <p:cNvPr id="3" name="Содержимое 2"/>
          <p:cNvSpPr>
            <a:spLocks noGrp="1"/>
          </p:cNvSpPr>
          <p:nvPr>
            <p:ph idx="1"/>
          </p:nvPr>
        </p:nvSpPr>
        <p:spPr>
          <a:xfrm>
            <a:off x="571472" y="1785926"/>
            <a:ext cx="8072493" cy="4083168"/>
          </a:xfrm>
        </p:spPr>
        <p:txBody>
          <a:bodyPr/>
          <a:lstStyle/>
          <a:p>
            <a:pPr lvl="0">
              <a:buFont typeface="Wingdings" pitchFamily="2" charset="2"/>
              <a:buChar char="§"/>
            </a:pPr>
            <a:r>
              <a:rPr lang="ru-RU" i="1" dirty="0" smtClean="0"/>
              <a:t>налоговое поле</a:t>
            </a:r>
            <a:r>
              <a:rPr lang="ru-RU" dirty="0" smtClean="0"/>
              <a:t> - это перечень (совокупность) налогов, платежей, по которым организация должна перечислить в бюджетную систему их прогнозные величины и сроки выплат;</a:t>
            </a:r>
          </a:p>
          <a:p>
            <a:pPr lvl="0">
              <a:buFont typeface="Wingdings" pitchFamily="2" charset="2"/>
              <a:buChar char="§"/>
            </a:pPr>
            <a:r>
              <a:rPr lang="ru-RU" i="1" dirty="0" smtClean="0"/>
              <a:t>налоговый календарь</a:t>
            </a:r>
            <a:r>
              <a:rPr lang="ru-RU" dirty="0" smtClean="0"/>
              <a:t>, который предназначен для прогнозирования и контроля правильности исчисления и соблюдения сроков уплаты налогов, а также своевременного представления отчетности;</a:t>
            </a:r>
          </a:p>
          <a:p>
            <a:pPr lvl="0">
              <a:buFont typeface="Wingdings" pitchFamily="2" charset="2"/>
              <a:buChar char="§"/>
            </a:pPr>
            <a:r>
              <a:rPr lang="ru-RU" i="1" dirty="0" smtClean="0"/>
              <a:t>стратегия оптимизации</a:t>
            </a:r>
            <a:r>
              <a:rPr lang="ru-RU" dirty="0" smtClean="0"/>
              <a:t> налоговых обязательств, включая мониторинг налоговых льгот и механизм их использования;</a:t>
            </a:r>
          </a:p>
          <a:p>
            <a:pPr lvl="0">
              <a:buFont typeface="Wingdings" pitchFamily="2" charset="2"/>
              <a:buChar char="§"/>
            </a:pPr>
            <a:r>
              <a:rPr lang="ru-RU" i="1" dirty="0" smtClean="0"/>
              <a:t>налаженный бухгалтерский учет и отчетность, налоговый учет,</a:t>
            </a:r>
            <a:r>
              <a:rPr lang="ru-RU" dirty="0" smtClean="0"/>
              <a:t> позволяющие получать оперативную и объективную информацию о хозяйственной деятельности для оптимального налогового планирования.</a:t>
            </a:r>
          </a:p>
          <a:p>
            <a:pPr>
              <a:buFont typeface="Wingdings" pitchFamily="2" charset="2"/>
              <a:buChar char="§"/>
            </a:pPr>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14349" y="785794"/>
            <a:ext cx="7786742" cy="5143536"/>
          </a:xfrm>
        </p:spPr>
        <p:txBody>
          <a:bodyPr>
            <a:normAutofit/>
          </a:bodyPr>
          <a:lstStyle/>
          <a:p>
            <a:r>
              <a:rPr lang="ru-RU" sz="2400" dirty="0" smtClean="0"/>
              <a:t>Налоговое планирование различается в зависимости от того, действующая это организация или вновь создаваемая. Для вновь создаваемой организации учредители рассматривают варианты и принимают решение о выборе месторасположения организации, ее организационно-правовой формы, направлений деятельности и др.</a:t>
            </a:r>
          </a:p>
          <a:p>
            <a:r>
              <a:rPr lang="ru-RU" sz="2400" dirty="0" smtClean="0"/>
              <a:t>В зависимости от характера и масштабов решаемых менеджментом задач налоговое планирование можно подразделить на </a:t>
            </a:r>
            <a:r>
              <a:rPr lang="ru-RU" sz="2400" b="1" dirty="0" smtClean="0"/>
              <a:t>текущее </a:t>
            </a:r>
            <a:r>
              <a:rPr lang="ru-RU" sz="2400" dirty="0" smtClean="0"/>
              <a:t>(тактическое) и </a:t>
            </a:r>
            <a:r>
              <a:rPr lang="ru-RU" sz="2400" b="1" dirty="0" smtClean="0"/>
              <a:t>перспективное </a:t>
            </a:r>
            <a:r>
              <a:rPr lang="ru-RU" sz="2400" dirty="0" smtClean="0"/>
              <a:t>(стратегическое).</a:t>
            </a:r>
          </a:p>
          <a:p>
            <a:endParaRPr lang="ru-RU" sz="2400"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cstate="print">
            <a:lum bright="-2000" contrast="-2000"/>
          </a:blip>
          <a:srcRect/>
          <a:stretch>
            <a:fillRect/>
          </a:stretch>
        </p:blipFill>
        <p:spPr bwMode="auto">
          <a:xfrm>
            <a:off x="214283" y="500042"/>
            <a:ext cx="8686900" cy="4583896"/>
          </a:xfrm>
          <a:prstGeom prst="rect">
            <a:avLst/>
          </a:prstGeom>
          <a:noFill/>
          <a:ln w="9525">
            <a:noFill/>
            <a:miter lim="800000"/>
            <a:headEnd/>
            <a:tailEnd/>
          </a:ln>
        </p:spPr>
      </p:pic>
      <p:sp>
        <p:nvSpPr>
          <p:cNvPr id="8" name="Прямоугольник 7"/>
          <p:cNvSpPr/>
          <p:nvPr/>
        </p:nvSpPr>
        <p:spPr>
          <a:xfrm>
            <a:off x="214282" y="500042"/>
            <a:ext cx="2428892" cy="857256"/>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9" name="Прямоугольник 8"/>
          <p:cNvSpPr/>
          <p:nvPr/>
        </p:nvSpPr>
        <p:spPr>
          <a:xfrm>
            <a:off x="2643174" y="500042"/>
            <a:ext cx="6286544" cy="28575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10" name="Прямоугольник 9"/>
          <p:cNvSpPr/>
          <p:nvPr/>
        </p:nvSpPr>
        <p:spPr>
          <a:xfrm>
            <a:off x="2786050" y="1000108"/>
            <a:ext cx="3500462" cy="35719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11" name="Прямоугольник 10"/>
          <p:cNvSpPr/>
          <p:nvPr/>
        </p:nvSpPr>
        <p:spPr>
          <a:xfrm>
            <a:off x="6500826" y="785794"/>
            <a:ext cx="2428892" cy="571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27" name="Rectangle 3"/>
          <p:cNvSpPr>
            <a:spLocks noChangeArrowheads="1"/>
          </p:cNvSpPr>
          <p:nvPr/>
        </p:nvSpPr>
        <p:spPr bwMode="auto">
          <a:xfrm>
            <a:off x="2000232" y="5143512"/>
            <a:ext cx="512698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Рис.4  Виды налогового планирования.</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22959" y="1785926"/>
            <a:ext cx="7963883" cy="4286280"/>
          </a:xfrm>
        </p:spPr>
        <p:txBody>
          <a:bodyPr>
            <a:normAutofit fontScale="92500" lnSpcReduction="10000"/>
          </a:bodyPr>
          <a:lstStyle/>
          <a:p>
            <a:r>
              <a:rPr lang="ru-RU" sz="2200" b="1" dirty="0" smtClean="0">
                <a:solidFill>
                  <a:schemeClr val="tx1">
                    <a:lumMod val="85000"/>
                    <a:lumOff val="15000"/>
                  </a:schemeClr>
                </a:solidFill>
              </a:rPr>
              <a:t>Текущее, </a:t>
            </a:r>
            <a:r>
              <a:rPr lang="ru-RU" sz="2200" dirty="0" smtClean="0">
                <a:solidFill>
                  <a:schemeClr val="tx1">
                    <a:lumMod val="85000"/>
                    <a:lumOff val="15000"/>
                  </a:schemeClr>
                </a:solidFill>
              </a:rPr>
              <a:t>или тактическое налоговое планирование играет важную роль в текущей деятельности, поскольку от его эффективности зависит достижение конечного результата налогового планирования - минимизация налоговых обязательств организации при данном объеме продаж. К тактическому налоговому планированию относятся планирование сделок, реагирование на налоговые нововведения и т.п. Тактическое налоговое планирование ограничено вопросами текущего года и призвано использовать налоговые льготы и пробелы в законодательстве, учитывать изменения и дополнения в нем.</a:t>
            </a:r>
          </a:p>
          <a:p>
            <a:r>
              <a:rPr lang="ru-RU" sz="2200" dirty="0" smtClean="0">
                <a:solidFill>
                  <a:schemeClr val="tx1">
                    <a:lumMod val="85000"/>
                    <a:lumOff val="15000"/>
                  </a:schemeClr>
                </a:solidFill>
              </a:rPr>
              <a:t>К сфере </a:t>
            </a:r>
            <a:r>
              <a:rPr lang="ru-RU" sz="2200" b="1" dirty="0" smtClean="0">
                <a:solidFill>
                  <a:schemeClr val="tx1">
                    <a:lumMod val="85000"/>
                    <a:lumOff val="15000"/>
                  </a:schemeClr>
                </a:solidFill>
              </a:rPr>
              <a:t>стратегического налогового планирования </a:t>
            </a:r>
            <a:r>
              <a:rPr lang="ru-RU" sz="2200" dirty="0" smtClean="0">
                <a:solidFill>
                  <a:schemeClr val="tx1">
                    <a:lumMod val="85000"/>
                    <a:lumOff val="15000"/>
                  </a:schemeClr>
                </a:solidFill>
              </a:rPr>
              <a:t>относятся, прежде всего, вопросы размещения и выбора организационно-правовой формы юридического лица, реорганизации юридических лиц, выбора амортизационной политики. Стратегическое налоговое планирование определяет долговременный курс организации в области легального снижения налоговых расходов</a:t>
            </a:r>
            <a:r>
              <a:rPr lang="ru-RU" sz="2200" dirty="0" smtClean="0"/>
              <a:t>.</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
        <p:nvSpPr>
          <p:cNvPr id="7" name="Прямоугольник 6"/>
          <p:cNvSpPr/>
          <p:nvPr/>
        </p:nvSpPr>
        <p:spPr>
          <a:xfrm>
            <a:off x="1000100" y="1071546"/>
            <a:ext cx="6786610" cy="584775"/>
          </a:xfrm>
          <a:prstGeom prst="rect">
            <a:avLst/>
          </a:prstGeom>
        </p:spPr>
        <p:txBody>
          <a:bodyPr wrap="square">
            <a:spAutoFit/>
          </a:bodyPr>
          <a:lstStyle/>
          <a:p>
            <a:pPr lvl="0" algn="ctr"/>
            <a:r>
              <a:rPr lang="ru-RU" sz="3200" dirty="0" smtClean="0">
                <a:solidFill>
                  <a:srgbClr val="000000"/>
                </a:solidFill>
                <a:latin typeface="Arial" pitchFamily="34" charset="0"/>
                <a:ea typeface="Times New Roman" pitchFamily="18" charset="0"/>
                <a:cs typeface="Arial" pitchFamily="34" charset="0"/>
              </a:rPr>
              <a:t>Виды налогового планирования</a:t>
            </a:r>
            <a:endParaRPr lang="ru-RU"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286604"/>
            <a:ext cx="7892444" cy="1450757"/>
          </a:xfrm>
        </p:spPr>
        <p:txBody>
          <a:bodyPr>
            <a:normAutofit/>
          </a:bodyPr>
          <a:lstStyle/>
          <a:p>
            <a:r>
              <a:rPr lang="ru-RU" sz="3200" dirty="0" smtClean="0">
                <a:latin typeface="Times New Roman" pitchFamily="18" charset="0"/>
                <a:cs typeface="Times New Roman" pitchFamily="18" charset="0"/>
              </a:rPr>
              <a:t>Возможности минимизации налоговых платежей на перспективу обусловлены следующими факторами:</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a:xfrm>
            <a:off x="571472" y="1785926"/>
            <a:ext cx="8143931" cy="3786214"/>
          </a:xfrm>
        </p:spPr>
        <p:txBody>
          <a:bodyPr>
            <a:normAutofit lnSpcReduction="10000"/>
          </a:bodyPr>
          <a:lstStyle/>
          <a:p>
            <a:r>
              <a:rPr lang="ru-RU" dirty="0" smtClean="0">
                <a:solidFill>
                  <a:schemeClr val="tx1">
                    <a:lumMod val="85000"/>
                    <a:lumOff val="15000"/>
                  </a:schemeClr>
                </a:solidFill>
                <a:latin typeface="Times New Roman" pitchFamily="18" charset="0"/>
                <a:cs typeface="Times New Roman" pitchFamily="18" charset="0"/>
              </a:rPr>
              <a:t>1.Спецификой объекта налогообложения. </a:t>
            </a:r>
          </a:p>
          <a:p>
            <a:r>
              <a:rPr lang="ru-RU" dirty="0" smtClean="0">
                <a:solidFill>
                  <a:schemeClr val="tx1">
                    <a:lumMod val="85000"/>
                    <a:lumOff val="15000"/>
                  </a:schemeClr>
                </a:solidFill>
                <a:latin typeface="Times New Roman" pitchFamily="18" charset="0"/>
                <a:cs typeface="Times New Roman" pitchFamily="18" charset="0"/>
              </a:rPr>
              <a:t>2.Спецификой субъекта налогообложения. </a:t>
            </a:r>
          </a:p>
          <a:p>
            <a:r>
              <a:rPr lang="ru-RU" dirty="0" smtClean="0">
                <a:solidFill>
                  <a:schemeClr val="tx1">
                    <a:lumMod val="85000"/>
                    <a:lumOff val="15000"/>
                  </a:schemeClr>
                </a:solidFill>
                <a:latin typeface="Times New Roman" pitchFamily="18" charset="0"/>
                <a:cs typeface="Times New Roman" pitchFamily="18" charset="0"/>
              </a:rPr>
              <a:t>3.Определенные возможности для минимизации налога предоставляет метод налогообложения. </a:t>
            </a:r>
          </a:p>
          <a:p>
            <a:r>
              <a:rPr lang="ru-RU" dirty="0" smtClean="0">
                <a:solidFill>
                  <a:schemeClr val="tx1">
                    <a:lumMod val="85000"/>
                    <a:lumOff val="15000"/>
                  </a:schemeClr>
                </a:solidFill>
                <a:latin typeface="Times New Roman" pitchFamily="18" charset="0"/>
                <a:cs typeface="Times New Roman" pitchFamily="18" charset="0"/>
              </a:rPr>
              <a:t>4.Широкие возможности легального уменьшения налогов существуют благодаря так называемым налоговым убежищам. </a:t>
            </a:r>
          </a:p>
          <a:p>
            <a:r>
              <a:rPr lang="ru-RU" dirty="0" smtClean="0">
                <a:solidFill>
                  <a:schemeClr val="tx1">
                    <a:lumMod val="85000"/>
                    <a:lumOff val="15000"/>
                  </a:schemeClr>
                </a:solidFill>
                <a:latin typeface="Times New Roman" pitchFamily="18" charset="0"/>
                <a:cs typeface="Times New Roman" pitchFamily="18" charset="0"/>
              </a:rPr>
              <a:t>5. Различия в налоговых режимах отдельных стран могут обеспечить даже возможность ухода от налогообложения на основе неограниченной налоговой обязанности (</a:t>
            </a:r>
            <a:r>
              <a:rPr lang="ru-RU" dirty="0" err="1" smtClean="0">
                <a:solidFill>
                  <a:schemeClr val="tx1">
                    <a:lumMod val="85000"/>
                    <a:lumOff val="15000"/>
                  </a:schemeClr>
                </a:solidFill>
                <a:latin typeface="Times New Roman" pitchFamily="18" charset="0"/>
                <a:cs typeface="Times New Roman" pitchFamily="18" charset="0"/>
              </a:rPr>
              <a:t>резиденства</a:t>
            </a:r>
            <a:r>
              <a:rPr lang="ru-RU" dirty="0" smtClean="0">
                <a:solidFill>
                  <a:schemeClr val="tx1">
                    <a:lumMod val="85000"/>
                    <a:lumOff val="15000"/>
                  </a:schemeClr>
                </a:solidFill>
                <a:latin typeface="Times New Roman" pitchFamily="18" charset="0"/>
                <a:cs typeface="Times New Roman" pitchFamily="18" charset="0"/>
              </a:rPr>
              <a:t>).</a:t>
            </a:r>
          </a:p>
          <a:p>
            <a:r>
              <a:rPr lang="ru-RU" dirty="0" smtClean="0">
                <a:solidFill>
                  <a:schemeClr val="tx1">
                    <a:lumMod val="85000"/>
                    <a:lumOff val="15000"/>
                  </a:schemeClr>
                </a:solidFill>
                <a:latin typeface="Times New Roman" pitchFamily="18" charset="0"/>
                <a:cs typeface="Times New Roman" pitchFamily="18" charset="0"/>
              </a:rPr>
              <a:t>6. Широкие возможности для налогового планирования дают международные соглашения об </a:t>
            </a:r>
            <a:r>
              <a:rPr lang="ru-RU" dirty="0" err="1" smtClean="0">
                <a:solidFill>
                  <a:schemeClr val="tx1">
                    <a:lumMod val="85000"/>
                    <a:lumOff val="15000"/>
                  </a:schemeClr>
                </a:solidFill>
                <a:latin typeface="Times New Roman" pitchFamily="18" charset="0"/>
                <a:cs typeface="Times New Roman" pitchFamily="18" charset="0"/>
              </a:rPr>
              <a:t>избежании</a:t>
            </a:r>
            <a:r>
              <a:rPr lang="ru-RU" dirty="0" smtClean="0">
                <a:solidFill>
                  <a:schemeClr val="tx1">
                    <a:lumMod val="85000"/>
                    <a:lumOff val="15000"/>
                  </a:schemeClr>
                </a:solidFill>
                <a:latin typeface="Times New Roman" pitchFamily="18" charset="0"/>
                <a:cs typeface="Times New Roman" pitchFamily="18" charset="0"/>
              </a:rPr>
              <a:t> двойного налогообложения</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786" y="571480"/>
            <a:ext cx="7543800" cy="1450757"/>
          </a:xfrm>
        </p:spPr>
        <p:txBody>
          <a:bodyPr>
            <a:normAutofit fontScale="90000"/>
          </a:bodyPr>
          <a:lstStyle/>
          <a:p>
            <a:r>
              <a:rPr lang="ru-RU" sz="3600" dirty="0" smtClean="0"/>
              <a:t>Виды налогов и их классификация для целей налогового планирования</a:t>
            </a:r>
            <a:r>
              <a:rPr lang="ru-RU" dirty="0" smtClean="0"/>
              <a:t/>
            </a:r>
            <a:br>
              <a:rPr lang="ru-RU" dirty="0" smtClean="0"/>
            </a:br>
            <a:endParaRPr lang="ru-RU" dirty="0"/>
          </a:p>
        </p:txBody>
      </p:sp>
      <p:sp>
        <p:nvSpPr>
          <p:cNvPr id="3" name="Содержимое 2"/>
          <p:cNvSpPr>
            <a:spLocks noGrp="1"/>
          </p:cNvSpPr>
          <p:nvPr>
            <p:ph idx="1"/>
          </p:nvPr>
        </p:nvSpPr>
        <p:spPr>
          <a:xfrm>
            <a:off x="714349" y="1643050"/>
            <a:ext cx="8001055" cy="4071966"/>
          </a:xfrm>
        </p:spPr>
        <p:txBody>
          <a:bodyPr>
            <a:normAutofit fontScale="85000" lnSpcReduction="10000"/>
          </a:bodyPr>
          <a:lstStyle/>
          <a:p>
            <a:r>
              <a:rPr lang="ru-RU" sz="2600" dirty="0" smtClean="0">
                <a:solidFill>
                  <a:schemeClr val="tx1">
                    <a:lumMod val="85000"/>
                    <a:lumOff val="15000"/>
                  </a:schemeClr>
                </a:solidFill>
                <a:latin typeface="Times New Roman" pitchFamily="18" charset="0"/>
                <a:cs typeface="Times New Roman" pitchFamily="18" charset="0"/>
              </a:rPr>
              <a:t>Как уже отмечалось, все налоги подразделяются на три группы:</a:t>
            </a:r>
          </a:p>
          <a:p>
            <a:pPr lvl="0">
              <a:buFont typeface="Wingdings" pitchFamily="2" charset="2"/>
              <a:buChar char="§"/>
            </a:pPr>
            <a:r>
              <a:rPr lang="ru-RU" sz="2600" i="1" dirty="0" smtClean="0">
                <a:solidFill>
                  <a:schemeClr val="tx1">
                    <a:lumMod val="85000"/>
                    <a:lumOff val="15000"/>
                  </a:schemeClr>
                </a:solidFill>
                <a:latin typeface="Times New Roman" pitchFamily="18" charset="0"/>
                <a:cs typeface="Times New Roman" pitchFamily="18" charset="0"/>
              </a:rPr>
              <a:t>налоги на расходы (или налоги на сделки);</a:t>
            </a:r>
            <a:endParaRPr lang="ru-RU" sz="2600" dirty="0" smtClean="0">
              <a:solidFill>
                <a:schemeClr val="tx1">
                  <a:lumMod val="85000"/>
                  <a:lumOff val="15000"/>
                </a:schemeClr>
              </a:solidFill>
              <a:latin typeface="Times New Roman" pitchFamily="18" charset="0"/>
              <a:cs typeface="Times New Roman" pitchFamily="18" charset="0"/>
            </a:endParaRPr>
          </a:p>
          <a:p>
            <a:pPr lvl="0">
              <a:buFont typeface="Wingdings" pitchFamily="2" charset="2"/>
              <a:buChar char="§"/>
            </a:pPr>
            <a:r>
              <a:rPr lang="ru-RU" sz="2600" i="1" dirty="0" smtClean="0">
                <a:solidFill>
                  <a:schemeClr val="tx1">
                    <a:lumMod val="85000"/>
                    <a:lumOff val="15000"/>
                  </a:schemeClr>
                </a:solidFill>
                <a:latin typeface="Times New Roman" pitchFamily="18" charset="0"/>
                <a:cs typeface="Times New Roman" pitchFamily="18" charset="0"/>
              </a:rPr>
              <a:t>налоги на доходы (подоходные налоги);</a:t>
            </a:r>
            <a:endParaRPr lang="ru-RU" sz="2600" dirty="0" smtClean="0">
              <a:solidFill>
                <a:schemeClr val="tx1">
                  <a:lumMod val="85000"/>
                  <a:lumOff val="15000"/>
                </a:schemeClr>
              </a:solidFill>
              <a:latin typeface="Times New Roman" pitchFamily="18" charset="0"/>
              <a:cs typeface="Times New Roman" pitchFamily="18" charset="0"/>
            </a:endParaRPr>
          </a:p>
          <a:p>
            <a:pPr lvl="0">
              <a:buFont typeface="Wingdings" pitchFamily="2" charset="2"/>
              <a:buChar char="§"/>
            </a:pPr>
            <a:r>
              <a:rPr lang="ru-RU" sz="2600" i="1" dirty="0" smtClean="0">
                <a:solidFill>
                  <a:schemeClr val="tx1">
                    <a:lumMod val="85000"/>
                    <a:lumOff val="15000"/>
                  </a:schemeClr>
                </a:solidFill>
                <a:latin typeface="Times New Roman" pitchFamily="18" charset="0"/>
                <a:cs typeface="Times New Roman" pitchFamily="18" charset="0"/>
              </a:rPr>
              <a:t>налоги на имущество.</a:t>
            </a:r>
            <a:endParaRPr lang="ru-RU" sz="2600" dirty="0" smtClean="0">
              <a:solidFill>
                <a:schemeClr val="tx1">
                  <a:lumMod val="85000"/>
                  <a:lumOff val="15000"/>
                </a:schemeClr>
              </a:solidFill>
              <a:latin typeface="Times New Roman" pitchFamily="18" charset="0"/>
              <a:cs typeface="Times New Roman" pitchFamily="18" charset="0"/>
            </a:endParaRPr>
          </a:p>
          <a:p>
            <a:r>
              <a:rPr lang="ru-RU" sz="2600" dirty="0" smtClean="0">
                <a:solidFill>
                  <a:schemeClr val="tx1">
                    <a:lumMod val="85000"/>
                    <a:lumOff val="15000"/>
                  </a:schemeClr>
                </a:solidFill>
                <a:latin typeface="Times New Roman" pitchFamily="18" charset="0"/>
                <a:cs typeface="Times New Roman" pitchFamily="18" charset="0"/>
              </a:rPr>
              <a:t>Принципиальное отличие </a:t>
            </a:r>
            <a:r>
              <a:rPr lang="ru-RU" sz="2600" i="1" dirty="0" smtClean="0">
                <a:solidFill>
                  <a:schemeClr val="tx1">
                    <a:lumMod val="85000"/>
                    <a:lumOff val="15000"/>
                  </a:schemeClr>
                </a:solidFill>
                <a:latin typeface="Times New Roman" pitchFamily="18" charset="0"/>
                <a:cs typeface="Times New Roman" pitchFamily="18" charset="0"/>
              </a:rPr>
              <a:t>налогов на расходы от</a:t>
            </a:r>
            <a:r>
              <a:rPr lang="ru-RU" sz="2600" dirty="0" smtClean="0">
                <a:solidFill>
                  <a:schemeClr val="tx1">
                    <a:lumMod val="85000"/>
                    <a:lumOff val="15000"/>
                  </a:schemeClr>
                </a:solidFill>
                <a:latin typeface="Times New Roman" pitchFamily="18" charset="0"/>
                <a:cs typeface="Times New Roman" pitchFamily="18" charset="0"/>
              </a:rPr>
              <a:t> </a:t>
            </a:r>
            <a:r>
              <a:rPr lang="ru-RU" sz="2600" i="1" dirty="0" smtClean="0">
                <a:solidFill>
                  <a:schemeClr val="tx1">
                    <a:lumMod val="85000"/>
                    <a:lumOff val="15000"/>
                  </a:schemeClr>
                </a:solidFill>
                <a:latin typeface="Times New Roman" pitchFamily="18" charset="0"/>
                <a:cs typeface="Times New Roman" pitchFamily="18" charset="0"/>
              </a:rPr>
              <a:t>подоходных налогов </a:t>
            </a:r>
            <a:r>
              <a:rPr lang="ru-RU" sz="2600" dirty="0" smtClean="0">
                <a:solidFill>
                  <a:schemeClr val="tx1">
                    <a:lumMod val="85000"/>
                    <a:lumOff val="15000"/>
                  </a:schemeClr>
                </a:solidFill>
                <a:latin typeface="Times New Roman" pitchFamily="18" charset="0"/>
                <a:cs typeface="Times New Roman" pitchFamily="18" charset="0"/>
              </a:rPr>
              <a:t>заключается в том, что первые рассчитываются с валовой суммы сделки (т. е. всей суммы, которую уплачивает покупатель за приобретаемый товар или услуги), а вторые — с чистого дохода или прибыли от сделки (сделок). Это техническое отличие в способе определения налоговой базы между двумя группами налогов определяет и разный подход к их планированию. </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214290"/>
            <a:ext cx="8286808" cy="5857916"/>
          </a:xfrm>
        </p:spPr>
        <p:txBody>
          <a:bodyPr>
            <a:noAutofit/>
          </a:bodyPr>
          <a:lstStyle/>
          <a:p>
            <a:r>
              <a:rPr lang="ru-RU" b="1" dirty="0" smtClean="0">
                <a:solidFill>
                  <a:schemeClr val="tx1"/>
                </a:solidFill>
                <a:latin typeface="Times New Roman" pitchFamily="18" charset="0"/>
                <a:cs typeface="Times New Roman" pitchFamily="18" charset="0"/>
              </a:rPr>
              <a:t>Для подоходных налогов</a:t>
            </a:r>
            <a:r>
              <a:rPr lang="ru-RU" i="1" dirty="0" smtClean="0">
                <a:solidFill>
                  <a:schemeClr val="tx1"/>
                </a:solidFill>
                <a:latin typeface="Times New Roman" pitchFamily="18" charset="0"/>
                <a:cs typeface="Times New Roman" pitchFamily="18" charset="0"/>
              </a:rPr>
              <a:t> </a:t>
            </a:r>
            <a:r>
              <a:rPr lang="ru-RU" dirty="0" smtClean="0">
                <a:solidFill>
                  <a:schemeClr val="tx1">
                    <a:lumMod val="85000"/>
                    <a:lumOff val="15000"/>
                  </a:schemeClr>
                </a:solidFill>
                <a:latin typeface="Times New Roman" pitchFamily="18" charset="0"/>
                <a:cs typeface="Times New Roman" pitchFamily="18" charset="0"/>
              </a:rPr>
              <a:t>решающим является способ определения (исчисления) чистого дохода, который предусматривает «очищение» валового дохода, получаемого от сделок (продаж), путем вычета из этого валового дохода соответствующих расходов или затрат, связанных с получением этого дохода. </a:t>
            </a:r>
          </a:p>
          <a:p>
            <a:r>
              <a:rPr lang="ru-RU" b="1" dirty="0" smtClean="0">
                <a:solidFill>
                  <a:schemeClr val="tx1">
                    <a:lumMod val="95000"/>
                    <a:lumOff val="5000"/>
                  </a:schemeClr>
                </a:solidFill>
                <a:latin typeface="Times New Roman" pitchFamily="18" charset="0"/>
                <a:cs typeface="Times New Roman" pitchFamily="18" charset="0"/>
              </a:rPr>
              <a:t>Налоги на имущество </a:t>
            </a:r>
            <a:r>
              <a:rPr lang="ru-RU" dirty="0" smtClean="0">
                <a:solidFill>
                  <a:schemeClr val="tx1">
                    <a:lumMod val="85000"/>
                    <a:lumOff val="15000"/>
                  </a:schemeClr>
                </a:solidFill>
                <a:latin typeface="Times New Roman" pitchFamily="18" charset="0"/>
                <a:cs typeface="Times New Roman" pitchFamily="18" charset="0"/>
              </a:rPr>
              <a:t>могут фиксироваться как твердая ставка с единицы имущества или в виде процента (доли) от стоимостной оценки имущества. </a:t>
            </a:r>
          </a:p>
          <a:p>
            <a:r>
              <a:rPr lang="ru-RU" dirty="0" smtClean="0">
                <a:solidFill>
                  <a:schemeClr val="tx1">
                    <a:lumMod val="85000"/>
                    <a:lumOff val="15000"/>
                  </a:schemeClr>
                </a:solidFill>
                <a:latin typeface="Times New Roman" pitchFamily="18" charset="0"/>
                <a:cs typeface="Times New Roman" pitchFamily="18" charset="0"/>
              </a:rPr>
              <a:t>Для целей налогового планирования все множество налогов, уплачиваемых предприятиями в ходе его деятельности, целесообразно подразделить на налоги, уплачиваемые </a:t>
            </a:r>
            <a:r>
              <a:rPr lang="ru-RU" i="1" dirty="0" smtClean="0">
                <a:solidFill>
                  <a:schemeClr val="tx1">
                    <a:lumMod val="85000"/>
                    <a:lumOff val="15000"/>
                  </a:schemeClr>
                </a:solidFill>
                <a:latin typeface="Times New Roman" pitchFamily="18" charset="0"/>
                <a:cs typeface="Times New Roman" pitchFamily="18" charset="0"/>
              </a:rPr>
              <a:t>по счетам издержек, </a:t>
            </a:r>
            <a:r>
              <a:rPr lang="ru-RU" dirty="0" smtClean="0">
                <a:solidFill>
                  <a:schemeClr val="tx1">
                    <a:lumMod val="85000"/>
                    <a:lumOff val="15000"/>
                  </a:schemeClr>
                </a:solidFill>
                <a:latin typeface="Times New Roman" pitchFamily="18" charset="0"/>
                <a:cs typeface="Times New Roman" pitchFamily="18" charset="0"/>
              </a:rPr>
              <a:t>и налоги, относимые </a:t>
            </a:r>
            <a:r>
              <a:rPr lang="ru-RU" i="1" dirty="0" smtClean="0">
                <a:solidFill>
                  <a:schemeClr val="tx1">
                    <a:lumMod val="85000"/>
                    <a:lumOff val="15000"/>
                  </a:schemeClr>
                </a:solidFill>
                <a:latin typeface="Times New Roman" pitchFamily="18" charset="0"/>
                <a:cs typeface="Times New Roman" pitchFamily="18" charset="0"/>
              </a:rPr>
              <a:t>на счет прибылей и убытков. </a:t>
            </a:r>
            <a:r>
              <a:rPr lang="ru-RU" dirty="0" smtClean="0">
                <a:solidFill>
                  <a:schemeClr val="tx1">
                    <a:lumMod val="85000"/>
                    <a:lumOff val="15000"/>
                  </a:schemeClr>
                </a:solidFill>
                <a:latin typeface="Times New Roman" pitchFamily="18" charset="0"/>
                <a:cs typeface="Times New Roman" pitchFamily="18" charset="0"/>
              </a:rPr>
              <a:t>При этом в первой группе налогов можно выделить налоги, уплачиваемые предприятием от имени других лиц, и налоги, подлежащие делению между предприятием и другими лицами. Однако это деление, хотя и основано на законодательно утвержденных формах налогов, на практике оказывается весьма расплывчатым. Действительно, то, в какой доле эти налоги приняты на собственные издержки, зависит не от налогового законодательства, а от конкретных условий взаимоотношений данного предприятия со своими контрагентами.</a:t>
            </a:r>
          </a:p>
          <a:p>
            <a:endParaRPr lang="ru-RU" dirty="0">
              <a:solidFill>
                <a:schemeClr val="tx1">
                  <a:lumMod val="85000"/>
                  <a:lumOff val="1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8002174" y="5949280"/>
            <a:ext cx="863600" cy="257175"/>
          </a:xfrm>
          <a:prstGeom prst="rect">
            <a:avLst/>
          </a:prstGeom>
          <a:noFill/>
          <a:ln w="9525">
            <a:noFill/>
            <a:miter lim="800000"/>
            <a:headEnd/>
            <a:tailEnd/>
          </a:ln>
          <a:effectLst/>
        </p:spPr>
      </p:pic>
      <p:pic>
        <p:nvPicPr>
          <p:cNvPr id="4"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Заголовок 1"/>
          <p:cNvSpPr>
            <a:spLocks noGrp="1"/>
          </p:cNvSpPr>
          <p:nvPr>
            <p:ph type="title"/>
          </p:nvPr>
        </p:nvSpPr>
        <p:spPr>
          <a:xfrm>
            <a:off x="642910" y="0"/>
            <a:ext cx="8286808" cy="2308889"/>
          </a:xfrm>
        </p:spPr>
        <p:txBody>
          <a:bodyPr>
            <a:normAutofit fontScale="90000"/>
          </a:bodyPr>
          <a:lstStyle/>
          <a:p>
            <a:r>
              <a:rPr lang="ru-RU" sz="3100" dirty="0" smtClean="0"/>
              <a:t>Налоговое планирование в любом хозяйствующем субъекте базируется на трех основных способах минимизации налоговых платежей: </a:t>
            </a:r>
            <a:r>
              <a:rPr lang="ru-RU" dirty="0" smtClean="0"/>
              <a:t/>
            </a:r>
            <a:br>
              <a:rPr lang="ru-RU" dirty="0" smtClean="0"/>
            </a:br>
            <a:endParaRPr lang="ru-RU" dirty="0"/>
          </a:p>
        </p:txBody>
      </p:sp>
      <p:sp>
        <p:nvSpPr>
          <p:cNvPr id="3" name="Содержимое 2"/>
          <p:cNvSpPr>
            <a:spLocks noGrp="1"/>
          </p:cNvSpPr>
          <p:nvPr>
            <p:ph idx="1"/>
          </p:nvPr>
        </p:nvSpPr>
        <p:spPr>
          <a:xfrm>
            <a:off x="500035" y="1845734"/>
            <a:ext cx="8001056" cy="4726538"/>
          </a:xfrm>
        </p:spPr>
        <p:txBody>
          <a:bodyPr>
            <a:noAutofit/>
          </a:bodyPr>
          <a:lstStyle/>
          <a:p>
            <a:pPr lvl="1">
              <a:buFont typeface="Wingdings" pitchFamily="2" charset="2"/>
              <a:buChar char="§"/>
            </a:pPr>
            <a:r>
              <a:rPr lang="ru-RU" dirty="0" smtClean="0">
                <a:solidFill>
                  <a:schemeClr val="tx1">
                    <a:lumMod val="95000"/>
                    <a:lumOff val="5000"/>
                  </a:schemeClr>
                </a:solidFill>
                <a:latin typeface="Times New Roman" pitchFamily="18" charset="0"/>
                <a:cs typeface="Times New Roman" pitchFamily="18" charset="0"/>
              </a:rPr>
              <a:t>использование льгот по уплате налогов; </a:t>
            </a:r>
          </a:p>
          <a:p>
            <a:pPr lvl="0">
              <a:buFont typeface="Wingdings" pitchFamily="2" charset="2"/>
              <a:buChar char="§"/>
            </a:pPr>
            <a:r>
              <a:rPr lang="ru-RU" dirty="0" smtClean="0">
                <a:solidFill>
                  <a:schemeClr val="tx1">
                    <a:lumMod val="95000"/>
                    <a:lumOff val="5000"/>
                  </a:schemeClr>
                </a:solidFill>
                <a:latin typeface="Times New Roman" pitchFamily="18" charset="0"/>
                <a:cs typeface="Times New Roman" pitchFamily="18" charset="0"/>
              </a:rPr>
              <a:t>  разработка </a:t>
            </a:r>
            <a:r>
              <a:rPr lang="ru-RU" dirty="0" smtClean="0">
                <a:solidFill>
                  <a:schemeClr val="tx1">
                    <a:lumMod val="95000"/>
                    <a:lumOff val="5000"/>
                  </a:schemeClr>
                </a:solidFill>
                <a:latin typeface="Times New Roman" pitchFamily="18" charset="0"/>
                <a:cs typeface="Times New Roman" pitchFamily="18" charset="0"/>
              </a:rPr>
              <a:t>учетной политики; </a:t>
            </a:r>
          </a:p>
          <a:p>
            <a:pPr lvl="0">
              <a:buFont typeface="Wingdings" pitchFamily="2" charset="2"/>
              <a:buChar char="§"/>
            </a:pPr>
            <a:r>
              <a:rPr lang="ru-RU" dirty="0" smtClean="0">
                <a:solidFill>
                  <a:schemeClr val="tx1">
                    <a:lumMod val="95000"/>
                    <a:lumOff val="5000"/>
                  </a:schemeClr>
                </a:solidFill>
                <a:latin typeface="Times New Roman" pitchFamily="18" charset="0"/>
                <a:cs typeface="Times New Roman" pitchFamily="18" charset="0"/>
              </a:rPr>
              <a:t>контроль за сроками уплаты налогов.</a:t>
            </a:r>
          </a:p>
          <a:p>
            <a:r>
              <a:rPr lang="ru-RU" b="1" dirty="0" smtClean="0">
                <a:solidFill>
                  <a:schemeClr val="tx1">
                    <a:lumMod val="95000"/>
                    <a:lumOff val="5000"/>
                  </a:schemeClr>
                </a:solidFill>
                <a:latin typeface="Times New Roman" pitchFamily="18" charset="0"/>
                <a:cs typeface="Times New Roman" pitchFamily="18" charset="0"/>
              </a:rPr>
              <a:t>Использование льгот по уплате налогов</a:t>
            </a:r>
            <a:r>
              <a:rPr lang="ru-RU" i="1" dirty="0" smtClean="0">
                <a:solidFill>
                  <a:schemeClr val="tx1">
                    <a:lumMod val="95000"/>
                    <a:lumOff val="5000"/>
                  </a:schemeClr>
                </a:solidFill>
                <a:latin typeface="Times New Roman" pitchFamily="18" charset="0"/>
                <a:cs typeface="Times New Roman" pitchFamily="18" charset="0"/>
              </a:rPr>
              <a:t>.</a:t>
            </a:r>
            <a:r>
              <a:rPr lang="ru-RU" dirty="0" smtClean="0">
                <a:solidFill>
                  <a:schemeClr val="tx1">
                    <a:lumMod val="95000"/>
                    <a:lumOff val="5000"/>
                  </a:schemeClr>
                </a:solidFill>
                <a:latin typeface="Times New Roman" pitchFamily="18" charset="0"/>
                <a:cs typeface="Times New Roman" pitchFamily="18" charset="0"/>
              </a:rPr>
              <a:t> Снижение налогового бремени связано в первую очередь с </a:t>
            </a:r>
            <a:r>
              <a:rPr lang="ru-RU" i="1" dirty="0" smtClean="0">
                <a:solidFill>
                  <a:schemeClr val="tx1">
                    <a:lumMod val="95000"/>
                    <a:lumOff val="5000"/>
                  </a:schemeClr>
                </a:solidFill>
                <a:latin typeface="Times New Roman" pitchFamily="18" charset="0"/>
                <a:cs typeface="Times New Roman" pitchFamily="18" charset="0"/>
              </a:rPr>
              <a:t>полноценным использованием всех налоговых </a:t>
            </a:r>
            <a:r>
              <a:rPr lang="ru-RU" dirty="0" smtClean="0">
                <a:solidFill>
                  <a:schemeClr val="tx1">
                    <a:lumMod val="95000"/>
                    <a:lumOff val="5000"/>
                  </a:schemeClr>
                </a:solidFill>
                <a:latin typeface="Times New Roman" pitchFamily="18" charset="0"/>
                <a:cs typeface="Times New Roman" pitchFamily="18" charset="0"/>
              </a:rPr>
              <a:t>льгот, предоставляемых российским законодательством. </a:t>
            </a:r>
          </a:p>
          <a:p>
            <a:r>
              <a:rPr lang="ru-RU" b="1" dirty="0" smtClean="0">
                <a:solidFill>
                  <a:schemeClr val="tx1">
                    <a:lumMod val="95000"/>
                    <a:lumOff val="5000"/>
                  </a:schemeClr>
                </a:solidFill>
                <a:latin typeface="Times New Roman" pitchFamily="18" charset="0"/>
                <a:cs typeface="Times New Roman" pitchFamily="18" charset="0"/>
              </a:rPr>
              <a:t>Учетная политика влияет</a:t>
            </a:r>
            <a:r>
              <a:rPr lang="ru-RU" dirty="0" smtClean="0">
                <a:solidFill>
                  <a:schemeClr val="tx1">
                    <a:lumMod val="95000"/>
                    <a:lumOff val="5000"/>
                  </a:schemeClr>
                </a:solidFill>
                <a:latin typeface="Times New Roman" pitchFamily="18" charset="0"/>
                <a:cs typeface="Times New Roman" pitchFamily="18" charset="0"/>
              </a:rPr>
              <a:t> на финансовые результаты работы предприятий. Определение и грамотное применение элементов учетной политики - одно из условий эффективного налогового планирования.</a:t>
            </a:r>
          </a:p>
          <a:p>
            <a:r>
              <a:rPr lang="ru-RU" dirty="0" smtClean="0">
                <a:solidFill>
                  <a:schemeClr val="tx1">
                    <a:lumMod val="95000"/>
                    <a:lumOff val="5000"/>
                  </a:schemeClr>
                </a:solidFill>
                <a:latin typeface="Times New Roman" pitchFamily="18" charset="0"/>
                <a:cs typeface="Times New Roman" pitchFamily="18" charset="0"/>
              </a:rPr>
              <a:t>С точки зрения налогового планирования наибольший интерес представляют приведенные в табл. </a:t>
            </a:r>
            <a:r>
              <a:rPr lang="ru-RU" b="1" dirty="0" smtClean="0">
                <a:solidFill>
                  <a:schemeClr val="tx1">
                    <a:lumMod val="95000"/>
                    <a:lumOff val="5000"/>
                  </a:schemeClr>
                </a:solidFill>
                <a:latin typeface="Times New Roman" pitchFamily="18" charset="0"/>
                <a:cs typeface="Times New Roman" pitchFamily="18" charset="0"/>
              </a:rPr>
              <a:t>4 </a:t>
            </a:r>
            <a:r>
              <a:rPr lang="ru-RU" b="1" i="1" dirty="0" smtClean="0">
                <a:solidFill>
                  <a:schemeClr val="tx1">
                    <a:lumMod val="95000"/>
                    <a:lumOff val="5000"/>
                  </a:schemeClr>
                </a:solidFill>
                <a:latin typeface="Times New Roman" pitchFamily="18" charset="0"/>
                <a:cs typeface="Times New Roman" pitchFamily="18" charset="0"/>
              </a:rPr>
              <a:t>варианты учетной политики.</a:t>
            </a:r>
            <a:endParaRPr lang="ru-RU" b="1" dirty="0" smtClean="0">
              <a:solidFill>
                <a:schemeClr val="tx1">
                  <a:lumMod val="95000"/>
                  <a:lumOff val="5000"/>
                </a:schemeClr>
              </a:solidFill>
              <a:latin typeface="Times New Roman" pitchFamily="18" charset="0"/>
              <a:cs typeface="Times New Roman" pitchFamily="18" charset="0"/>
            </a:endParaRPr>
          </a:p>
          <a:p>
            <a:r>
              <a:rPr lang="ru-RU" dirty="0" smtClean="0">
                <a:solidFill>
                  <a:schemeClr val="tx1">
                    <a:lumMod val="95000"/>
                    <a:lumOff val="5000"/>
                  </a:schemeClr>
                </a:solidFill>
                <a:latin typeface="Times New Roman" pitchFamily="18" charset="0"/>
                <a:cs typeface="Times New Roman" pitchFamily="18" charset="0"/>
              </a:rPr>
              <a:t>    </a:t>
            </a:r>
            <a:endParaRPr lang="ru-RU" dirty="0">
              <a:solidFill>
                <a:schemeClr val="tx1">
                  <a:lumMod val="95000"/>
                  <a:lumOff val="5000"/>
                </a:schemeClr>
              </a:solidFill>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1" y="500041"/>
          <a:ext cx="9144002" cy="5834300"/>
        </p:xfrm>
        <a:graphic>
          <a:graphicData uri="http://schemas.openxmlformats.org/drawingml/2006/table">
            <a:tbl>
              <a:tblPr/>
              <a:tblGrid>
                <a:gridCol w="2450592"/>
                <a:gridCol w="2399387"/>
                <a:gridCol w="2399387"/>
                <a:gridCol w="963777"/>
                <a:gridCol w="930859"/>
              </a:tblGrid>
              <a:tr h="240863">
                <a:tc>
                  <a:txBody>
                    <a:bodyPr/>
                    <a:lstStyle/>
                    <a:p>
                      <a:pPr algn="ctr">
                        <a:spcAft>
                          <a:spcPts val="0"/>
                        </a:spcAft>
                      </a:pPr>
                      <a:r>
                        <a:rPr lang="ru-RU" sz="1600" dirty="0">
                          <a:latin typeface="Times New Roman"/>
                          <a:ea typeface="Times New Roman"/>
                        </a:rPr>
                        <a:t>Показатели</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4">
                  <a:txBody>
                    <a:bodyPr/>
                    <a:lstStyle/>
                    <a:p>
                      <a:pPr algn="ctr">
                        <a:spcAft>
                          <a:spcPts val="0"/>
                        </a:spcAft>
                      </a:pPr>
                      <a:r>
                        <a:rPr lang="ru-RU" sz="1600">
                          <a:latin typeface="Times New Roman"/>
                          <a:ea typeface="Times New Roman"/>
                        </a:rPr>
                        <a:t>Варианты учетной политики</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722590">
                <a:tc>
                  <a:txBody>
                    <a:bodyPr/>
                    <a:lstStyle/>
                    <a:p>
                      <a:pPr algn="just">
                        <a:spcAft>
                          <a:spcPts val="0"/>
                        </a:spcAft>
                      </a:pPr>
                      <a:r>
                        <a:rPr lang="ru-RU" sz="1600" dirty="0">
                          <a:latin typeface="Times New Roman"/>
                          <a:ea typeface="Times New Roman"/>
                        </a:rPr>
                        <a:t>1.Доходы от реализации товаров (продукции, работ, слуг) </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600">
                          <a:latin typeface="Times New Roman"/>
                          <a:ea typeface="Times New Roman"/>
                        </a:rPr>
                        <a:t>Метод</a:t>
                      </a:r>
                    </a:p>
                    <a:p>
                      <a:pPr algn="ctr">
                        <a:spcAft>
                          <a:spcPts val="0"/>
                        </a:spcAft>
                      </a:pPr>
                      <a:r>
                        <a:rPr lang="ru-RU" sz="1600">
                          <a:latin typeface="Times New Roman"/>
                          <a:ea typeface="Times New Roman"/>
                        </a:rPr>
                        <a:t>начислений</a:t>
                      </a:r>
                    </a:p>
                    <a:p>
                      <a:pPr algn="just">
                        <a:spcAft>
                          <a:spcPts val="0"/>
                        </a:spcAft>
                      </a:pPr>
                      <a:r>
                        <a:rPr lang="ru-RU" sz="1600">
                          <a:latin typeface="Times New Roman"/>
                          <a:ea typeface="Times New Roman"/>
                        </a:rPr>
                        <a:t> </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600" dirty="0">
                          <a:latin typeface="Times New Roman"/>
                          <a:ea typeface="Times New Roman"/>
                        </a:rPr>
                        <a:t>Кассовый</a:t>
                      </a:r>
                    </a:p>
                    <a:p>
                      <a:pPr algn="ctr">
                        <a:spcAft>
                          <a:spcPts val="0"/>
                        </a:spcAft>
                      </a:pPr>
                      <a:r>
                        <a:rPr lang="ru-RU" sz="1600" dirty="0">
                          <a:latin typeface="Times New Roman"/>
                          <a:ea typeface="Times New Roman"/>
                        </a:rPr>
                        <a:t>метод</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endParaRPr lang="ru-RU" sz="1600">
                        <a:latin typeface="Times New Roman"/>
                        <a:ea typeface="Times New Roman"/>
                      </a:endParaRP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ru-RU" sz="1600">
                          <a:latin typeface="Times New Roman"/>
                          <a:ea typeface="Times New Roman"/>
                        </a:rPr>
                        <a:t> </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963454">
                <a:tc>
                  <a:txBody>
                    <a:bodyPr/>
                    <a:lstStyle/>
                    <a:p>
                      <a:pPr algn="just">
                        <a:spcAft>
                          <a:spcPts val="0"/>
                        </a:spcAft>
                      </a:pPr>
                      <a:r>
                        <a:rPr lang="ru-RU" sz="1600" dirty="0">
                          <a:latin typeface="Times New Roman"/>
                          <a:ea typeface="Times New Roman"/>
                        </a:rPr>
                        <a:t>2</a:t>
                      </a:r>
                      <a:r>
                        <a:rPr lang="ru-RU" sz="1600" i="1" dirty="0">
                          <a:latin typeface="Times New Roman"/>
                          <a:ea typeface="Times New Roman"/>
                        </a:rPr>
                        <a:t>.</a:t>
                      </a:r>
                      <a:r>
                        <a:rPr lang="ru-RU" sz="1600" dirty="0">
                          <a:latin typeface="Times New Roman"/>
                          <a:ea typeface="Times New Roman"/>
                        </a:rPr>
                        <a:t>Расходы, связанные с производством и реализацией товаров (продукции, работ, слуг) </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600" dirty="0">
                          <a:latin typeface="Times New Roman"/>
                          <a:ea typeface="Times New Roman"/>
                        </a:rPr>
                        <a:t>Метод</a:t>
                      </a:r>
                    </a:p>
                    <a:p>
                      <a:pPr algn="ctr">
                        <a:spcAft>
                          <a:spcPts val="0"/>
                        </a:spcAft>
                      </a:pPr>
                      <a:r>
                        <a:rPr lang="ru-RU" sz="1600" dirty="0">
                          <a:latin typeface="Times New Roman"/>
                          <a:ea typeface="Times New Roman"/>
                        </a:rPr>
                        <a:t>начислений</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600" dirty="0">
                          <a:latin typeface="Times New Roman"/>
                          <a:ea typeface="Times New Roman"/>
                        </a:rPr>
                        <a:t>Кассовый</a:t>
                      </a:r>
                    </a:p>
                    <a:p>
                      <a:pPr algn="ctr">
                        <a:spcAft>
                          <a:spcPts val="0"/>
                        </a:spcAft>
                      </a:pPr>
                      <a:r>
                        <a:rPr lang="ru-RU" sz="1600" dirty="0">
                          <a:latin typeface="Times New Roman"/>
                          <a:ea typeface="Times New Roman"/>
                        </a:rPr>
                        <a:t>метод</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endParaRPr lang="ru-RU" sz="1600">
                        <a:latin typeface="Times New Roman"/>
                        <a:ea typeface="Times New Roman"/>
                      </a:endParaRP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endParaRPr lang="ru-RU" sz="1600">
                        <a:latin typeface="Times New Roman"/>
                        <a:ea typeface="Times New Roman"/>
                      </a:endParaRP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963454">
                <a:tc>
                  <a:txBody>
                    <a:bodyPr/>
                    <a:lstStyle/>
                    <a:p>
                      <a:pPr algn="just">
                        <a:spcAft>
                          <a:spcPts val="0"/>
                        </a:spcAft>
                      </a:pPr>
                      <a:r>
                        <a:rPr lang="ru-RU" sz="1600">
                          <a:latin typeface="Times New Roman"/>
                          <a:ea typeface="Times New Roman"/>
                        </a:rPr>
                        <a:t>3.Лимит отнесения приобретенных средств к основным фондам </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600" dirty="0">
                          <a:latin typeface="Times New Roman"/>
                          <a:ea typeface="Times New Roman"/>
                        </a:rPr>
                        <a:t>Максимально установленный законодательством</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600">
                          <a:latin typeface="Times New Roman"/>
                          <a:ea typeface="Times New Roman"/>
                        </a:rPr>
                        <a:t>Ниже</a:t>
                      </a:r>
                    </a:p>
                    <a:p>
                      <a:pPr algn="ctr">
                        <a:spcAft>
                          <a:spcPts val="0"/>
                        </a:spcAft>
                      </a:pPr>
                      <a:r>
                        <a:rPr lang="ru-RU" sz="1600">
                          <a:latin typeface="Times New Roman"/>
                          <a:ea typeface="Times New Roman"/>
                        </a:rPr>
                        <a:t>Максимально установленного законодательством</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endParaRPr lang="ru-RU" sz="1600">
                        <a:latin typeface="Times New Roman"/>
                        <a:ea typeface="Times New Roman"/>
                      </a:endParaRP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endParaRPr lang="ru-RU" sz="1600">
                        <a:latin typeface="Times New Roman"/>
                        <a:ea typeface="Times New Roman"/>
                      </a:endParaRP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722590">
                <a:tc>
                  <a:txBody>
                    <a:bodyPr/>
                    <a:lstStyle/>
                    <a:p>
                      <a:pPr algn="just">
                        <a:spcAft>
                          <a:spcPts val="0"/>
                        </a:spcAft>
                      </a:pPr>
                      <a:r>
                        <a:rPr lang="ru-RU" sz="1600">
                          <a:latin typeface="Times New Roman"/>
                          <a:ea typeface="Times New Roman"/>
                        </a:rPr>
                        <a:t>4.Начисление амортизации основных средств </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600" dirty="0">
                          <a:latin typeface="Times New Roman"/>
                          <a:ea typeface="Times New Roman"/>
                        </a:rPr>
                        <a:t>Линейный</a:t>
                      </a:r>
                    </a:p>
                    <a:p>
                      <a:pPr algn="ctr">
                        <a:spcAft>
                          <a:spcPts val="0"/>
                        </a:spcAft>
                      </a:pPr>
                      <a:r>
                        <a:rPr lang="ru-RU" sz="1600" dirty="0">
                          <a:latin typeface="Times New Roman"/>
                          <a:ea typeface="Times New Roman"/>
                        </a:rPr>
                        <a:t>метод</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ru-RU" sz="1600">
                          <a:latin typeface="Times New Roman"/>
                          <a:ea typeface="Times New Roman"/>
                        </a:rPr>
                        <a:t>Нелинейный</a:t>
                      </a:r>
                    </a:p>
                    <a:p>
                      <a:pPr algn="ctr">
                        <a:spcAft>
                          <a:spcPts val="0"/>
                        </a:spcAft>
                      </a:pPr>
                      <a:r>
                        <a:rPr lang="ru-RU" sz="1600">
                          <a:latin typeface="Times New Roman"/>
                          <a:ea typeface="Times New Roman"/>
                        </a:rPr>
                        <a:t>метод</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endParaRPr lang="ru-RU" sz="1600">
                        <a:latin typeface="Times New Roman"/>
                        <a:ea typeface="Times New Roman"/>
                      </a:endParaRP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endParaRPr lang="ru-RU" sz="1600">
                        <a:latin typeface="Times New Roman"/>
                        <a:ea typeface="Times New Roman"/>
                      </a:endParaRP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445180">
                <a:tc>
                  <a:txBody>
                    <a:bodyPr/>
                    <a:lstStyle/>
                    <a:p>
                      <a:pPr algn="just">
                        <a:spcAft>
                          <a:spcPts val="0"/>
                        </a:spcAft>
                      </a:pPr>
                      <a:r>
                        <a:rPr lang="ru-RU" sz="1600">
                          <a:latin typeface="Times New Roman"/>
                          <a:ea typeface="Times New Roman"/>
                        </a:rPr>
                        <a:t>5.Списание объектов ОС стоимостью до 10 тыс. руб. при передаче их в производство (неамортизируемое имущество) </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endParaRPr lang="ru-RU" sz="1600" dirty="0">
                        <a:latin typeface="Times New Roman"/>
                        <a:ea typeface="Times New Roman"/>
                      </a:endParaRPr>
                    </a:p>
                    <a:p>
                      <a:pPr algn="ctr">
                        <a:spcAft>
                          <a:spcPts val="0"/>
                        </a:spcAft>
                      </a:pPr>
                      <a:r>
                        <a:rPr lang="ru-RU" sz="1600" dirty="0">
                          <a:latin typeface="Times New Roman"/>
                          <a:ea typeface="Times New Roman"/>
                        </a:rPr>
                        <a:t>Применяется</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endParaRPr lang="ru-RU" sz="1600" dirty="0">
                        <a:latin typeface="Times New Roman"/>
                        <a:ea typeface="Times New Roman"/>
                      </a:endParaRPr>
                    </a:p>
                    <a:p>
                      <a:pPr algn="ctr">
                        <a:spcAft>
                          <a:spcPts val="0"/>
                        </a:spcAft>
                      </a:pPr>
                      <a:r>
                        <a:rPr lang="ru-RU" sz="1600" dirty="0">
                          <a:latin typeface="Times New Roman"/>
                          <a:ea typeface="Times New Roman"/>
                        </a:rPr>
                        <a:t>Не</a:t>
                      </a:r>
                    </a:p>
                    <a:p>
                      <a:pPr algn="ctr">
                        <a:spcAft>
                          <a:spcPts val="0"/>
                        </a:spcAft>
                      </a:pPr>
                      <a:r>
                        <a:rPr lang="ru-RU" sz="1600" dirty="0">
                          <a:latin typeface="Times New Roman"/>
                          <a:ea typeface="Times New Roman"/>
                        </a:rPr>
                        <a:t>применяется</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endParaRPr lang="ru-RU" sz="1600">
                        <a:latin typeface="Times New Roman"/>
                        <a:ea typeface="Times New Roman"/>
                      </a:endParaRP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endParaRPr lang="ru-RU" sz="1600">
                        <a:latin typeface="Times New Roman"/>
                        <a:ea typeface="Times New Roman"/>
                      </a:endParaRP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722590">
                <a:tc>
                  <a:txBody>
                    <a:bodyPr/>
                    <a:lstStyle/>
                    <a:p>
                      <a:pPr algn="just">
                        <a:spcAft>
                          <a:spcPts val="0"/>
                        </a:spcAft>
                      </a:pPr>
                      <a:r>
                        <a:rPr lang="ru-RU" sz="1600">
                          <a:latin typeface="Times New Roman"/>
                          <a:ea typeface="Times New Roman"/>
                        </a:rPr>
                        <a:t>5.Отпуск материально-производственных запасов </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spcAft>
                          <a:spcPts val="0"/>
                        </a:spcAft>
                      </a:pPr>
                      <a:r>
                        <a:rPr lang="ru-RU" sz="1600">
                          <a:latin typeface="Times New Roman"/>
                          <a:ea typeface="Times New Roman"/>
                        </a:rPr>
                        <a:t>По себестоимости каждой</a:t>
                      </a:r>
                    </a:p>
                    <a:p>
                      <a:pPr algn="ctr">
                        <a:spcAft>
                          <a:spcPts val="0"/>
                        </a:spcAft>
                      </a:pPr>
                      <a:r>
                        <a:rPr lang="ru-RU" sz="1600">
                          <a:latin typeface="Times New Roman"/>
                          <a:ea typeface="Times New Roman"/>
                        </a:rPr>
                        <a:t>единицы</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spcAft>
                          <a:spcPts val="0"/>
                        </a:spcAft>
                      </a:pPr>
                      <a:r>
                        <a:rPr lang="ru-RU" sz="1600" dirty="0">
                          <a:latin typeface="Times New Roman"/>
                          <a:ea typeface="Times New Roman"/>
                        </a:rPr>
                        <a:t>По средней</a:t>
                      </a:r>
                    </a:p>
                    <a:p>
                      <a:pPr algn="ctr">
                        <a:spcAft>
                          <a:spcPts val="0"/>
                        </a:spcAft>
                      </a:pPr>
                      <a:r>
                        <a:rPr lang="ru-RU" sz="1600" dirty="0">
                          <a:latin typeface="Times New Roman"/>
                          <a:ea typeface="Times New Roman"/>
                        </a:rPr>
                        <a:t>себестоимости</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spcAft>
                          <a:spcPts val="0"/>
                        </a:spcAft>
                      </a:pPr>
                      <a:r>
                        <a:rPr lang="ru-RU" sz="1600" dirty="0">
                          <a:latin typeface="Times New Roman"/>
                          <a:ea typeface="Times New Roman"/>
                        </a:rPr>
                        <a:t>ФИФО</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spcAft>
                          <a:spcPts val="0"/>
                        </a:spcAft>
                      </a:pPr>
                      <a:r>
                        <a:rPr lang="ru-RU" sz="1600" dirty="0">
                          <a:latin typeface="Times New Roman"/>
                          <a:ea typeface="Times New Roman"/>
                        </a:rPr>
                        <a:t>ЛИФО</a:t>
                      </a:r>
                    </a:p>
                  </a:txBody>
                  <a:tcPr marL="19492" marR="194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r>
            </a:tbl>
          </a:graphicData>
        </a:graphic>
      </p:graphicFrame>
      <p:sp>
        <p:nvSpPr>
          <p:cNvPr id="19457" name="Rectangle 1"/>
          <p:cNvSpPr>
            <a:spLocks noChangeArrowheads="1"/>
          </p:cNvSpPr>
          <p:nvPr/>
        </p:nvSpPr>
        <p:spPr bwMode="auto">
          <a:xfrm>
            <a:off x="746946" y="28545"/>
            <a:ext cx="7650108"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Таблица 4 Варианты учетной политики для целей налогообложения</a:t>
            </a:r>
            <a:r>
              <a:rPr kumimoji="0" lang="ru-RU"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Picture 1"/>
          <p:cNvPicPr>
            <a:picLocks noChangeAspect="1" noChangeArrowheads="1"/>
          </p:cNvPicPr>
          <p:nvPr/>
        </p:nvPicPr>
        <p:blipFill>
          <a:blip r:embed="rId2" cstate="print"/>
          <a:srcRect/>
          <a:stretch>
            <a:fillRect/>
          </a:stretch>
        </p:blipFill>
        <p:spPr bwMode="auto">
          <a:xfrm>
            <a:off x="7715272" y="592933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280400" y="6286520"/>
            <a:ext cx="863600" cy="257175"/>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
        <p:nvSpPr>
          <p:cNvPr id="6" name="Прямоугольник 5"/>
          <p:cNvSpPr/>
          <p:nvPr/>
        </p:nvSpPr>
        <p:spPr>
          <a:xfrm>
            <a:off x="428596" y="642918"/>
            <a:ext cx="8143932" cy="5286412"/>
          </a:xfrm>
          <a:prstGeom prst="rect">
            <a:avLst/>
          </a:prstGeom>
        </p:spPr>
        <p:txBody>
          <a:bodyPr wrap="square">
            <a:spAutoFit/>
          </a:bodyPr>
          <a:lstStyle/>
          <a:p>
            <a:r>
              <a:rPr lang="ru-RU" sz="2400" dirty="0" smtClean="0"/>
              <a:t> </a:t>
            </a:r>
            <a:r>
              <a:rPr lang="ru-RU" sz="2400" dirty="0" smtClean="0">
                <a:solidFill>
                  <a:schemeClr val="tx1">
                    <a:lumMod val="95000"/>
                    <a:lumOff val="5000"/>
                  </a:schemeClr>
                </a:solidFill>
              </a:rPr>
              <a:t>Нарушение установленных предельных сроков влечет за собой штрафные санкции в виде пени. Поэтому в налоговом планировании следует учитывать надежность банка. Если она внушает опасения, то банк надо менять, а налоги платить заранее. Использовать пятый принцип налогового планирования можно только в том случае, если банк надежный.</a:t>
            </a:r>
          </a:p>
          <a:p>
            <a:r>
              <a:rPr lang="ru-RU" sz="2400" dirty="0" smtClean="0">
                <a:solidFill>
                  <a:schemeClr val="tx1">
                    <a:lumMod val="95000"/>
                    <a:lumOff val="5000"/>
                  </a:schemeClr>
                </a:solidFill>
              </a:rPr>
              <a:t>Пути минимизации налогообложения необходимо оценивать с учетом тактики и стратегии развития предприятия. Сегодняшняя экономия может привести в последующем к финансовым потерям, снижению конкурентоспособности (например, включение всех затрат в себестоимость продукции не только снижает налоговую базу, но и приводит к повышению цен).</a:t>
            </a:r>
            <a:endParaRPr lang="ru-RU" sz="2400" dirty="0">
              <a:solidFill>
                <a:schemeClr val="tx1">
                  <a:lumMod val="95000"/>
                  <a:lumOff val="5000"/>
                </a:schemeClr>
              </a:solidFill>
            </a:endParaRPr>
          </a:p>
        </p:txBody>
      </p:sp>
      <p:sp>
        <p:nvSpPr>
          <p:cNvPr id="7" name="Прямоугольник 6"/>
          <p:cNvSpPr/>
          <p:nvPr/>
        </p:nvSpPr>
        <p:spPr>
          <a:xfrm>
            <a:off x="714348" y="0"/>
            <a:ext cx="7500990" cy="523220"/>
          </a:xfrm>
          <a:prstGeom prst="rect">
            <a:avLst/>
          </a:prstGeom>
        </p:spPr>
        <p:txBody>
          <a:bodyPr wrap="square">
            <a:spAutoFit/>
          </a:bodyPr>
          <a:lstStyle/>
          <a:p>
            <a:r>
              <a:rPr lang="ru-RU" sz="2800" i="1" dirty="0" smtClean="0"/>
              <a:t>Контроль за сроками уплаты налогов</a:t>
            </a:r>
            <a:endParaRPr lang="ru-RU"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428604"/>
            <a:ext cx="7543800" cy="593525"/>
          </a:xfrm>
        </p:spPr>
        <p:txBody>
          <a:bodyPr>
            <a:normAutofit/>
          </a:bodyPr>
          <a:lstStyle/>
          <a:p>
            <a:r>
              <a:rPr lang="ru-RU" sz="3200" b="1" dirty="0" smtClean="0">
                <a:solidFill>
                  <a:schemeClr val="tx1">
                    <a:lumMod val="95000"/>
                    <a:lumOff val="5000"/>
                  </a:schemeClr>
                </a:solidFill>
                <a:latin typeface="Times New Roman" pitchFamily="18" charset="0"/>
                <a:cs typeface="Times New Roman" pitchFamily="18" charset="0"/>
              </a:rPr>
              <a:t>Уменьшение налоговых платежей</a:t>
            </a:r>
            <a:endParaRPr lang="ru-RU" sz="3200" b="1" dirty="0">
              <a:solidFill>
                <a:schemeClr val="tx1">
                  <a:lumMod val="95000"/>
                  <a:lumOff val="5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642911" y="1071546"/>
            <a:ext cx="8001056" cy="5072098"/>
          </a:xfrm>
        </p:spPr>
        <p:txBody>
          <a:bodyPr>
            <a:normAutofit/>
          </a:bodyPr>
          <a:lstStyle/>
          <a:p>
            <a:pPr>
              <a:buNone/>
            </a:pPr>
            <a:r>
              <a:rPr lang="ru-RU" b="1" dirty="0" smtClean="0">
                <a:solidFill>
                  <a:schemeClr val="tx1">
                    <a:lumMod val="95000"/>
                    <a:lumOff val="5000"/>
                  </a:schemeClr>
                </a:solidFill>
                <a:latin typeface="Times New Roman" pitchFamily="18" charset="0"/>
                <a:cs typeface="Times New Roman" pitchFamily="18" charset="0"/>
              </a:rPr>
              <a:t>Уменьшение налоговых платежей</a:t>
            </a:r>
            <a:r>
              <a:rPr lang="ru-RU" dirty="0" smtClean="0">
                <a:solidFill>
                  <a:schemeClr val="tx1">
                    <a:lumMod val="95000"/>
                    <a:lumOff val="5000"/>
                  </a:schemeClr>
                </a:solidFill>
                <a:latin typeface="Times New Roman" pitchFamily="18" charset="0"/>
                <a:cs typeface="Times New Roman" pitchFamily="18" charset="0"/>
              </a:rPr>
              <a:t> - способ улучшения финансового состояния предприятия и повышения инвестиционной привлекательности. Снижать налоги целесообразно до тех пор, пока расчеты показывают, что это дает прирост свободной прибыли.</a:t>
            </a:r>
          </a:p>
          <a:p>
            <a:pPr>
              <a:buNone/>
            </a:pPr>
            <a:r>
              <a:rPr lang="ru-RU" dirty="0" smtClean="0">
                <a:solidFill>
                  <a:schemeClr val="tx1">
                    <a:lumMod val="95000"/>
                    <a:lumOff val="5000"/>
                  </a:schemeClr>
                </a:solidFill>
                <a:latin typeface="Times New Roman" pitchFamily="18" charset="0"/>
                <a:cs typeface="Times New Roman" pitchFamily="18" charset="0"/>
              </a:rPr>
              <a:t>Уменьшение налогов в ряде случаев достигается за счет ухудшения финансовых показателей. Поэтому прежде чем выбрать способ минимизации, прежде всего, следует оценить его с точки зрения финансовых последствий для предприятия.</a:t>
            </a:r>
          </a:p>
          <a:p>
            <a:pPr>
              <a:buNone/>
            </a:pPr>
            <a:r>
              <a:rPr lang="ru-RU" dirty="0" smtClean="0">
                <a:solidFill>
                  <a:schemeClr val="tx1">
                    <a:lumMod val="95000"/>
                    <a:lumOff val="5000"/>
                  </a:schemeClr>
                </a:solidFill>
                <a:latin typeface="Times New Roman" pitchFamily="18" charset="0"/>
                <a:cs typeface="Times New Roman" pitchFamily="18" charset="0"/>
              </a:rPr>
              <a:t>Последствия применения одних и тех же способов минимизации неодинаковы для разных объектов и даже для условий работы предприятия в разные периоды. Поэтому применению конкретной рекомендации должны обязательно предшествовать расчеты финансовых ресурсов в распоряжении предприятия, и свободной прибыли.</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7643834" y="5929330"/>
            <a:ext cx="428625" cy="719138"/>
          </a:xfrm>
          <a:prstGeom prst="rect">
            <a:avLst/>
          </a:prstGeom>
          <a:noFill/>
          <a:ln w="9525">
            <a:noFill/>
            <a:miter lim="800000"/>
            <a:headEnd/>
            <a:tailEnd/>
          </a:ln>
          <a:effectLst/>
        </p:spPr>
      </p:pic>
      <p:sp>
        <p:nvSpPr>
          <p:cNvPr id="2" name="Заголовок 1"/>
          <p:cNvSpPr>
            <a:spLocks noGrp="1"/>
          </p:cNvSpPr>
          <p:nvPr>
            <p:ph type="title"/>
          </p:nvPr>
        </p:nvSpPr>
        <p:spPr>
          <a:xfrm>
            <a:off x="2714612" y="214290"/>
            <a:ext cx="5749304" cy="737253"/>
          </a:xfrm>
        </p:spPr>
        <p:txBody>
          <a:bodyPr>
            <a:normAutofit/>
          </a:bodyPr>
          <a:lstStyle/>
          <a:p>
            <a:r>
              <a:rPr lang="ru-RU" sz="3200" b="1" i="1" dirty="0" smtClean="0">
                <a:solidFill>
                  <a:schemeClr val="tx1">
                    <a:lumMod val="95000"/>
                    <a:lumOff val="5000"/>
                  </a:schemeClr>
                </a:solidFill>
              </a:rPr>
              <a:t>Налоговое право</a:t>
            </a:r>
            <a:endParaRPr lang="ru-RU" sz="3200" dirty="0">
              <a:solidFill>
                <a:schemeClr val="tx1">
                  <a:lumMod val="95000"/>
                  <a:lumOff val="5000"/>
                </a:schemeClr>
              </a:solidFill>
            </a:endParaRPr>
          </a:p>
        </p:txBody>
      </p:sp>
      <p:sp>
        <p:nvSpPr>
          <p:cNvPr id="3" name="Содержимое 2"/>
          <p:cNvSpPr>
            <a:spLocks noGrp="1"/>
          </p:cNvSpPr>
          <p:nvPr>
            <p:ph idx="1"/>
          </p:nvPr>
        </p:nvSpPr>
        <p:spPr>
          <a:xfrm>
            <a:off x="500034" y="1000108"/>
            <a:ext cx="8143932" cy="5429288"/>
          </a:xfrm>
        </p:spPr>
        <p:txBody>
          <a:bodyPr>
            <a:normAutofit fontScale="92500" lnSpcReduction="10000"/>
          </a:bodyPr>
          <a:lstStyle/>
          <a:p>
            <a:r>
              <a:rPr lang="ru-RU" sz="2200" b="1" i="1" dirty="0" smtClean="0">
                <a:solidFill>
                  <a:schemeClr val="tx1">
                    <a:lumMod val="95000"/>
                    <a:lumOff val="5000"/>
                  </a:schemeClr>
                </a:solidFill>
              </a:rPr>
              <a:t>Налоговое право</a:t>
            </a:r>
            <a:r>
              <a:rPr lang="ru-RU" sz="2200" dirty="0" smtClean="0">
                <a:solidFill>
                  <a:schemeClr val="tx1">
                    <a:lumMod val="95000"/>
                    <a:lumOff val="5000"/>
                  </a:schemeClr>
                </a:solidFill>
              </a:rPr>
              <a:t> в странах рыночной экономики основывается на некоторых писаных и неписаных традициях и нормах, которые определяют общие «правила игры» между налоговыми властями и налогоплательщиками. Не все из этих правил приняты или даже известны в России, но поскольку без них невозможно цивилизованное исполнение столь важной общественной функции как налогообложение, то они внедряются в России.</a:t>
            </a:r>
          </a:p>
          <a:p>
            <a:r>
              <a:rPr lang="ru-RU" sz="2200" b="1" dirty="0" smtClean="0">
                <a:solidFill>
                  <a:schemeClr val="tx1">
                    <a:lumMod val="95000"/>
                    <a:lumOff val="5000"/>
                  </a:schemeClr>
                </a:solidFill>
              </a:rPr>
              <a:t>Во-первых,</a:t>
            </a:r>
            <a:r>
              <a:rPr lang="ru-RU" sz="2200" dirty="0" smtClean="0">
                <a:solidFill>
                  <a:schemeClr val="tx1">
                    <a:lumMod val="95000"/>
                    <a:lumOff val="5000"/>
                  </a:schemeClr>
                </a:solidFill>
              </a:rPr>
              <a:t> следует подчеркнуть тот факт, что сбор налогов как принудительное и безвозмездное изъятие государством части имущества гражданина в принципе выпадает из общей ткани правовых норм, определяющих имущественные и гражданские отношения в буржуазном обществе. Это противостояние налогообложения общей системе права выражается, в частности, в принятой в налоговом праве </a:t>
            </a:r>
            <a:r>
              <a:rPr lang="ru-RU" sz="2200" i="1" dirty="0" smtClean="0">
                <a:solidFill>
                  <a:schemeClr val="tx1">
                    <a:lumMod val="95000"/>
                    <a:lumOff val="5000"/>
                  </a:schemeClr>
                </a:solidFill>
              </a:rPr>
              <a:t>презумпции виновности</a:t>
            </a:r>
            <a:r>
              <a:rPr lang="ru-RU" sz="2200" dirty="0" smtClean="0">
                <a:solidFill>
                  <a:schemeClr val="tx1">
                    <a:lumMod val="95000"/>
                    <a:lumOff val="5000"/>
                  </a:schemeClr>
                </a:solidFill>
              </a:rPr>
              <a:t>. Если право во всех других сферах запрещает гражданину свидетельствовать против себя и своих близких и запрещает осуждение или вынесение наказания без доказательства вины, то налоговые законы, наоборот, исходят из того, что налогоплательщик обязан сам собирать и сообщать налоговый «компромат» против себя. А если он этого не делает или делает не в полном соответствии с установленными правилами, то он признается виновным в налоговых правонарушениях и несет соответствующее наказание</a:t>
            </a:r>
            <a:r>
              <a:rPr lang="ru-RU" sz="2200" dirty="0" smtClean="0"/>
              <a:t>.</a:t>
            </a:r>
          </a:p>
          <a:p>
            <a:endParaRPr lang="ru-RU" dirty="0"/>
          </a:p>
        </p:txBody>
      </p:sp>
      <p:pic>
        <p:nvPicPr>
          <p:cNvPr id="5" name="Picture 2"/>
          <p:cNvPicPr>
            <a:picLocks noChangeAspect="1" noChangeArrowheads="1"/>
          </p:cNvPicPr>
          <p:nvPr/>
        </p:nvPicPr>
        <p:blipFill>
          <a:blip r:embed="rId3" cstate="print"/>
          <a:srcRect/>
          <a:stretch>
            <a:fillRect/>
          </a:stretch>
        </p:blipFill>
        <p:spPr bwMode="auto">
          <a:xfrm>
            <a:off x="8143900" y="6357958"/>
            <a:ext cx="863600" cy="257175"/>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22959" y="642918"/>
            <a:ext cx="7543801" cy="5429288"/>
          </a:xfrm>
        </p:spPr>
        <p:txBody>
          <a:bodyPr>
            <a:normAutofit/>
          </a:bodyPr>
          <a:lstStyle/>
          <a:p>
            <a:r>
              <a:rPr lang="ru-RU" sz="2400" dirty="0" smtClean="0">
                <a:solidFill>
                  <a:schemeClr val="tx1">
                    <a:lumMod val="95000"/>
                    <a:lumOff val="5000"/>
                  </a:schemeClr>
                </a:solidFill>
                <a:latin typeface="Times New Roman" pitchFamily="18" charset="0"/>
                <a:cs typeface="Times New Roman" pitchFamily="18" charset="0"/>
              </a:rPr>
              <a:t>Таким образом, в налоговых делах налогоплательщик должен быть готов к тому, что именно ему придется доказывать свою налоговую невиновность. Кроме того, налоговые льготы или даже освобождения, предусмотренные законом для тех или иных групп налогоплательщиков от тех или иных налогов, не предоставляются автоматически. Налогоплательщик должен доказывать и обосновывать налоговым органам свои права на эти льготы, иначе он их просто не получит. Поэтому всякий налогоплательщик, желающий, чтобы его облагали налогами по закону, т. е. со всеми положенными льготами и скидками, помимо своей воли уже вступает в сферу налогового планирования</a:t>
            </a:r>
            <a:r>
              <a:rPr lang="ru-RU" sz="2400" dirty="0" smtClean="0">
                <a:latin typeface="Times New Roman" pitchFamily="18" charset="0"/>
                <a:cs typeface="Times New Roman" pitchFamily="18" charset="0"/>
              </a:rPr>
              <a:t>.</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9520" y="5500702"/>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1024" y="6000768"/>
            <a:ext cx="863600" cy="257175"/>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
        <p:nvSpPr>
          <p:cNvPr id="6" name="Заголовок 1"/>
          <p:cNvSpPr>
            <a:spLocks noGrp="1"/>
          </p:cNvSpPr>
          <p:nvPr>
            <p:ph idx="1"/>
          </p:nvPr>
        </p:nvSpPr>
        <p:spPr>
          <a:xfrm>
            <a:off x="500035" y="428604"/>
            <a:ext cx="7866726" cy="6215106"/>
          </a:xfrm>
        </p:spPr>
        <p:txBody>
          <a:bodyPr>
            <a:normAutofit/>
          </a:bodyPr>
          <a:lstStyle/>
          <a:p>
            <a:r>
              <a:rPr lang="ru-RU" b="1" dirty="0" smtClean="0">
                <a:solidFill>
                  <a:schemeClr val="tx1">
                    <a:lumMod val="95000"/>
                    <a:lumOff val="5000"/>
                  </a:schemeClr>
                </a:solidFill>
              </a:rPr>
              <a:t>Во-вторых</a:t>
            </a:r>
            <a:r>
              <a:rPr lang="ru-RU" dirty="0" smtClean="0">
                <a:solidFill>
                  <a:schemeClr val="tx1">
                    <a:lumMod val="95000"/>
                    <a:lumOff val="5000"/>
                  </a:schemeClr>
                </a:solidFill>
              </a:rPr>
              <a:t>, принципом, определяющим отношения налогоплательщика с налоговыми органами, является истолкование всех неясностей в налоговых законах всегда в пользу налогоплательщика.</a:t>
            </a:r>
          </a:p>
          <a:p>
            <a:r>
              <a:rPr lang="ru-RU" dirty="0" smtClean="0">
                <a:solidFill>
                  <a:schemeClr val="tx1">
                    <a:lumMod val="95000"/>
                    <a:lumOff val="5000"/>
                  </a:schemeClr>
                </a:solidFill>
              </a:rPr>
              <a:t>Другими словами, налоговые власти ни при каких обстоятельствах не могут выходить за пределы вторжения в личные и имущественные права граждан, установленные законодателем. На практике это нередко приводит к таким ситуациям, что когда какое-то положение налогового закона не может быть эффективно исполнено без некоторого вмешательства в дела граждан, и право на такое вмешательство прямо не предусмотрено в тексте закона, то указанное положение закона практически теряет силу (поскольку не может быть исполнено без добровольного участия налогоплательщика). В этом случае только один выход - изменение законодательства. Этот второй принцип служит достаточно серьезным противовесом против первого принципа: ведь все законодатели тоже являются налогоплательщиками, и если первыми они бывают только временно, то последними - всегда, и потому к определению пределов полномочий налоговых органов в парламентах относятся особенно внимательно.</a:t>
            </a:r>
            <a:endParaRPr lang="ru-RU" dirty="0">
              <a:solidFill>
                <a:schemeClr val="tx1">
                  <a:lumMod val="95000"/>
                  <a:lumOff val="5000"/>
                </a:schemeClr>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sp>
        <p:nvSpPr>
          <p:cNvPr id="3" name="Содержимое 2"/>
          <p:cNvSpPr>
            <a:spLocks noGrp="1"/>
          </p:cNvSpPr>
          <p:nvPr>
            <p:ph idx="1"/>
          </p:nvPr>
        </p:nvSpPr>
        <p:spPr>
          <a:xfrm>
            <a:off x="428597" y="428604"/>
            <a:ext cx="7938164" cy="5440490"/>
          </a:xfrm>
        </p:spPr>
        <p:txBody>
          <a:bodyPr>
            <a:noAutofit/>
          </a:bodyPr>
          <a:lstStyle/>
          <a:p>
            <a:r>
              <a:rPr lang="ru-RU" sz="2400" b="1" dirty="0" smtClean="0">
                <a:solidFill>
                  <a:schemeClr val="tx1">
                    <a:lumMod val="95000"/>
                    <a:lumOff val="5000"/>
                  </a:schemeClr>
                </a:solidFill>
                <a:latin typeface="Times New Roman" pitchFamily="18" charset="0"/>
                <a:cs typeface="Times New Roman" pitchFamily="18" charset="0"/>
              </a:rPr>
              <a:t>В-третьих,</a:t>
            </a:r>
            <a:r>
              <a:rPr lang="ru-RU" sz="2400" dirty="0" smtClean="0">
                <a:solidFill>
                  <a:schemeClr val="tx1">
                    <a:lumMod val="95000"/>
                    <a:lumOff val="5000"/>
                  </a:schemeClr>
                </a:solidFill>
                <a:latin typeface="Times New Roman" pitchFamily="18" charset="0"/>
                <a:cs typeface="Times New Roman" pitchFamily="18" charset="0"/>
              </a:rPr>
              <a:t> правило свершившегося факта. Другими словами, всегда, кроме очень редких исключений, налоговые обязательства для налогоплательщика возникают только в результате свершившейся сделки, полученного в собственность имущества, реализованного (т. е. присвоенного в той или иной законной или даже незаконной форме) дохода, и т. д., но не в результате даже выраженных им самим намерений или обещаний. Во многих ситуациях это правило играет очень серьезную роль и может эффективно использоваться для защиты интересов налогоплательщика. Например, пока деньги не попали на счет налогоплательщика (или не были переданы ему прямо в руки, что, обычно, трудно доказать), даже если сделка, по которой ему перечисляются эти деньги, уже завершена, он не обязан сообщать об этом налоговым властям, и для него не возникает при этом никаких налоговых обязательств.</a:t>
            </a:r>
          </a:p>
          <a:p>
            <a:endParaRPr lang="ru-RU" sz="2400" dirty="0">
              <a:latin typeface="Times New Roman" pitchFamily="18" charset="0"/>
              <a:cs typeface="Times New Roman" pitchFamily="18" charset="0"/>
            </a:endParaRPr>
          </a:p>
        </p:txBody>
      </p:sp>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sp>
        <p:nvSpPr>
          <p:cNvPr id="3" name="Содержимое 2"/>
          <p:cNvSpPr>
            <a:spLocks noGrp="1"/>
          </p:cNvSpPr>
          <p:nvPr>
            <p:ph idx="1"/>
          </p:nvPr>
        </p:nvSpPr>
        <p:spPr>
          <a:xfrm>
            <a:off x="428596" y="357166"/>
            <a:ext cx="8286807" cy="5511928"/>
          </a:xfrm>
        </p:spPr>
        <p:txBody>
          <a:bodyPr>
            <a:noAutofit/>
          </a:bodyPr>
          <a:lstStyle/>
          <a:p>
            <a:r>
              <a:rPr lang="ru-RU" sz="2400" b="1" dirty="0" smtClean="0">
                <a:latin typeface="Times New Roman" pitchFamily="18" charset="0"/>
                <a:cs typeface="Times New Roman" pitchFamily="18" charset="0"/>
              </a:rPr>
              <a:t>В-четвертых,</a:t>
            </a:r>
            <a:r>
              <a:rPr lang="ru-RU" sz="2400" dirty="0" smtClean="0">
                <a:latin typeface="Times New Roman" pitchFamily="18" charset="0"/>
                <a:cs typeface="Times New Roman" pitchFamily="18" charset="0"/>
              </a:rPr>
              <a:t> важным является также принцип «достаточной информированности» налогоплательщика. В соответствии с этим принципом именно на налоговые власти возлагается обязанность полного информирования налогоплательщика о его правах и о возникающих для него обязанностях, причем таким образом, чтобы эта информация была в разумных пределах доступна и понятна для всех потенциальных налогоплательщиков. При этом налоговые власти не имеют права взимать какие-либо сборы или платежи за эту информацию.</a:t>
            </a:r>
          </a:p>
          <a:p>
            <a:r>
              <a:rPr lang="ru-RU" sz="2400" dirty="0" smtClean="0">
                <a:latin typeface="Times New Roman" pitchFamily="18" charset="0"/>
                <a:cs typeface="Times New Roman" pitchFamily="18" charset="0"/>
              </a:rPr>
              <a:t>В демократических странах этот принцип соблюдается до такой степени, что налогоплательщик освобождается от каких-либо штрафов и санкций за невыполнение им налоговых законов, если он докажет, что соответствующая информация не была доведена налоговыми властями или была доведена в ненадлежащей форме (например, в форме, допускающей ее неоднозначное толкование).</a:t>
            </a:r>
          </a:p>
          <a:p>
            <a:endParaRPr lang="ru-RU" sz="2400" dirty="0">
              <a:latin typeface="Times New Roman" pitchFamily="18" charset="0"/>
              <a:cs typeface="Times New Roman" pitchFamily="18" charset="0"/>
            </a:endParaRPr>
          </a:p>
        </p:txBody>
      </p:sp>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sp>
        <p:nvSpPr>
          <p:cNvPr id="3" name="Содержимое 2"/>
          <p:cNvSpPr>
            <a:spLocks noGrp="1"/>
          </p:cNvSpPr>
          <p:nvPr>
            <p:ph idx="1"/>
          </p:nvPr>
        </p:nvSpPr>
        <p:spPr>
          <a:xfrm>
            <a:off x="500034" y="285728"/>
            <a:ext cx="8215369" cy="5583366"/>
          </a:xfrm>
        </p:spPr>
        <p:txBody>
          <a:bodyPr>
            <a:noAutofit/>
          </a:bodyPr>
          <a:lstStyle/>
          <a:p>
            <a:r>
              <a:rPr lang="ru-RU" sz="2400" b="1" dirty="0" smtClean="0">
                <a:solidFill>
                  <a:schemeClr val="tx1">
                    <a:lumMod val="95000"/>
                    <a:lumOff val="5000"/>
                  </a:schemeClr>
                </a:solidFill>
                <a:latin typeface="Times New Roman" pitchFamily="18" charset="0"/>
                <a:cs typeface="Times New Roman" pitchFamily="18" charset="0"/>
              </a:rPr>
              <a:t>В-пятых,</a:t>
            </a:r>
            <a:r>
              <a:rPr lang="ru-RU" sz="2400" dirty="0" smtClean="0">
                <a:solidFill>
                  <a:schemeClr val="tx1">
                    <a:lumMod val="95000"/>
                    <a:lumOff val="5000"/>
                  </a:schemeClr>
                </a:solidFill>
                <a:latin typeface="Times New Roman" pitchFamily="18" charset="0"/>
                <a:cs typeface="Times New Roman" pitchFamily="18" charset="0"/>
              </a:rPr>
              <a:t> еще один важный принцип относится исключительно к сфере подоходных налогов. Этот принцип гласит, что обложению налогом подлежат только «чистые доходы» налогоплательщиков. Другими словами, всякий налогоплательщик имеет подтвержденное законом право вычитать из полученных им денежных средств или имущества расходы, понесенные им в связи с этими приобретениями. Этот принцип широко используется в налоговом планировании, и часто бывает достаточно доказать, что полученные налогоплательщиком средства или имущество не являются для него «чистым доходом» (т. е. не приводят к увеличению общей суммы его имущества), чтобы полностью освободиться от соответствующих налоговых обязательств.</a:t>
            </a:r>
          </a:p>
          <a:p>
            <a:r>
              <a:rPr lang="ru-RU" sz="2400" dirty="0" smtClean="0">
                <a:solidFill>
                  <a:schemeClr val="tx1">
                    <a:lumMod val="95000"/>
                    <a:lumOff val="5000"/>
                  </a:schemeClr>
                </a:solidFill>
                <a:latin typeface="Times New Roman" pitchFamily="18" charset="0"/>
                <a:cs typeface="Times New Roman" pitchFamily="18" charset="0"/>
              </a:rPr>
              <a:t>Существует еще целый ряд менее значимых норм и правил, также активно используемых в налоговом планировании, но они уже интересны в основном профессионалам.</a:t>
            </a:r>
          </a:p>
          <a:p>
            <a:endParaRPr lang="ru-RU" sz="2400" dirty="0">
              <a:solidFill>
                <a:schemeClr val="tx1">
                  <a:lumMod val="95000"/>
                  <a:lumOff val="5000"/>
                </a:schemeClr>
              </a:solidFill>
              <a:latin typeface="Times New Roman" pitchFamily="18" charset="0"/>
              <a:cs typeface="Times New Roman" pitchFamily="18" charset="0"/>
            </a:endParaRPr>
          </a:p>
        </p:txBody>
      </p:sp>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285728"/>
            <a:ext cx="8001056" cy="6000792"/>
          </a:xfrm>
        </p:spPr>
        <p:txBody>
          <a:bodyPr>
            <a:normAutofit fontScale="85000" lnSpcReduction="20000"/>
          </a:bodyPr>
          <a:lstStyle/>
          <a:p>
            <a:r>
              <a:rPr lang="ru-RU" sz="2400" dirty="0" smtClean="0">
                <a:solidFill>
                  <a:schemeClr val="tx1">
                    <a:lumMod val="95000"/>
                    <a:lumOff val="5000"/>
                  </a:schemeClr>
                </a:solidFill>
              </a:rPr>
              <a:t>Налоговое планирование в своих активных формах предполагает «</a:t>
            </a:r>
            <a:r>
              <a:rPr lang="ru-RU" sz="2400" dirty="0" err="1" smtClean="0">
                <a:solidFill>
                  <a:schemeClr val="tx1">
                    <a:lumMod val="95000"/>
                    <a:lumOff val="5000"/>
                  </a:schemeClr>
                </a:solidFill>
              </a:rPr>
              <a:t>подстраивание</a:t>
            </a:r>
            <a:r>
              <a:rPr lang="ru-RU" sz="2400" dirty="0" smtClean="0">
                <a:solidFill>
                  <a:schemeClr val="tx1">
                    <a:lumMod val="95000"/>
                    <a:lumOff val="5000"/>
                  </a:schemeClr>
                </a:solidFill>
              </a:rPr>
              <a:t>» налогоплательщика под избранные им благоприятные налоговые режимы и требует, таким образом, во многих случаях изменения формы или даже содержания его деятельности. Такие изменения должны, в первую очередь, касаться тех признаков, на которые ориентируется налоговое законодательство при определении налоговых обязательств граждан и предприятий.</a:t>
            </a:r>
          </a:p>
          <a:p>
            <a:r>
              <a:rPr lang="ru-RU" sz="2400" b="1" dirty="0" smtClean="0">
                <a:solidFill>
                  <a:schemeClr val="tx1">
                    <a:lumMod val="95000"/>
                    <a:lumOff val="5000"/>
                  </a:schemeClr>
                </a:solidFill>
              </a:rPr>
              <a:t>Во-первых</a:t>
            </a:r>
            <a:r>
              <a:rPr lang="ru-RU" sz="2400" dirty="0" smtClean="0">
                <a:solidFill>
                  <a:schemeClr val="tx1">
                    <a:lumMod val="95000"/>
                    <a:lumOff val="5000"/>
                  </a:schemeClr>
                </a:solidFill>
              </a:rPr>
              <a:t>, это - объект налогообложения: сделка, имущество, доход. Меняя этот объект в тех пределах, которые позволяют обстоятельства, можно выбрать более выгодный для налогоплательщика режим и вид обложения.</a:t>
            </a:r>
          </a:p>
          <a:p>
            <a:r>
              <a:rPr lang="ru-RU" sz="2400" b="1" dirty="0" smtClean="0">
                <a:solidFill>
                  <a:schemeClr val="tx1">
                    <a:lumMod val="95000"/>
                    <a:lumOff val="5000"/>
                  </a:schemeClr>
                </a:solidFill>
              </a:rPr>
              <a:t>Во-вторых,</a:t>
            </a:r>
            <a:r>
              <a:rPr lang="ru-RU" sz="2400" dirty="0" smtClean="0">
                <a:solidFill>
                  <a:schemeClr val="tx1">
                    <a:lumMod val="95000"/>
                    <a:lumOff val="5000"/>
                  </a:schemeClr>
                </a:solidFill>
              </a:rPr>
              <a:t> нередко можно заменить и субъект обложения, т. е. самого налогоплательщика.</a:t>
            </a:r>
          </a:p>
          <a:p>
            <a:r>
              <a:rPr lang="ru-RU" sz="2400" b="1" dirty="0" smtClean="0">
                <a:solidFill>
                  <a:schemeClr val="tx1">
                    <a:lumMod val="95000"/>
                    <a:lumOff val="5000"/>
                  </a:schemeClr>
                </a:solidFill>
              </a:rPr>
              <a:t>В-третьих</a:t>
            </a:r>
            <a:r>
              <a:rPr lang="ru-RU" sz="2400" dirty="0" smtClean="0">
                <a:solidFill>
                  <a:schemeClr val="tx1">
                    <a:lumMod val="95000"/>
                    <a:lumOff val="5000"/>
                  </a:schemeClr>
                </a:solidFill>
              </a:rPr>
              <a:t>, можно заменить и саму налоговую власть, т. е. перейти из одной налоговой юрисдикции в другую.</a:t>
            </a:r>
          </a:p>
          <a:p>
            <a:r>
              <a:rPr lang="ru-RU" sz="2400" b="1" dirty="0" smtClean="0">
                <a:solidFill>
                  <a:schemeClr val="tx1">
                    <a:lumMod val="95000"/>
                    <a:lumOff val="5000"/>
                  </a:schemeClr>
                </a:solidFill>
              </a:rPr>
              <a:t>И, наконец, в-четвертых</a:t>
            </a:r>
            <a:r>
              <a:rPr lang="ru-RU" sz="2400" dirty="0" smtClean="0">
                <a:solidFill>
                  <a:schemeClr val="tx1">
                    <a:lumMod val="95000"/>
                    <a:lumOff val="5000"/>
                  </a:schemeClr>
                </a:solidFill>
              </a:rPr>
              <a:t>, часто в довольно широких пределах можно менять сами обстоятельства (по крайней мере, в глазах налоговых властей), сопутствующие той или иной облагаемой налогом деятельности. В частности, это возможно при использовании различного рода вычетов, скидок, списаний и других льгот, допускаемых при определении облагаемого дохода в целях исчисления подоходных налогов.</a:t>
            </a:r>
          </a:p>
          <a:p>
            <a:r>
              <a:rPr lang="ru-RU" sz="2400" dirty="0" smtClean="0">
                <a:solidFill>
                  <a:schemeClr val="tx1">
                    <a:lumMod val="95000"/>
                    <a:lumOff val="5000"/>
                  </a:schemeClr>
                </a:solidFill>
              </a:rPr>
              <a:t> </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43174" y="928670"/>
            <a:ext cx="3963354" cy="714380"/>
          </a:xfrm>
        </p:spPr>
        <p:txBody>
          <a:bodyPr>
            <a:normAutofit fontScale="90000"/>
          </a:bodyPr>
          <a:lstStyle/>
          <a:p>
            <a:r>
              <a:rPr lang="ru-RU" sz="2800" dirty="0" smtClean="0"/>
              <a:t>Контрольные вопросы</a:t>
            </a:r>
            <a:br>
              <a:rPr lang="ru-RU" sz="2800" dirty="0" smtClean="0"/>
            </a:br>
            <a:endParaRPr lang="ru-RU" sz="2800" dirty="0"/>
          </a:p>
        </p:txBody>
      </p:sp>
      <p:sp>
        <p:nvSpPr>
          <p:cNvPr id="3" name="Содержимое 2"/>
          <p:cNvSpPr>
            <a:spLocks noGrp="1"/>
          </p:cNvSpPr>
          <p:nvPr>
            <p:ph idx="1"/>
          </p:nvPr>
        </p:nvSpPr>
        <p:spPr/>
        <p:txBody>
          <a:bodyPr/>
          <a:lstStyle/>
          <a:p>
            <a:r>
              <a:rPr lang="ru-RU" dirty="0" smtClean="0">
                <a:solidFill>
                  <a:schemeClr val="tx1">
                    <a:lumMod val="95000"/>
                    <a:lumOff val="5000"/>
                  </a:schemeClr>
                </a:solidFill>
              </a:rPr>
              <a:t>1</a:t>
            </a:r>
            <a:r>
              <a:rPr lang="ru-RU" dirty="0" smtClean="0">
                <a:solidFill>
                  <a:schemeClr val="tx1">
                    <a:lumMod val="95000"/>
                    <a:lumOff val="5000"/>
                  </a:schemeClr>
                </a:solidFill>
              </a:rPr>
              <a:t>. Определите понятие «налоговое планирование на предприятии»</a:t>
            </a:r>
          </a:p>
          <a:p>
            <a:r>
              <a:rPr lang="ru-RU" dirty="0" smtClean="0">
                <a:solidFill>
                  <a:schemeClr val="tx1">
                    <a:lumMod val="95000"/>
                    <a:lumOff val="5000"/>
                  </a:schemeClr>
                </a:solidFill>
              </a:rPr>
              <a:t>2. Назовите виды и этапы налогового планирования на предприятии.</a:t>
            </a:r>
          </a:p>
          <a:p>
            <a:r>
              <a:rPr lang="ru-RU" dirty="0" smtClean="0">
                <a:solidFill>
                  <a:schemeClr val="tx1">
                    <a:lumMod val="95000"/>
                    <a:lumOff val="5000"/>
                  </a:schemeClr>
                </a:solidFill>
              </a:rPr>
              <a:t>3. Перечислите методы налогового планирования.</a:t>
            </a:r>
          </a:p>
          <a:p>
            <a:r>
              <a:rPr lang="ru-RU" dirty="0" smtClean="0"/>
              <a:t/>
            </a:r>
            <a:br>
              <a:rPr lang="ru-RU" dirty="0" smtClean="0"/>
            </a:br>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Тема1">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Тема1</Template>
  <TotalTime>61</TotalTime>
  <Words>2662</Words>
  <Application>Microsoft Office PowerPoint</Application>
  <PresentationFormat>Экран (4:3)</PresentationFormat>
  <Paragraphs>124</Paragraphs>
  <Slides>26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Тема1</vt:lpstr>
      <vt:lpstr>Налоговое планирование в системе управления финансами организации</vt:lpstr>
      <vt:lpstr>Слайд 2</vt:lpstr>
      <vt:lpstr>Слайд 3</vt:lpstr>
      <vt:lpstr>Слайд 4</vt:lpstr>
      <vt:lpstr>Слайд 5</vt:lpstr>
      <vt:lpstr>В экономической литературе встречаются различные определения налогового планирования в организации.  Вот некоторые из них: </vt:lpstr>
      <vt:lpstr>Содержание налогового планирования</vt:lpstr>
      <vt:lpstr>Налоговое планирование включает следующие элементы: </vt:lpstr>
      <vt:lpstr>Слайд 9</vt:lpstr>
      <vt:lpstr>Слайд 10</vt:lpstr>
      <vt:lpstr>Слайд 11</vt:lpstr>
      <vt:lpstr>Возможности минимизации налоговых платежей на перспективу обусловлены следующими факторами:</vt:lpstr>
      <vt:lpstr>Виды налогов и их классификация для целей налогового планирования </vt:lpstr>
      <vt:lpstr>Слайд 14</vt:lpstr>
      <vt:lpstr>Налоговое планирование в любом хозяйствующем субъекте базируется на трех основных способах минимизации налоговых платежей:  </vt:lpstr>
      <vt:lpstr>Слайд 16</vt:lpstr>
      <vt:lpstr>Слайд 17</vt:lpstr>
      <vt:lpstr>Уменьшение налоговых платежей</vt:lpstr>
      <vt:lpstr>Налоговое право</vt:lpstr>
      <vt:lpstr>Слайд 20</vt:lpstr>
      <vt:lpstr>Слайд 21</vt:lpstr>
      <vt:lpstr>Слайд 22</vt:lpstr>
      <vt:lpstr>Слайд 23</vt:lpstr>
      <vt:lpstr>Слайд 24</vt:lpstr>
      <vt:lpstr>Слайд 25</vt:lpstr>
      <vt:lpstr>Контрольные вопросы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Налоговое планирование в системе управления финансами организации</dc:title>
  <dc:creator>белый</dc:creator>
  <cp:lastModifiedBy>белый</cp:lastModifiedBy>
  <cp:revision>8</cp:revision>
  <dcterms:created xsi:type="dcterms:W3CDTF">2018-06-03T05:25:42Z</dcterms:created>
  <dcterms:modified xsi:type="dcterms:W3CDTF">2018-06-03T06:38:18Z</dcterms:modified>
</cp:coreProperties>
</file>