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custDataLst>
    <p:tags r:id="rId1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28275-C3B0-4FFE-AA15-BD3E71B84F24}" type="datetimeFigureOut">
              <a:rPr lang="ru-RU" smtClean="0"/>
              <a:t>01.10.2015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61908-6EF9-47D4-8478-6A55C84E99F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28275-C3B0-4FFE-AA15-BD3E71B84F24}" type="datetimeFigureOut">
              <a:rPr lang="ru-RU" smtClean="0"/>
              <a:t>01.10.2015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61908-6EF9-47D4-8478-6A55C84E99F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28275-C3B0-4FFE-AA15-BD3E71B84F24}" type="datetimeFigureOut">
              <a:rPr lang="ru-RU" smtClean="0"/>
              <a:t>01.10.2015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61908-6EF9-47D4-8478-6A55C84E99F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28275-C3B0-4FFE-AA15-BD3E71B84F24}" type="datetimeFigureOut">
              <a:rPr lang="ru-RU" smtClean="0"/>
              <a:t>01.10.2015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61908-6EF9-47D4-8478-6A55C84E99F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28275-C3B0-4FFE-AA15-BD3E71B84F24}" type="datetimeFigureOut">
              <a:rPr lang="ru-RU" smtClean="0"/>
              <a:t>01.10.2015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61908-6EF9-47D4-8478-6A55C84E99F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28275-C3B0-4FFE-AA15-BD3E71B84F24}" type="datetimeFigureOut">
              <a:rPr lang="ru-RU" smtClean="0"/>
              <a:t>01.10.2015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61908-6EF9-47D4-8478-6A55C84E99F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28275-C3B0-4FFE-AA15-BD3E71B84F24}" type="datetimeFigureOut">
              <a:rPr lang="ru-RU" smtClean="0"/>
              <a:t>01.10.2015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61908-6EF9-47D4-8478-6A55C84E99F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28275-C3B0-4FFE-AA15-BD3E71B84F24}" type="datetimeFigureOut">
              <a:rPr lang="ru-RU" smtClean="0"/>
              <a:t>01.10.2015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61908-6EF9-47D4-8478-6A55C84E99F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28275-C3B0-4FFE-AA15-BD3E71B84F24}" type="datetimeFigureOut">
              <a:rPr lang="ru-RU" smtClean="0"/>
              <a:t>01.10.2015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4461908-6EF9-47D4-8478-6A55C84E99F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28275-C3B0-4FFE-AA15-BD3E71B84F24}" type="datetimeFigureOut">
              <a:rPr lang="ru-RU" smtClean="0"/>
              <a:t>01.10.2015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61908-6EF9-47D4-8478-6A55C84E99F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28275-C3B0-4FFE-AA15-BD3E71B84F24}" type="datetimeFigureOut">
              <a:rPr lang="ru-RU" smtClean="0"/>
              <a:t>01.10.2015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61908-6EF9-47D4-8478-6A55C84E99F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F728275-C3B0-4FFE-AA15-BD3E71B84F24}" type="datetimeFigureOut">
              <a:rPr lang="ru-RU" smtClean="0"/>
              <a:t>01.10.2015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4461908-6EF9-47D4-8478-6A55C84E99F7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Тема 2. Структура и технические средства ИИС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2.1 Обобщённая структура ИИС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129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389120"/>
          </a:xfrm>
        </p:spPr>
        <p:txBody>
          <a:bodyPr>
            <a:normAutofit fontScale="92500"/>
          </a:bodyPr>
          <a:lstStyle/>
          <a:p>
            <a:r>
              <a:rPr lang="ru-RU" dirty="0"/>
              <a:t>В</a:t>
            </a:r>
            <a:r>
              <a:rPr lang="ru-RU" dirty="0" smtClean="0"/>
              <a:t>арианты </a:t>
            </a:r>
            <a:r>
              <a:rPr lang="ru-RU" dirty="0"/>
              <a:t>структур отличаются в основном организацией передачи информа­ции.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зависимости от организации сбора измерительной ин­формации выделяются структуры: одноканальная, многока­нальная, мультиплицированная, многоточечная, сканирую­щая. </a:t>
            </a:r>
            <a:endParaRPr lang="ru-RU" dirty="0" smtClean="0"/>
          </a:p>
          <a:p>
            <a:r>
              <a:rPr lang="ru-RU" dirty="0"/>
              <a:t>П</a:t>
            </a:r>
            <a:r>
              <a:rPr lang="ru-RU" dirty="0" smtClean="0"/>
              <a:t>ри </a:t>
            </a:r>
            <a:r>
              <a:rPr lang="ru-RU" dirty="0"/>
              <a:t>современном уровне цифровой вы­числительной техники все эти структуры с функциональной точки можно рассматривать как частный случай обобщен­ной структуры., приведенной на </a:t>
            </a:r>
            <a:r>
              <a:rPr lang="ru-RU" dirty="0" smtClean="0"/>
              <a:t>рис.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8866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56792"/>
            <a:ext cx="7632159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551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456384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ИО описывается физическими </a:t>
            </a:r>
            <a:r>
              <a:rPr lang="ru-RU" dirty="0" smtClean="0"/>
              <a:t>величинами. </a:t>
            </a:r>
          </a:p>
          <a:p>
            <a:r>
              <a:rPr lang="ru-RU" dirty="0" smtClean="0"/>
              <a:t>Но­менклатура </a:t>
            </a:r>
            <a:r>
              <a:rPr lang="ru-RU" dirty="0"/>
              <a:t>измеряемых величин определяется </a:t>
            </a:r>
            <a:r>
              <a:rPr lang="ru-RU" dirty="0" smtClean="0"/>
              <a:t>заказчиком </a:t>
            </a:r>
            <a:r>
              <a:rPr lang="ru-RU" dirty="0"/>
              <a:t>(пользователем) ИИС, исходя из физических представлений об объекте. </a:t>
            </a:r>
            <a:endParaRPr lang="ru-RU" dirty="0" smtClean="0"/>
          </a:p>
          <a:p>
            <a:r>
              <a:rPr lang="ru-RU" dirty="0" smtClean="0"/>
              <a:t>Эти </a:t>
            </a:r>
            <a:r>
              <a:rPr lang="ru-RU" dirty="0"/>
              <a:t>величины могут быть одинаковыми, например пространственные координаты. </a:t>
            </a:r>
            <a:endParaRPr lang="ru-RU" dirty="0" smtClean="0"/>
          </a:p>
          <a:p>
            <a:r>
              <a:rPr lang="ru-RU" dirty="0" smtClean="0"/>
              <a:t>Среди </a:t>
            </a:r>
            <a:r>
              <a:rPr lang="ru-RU" dirty="0"/>
              <a:t>них могут быть одно­типные, например электрические (напряжение, сила тока, со­противление и др.).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6160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077696"/>
          </a:xfrm>
        </p:spPr>
        <p:txBody>
          <a:bodyPr>
            <a:normAutofit fontScale="92500"/>
          </a:bodyPr>
          <a:lstStyle/>
          <a:p>
            <a:r>
              <a:rPr lang="ru-RU" dirty="0"/>
              <a:t>Первичные измерительные преобразователи (ПИП), или датчики, преобразуют величины </a:t>
            </a:r>
            <a:r>
              <a:rPr lang="en-US" b="1" i="1" dirty="0" err="1" smtClean="0"/>
              <a:t>x</a:t>
            </a:r>
            <a:r>
              <a:rPr lang="en-US" b="1" i="1" baseline="-25000" dirty="0" err="1" smtClean="0"/>
              <a:t>n</a:t>
            </a:r>
            <a:r>
              <a:rPr lang="en-US" dirty="0" smtClean="0"/>
              <a:t> </a:t>
            </a:r>
            <a:r>
              <a:rPr lang="ru-RU" dirty="0"/>
              <a:t>в электрические величи­ны </a:t>
            </a:r>
            <a:r>
              <a:rPr lang="en-US" b="1" i="1" dirty="0" err="1" smtClean="0"/>
              <a:t>y</a:t>
            </a:r>
            <a:r>
              <a:rPr lang="en-US" b="1" i="1" baseline="-25000" dirty="0" err="1" smtClean="0"/>
              <a:t>n</a:t>
            </a:r>
            <a:r>
              <a:rPr lang="en-US" dirty="0" smtClean="0"/>
              <a:t> </a:t>
            </a:r>
            <a:r>
              <a:rPr lang="ru-RU" dirty="0"/>
              <a:t>(напряжение, ток, сопротивление, емкость, индуктив­ность и др</a:t>
            </a:r>
            <a:r>
              <a:rPr lang="ru-RU" dirty="0" smtClean="0"/>
              <a:t>.).</a:t>
            </a:r>
            <a:endParaRPr lang="en-US" dirty="0" smtClean="0"/>
          </a:p>
          <a:p>
            <a:r>
              <a:rPr lang="ru-RU" dirty="0" smtClean="0"/>
              <a:t>Датчики </a:t>
            </a:r>
            <a:r>
              <a:rPr lang="ru-RU" dirty="0"/>
              <a:t>являются обязательными компонента­ми ИИС. </a:t>
            </a:r>
            <a:endParaRPr lang="en-US" dirty="0" smtClean="0"/>
          </a:p>
          <a:p>
            <a:r>
              <a:rPr lang="ru-RU" dirty="0" smtClean="0"/>
              <a:t>Вид </a:t>
            </a:r>
            <a:r>
              <a:rPr lang="ru-RU" dirty="0"/>
              <a:t>датчика в первую очередь определяется видом преобразуемой величины.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641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Вспомогательным устройством в ИИС является базирую­щее устройство, с которым могут быть связаны ИО и первич­ные преобразователи. </a:t>
            </a:r>
            <a:endParaRPr lang="en-US" dirty="0" smtClean="0"/>
          </a:p>
          <a:p>
            <a:r>
              <a:rPr lang="ru-RU" dirty="0" smtClean="0"/>
              <a:t>Вид </a:t>
            </a:r>
            <a:r>
              <a:rPr lang="ru-RU" dirty="0"/>
              <a:t>базирующего устройства определя­ется видом ИО и необходимыми воздействиями на него в про­цессе измерения. </a:t>
            </a:r>
            <a:endParaRPr lang="en-US" dirty="0" smtClean="0"/>
          </a:p>
          <a:p>
            <a:r>
              <a:rPr lang="ru-RU" dirty="0" smtClean="0"/>
              <a:t>Базирующее </a:t>
            </a:r>
            <a:r>
              <a:rPr lang="ru-RU" dirty="0"/>
              <a:t>устройство может быть простым механическим приспособлением для установки датчиков. </a:t>
            </a:r>
            <a:endParaRPr lang="en-US" dirty="0" smtClean="0"/>
          </a:p>
          <a:p>
            <a:r>
              <a:rPr lang="ru-RU" dirty="0" smtClean="0"/>
              <a:t>Та­кими </a:t>
            </a:r>
            <a:r>
              <a:rPr lang="ru-RU" dirty="0"/>
              <a:t>простейшими устройствами являются, например, ме­теорологическая будка, элементы крепления измерительных микрофонов или датчиков ионизирующих излучений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825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544616"/>
          </a:xfrm>
        </p:spPr>
        <p:txBody>
          <a:bodyPr>
            <a:normAutofit fontScale="92500"/>
          </a:bodyPr>
          <a:lstStyle/>
          <a:p>
            <a:r>
              <a:rPr lang="ru-RU" dirty="0"/>
              <a:t>Величины выдаваемые первичными преобразователя­ми, подаются на вторичные измерительные преобразователи (ВИП), которые преобразуют их в напряжения </a:t>
            </a:r>
            <a:r>
              <a:rPr lang="en-US" b="1" i="1" dirty="0" smtClean="0"/>
              <a:t>U</a:t>
            </a:r>
            <a:r>
              <a:rPr lang="ru-RU" b="1" i="1" baseline="-25000" dirty="0"/>
              <a:t>.</a:t>
            </a:r>
            <a:r>
              <a:rPr lang="en-US" dirty="0" smtClean="0"/>
              <a:t> </a:t>
            </a:r>
            <a:endParaRPr lang="ru-RU" dirty="0" smtClean="0"/>
          </a:p>
          <a:p>
            <a:r>
              <a:rPr lang="ru-RU" dirty="0" smtClean="0"/>
              <a:t>Вторичные </a:t>
            </a:r>
            <a:r>
              <a:rPr lang="ru-RU" dirty="0"/>
              <a:t>преобразователи в некоторых каналах могут отсутствовать, если выходной величиной датчика является напряжение, уровень которого достаточен для аналого-цифрового преобра­зования.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ряде случаев вторичный преобразователь, каж­дый из которых на рис. </a:t>
            </a:r>
            <a:r>
              <a:rPr lang="ru-RU" dirty="0" smtClean="0"/>
              <a:t>обозначен </a:t>
            </a:r>
            <a:r>
              <a:rPr lang="ru-RU" dirty="0"/>
              <a:t>как единое целое, мо­жет представлять собой каскадное соединение нескольких вторичных преобразователей, например моста переменного тока, усилителя и фазового детектора. 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324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Вид вторичного преоб­разователя определяется только видом величины </a:t>
            </a:r>
            <a:r>
              <a:rPr lang="en-US" b="1" i="1" dirty="0"/>
              <a:t>у</a:t>
            </a:r>
            <a:r>
              <a:rPr lang="ru-RU" b="1" i="1" baseline="-25000" dirty="0"/>
              <a:t>.</a:t>
            </a:r>
            <a:r>
              <a:rPr lang="ru-RU" dirty="0"/>
              <a:t> </a:t>
            </a:r>
          </a:p>
          <a:p>
            <a:r>
              <a:rPr lang="ru-RU" dirty="0"/>
              <a:t>Поэтому в каналах измерения физически различных величин могут использоваться одинаковые вторичные преобразователи, ес­ли выходные величины датчиков одинаковы</a:t>
            </a:r>
            <a:r>
              <a:rPr lang="ru-RU" dirty="0" smtClean="0"/>
              <a:t>.</a:t>
            </a:r>
          </a:p>
          <a:p>
            <a:r>
              <a:rPr lang="ru-RU" dirty="0"/>
              <a:t>Конструктивно вторичные преобразователи могут быть совмещены с первичными преобразователями или выполне­ны в виде отдельных плат (устройств).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состав вторичных преобразователей могут входить простейшие вычислитель­ные устройства, например для введения поправок или для линеаризации характеристик (так называемые интеллекту­альные датчики).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225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581752"/>
          </a:xfrm>
        </p:spPr>
        <p:txBody>
          <a:bodyPr>
            <a:normAutofit fontScale="92500"/>
          </a:bodyPr>
          <a:lstStyle/>
          <a:p>
            <a:r>
              <a:rPr lang="ru-RU" dirty="0"/>
              <a:t>Напряжения </a:t>
            </a:r>
            <a:r>
              <a:rPr lang="en-US" b="1" i="1" dirty="0" smtClean="0"/>
              <a:t>U</a:t>
            </a:r>
            <a:r>
              <a:rPr lang="ru-RU" dirty="0" smtClean="0"/>
              <a:t> </a:t>
            </a:r>
            <a:r>
              <a:rPr lang="ru-RU" dirty="0"/>
              <a:t>поступают на аналого-цифровые преоб­разователи (АЦП), где преобразуются в цифровые коды С</a:t>
            </a:r>
            <a:r>
              <a:rPr lang="ru-RU" baseline="-25000" dirty="0"/>
              <a:t>р</a:t>
            </a:r>
            <a:r>
              <a:rPr lang="ru-RU" dirty="0"/>
              <a:t> подаваемые на ЭВМ. </a:t>
            </a:r>
            <a:endParaRPr lang="ru-RU" dirty="0" smtClean="0"/>
          </a:p>
          <a:p>
            <a:r>
              <a:rPr lang="ru-RU" dirty="0" smtClean="0"/>
              <a:t>По </a:t>
            </a:r>
            <a:r>
              <a:rPr lang="ru-RU" dirty="0"/>
              <a:t>выполняемым функциям АЦП в принципе можно отнести к вторичным преобразователям, что, как мы увидим ниже, реализуется иногда конструктив­но. </a:t>
            </a:r>
            <a:endParaRPr lang="ru-RU" dirty="0" smtClean="0"/>
          </a:p>
          <a:p>
            <a:r>
              <a:rPr lang="ru-RU" dirty="0" smtClean="0"/>
              <a:t>Однако </a:t>
            </a:r>
            <a:r>
              <a:rPr lang="ru-RU" dirty="0"/>
              <a:t>они выделены в отдельные функциональные бло­ки в силу следующих обстоятельств: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542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2376264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/>
              <a:t> АЦП, как это отражено на рис</a:t>
            </a:r>
            <a:r>
              <a:rPr lang="ru-RU" dirty="0" smtClean="0"/>
              <a:t>., </a:t>
            </a:r>
            <a:r>
              <a:rPr lang="ru-RU" dirty="0"/>
              <a:t>в отличие от дру­гих преобразователей, работают под управлением ЭВМ, обес­печивающей необходимый алгоритм сбора первичной ин­формации;</a:t>
            </a:r>
          </a:p>
          <a:p>
            <a:pPr lvl="0"/>
            <a:r>
              <a:rPr lang="ru-RU" dirty="0"/>
              <a:t> АЦП, как и датчики, в отличие от других вторичных преобразователей, являются обязательными компонентами каждого канала.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149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84784"/>
            <a:ext cx="5636541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817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АЦП могут быть индивидуальными для каждого канала, однако чаще один АЦП используется для всех или нескольких каналов, работая в мультиплексном </a:t>
            </a:r>
            <a:r>
              <a:rPr lang="ru-RU" dirty="0" smtClean="0"/>
              <a:t>режиме.</a:t>
            </a:r>
            <a:endParaRPr lang="ru-RU" dirty="0"/>
          </a:p>
          <a:p>
            <a:r>
              <a:rPr lang="ru-RU" dirty="0"/>
              <a:t>При реализации этой схемы коммутатор по командам ЭВМ подает на АЦП сигнал соответствующего канала, и с АЦП, также по запросу ЭВМ, выдается код. В этом случае </a:t>
            </a:r>
            <a:r>
              <a:rPr lang="ru-RU" dirty="0" err="1"/>
              <a:t>аппаратно</a:t>
            </a:r>
            <a:r>
              <a:rPr lang="ru-RU" dirty="0"/>
              <a:t> присутствует только один АЦП, однако для ана­лиза выполняемых функций, оценки погрешностей и т. д. по-прежнему удобнее пользоваться обобщенной схемой. Единственный момент, который следует учитывать при пе­реходе к мультиплексной схеме, — это время передачи ин­формации на ЭВМ. Однако, учитывая быстродействие совре­менных АЦП и ЭВМ, этот момент в подавляющем большин­стве случаев не имеет существенного значения.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970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Для некоторых измерительных преобразователей, на­пример кодовых или импульсных, функции АЦП выполня­ют сами первичные или вторичные преобразователи. </a:t>
            </a:r>
            <a:endParaRPr lang="ru-RU" dirty="0" smtClean="0"/>
          </a:p>
          <a:p>
            <a:r>
              <a:rPr lang="ru-RU" dirty="0" smtClean="0"/>
              <a:t>Это </a:t>
            </a:r>
            <a:r>
              <a:rPr lang="ru-RU" dirty="0"/>
              <a:t>не нарушает общего характера рассматриваемой структурной схемы, поскольку она носит функциональный характер, и входящие в нее элементы могут быть конструктивно объеди­нены. </a:t>
            </a:r>
            <a:endParaRPr lang="ru-RU" dirty="0" smtClean="0"/>
          </a:p>
          <a:p>
            <a:r>
              <a:rPr lang="ru-RU" dirty="0" smtClean="0"/>
              <a:t>АЦП </a:t>
            </a:r>
            <a:r>
              <a:rPr lang="ru-RU" dirty="0"/>
              <a:t>является в этом отношении самым ярким приме­ром. </a:t>
            </a:r>
            <a:endParaRPr lang="ru-RU" dirty="0" smtClean="0"/>
          </a:p>
          <a:p>
            <a:r>
              <a:rPr lang="ru-RU" dirty="0" smtClean="0"/>
              <a:t>Он </a:t>
            </a:r>
            <a:r>
              <a:rPr lang="ru-RU" dirty="0"/>
              <a:t>может быть самостоятельным элементом, может входить в состав первичных или вторичных преобразовате­лей, а также в виде отдельных плат конструктивно может быть размещен в составе ЭВМ.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079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221712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Каналы связи между элементами ИИС могут иметь раз­личный характер. </a:t>
            </a:r>
            <a:endParaRPr lang="ru-RU" dirty="0" smtClean="0"/>
          </a:p>
          <a:p>
            <a:r>
              <a:rPr lang="ru-RU" dirty="0" smtClean="0"/>
              <a:t>Для </a:t>
            </a:r>
            <a:r>
              <a:rPr lang="ru-RU" dirty="0"/>
              <a:t>ИИС, распределенных в пространстве, могут ис­пользоваться радиоканалы или волоконно-оптическая связь.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этих случаях один канал связи может служить для переда­чи информации от разных первичных преобразователей, ес­ли они локально сосредоточены, то есть каналы связи, как и АЦП, могут функционировать в мультиплексном режиме.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055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Последовательность преобразователей (ПИП, ВИП, если они есть, и АЦП) и каналов связи, обеспечивающая преобра­зование измеряемой физической величины в цифровой код, называется измерительным каналом (ИК). </a:t>
            </a:r>
            <a:endParaRPr lang="ru-RU" dirty="0" smtClean="0"/>
          </a:p>
          <a:p>
            <a:r>
              <a:rPr lang="ru-RU" dirty="0" smtClean="0"/>
              <a:t>Другими </a:t>
            </a:r>
            <a:r>
              <a:rPr lang="ru-RU" dirty="0"/>
              <a:t>слова­ми, измерительный канал — это вся совокупность техниче­ских средств, преобразующих измеряемую величину в код, поступающий в ЭВМ. </a:t>
            </a:r>
            <a:endParaRPr lang="ru-RU" dirty="0" smtClean="0"/>
          </a:p>
          <a:p>
            <a:r>
              <a:rPr lang="ru-RU" dirty="0" smtClean="0"/>
              <a:t>Как </a:t>
            </a:r>
            <a:r>
              <a:rPr lang="ru-RU" dirty="0"/>
              <a:t>видно из вышесказанного, общим для разных ИК могут быть АЦП, каналы связи и иногда вто­ричные преобразователи.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10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38912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Понятие ИК отражает сущность выполнения измерений в ИИС. </a:t>
            </a:r>
            <a:endParaRPr lang="ru-RU" dirty="0" smtClean="0"/>
          </a:p>
          <a:p>
            <a:r>
              <a:rPr lang="ru-RU" dirty="0" smtClean="0"/>
              <a:t>Оно </a:t>
            </a:r>
            <a:r>
              <a:rPr lang="ru-RU" dirty="0"/>
              <a:t>необходимо для анализа погрешностей измерения и организации метрологического обеспечения. </a:t>
            </a:r>
            <a:endParaRPr lang="ru-RU" dirty="0" smtClean="0"/>
          </a:p>
          <a:p>
            <a:r>
              <a:rPr lang="ru-RU" dirty="0" smtClean="0"/>
              <a:t>Однако </a:t>
            </a:r>
            <a:r>
              <a:rPr lang="ru-RU" dirty="0"/>
              <a:t>конст­руктивно различные элементы канала могут быть объедине­ны в единое устройство. </a:t>
            </a:r>
            <a:endParaRPr lang="ru-RU" dirty="0" smtClean="0"/>
          </a:p>
          <a:p>
            <a:r>
              <a:rPr lang="ru-RU" dirty="0" smtClean="0"/>
              <a:t>Например</a:t>
            </a:r>
            <a:r>
              <a:rPr lang="ru-RU" dirty="0"/>
              <a:t>, измерительным каналом является кодовый датчик угла, преобразующий измеряемый угол в параллельный код.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качестве измерительных каналов могут использоваться электронные измерительные приборы, имеющие цифровой выход (цифровые вольтметры, частото­меры, весы и др.).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57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Коды, выдаваемые АЦП, подаются для обработки на вход ЭВМ, в качестве которой может использоваться персональный компьютер (ПК) или специализированное микропроцессор­ное вычислительное устройство. </a:t>
            </a:r>
            <a:endParaRPr lang="ru-RU" dirty="0" smtClean="0"/>
          </a:p>
          <a:p>
            <a:r>
              <a:rPr lang="ru-RU" dirty="0" smtClean="0"/>
              <a:t>Цель </a:t>
            </a:r>
            <a:r>
              <a:rPr lang="ru-RU" dirty="0"/>
              <a:t>обработки определяет­ся функциональным назначением ИИС. Обработка первичной информации производится в соответствии с заложенным в ЭВМ программно-математическим обеспечением (ПМО</a:t>
            </a:r>
            <a:r>
              <a:rPr lang="ru-RU" dirty="0" smtClean="0"/>
              <a:t>).</a:t>
            </a:r>
          </a:p>
          <a:p>
            <a:r>
              <a:rPr lang="ru-RU" dirty="0" smtClean="0"/>
              <a:t>ПМО </a:t>
            </a:r>
            <a:r>
              <a:rPr lang="ru-RU" dirty="0"/>
              <a:t>является не менее важным функциональным компонентом ИИС, чем аппаратные составляющие</a:t>
            </a:r>
            <a:r>
              <a:rPr lang="ru-RU" dirty="0" smtClean="0"/>
              <a:t>.</a:t>
            </a:r>
          </a:p>
          <a:p>
            <a:r>
              <a:rPr lang="ru-RU" smtClean="0"/>
              <a:t>При </a:t>
            </a:r>
            <a:r>
              <a:rPr lang="ru-RU" dirty="0"/>
              <a:t>этом ПМО и бази­рующее устройство являются наиболее специфичными, наи­более «индивидуальными» элементами каждой ИИС.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68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7d1b22ce8872dde68b45db1b893df607bcd3bf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</TotalTime>
  <Words>962</Words>
  <Application>Microsoft Office PowerPoint</Application>
  <PresentationFormat>Экран (4:3)</PresentationFormat>
  <Paragraphs>49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Поток</vt:lpstr>
      <vt:lpstr>Тема 2. Структура и технические средства ИИС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2. Структура и технические средства ИИС</dc:title>
  <dc:creator>1</dc:creator>
  <cp:lastModifiedBy>1</cp:lastModifiedBy>
  <cp:revision>10</cp:revision>
  <dcterms:created xsi:type="dcterms:W3CDTF">2015-10-01T03:08:41Z</dcterms:created>
  <dcterms:modified xsi:type="dcterms:W3CDTF">2015-10-01T03:29:21Z</dcterms:modified>
</cp:coreProperties>
</file>