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1"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6" d="100"/>
          <a:sy n="46" d="100"/>
        </p:scale>
        <p:origin x="-133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E592D43-1130-4D48-BAD9-025C4F80D7AC}" type="datetimeFigureOut">
              <a:rPr lang="ru-RU" smtClean="0"/>
              <a:t>02.05.2014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2312382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E592D43-1130-4D48-BAD9-025C4F80D7AC}" type="datetimeFigureOut">
              <a:rPr lang="ru-RU" smtClean="0"/>
              <a:t>02.05.2014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671710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E592D43-1130-4D48-BAD9-025C4F80D7AC}" type="datetimeFigureOut">
              <a:rPr lang="ru-RU" smtClean="0"/>
              <a:t>02.05.2014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52888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E592D43-1130-4D48-BAD9-025C4F80D7AC}" type="datetimeFigureOut">
              <a:rPr lang="ru-RU" smtClean="0"/>
              <a:t>02.05.2014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253882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E592D43-1130-4D48-BAD9-025C4F80D7AC}" type="datetimeFigureOut">
              <a:rPr lang="ru-RU" smtClean="0"/>
              <a:t>02.05.2014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277904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E592D43-1130-4D48-BAD9-025C4F80D7AC}" type="datetimeFigureOut">
              <a:rPr lang="ru-RU" smtClean="0"/>
              <a:t>02.05.2014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626354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E592D43-1130-4D48-BAD9-025C4F80D7AC}" type="datetimeFigureOut">
              <a:rPr lang="ru-RU" smtClean="0"/>
              <a:t>02.05.2014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652804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E592D43-1130-4D48-BAD9-025C4F80D7AC}" type="datetimeFigureOut">
              <a:rPr lang="ru-RU" smtClean="0"/>
              <a:t>02.05.2014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3687353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E592D43-1130-4D48-BAD9-025C4F80D7AC}" type="datetimeFigureOut">
              <a:rPr lang="ru-RU" smtClean="0"/>
              <a:t>02.05.2014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847511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E592D43-1130-4D48-BAD9-025C4F80D7AC}" type="datetimeFigureOut">
              <a:rPr lang="ru-RU" smtClean="0"/>
              <a:t>02.05.2014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334438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E592D43-1130-4D48-BAD9-025C4F80D7AC}" type="datetimeFigureOut">
              <a:rPr lang="ru-RU" smtClean="0"/>
              <a:t>02.05.2014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6F5586-8971-42C4-BC9B-5045D6BA0AD8}" type="slidenum">
              <a:rPr lang="ru-RU" smtClean="0"/>
              <a:t>‹#›</a:t>
            </a:fld>
            <a:endParaRPr lang="ru-RU"/>
          </a:p>
        </p:txBody>
      </p:sp>
    </p:spTree>
    <p:extLst>
      <p:ext uri="{BB962C8B-B14F-4D97-AF65-F5344CB8AC3E}">
        <p14:creationId xmlns:p14="http://schemas.microsoft.com/office/powerpoint/2010/main" val="97866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592D43-1130-4D48-BAD9-025C4F80D7AC}" type="datetimeFigureOut">
              <a:rPr lang="ru-RU" smtClean="0"/>
              <a:t>02.05.2014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F5586-8971-42C4-BC9B-5045D6BA0AD8}" type="slidenum">
              <a:rPr lang="ru-RU" smtClean="0"/>
              <a:t>‹#›</a:t>
            </a:fld>
            <a:endParaRPr lang="ru-RU"/>
          </a:p>
        </p:txBody>
      </p:sp>
    </p:spTree>
    <p:extLst>
      <p:ext uri="{BB962C8B-B14F-4D97-AF65-F5344CB8AC3E}">
        <p14:creationId xmlns:p14="http://schemas.microsoft.com/office/powerpoint/2010/main" val="3744982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908720"/>
            <a:ext cx="7992888" cy="2835747"/>
          </a:xfrm>
        </p:spPr>
        <p:txBody>
          <a:bodyPr>
            <a:normAutofit/>
          </a:bodyPr>
          <a:lstStyle/>
          <a:p>
            <a:pPr algn="r"/>
            <a:r>
              <a:rPr lang="ru-RU" sz="4000" dirty="0" smtClean="0"/>
              <a:t>Т.И. Леонтьева, </a:t>
            </a:r>
            <a:br>
              <a:rPr lang="ru-RU" sz="4000" dirty="0" smtClean="0"/>
            </a:br>
            <a:r>
              <a:rPr lang="ru-RU" sz="4000" dirty="0" smtClean="0"/>
              <a:t>каф. МКП ИИЯ</a:t>
            </a:r>
            <a:br>
              <a:rPr lang="ru-RU" sz="4000" dirty="0" smtClean="0"/>
            </a:br>
            <a:r>
              <a:rPr lang="ru-RU" dirty="0" smtClean="0"/>
              <a:t/>
            </a:r>
            <a:br>
              <a:rPr lang="ru-RU" dirty="0" smtClean="0"/>
            </a:br>
            <a:r>
              <a:rPr lang="ru-RU" b="1" dirty="0" smtClean="0"/>
              <a:t>Зарубежная литература </a:t>
            </a:r>
            <a:r>
              <a:rPr lang="ru-RU" b="1" dirty="0" smtClean="0"/>
              <a:t> </a:t>
            </a:r>
            <a:endParaRPr lang="ru-RU" b="1" dirty="0"/>
          </a:p>
        </p:txBody>
      </p:sp>
      <p:sp>
        <p:nvSpPr>
          <p:cNvPr id="3" name="Подзаголовок 2"/>
          <p:cNvSpPr>
            <a:spLocks noGrp="1"/>
          </p:cNvSpPr>
          <p:nvPr>
            <p:ph type="subTitle" idx="1"/>
          </p:nvPr>
        </p:nvSpPr>
        <p:spPr>
          <a:xfrm>
            <a:off x="1371600" y="4293096"/>
            <a:ext cx="6872808" cy="1345704"/>
          </a:xfrm>
        </p:spPr>
        <p:txBody>
          <a:bodyPr>
            <a:normAutofit/>
          </a:bodyPr>
          <a:lstStyle/>
          <a:p>
            <a:r>
              <a:rPr lang="ru-RU" dirty="0" smtClean="0">
                <a:solidFill>
                  <a:srgbClr val="0070C0"/>
                </a:solidFill>
              </a:rPr>
              <a:t> </a:t>
            </a:r>
            <a:endParaRPr lang="ru-RU" dirty="0">
              <a:solidFill>
                <a:srgbClr val="0070C0"/>
              </a:solidFill>
            </a:endParaRPr>
          </a:p>
        </p:txBody>
      </p:sp>
      <p:pic>
        <p:nvPicPr>
          <p:cNvPr id="1026" name="Picture 2" descr="C:\Users\Тамара\Desktop\F7422167_3C18_4575_883E_8A682F0EB6D7_94x19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28636"/>
            <a:ext cx="895350" cy="189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104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8363272" cy="360040"/>
          </a:xfrm>
        </p:spPr>
        <p:txBody>
          <a:bodyPr>
            <a:normAutofit fontScale="90000"/>
          </a:bodyPr>
          <a:lstStyle/>
          <a:p>
            <a:r>
              <a:rPr lang="ru-RU" sz="3600" b="1" dirty="0" smtClean="0">
                <a:solidFill>
                  <a:srgbClr val="0070C0"/>
                </a:solidFill>
              </a:rPr>
              <a:t>Литература</a:t>
            </a:r>
            <a:r>
              <a:rPr lang="ru-RU" sz="3600" b="1" dirty="0" smtClean="0"/>
              <a:t>  </a:t>
            </a:r>
            <a:r>
              <a:rPr lang="ru-RU" sz="3600" b="1" dirty="0" smtClean="0">
                <a:solidFill>
                  <a:srgbClr val="0070C0"/>
                </a:solidFill>
              </a:rPr>
              <a:t>европейской античности</a:t>
            </a:r>
            <a:endParaRPr lang="ru-RU" sz="3600" b="1" dirty="0">
              <a:solidFill>
                <a:srgbClr val="0070C0"/>
              </a:solidFill>
            </a:endParaRPr>
          </a:p>
        </p:txBody>
      </p:sp>
      <p:sp>
        <p:nvSpPr>
          <p:cNvPr id="3" name="Объект 2"/>
          <p:cNvSpPr>
            <a:spLocks noGrp="1"/>
          </p:cNvSpPr>
          <p:nvPr>
            <p:ph idx="1"/>
          </p:nvPr>
        </p:nvSpPr>
        <p:spPr>
          <a:xfrm>
            <a:off x="457200" y="1772816"/>
            <a:ext cx="8686800" cy="4353347"/>
          </a:xfrm>
        </p:spPr>
        <p:txBody>
          <a:bodyPr>
            <a:normAutofit fontScale="92500" lnSpcReduction="20000"/>
          </a:bodyPr>
          <a:lstStyle/>
          <a:p>
            <a:r>
              <a:rPr lang="ru-RU" dirty="0" smtClean="0"/>
              <a:t>Первые литературные произведения европейского античного эпоса «Илиада» и «Одиссея», приписываемые Гомеру (9-8 вв. до н.э.). События Троянской войны как документ о военном искусстве Древней Греции. Связь мифов с реальной жизнью.</a:t>
            </a:r>
          </a:p>
          <a:p>
            <a:r>
              <a:rPr lang="ru-RU" dirty="0" smtClean="0"/>
              <a:t>Три великих греческих трагика: Эсхил, Софокл, Еврипид.</a:t>
            </a:r>
          </a:p>
          <a:p>
            <a:r>
              <a:rPr lang="ru-RU" dirty="0" smtClean="0"/>
              <a:t>Философия: Платон и Аристотель.</a:t>
            </a:r>
          </a:p>
          <a:p>
            <a:r>
              <a:rPr lang="ru-RU" dirty="0" smtClean="0"/>
              <a:t>Литература Древнего мира.</a:t>
            </a:r>
            <a:endParaRPr lang="ru-RU" dirty="0"/>
          </a:p>
        </p:txBody>
      </p:sp>
    </p:spTree>
    <p:extLst>
      <p:ext uri="{BB962C8B-B14F-4D97-AF65-F5344CB8AC3E}">
        <p14:creationId xmlns:p14="http://schemas.microsoft.com/office/powerpoint/2010/main" val="1789704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solidFill>
                  <a:srgbClr val="0070C0"/>
                </a:solidFill>
              </a:rPr>
              <a:t>Периодизация английской литературы</a:t>
            </a:r>
            <a:endParaRPr lang="ru-RU" sz="3600" b="1" dirty="0">
              <a:solidFill>
                <a:srgbClr val="0070C0"/>
              </a:solidFill>
            </a:endParaRPr>
          </a:p>
        </p:txBody>
      </p:sp>
      <p:sp>
        <p:nvSpPr>
          <p:cNvPr id="3" name="Объект 2"/>
          <p:cNvSpPr>
            <a:spLocks noGrp="1"/>
          </p:cNvSpPr>
          <p:nvPr>
            <p:ph idx="1"/>
          </p:nvPr>
        </p:nvSpPr>
        <p:spPr/>
        <p:txBody>
          <a:bodyPr>
            <a:normAutofit fontScale="92500" lnSpcReduction="10000"/>
          </a:bodyPr>
          <a:lstStyle/>
          <a:p>
            <a:r>
              <a:rPr lang="ru-RU" sz="2800" dirty="0" smtClean="0"/>
              <a:t>Раннее средневековье (</a:t>
            </a:r>
            <a:r>
              <a:rPr lang="en-US" sz="2800" dirty="0" smtClean="0"/>
              <a:t>V-XI </a:t>
            </a:r>
            <a:r>
              <a:rPr lang="ru-RU" sz="2800" dirty="0" smtClean="0"/>
              <a:t>вв. н.э.). Конец его</a:t>
            </a:r>
            <a:r>
              <a:rPr lang="en-US" sz="2800" dirty="0" smtClean="0"/>
              <a:t> </a:t>
            </a:r>
            <a:r>
              <a:rPr lang="ru-RU" sz="2800" dirty="0" smtClean="0"/>
              <a:t>отмечен Битвой при Гастингсе (1066), т.е. победой норманнов и началом английской империи.</a:t>
            </a:r>
          </a:p>
          <a:p>
            <a:r>
              <a:rPr lang="ru-RU" sz="2800" dirty="0" smtClean="0"/>
              <a:t>Чем отличалась литература этого периода? В стране господствовали три языка, все три имели статус государственного. Какова была ситуация на самом деле?</a:t>
            </a:r>
          </a:p>
          <a:p>
            <a:r>
              <a:rPr lang="ru-RU" sz="2800" dirty="0" smtClean="0"/>
              <a:t>Век Джеффри Чосера и его «Кентерберийских рассказов». Роль первопечатника Вильяма Кэкстона в распространении первых рассказов</a:t>
            </a:r>
            <a:r>
              <a:rPr lang="en-US" sz="2800" dirty="0" smtClean="0"/>
              <a:t> </a:t>
            </a:r>
            <a:r>
              <a:rPr lang="ru-RU" sz="2800" dirty="0" smtClean="0"/>
              <a:t>Дж. Чосера и вообще в английской литературе </a:t>
            </a:r>
            <a:r>
              <a:rPr lang="en-US" sz="2800" dirty="0" smtClean="0"/>
              <a:t>XV</a:t>
            </a:r>
            <a:r>
              <a:rPr lang="ru-RU" sz="2800" dirty="0" smtClean="0"/>
              <a:t>века.</a:t>
            </a:r>
            <a:endParaRPr lang="ru-RU" sz="2800" dirty="0"/>
          </a:p>
        </p:txBody>
      </p:sp>
    </p:spTree>
    <p:extLst>
      <p:ext uri="{BB962C8B-B14F-4D97-AF65-F5344CB8AC3E}">
        <p14:creationId xmlns:p14="http://schemas.microsoft.com/office/powerpoint/2010/main" val="3437981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08912" cy="854968"/>
          </a:xfrm>
        </p:spPr>
        <p:txBody>
          <a:bodyPr>
            <a:normAutofit fontScale="90000"/>
          </a:bodyPr>
          <a:lstStyle/>
          <a:p>
            <a:r>
              <a:rPr lang="ru-RU" sz="3200" b="1" dirty="0" smtClean="0">
                <a:solidFill>
                  <a:srgbClr val="0070C0"/>
                </a:solidFill>
              </a:rPr>
              <a:t>Литература английской буржуазной революции и английского Просвещения</a:t>
            </a:r>
            <a:endParaRPr lang="ru-RU" sz="3200" b="1" dirty="0">
              <a:solidFill>
                <a:srgbClr val="0070C0"/>
              </a:solidFill>
            </a:endParaRPr>
          </a:p>
        </p:txBody>
      </p:sp>
      <p:sp>
        <p:nvSpPr>
          <p:cNvPr id="3" name="Объект 2"/>
          <p:cNvSpPr>
            <a:spLocks noGrp="1"/>
          </p:cNvSpPr>
          <p:nvPr>
            <p:ph idx="1"/>
          </p:nvPr>
        </p:nvSpPr>
        <p:spPr>
          <a:xfrm>
            <a:off x="457200" y="2132856"/>
            <a:ext cx="8291264" cy="3993307"/>
          </a:xfrm>
        </p:spPr>
        <p:txBody>
          <a:bodyPr>
            <a:normAutofit fontScale="85000" lnSpcReduction="10000"/>
          </a:bodyPr>
          <a:lstStyle/>
          <a:p>
            <a:r>
              <a:rPr lang="ru-RU" dirty="0" smtClean="0"/>
              <a:t>Писатели и поэты времен Оливера Кромвеля, реставрированной монархии Стюартов, отражение компромисса буржуазии с дворянством. </a:t>
            </a:r>
          </a:p>
          <a:p>
            <a:r>
              <a:rPr lang="ru-RU" dirty="0" smtClean="0"/>
              <a:t>Судьба и опыт народа в литературе: Дж. Локк, Дэниэль Дефо, Дж. Свифт. Период зрелого просвещения в английской литературе. Явление «сентиментализма» после появления романа «Сентиментальное путешествие» Л.</a:t>
            </a:r>
            <a:r>
              <a:rPr lang="en-US" dirty="0" smtClean="0"/>
              <a:t> </a:t>
            </a:r>
            <a:r>
              <a:rPr lang="ru-RU" dirty="0" smtClean="0"/>
              <a:t>Стерна.</a:t>
            </a:r>
          </a:p>
          <a:p>
            <a:r>
              <a:rPr lang="ru-RU" dirty="0" smtClean="0"/>
              <a:t>Литература Шотландии: </a:t>
            </a:r>
            <a:r>
              <a:rPr lang="en-US" dirty="0" smtClean="0"/>
              <a:t>Walter Scott, Robert Burns.</a:t>
            </a:r>
            <a:endParaRPr lang="ru-RU" dirty="0"/>
          </a:p>
        </p:txBody>
      </p:sp>
    </p:spTree>
    <p:extLst>
      <p:ext uri="{BB962C8B-B14F-4D97-AF65-F5344CB8AC3E}">
        <p14:creationId xmlns:p14="http://schemas.microsoft.com/office/powerpoint/2010/main" val="240099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800" b="1" dirty="0" smtClean="0">
                <a:solidFill>
                  <a:srgbClr val="0070C0"/>
                </a:solidFill>
              </a:rPr>
              <a:t>XIX</a:t>
            </a:r>
            <a:r>
              <a:rPr lang="ru-RU" sz="3800" b="1" dirty="0" smtClean="0">
                <a:solidFill>
                  <a:srgbClr val="0070C0"/>
                </a:solidFill>
              </a:rPr>
              <a:t> и</a:t>
            </a:r>
            <a:r>
              <a:rPr lang="en-US" sz="3800" b="1" dirty="0" smtClean="0">
                <a:solidFill>
                  <a:srgbClr val="0070C0"/>
                </a:solidFill>
              </a:rPr>
              <a:t> XX</a:t>
            </a:r>
            <a:r>
              <a:rPr lang="ru-RU" sz="3800" b="1" dirty="0" smtClean="0">
                <a:solidFill>
                  <a:srgbClr val="0070C0"/>
                </a:solidFill>
              </a:rPr>
              <a:t> века английского реализма</a:t>
            </a:r>
            <a:r>
              <a:rPr lang="en-US" sz="3800" b="1" dirty="0" smtClean="0">
                <a:solidFill>
                  <a:srgbClr val="0070C0"/>
                </a:solidFill>
              </a:rPr>
              <a:t> </a:t>
            </a:r>
            <a:endParaRPr lang="ru-RU" sz="3800" b="1" dirty="0">
              <a:solidFill>
                <a:srgbClr val="0070C0"/>
              </a:solidFill>
            </a:endParaRPr>
          </a:p>
        </p:txBody>
      </p:sp>
      <p:sp>
        <p:nvSpPr>
          <p:cNvPr id="3" name="Объект 2"/>
          <p:cNvSpPr>
            <a:spLocks noGrp="1"/>
          </p:cNvSpPr>
          <p:nvPr>
            <p:ph idx="1"/>
          </p:nvPr>
        </p:nvSpPr>
        <p:spPr/>
        <p:txBody>
          <a:bodyPr>
            <a:noAutofit/>
          </a:bodyPr>
          <a:lstStyle/>
          <a:p>
            <a:r>
              <a:rPr lang="ru-RU" sz="1800" dirty="0" smtClean="0"/>
              <a:t>Чарльз Диккенс как великий реалист, которого ценил Л. Толстой. Его произведения, их социально-человеческий фактор.</a:t>
            </a:r>
          </a:p>
          <a:p>
            <a:r>
              <a:rPr lang="ru-RU" sz="1800" dirty="0" smtClean="0"/>
              <a:t>А. К. Дойл, известный английский публицист и журналист, но мировую известность завоевал как создатель детективных повестей и рассказов о сыщике Шерлоке Холмсе.</a:t>
            </a:r>
          </a:p>
          <a:p>
            <a:r>
              <a:rPr lang="ru-RU" sz="1800" dirty="0" smtClean="0"/>
              <a:t>Оскар Уайльд (1854-1900). Глава английского эстетизма.  Его главное произведение «Портрет Дориана Грея», но очень важны для понимания его внутреннего мира такие работы, присланные из тюрьмы, как «Душа человека при социализме» или «Баллада Рединской тюрьмы».</a:t>
            </a:r>
          </a:p>
          <a:p>
            <a:r>
              <a:rPr lang="ru-RU" sz="1800" dirty="0" smtClean="0"/>
              <a:t>У.С. Моэм ( 1874-1965), великолепный писатель и человек, связанный с Приморьем своей шпионской деятельностью. Наиболее известные его литературные произведения и его тонкое понимание человеческой души. Лингвистические средства выражения авторского намерения в литературных произведениях С. Моэма. Роман «Театр». Рассказ «Записка» и другие важные рассказы автора. Тема и идея этих рассказов. Их анализ согласно плану литературоведческого и лингвостилистического анализа текста. </a:t>
            </a:r>
          </a:p>
          <a:p>
            <a:pPr marL="0" indent="0">
              <a:buNone/>
            </a:pPr>
            <a:endParaRPr lang="ru-RU" sz="1800" dirty="0" smtClean="0"/>
          </a:p>
          <a:p>
            <a:endParaRPr lang="ru-RU" sz="1800" dirty="0"/>
          </a:p>
        </p:txBody>
      </p:sp>
    </p:spTree>
    <p:extLst>
      <p:ext uri="{BB962C8B-B14F-4D97-AF65-F5344CB8AC3E}">
        <p14:creationId xmlns:p14="http://schemas.microsoft.com/office/powerpoint/2010/main" val="2374050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91264" cy="1426170"/>
          </a:xfrm>
        </p:spPr>
        <p:txBody>
          <a:bodyPr/>
          <a:lstStyle/>
          <a:p>
            <a:r>
              <a:rPr lang="ru-RU" b="1" dirty="0" smtClean="0">
                <a:solidFill>
                  <a:srgbClr val="0070C0"/>
                </a:solidFill>
              </a:rPr>
              <a:t>Литература Ирландии</a:t>
            </a:r>
            <a:endParaRPr lang="ru-RU" b="1" dirty="0">
              <a:solidFill>
                <a:srgbClr val="0070C0"/>
              </a:solidFill>
            </a:endParaRPr>
          </a:p>
        </p:txBody>
      </p:sp>
      <p:sp>
        <p:nvSpPr>
          <p:cNvPr id="3" name="Объект 2"/>
          <p:cNvSpPr>
            <a:spLocks noGrp="1"/>
          </p:cNvSpPr>
          <p:nvPr>
            <p:ph idx="1"/>
          </p:nvPr>
        </p:nvSpPr>
        <p:spPr/>
        <p:txBody>
          <a:bodyPr/>
          <a:lstStyle/>
          <a:p>
            <a:pPr marL="0" indent="0">
              <a:buNone/>
            </a:pPr>
            <a:r>
              <a:rPr lang="ru-RU" dirty="0" smtClean="0"/>
              <a:t>	</a:t>
            </a:r>
          </a:p>
          <a:p>
            <a:pPr marL="0" indent="0">
              <a:buNone/>
            </a:pPr>
            <a:r>
              <a:rPr lang="ru-RU" dirty="0"/>
              <a:t>	</a:t>
            </a:r>
            <a:r>
              <a:rPr lang="ru-RU" dirty="0" smtClean="0"/>
              <a:t>Небольшая территория Ирландии подарила миру необыкновенно большое количество поэтов, драматургов, прозаиков и поэтов, среди них О. Уайльд, С. Беккет, Б. Шоу, В.Б. Йейтс, Дж. Джойс и др. Их влияние на мировую литературу. Признание их заслуг  различными всемирными премиями. </a:t>
            </a:r>
            <a:endParaRPr lang="ru-RU" dirty="0"/>
          </a:p>
        </p:txBody>
      </p:sp>
    </p:spTree>
    <p:extLst>
      <p:ext uri="{BB962C8B-B14F-4D97-AF65-F5344CB8AC3E}">
        <p14:creationId xmlns:p14="http://schemas.microsoft.com/office/powerpoint/2010/main" val="2444019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rgbClr val="0070C0"/>
                </a:solidFill>
              </a:rPr>
              <a:t>Зарождение литературы США (2 ч.)</a:t>
            </a:r>
            <a:endParaRPr lang="ru-RU" dirty="0">
              <a:solidFill>
                <a:srgbClr val="0070C0"/>
              </a:solidFill>
            </a:endParaRPr>
          </a:p>
        </p:txBody>
      </p:sp>
      <p:sp>
        <p:nvSpPr>
          <p:cNvPr id="3" name="Объект 2"/>
          <p:cNvSpPr>
            <a:spLocks noGrp="1"/>
          </p:cNvSpPr>
          <p:nvPr>
            <p:ph idx="1"/>
          </p:nvPr>
        </p:nvSpPr>
        <p:spPr/>
        <p:txBody>
          <a:bodyPr>
            <a:normAutofit fontScale="92500" lnSpcReduction="20000"/>
          </a:bodyPr>
          <a:lstStyle/>
          <a:p>
            <a:r>
              <a:rPr lang="ru-RU" dirty="0" smtClean="0"/>
              <a:t>Литературный процесс в США в </a:t>
            </a:r>
            <a:r>
              <a:rPr lang="en-US" dirty="0" smtClean="0"/>
              <a:t>XX</a:t>
            </a:r>
            <a:r>
              <a:rPr lang="ru-RU" dirty="0"/>
              <a:t> </a:t>
            </a:r>
            <a:r>
              <a:rPr lang="ru-RU" dirty="0" smtClean="0"/>
              <a:t>столетии: борьба между романтизмом и реализмом (двух художественных систем). Творчество Ф. Купера, Э. По, Г. Мелвилла, Б. Гарта, У. Уитмена. Влияние американской литературы на творчество европейских писателей.</a:t>
            </a:r>
          </a:p>
          <a:p>
            <a:r>
              <a:rPr lang="ru-RU" dirty="0" smtClean="0"/>
              <a:t>Творчество Г. Джеймса, его попытки сопоставления американской и европейской культур (</a:t>
            </a:r>
            <a:r>
              <a:rPr lang="en-US" dirty="0" smtClean="0"/>
              <a:t>“Daisy Miller”</a:t>
            </a:r>
            <a:r>
              <a:rPr lang="ru-RU" dirty="0" smtClean="0"/>
              <a:t>,</a:t>
            </a:r>
            <a:r>
              <a:rPr lang="en-US" dirty="0" smtClean="0"/>
              <a:t> “We Europeans”</a:t>
            </a:r>
            <a:r>
              <a:rPr lang="ru-RU" dirty="0" smtClean="0"/>
              <a:t>, </a:t>
            </a:r>
            <a:r>
              <a:rPr lang="en-US" dirty="0" smtClean="0"/>
              <a:t>“Washington Sq</a:t>
            </a:r>
            <a:r>
              <a:rPr lang="en-US" dirty="0"/>
              <a:t>u</a:t>
            </a:r>
            <a:r>
              <a:rPr lang="en-US" dirty="0" smtClean="0"/>
              <a:t>are”</a:t>
            </a:r>
            <a:r>
              <a:rPr lang="ru-RU" dirty="0" smtClean="0"/>
              <a:t> и др. романы).</a:t>
            </a:r>
          </a:p>
          <a:p>
            <a:r>
              <a:rPr lang="ru-RU" dirty="0" smtClean="0"/>
              <a:t>Реализм Т. Драйзера (1871-1945).</a:t>
            </a:r>
            <a:r>
              <a:rPr lang="en-US" dirty="0" smtClean="0"/>
              <a:t> </a:t>
            </a:r>
            <a:endParaRPr lang="ru-RU" dirty="0"/>
          </a:p>
        </p:txBody>
      </p:sp>
    </p:spTree>
    <p:extLst>
      <p:ext uri="{BB962C8B-B14F-4D97-AF65-F5344CB8AC3E}">
        <p14:creationId xmlns:p14="http://schemas.microsoft.com/office/powerpoint/2010/main" val="386298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0070C0"/>
                </a:solidFill>
              </a:rPr>
              <a:t>Американская литература ХХ в.</a:t>
            </a:r>
            <a:endParaRPr lang="ru-RU" dirty="0">
              <a:solidFill>
                <a:srgbClr val="0070C0"/>
              </a:solidFill>
            </a:endParaRPr>
          </a:p>
        </p:txBody>
      </p:sp>
      <p:sp>
        <p:nvSpPr>
          <p:cNvPr id="3" name="Объект 2"/>
          <p:cNvSpPr>
            <a:spLocks noGrp="1"/>
          </p:cNvSpPr>
          <p:nvPr>
            <p:ph idx="1"/>
          </p:nvPr>
        </p:nvSpPr>
        <p:spPr/>
        <p:txBody>
          <a:bodyPr>
            <a:normAutofit fontScale="70000" lnSpcReduction="20000"/>
          </a:bodyPr>
          <a:lstStyle/>
          <a:p>
            <a:r>
              <a:rPr lang="ru-RU" dirty="0" smtClean="0"/>
              <a:t>Развитие традиции Драйзера создания социального романа (Дж. Стейнбек, Ф.С. Фитцджеральд и др.)</a:t>
            </a:r>
          </a:p>
          <a:p>
            <a:r>
              <a:rPr lang="ru-RU" dirty="0" smtClean="0"/>
              <a:t>Ф.С. Фицджеральд (1896-1940) – один из наиболее глубоких и тонких выразителей психологии «потерянного поколения».</a:t>
            </a:r>
          </a:p>
          <a:p>
            <a:r>
              <a:rPr lang="ru-RU" dirty="0" smtClean="0"/>
              <a:t>Э.М. Хемингуэй (1899-1961) – американский писатель с необыкновенной судьбой, обнаживший трагедию своего послевоенного поколения и осуществивший связь между реалистами прошлого и романтиками его эпохи. </a:t>
            </a:r>
          </a:p>
          <a:p>
            <a:r>
              <a:rPr lang="ru-RU" dirty="0" smtClean="0"/>
              <a:t>Современная литература Америки – литература ужасов и компьютерных издевательств над человечеством. Может ли такая литература воспитывать  идеалы и призывать к совершенству? Последний вопрос мог бы быть вынесен на коллективное обсуждение, если бы программа дисциплины была рассчитана на 144 часа, как в других вузах РФ, а не на 12 часов, как во ВГУЭС, из которых 2 часа – зачёт!!!</a:t>
            </a:r>
            <a:endParaRPr lang="ru-RU" dirty="0"/>
          </a:p>
        </p:txBody>
      </p:sp>
    </p:spTree>
    <p:extLst>
      <p:ext uri="{BB962C8B-B14F-4D97-AF65-F5344CB8AC3E}">
        <p14:creationId xmlns:p14="http://schemas.microsoft.com/office/powerpoint/2010/main" val="3746620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solidFill>
                  <a:srgbClr val="0070C0"/>
                </a:solidFill>
              </a:rPr>
              <a:t>ЗАДАНИЯ К ЗАЧЁТУ</a:t>
            </a:r>
            <a:br>
              <a:rPr lang="ru-RU" sz="2800" b="1" dirty="0" smtClean="0">
                <a:solidFill>
                  <a:srgbClr val="0070C0"/>
                </a:solidFill>
              </a:rPr>
            </a:br>
            <a:r>
              <a:rPr lang="ru-RU" sz="2800" b="1" dirty="0" smtClean="0">
                <a:solidFill>
                  <a:srgbClr val="0070C0"/>
                </a:solidFill>
              </a:rPr>
              <a:t>Подготовьте одно из предложенных</a:t>
            </a:r>
            <a:endParaRPr lang="ru-RU" sz="2800" b="1" dirty="0">
              <a:solidFill>
                <a:srgbClr val="0070C0"/>
              </a:solidFill>
            </a:endParaRPr>
          </a:p>
        </p:txBody>
      </p:sp>
      <p:sp>
        <p:nvSpPr>
          <p:cNvPr id="3" name="Объект 2"/>
          <p:cNvSpPr>
            <a:spLocks noGrp="1"/>
          </p:cNvSpPr>
          <p:nvPr>
            <p:ph idx="1"/>
          </p:nvPr>
        </p:nvSpPr>
        <p:spPr>
          <a:xfrm>
            <a:off x="457200" y="1484784"/>
            <a:ext cx="8291264" cy="4641379"/>
          </a:xfrm>
        </p:spPr>
        <p:txBody>
          <a:bodyPr>
            <a:noAutofit/>
          </a:bodyPr>
          <a:lstStyle/>
          <a:p>
            <a:pPr marL="514350" indent="-514350">
              <a:buAutoNum type="arabicPeriod"/>
            </a:pPr>
            <a:r>
              <a:rPr lang="ru-RU" sz="2100" dirty="0" smtClean="0">
                <a:latin typeface="Times New Roman" panose="02020603050405020304" pitchFamily="18" charset="0"/>
                <a:cs typeface="Times New Roman" panose="02020603050405020304" pitchFamily="18" charset="0"/>
              </a:rPr>
              <a:t>Составьте подробный рассказ о творчестве одного из писателей английского романтического периода или других периодов</a:t>
            </a:r>
            <a:r>
              <a:rPr lang="ru-RU" sz="2100" dirty="0" smtClean="0">
                <a:latin typeface="Times New Roman" panose="02020603050405020304" pitchFamily="18" charset="0"/>
                <a:cs typeface="Times New Roman" panose="02020603050405020304" pitchFamily="18" charset="0"/>
              </a:rPr>
              <a:t>.</a:t>
            </a:r>
          </a:p>
          <a:p>
            <a:pPr marL="0" indent="0">
              <a:buNone/>
            </a:pPr>
            <a:endParaRPr lang="ru-RU" sz="21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9207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91264" cy="940966"/>
          </a:xfrm>
        </p:spPr>
        <p:txBody>
          <a:bodyPr>
            <a:normAutofit fontScale="90000"/>
          </a:bodyPr>
          <a:lstStyle/>
          <a:p>
            <a:r>
              <a:rPr lang="ru-RU" b="1" dirty="0" smtClean="0"/>
              <a:t> </a:t>
            </a:r>
            <a:br>
              <a:rPr lang="ru-RU" b="1" dirty="0" smtClean="0"/>
            </a:br>
            <a:r>
              <a:rPr lang="ru-RU" b="1" dirty="0" smtClean="0">
                <a:solidFill>
                  <a:srgbClr val="0070C0"/>
                </a:solidFill>
              </a:rPr>
              <a:t>СПИСОК </a:t>
            </a:r>
            <a:r>
              <a:rPr lang="ru-RU" b="1" dirty="0">
                <a:solidFill>
                  <a:srgbClr val="0070C0"/>
                </a:solidFill>
              </a:rPr>
              <a:t>РЕКОМЕНДУЕМОЙ ЛИТЕРАТУРЫ</a:t>
            </a:r>
            <a:r>
              <a:rPr lang="ru-RU" b="1" dirty="0"/>
              <a:t/>
            </a:r>
            <a:br>
              <a:rPr lang="ru-RU" b="1" dirty="0"/>
            </a:br>
            <a:endParaRPr lang="ru-RU" dirty="0"/>
          </a:p>
        </p:txBody>
      </p:sp>
      <p:sp>
        <p:nvSpPr>
          <p:cNvPr id="3" name="Объект 2"/>
          <p:cNvSpPr>
            <a:spLocks noGrp="1"/>
          </p:cNvSpPr>
          <p:nvPr>
            <p:ph idx="1"/>
          </p:nvPr>
        </p:nvSpPr>
        <p:spPr>
          <a:xfrm>
            <a:off x="457200" y="1844824"/>
            <a:ext cx="8219256" cy="4281339"/>
          </a:xfrm>
        </p:spPr>
        <p:txBody>
          <a:bodyPr>
            <a:normAutofit fontScale="55000" lnSpcReduction="20000"/>
          </a:bodyPr>
          <a:lstStyle/>
          <a:p>
            <a:pPr marL="0" indent="0">
              <a:buNone/>
            </a:pPr>
            <a:r>
              <a:rPr lang="ru-RU" b="1" dirty="0"/>
              <a:t> </a:t>
            </a:r>
            <a:r>
              <a:rPr lang="ru-RU" dirty="0"/>
              <a:t> </a:t>
            </a:r>
          </a:p>
          <a:p>
            <a:pPr marL="0" lvl="0" indent="0">
              <a:buNone/>
            </a:pPr>
            <a:r>
              <a:rPr lang="ru-RU" sz="4200" dirty="0" smtClean="0"/>
              <a:t>	1. Луков </a:t>
            </a:r>
            <a:r>
              <a:rPr lang="ru-RU" sz="4200" dirty="0"/>
              <a:t>Вл. А. История литературы. Зарубежная литература от истоков до наших дней:  учеб. пособие для студ. высш. учеб. заведений / Вл. А. Луков. – 6-е изд., стер. – М. Академия, 2009. – 512 с.</a:t>
            </a:r>
          </a:p>
          <a:p>
            <a:pPr marL="0" lvl="0" indent="0">
              <a:buNone/>
            </a:pPr>
            <a:r>
              <a:rPr lang="ru-RU" sz="4200" dirty="0" smtClean="0"/>
              <a:t>	2. Лосев </a:t>
            </a:r>
            <a:r>
              <a:rPr lang="ru-RU" sz="4200" dirty="0"/>
              <a:t>А.Ф. Античная литература: Учебник высшей школы / Под ред. А.А. Тахо-Годи. – 7-е изд., стереотип. – М.: Омега – Л, ЧеРо, 2008. – 543 с.</a:t>
            </a:r>
          </a:p>
          <a:p>
            <a:pPr marL="0" lvl="0" indent="0">
              <a:buNone/>
            </a:pPr>
            <a:r>
              <a:rPr lang="ru-RU" sz="4200" dirty="0" smtClean="0"/>
              <a:t>	3. Грудкина </a:t>
            </a:r>
            <a:r>
              <a:rPr lang="ru-RU" sz="4200" dirty="0"/>
              <a:t>Т.В. 100 великих мастеров прозы / Грудкина Т.В., Кубарева Н.П., Мещеряков В.П., Сербул М.Н. – М.: Вече, 2009. – 480 с. – (100 великих).</a:t>
            </a:r>
          </a:p>
          <a:p>
            <a:pPr marL="0" lvl="0" indent="0">
              <a:buNone/>
            </a:pPr>
            <a:r>
              <a:rPr lang="ru-RU" sz="4200" dirty="0" smtClean="0"/>
              <a:t>	4. Зарубежная </a:t>
            </a:r>
            <a:r>
              <a:rPr lang="ru-RU" sz="4200" dirty="0"/>
              <a:t>литература </a:t>
            </a:r>
            <a:r>
              <a:rPr lang="en-US" sz="4200" dirty="0"/>
              <a:t>XX</a:t>
            </a:r>
            <a:r>
              <a:rPr lang="ru-RU" sz="4200" dirty="0"/>
              <a:t> века: Практикум / Составление и общая редакция М.П. Михальской и Л.В. Дудовой. – 4-е изд. – М.: Флинта: Наука, 2008. – 416 с.</a:t>
            </a:r>
          </a:p>
          <a:p>
            <a:endParaRPr lang="ru-RU" dirty="0"/>
          </a:p>
        </p:txBody>
      </p:sp>
    </p:spTree>
    <p:extLst>
      <p:ext uri="{BB962C8B-B14F-4D97-AF65-F5344CB8AC3E}">
        <p14:creationId xmlns:p14="http://schemas.microsoft.com/office/powerpoint/2010/main" val="406453767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642</Words>
  <Application>Microsoft Office PowerPoint</Application>
  <PresentationFormat>Экран (4:3)</PresentationFormat>
  <Paragraphs>40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Т.И. Леонтьева,  каф. МКП ИИЯ  Зарубежная литература  </vt:lpstr>
      <vt:lpstr>Литература  европейской античности</vt:lpstr>
      <vt:lpstr>Периодизация английской литературы</vt:lpstr>
      <vt:lpstr>Литература английской буржуазной революции и английского Просвещения</vt:lpstr>
      <vt:lpstr>XIX и XX века английского реализма </vt:lpstr>
      <vt:lpstr>Литература Ирландии</vt:lpstr>
      <vt:lpstr>Зарождение литературы США (2 ч.)</vt:lpstr>
      <vt:lpstr>Американская литература ХХ в.</vt:lpstr>
      <vt:lpstr>ЗАДАНИЯ К ЗАЧЁТУ Подготовьте одно из предложенных</vt:lpstr>
      <vt:lpstr>  СПИСОК РЕКОМЕНДУЕМОЙ ЛИТЕРАТУРЫ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Зарубежная литература для студентов вечернего отделения</dc:title>
  <dc:creator>Тамара</dc:creator>
  <cp:lastModifiedBy>User</cp:lastModifiedBy>
  <cp:revision>22</cp:revision>
  <dcterms:created xsi:type="dcterms:W3CDTF">2014-04-29T11:07:32Z</dcterms:created>
  <dcterms:modified xsi:type="dcterms:W3CDTF">2014-05-02T12:56:24Z</dcterms:modified>
</cp:coreProperties>
</file>