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9" r:id="rId22"/>
    <p:sldId id="276" r:id="rId23"/>
    <p:sldId id="277" r:id="rId24"/>
    <p:sldId id="278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effectLst/>
              </a:rPr>
              <a:t>Лекция 2 </a:t>
            </a:r>
            <a:r>
              <a:rPr lang="ru-RU" sz="3600" b="1" dirty="0" smtClean="0">
                <a:effectLst/>
              </a:rPr>
              <a:t/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>Российское </a:t>
            </a:r>
            <a:r>
              <a:rPr lang="ru-RU" sz="3600" b="1" dirty="0">
                <a:effectLst/>
              </a:rPr>
              <a:t>законодательство </a:t>
            </a:r>
            <a:r>
              <a:rPr lang="ru-RU" sz="3600" b="1" dirty="0" smtClean="0">
                <a:effectLst/>
              </a:rPr>
              <a:t/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>об экстремизме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3573016"/>
            <a:ext cx="7416824" cy="2160240"/>
          </a:xfrm>
        </p:spPr>
        <p:txBody>
          <a:bodyPr>
            <a:normAutofit fontScale="70000" lnSpcReduction="20000"/>
          </a:bodyPr>
          <a:lstStyle/>
          <a:p>
            <a:r>
              <a:rPr lang="ru-RU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Кандидат политических наук</a:t>
            </a:r>
          </a:p>
          <a:p>
            <a:r>
              <a:rPr lang="ru-RU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Кошевая Елена Сергеевна</a:t>
            </a:r>
          </a:p>
          <a:p>
            <a:r>
              <a:rPr lang="ru-RU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Управления</a:t>
            </a:r>
          </a:p>
          <a:p>
            <a:endParaRPr lang="ru-RU" sz="2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по курсу «Социально-политический и религиозный экстремизм в молодежных организациях»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40343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188640"/>
            <a:ext cx="6400800" cy="1008112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000" dirty="0">
                <a:effectLst/>
              </a:rPr>
              <a:t>Лекция </a:t>
            </a:r>
            <a:r>
              <a:rPr lang="ru-RU" sz="2000" dirty="0" smtClean="0">
                <a:effectLst/>
              </a:rPr>
              <a:t>2</a:t>
            </a:r>
            <a:br>
              <a:rPr lang="ru-RU" sz="2000" dirty="0" smtClean="0">
                <a:effectLst/>
              </a:rPr>
            </a:br>
            <a:r>
              <a:rPr lang="ru-RU" sz="2000" dirty="0" smtClean="0">
                <a:effectLst/>
              </a:rPr>
              <a:t>Российское </a:t>
            </a:r>
            <a:r>
              <a:rPr lang="ru-RU" sz="2000" dirty="0">
                <a:effectLst/>
              </a:rPr>
              <a:t>законодательство </a:t>
            </a:r>
            <a:r>
              <a:rPr lang="ru-RU" sz="2000" dirty="0" smtClean="0">
                <a:effectLst/>
              </a:rPr>
              <a:t/>
            </a:r>
            <a:br>
              <a:rPr lang="ru-RU" sz="2000" dirty="0" smtClean="0">
                <a:effectLst/>
              </a:rPr>
            </a:br>
            <a:r>
              <a:rPr lang="ru-RU" sz="2000" dirty="0" smtClean="0">
                <a:effectLst/>
              </a:rPr>
              <a:t>об </a:t>
            </a:r>
            <a:r>
              <a:rPr lang="ru-RU" sz="2000" dirty="0">
                <a:effectLst/>
              </a:rPr>
              <a:t>экстремизме</a:t>
            </a:r>
            <a:br>
              <a:rPr lang="ru-RU" sz="2000" dirty="0">
                <a:effectLst/>
              </a:rPr>
            </a:br>
            <a:endParaRPr lang="ru-RU" sz="2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483768" y="1340768"/>
            <a:ext cx="6400800" cy="4680520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лекции:</a:t>
            </a:r>
          </a:p>
          <a:p>
            <a:pPr marL="0" lvl="0" indent="-180000">
              <a:lnSpc>
                <a:spcPct val="100000"/>
              </a:lnSpc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 и законы РФ об экстремизме.</a:t>
            </a:r>
          </a:p>
          <a:p>
            <a:pPr marL="0" lvl="0" indent="-180000">
              <a:lnSpc>
                <a:spcPct val="100000"/>
              </a:lnSpc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Права и свободы граждан, нарушаемые деятельностью экстремистских организаций. Ответственность, предусмотренная за определенные виды экстремистской деятельности.</a:t>
            </a:r>
          </a:p>
          <a:p>
            <a:pPr marL="0" lvl="0" indent="-180000">
              <a:lnSpc>
                <a:spcPct val="100000"/>
              </a:lnSpc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выявления признаков экстремизма в текстах СМИ, в сети Интернет, митинговой речи, наглядной агитации, в аудио, видео и текстовых информационных материалах.</a:t>
            </a:r>
          </a:p>
          <a:p>
            <a:pPr marL="0" lvl="0" indent="-180000">
              <a:lnSpc>
                <a:spcPct val="100000"/>
              </a:lnSpc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Правоприменительная практика «Закона об экстремизме». Список информационных материалов, запрещенных к распространению на территории РФ. Список организаций, деятельность которых запрещена или приостановлена на территории РФ.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7678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-171400"/>
            <a:ext cx="6400800" cy="576064"/>
          </a:xfrm>
        </p:spPr>
        <p:txBody>
          <a:bodyPr>
            <a:noAutofit/>
          </a:bodyPr>
          <a:lstStyle/>
          <a:p>
            <a:pPr algn="ctr"/>
            <a:r>
              <a:rPr lang="ru-RU" sz="2000" i="1" dirty="0">
                <a:effectLst/>
              </a:rPr>
              <a:t>Конституция и законы РФ об экстремизм</a:t>
            </a:r>
            <a:endParaRPr lang="ru-RU" sz="2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483768" y="476672"/>
            <a:ext cx="6400800" cy="6120680"/>
          </a:xfrm>
        </p:spPr>
        <p:txBody>
          <a:bodyPr>
            <a:normAutofit fontScale="77500" lnSpcReduction="20000"/>
          </a:bodyPr>
          <a:lstStyle/>
          <a:p>
            <a:pPr marL="342900" indent="-342900">
              <a:lnSpc>
                <a:spcPct val="120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b="1" dirty="0" smtClean="0">
                <a:latin typeface="Times New Roman" panose="02020603050405020304" pitchFamily="18" charset="0"/>
                <a:cs typeface="Times New Roman" pitchFamily="18" charset="0"/>
              </a:rPr>
              <a:t>экстремистская деятельность (экстремизм) 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деятельность общественных 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религиозных объединений, либо иных организаций, либо средств массовой информации, либо физических лиц по планированию, организации, подготовке и совершению действий, направленных на (см. Лекция №1 перечисленные пункты…)</a:t>
            </a:r>
          </a:p>
          <a:p>
            <a:pPr marL="342900" indent="-342900">
              <a:lnSpc>
                <a:spcPct val="120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экстремистская организация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общественное или религиозное объединение либо иная организация, в отношении которых по основаниям, предусмотренным настоящим Федеральным законом, судом принято вступившее в законную силу решение о ликвидации или запрете деятельности в связи с осуществлением экстремистской деятельности.</a:t>
            </a:r>
          </a:p>
          <a:p>
            <a:pPr marL="342900" indent="-342900">
              <a:lnSpc>
                <a:spcPct val="120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экстремистские материалы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предназначенные для обнародования документы либо информация на иных носителях, призывающие к осуществлению экстремистской деятельности либо обосновывающие или оправдывающие необходимость осуществления такой деятельности, в том числе труды руководителей национал-социалистской рабочей партии Германии, фашистской партии Италии, публикации, обосновывающие или оправдывающие национальное и (или) расовое превосходство либо оправдывающие практику совершения военных или иных преступлений, направленных на полное или частичное уничтожение какой-либо этнической, социальной, расовой, национальной или религиозной группы.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069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116632"/>
            <a:ext cx="7406640" cy="1224136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>
                <a:effectLst/>
              </a:rPr>
              <a:t>Конституция и законы РФ </a:t>
            </a:r>
            <a:r>
              <a:rPr lang="ru-RU" sz="2800" b="1" i="1" dirty="0" smtClean="0">
                <a:effectLst/>
              </a:rPr>
              <a:t/>
            </a:r>
            <a:br>
              <a:rPr lang="ru-RU" sz="2800" b="1" i="1" dirty="0" smtClean="0">
                <a:effectLst/>
              </a:rPr>
            </a:br>
            <a:r>
              <a:rPr lang="ru-RU" sz="2800" b="1" i="1" dirty="0" smtClean="0">
                <a:effectLst/>
              </a:rPr>
              <a:t>об </a:t>
            </a:r>
            <a:r>
              <a:rPr lang="ru-RU" sz="2800" b="1" i="1" dirty="0">
                <a:effectLst/>
              </a:rPr>
              <a:t>экстремизм</a:t>
            </a:r>
            <a:endParaRPr lang="ru-RU" sz="2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1484784"/>
            <a:ext cx="7406640" cy="4536504"/>
          </a:xfrm>
        </p:spPr>
        <p:txBody>
          <a:bodyPr/>
          <a:lstStyle/>
          <a:p>
            <a:pPr marL="0" indent="360000">
              <a:spcBef>
                <a:spcPts val="0"/>
              </a:spcBef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символика экстремистской организации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символика, описание которой содержится в учредительных документах организации, в отношении которой по основаниям, предусмотренным настоящим Федеральным законом, судом принято вступившее в законную силу решение о ликвидации или запрете деятельности в связи с осуществлением экстремистской деятельности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01231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116632"/>
            <a:ext cx="7704856" cy="792088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>
                <a:effectLst/>
              </a:rPr>
              <a:t>Права и свободы граждан, нарушаемые деятельностью экстремистских организаций</a:t>
            </a:r>
            <a:r>
              <a:rPr lang="ru-RU" sz="2000" b="1" i="1" dirty="0">
                <a:effectLst/>
              </a:rPr>
              <a:t>. 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1052736"/>
            <a:ext cx="7704856" cy="5616624"/>
          </a:xfrm>
        </p:spPr>
        <p:txBody>
          <a:bodyPr>
            <a:normAutofit fontScale="92500" lnSpcReduction="20000"/>
          </a:bodyPr>
          <a:lstStyle/>
          <a:p>
            <a:pPr marL="0" indent="360000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прав и свобод граждан России различной этнической принадлежности может осуществляться на основе многовариантных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 национально-культурного самоопределения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народов, в том числе одной из таких форм должна стать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национально-культурная автономия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позволяющая гражданам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РФ,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принадлежащим к различным национальным общностям решать вопросы сохранения и развития своей самобытности, традиций, языка, культуры, образования.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Важная роль в становлении и развитии национально-культурной автономии отводится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органам местного самоуправления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призваны непосредственно выражать интересы жителей и способствовать более гибкому учету их национально-культурных запросов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22494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0"/>
            <a:ext cx="8064896" cy="10527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i="1" dirty="0">
                <a:effectLst/>
              </a:rPr>
              <a:t>Права и свободы граждан, нарушаемые деятельностью экстремистских организаций. </a:t>
            </a:r>
            <a:br>
              <a:rPr lang="ru-RU" sz="2400" b="1" i="1" dirty="0">
                <a:effectLst/>
              </a:rPr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908720"/>
            <a:ext cx="7848872" cy="5616624"/>
          </a:xfrm>
        </p:spPr>
        <p:txBody>
          <a:bodyPr>
            <a:normAutofit fontScale="77500" lnSpcReduction="20000"/>
          </a:bodyPr>
          <a:lstStyle/>
          <a:p>
            <a:pPr marL="0" indent="360000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национально-культурной автономии граждане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РФ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независимо от территории проживания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реализуют свое право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360000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создавать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самоуправляемые общественные образования в местах компактного проживания национальных и этнических групп; </a:t>
            </a:r>
          </a:p>
          <a:p>
            <a:pPr marL="0" indent="360000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действующего законодательства ассоциации и другие общественные объединения, способствующие сохранению и развитию культуры, более полному участию национальных групп в общественно-политической жизни страны; </a:t>
            </a:r>
          </a:p>
          <a:p>
            <a:pPr marL="0" indent="360000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поддержку со стороны органов государственной власти; </a:t>
            </a:r>
          </a:p>
          <a:p>
            <a:pPr marL="0" indent="360000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обращаться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национально-культурные ассоциации и объединения в органы государственной власти, органы местного самоуправления и представлять свои национально-культурные интересы; </a:t>
            </a:r>
          </a:p>
          <a:p>
            <a:pPr marL="0" indent="360000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установленном порядке всероссийские, региональные и местные средства массовой информации, получать и распространять в них информацию на родном языке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05273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16632"/>
            <a:ext cx="7992888" cy="792088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>
                <a:effectLst/>
              </a:rPr>
              <a:t>Права и свободы граждан, нарушаемые деятельностью экстремистских организаций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6801" y="979810"/>
            <a:ext cx="7848872" cy="5472608"/>
          </a:xfrm>
        </p:spPr>
        <p:txBody>
          <a:bodyPr>
            <a:noAutofit/>
          </a:bodyPr>
          <a:lstStyle/>
          <a:p>
            <a:pPr marL="0" indent="360000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принимать участие в создании и деятельности образовательных и научных организаций, учреждений культуры; </a:t>
            </a:r>
          </a:p>
          <a:p>
            <a:pPr marL="0" indent="360000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приобщаться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национальным культурным ценностям, содействовать сохранению и развитию народных промыслов и ремесел, приумножению исторического и культурного наследия своего народа;</a:t>
            </a:r>
          </a:p>
          <a:p>
            <a:pPr marL="0" indent="360000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участвовать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культурном сотрудничестве народов, этнических и религиозных общин, отправлять религиозные обряды; </a:t>
            </a:r>
          </a:p>
          <a:p>
            <a:pPr marL="0" indent="360000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устанавливать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поддерживать без какой-либо дискриминации свободные и мирные контакты через границы с гражданами других государств, с которыми они связаны историческими, национальными, религиозными и языковыми узами; </a:t>
            </a:r>
          </a:p>
          <a:p>
            <a:pPr marL="0" indent="360000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участвовать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своих полномочных представителей в деятельности международных неправительственных организаций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95025" y="6411686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99749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16632"/>
            <a:ext cx="7795592" cy="864096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>
                <a:effectLst/>
              </a:rPr>
              <a:t>Права и свободы граждан, нарушаемые деятельностью экстремистских организаций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1052736"/>
            <a:ext cx="7579568" cy="5544616"/>
          </a:xfrm>
        </p:spPr>
        <p:txBody>
          <a:bodyPr>
            <a:normAutofit fontScale="85000" lnSpcReduction="20000"/>
          </a:bodyPr>
          <a:lstStyle/>
          <a:p>
            <a:pPr marL="0" indent="360000">
              <a:lnSpc>
                <a:spcPct val="11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государственной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власти:</a:t>
            </a:r>
          </a:p>
          <a:p>
            <a:pPr marL="0" indent="360000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призваны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оказывать содействие созданию правовой базы становления и функционирования различных форм национально-культурной автономии на федеральном, региональном и местном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уровнях;</a:t>
            </a:r>
          </a:p>
          <a:p>
            <a:pPr marL="0" indent="360000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способствовать решению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 различных национальных общностей, в частности посредством предоставления гарантий национального равноправия, удовлетворения информационных, культурно-образовательных и иных гуманитарных потребностей и интересов граждан, связанных с их национальной принадлежностью.</a:t>
            </a:r>
          </a:p>
          <a:p>
            <a:pPr marL="0" indent="360000">
              <a:lnSpc>
                <a:spcPct val="11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Ведущая роль в проведении любого вида государственной политики принадлежит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институту государственной власти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деятельность которого можно рассматривать и в качестве основного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механизма регулирования профилактики экстремизма. 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43532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116632"/>
            <a:ext cx="7406640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i="1" dirty="0">
                <a:effectLst/>
              </a:rPr>
              <a:t>Права и свободы граждан, нарушаемые деятельностью экстремистских организаций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1268760"/>
            <a:ext cx="7579568" cy="5112568"/>
          </a:xfrm>
        </p:spPr>
        <p:txBody>
          <a:bodyPr>
            <a:normAutofit fontScale="85000" lnSpcReduction="10000"/>
          </a:bodyPr>
          <a:lstStyle/>
          <a:p>
            <a:pPr marL="0" indent="360000"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Заметную роль в регулировании межэтнических отношений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играет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общественных советов при органах государственной власти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>
              <a:spcBef>
                <a:spcPts val="0"/>
              </a:spcBef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настоящее время сформированы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функционируют:</a:t>
            </a:r>
          </a:p>
          <a:p>
            <a:pPr marL="0" indent="360000">
              <a:lnSpc>
                <a:spcPct val="11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советы при Президенте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РФ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(Совет по взаимодействию с религиозными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объединениями);</a:t>
            </a:r>
          </a:p>
          <a:p>
            <a:pPr marL="0" indent="360000">
              <a:lnSpc>
                <a:spcPct val="11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общественные советы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 Правительстве РФ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(Экспертно-консультативный совет Межведомственной рабочей группы по вопросам межнациональных отношений),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>
              <a:lnSpc>
                <a:spcPct val="11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общественные советы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органах исполнительной власти на федеральном и региональном уровнях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>
              <a:lnSpc>
                <a:spcPct val="11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других органах государственной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власти;</a:t>
            </a:r>
          </a:p>
          <a:p>
            <a:pPr marL="0" indent="360000">
              <a:lnSpc>
                <a:spcPct val="11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консультативные советы по межэтнических отношениям или взаимодействию с национально-культурными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организациями в субъектах РФ.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699802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116632"/>
            <a:ext cx="7723584" cy="1296144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>
                <a:effectLst/>
              </a:rPr>
              <a:t>Права и свободы граждан, </a:t>
            </a:r>
            <a:r>
              <a:rPr lang="ru-RU" sz="2800" b="1" i="1" dirty="0" smtClean="0">
                <a:effectLst/>
              </a:rPr>
              <a:t/>
            </a:r>
            <a:br>
              <a:rPr lang="ru-RU" sz="2800" b="1" i="1" dirty="0" smtClean="0">
                <a:effectLst/>
              </a:rPr>
            </a:br>
            <a:r>
              <a:rPr lang="ru-RU" sz="2800" b="1" i="1" dirty="0" smtClean="0">
                <a:effectLst/>
              </a:rPr>
              <a:t>нарушаемые </a:t>
            </a:r>
            <a:r>
              <a:rPr lang="ru-RU" sz="2800" b="1" i="1" dirty="0">
                <a:effectLst/>
              </a:rPr>
              <a:t>деятельностью экстремистских организаций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1484784"/>
            <a:ext cx="7406640" cy="4968552"/>
          </a:xfrm>
        </p:spPr>
        <p:txBody>
          <a:bodyPr/>
          <a:lstStyle/>
          <a:p>
            <a:pPr marL="0" indent="360000"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Общественные советы часто выступают в качестве действенного механизма профилактики проявлений этнополитического и религиозно-политического экстремизма, информируя органы государственной власти об этнической ситуации в стране, регионе, территории, разрабатывая рекомендации по профилактике проявлений экстремизма.</a:t>
            </a:r>
          </a:p>
          <a:p>
            <a:pPr marL="0" indent="360000"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государства с общественными объединениями и организациями также может оказать позитивное влияние на развитие межэтнических и межрелигиозных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отношений.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6198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7920880" cy="908720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>
                <a:effectLst/>
              </a:rPr>
              <a:t>Ответственность, предусмотренная за определенные виды экстремистской деятельности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980728"/>
            <a:ext cx="7704856" cy="5400600"/>
          </a:xfrm>
        </p:spPr>
        <p:txBody>
          <a:bodyPr>
            <a:normAutofit fontScale="77500" lnSpcReduction="20000"/>
          </a:bodyPr>
          <a:lstStyle/>
          <a:p>
            <a:pPr marL="0" indent="360000" fontAlgn="t">
              <a:lnSpc>
                <a:spcPct val="120000"/>
              </a:lnSpc>
              <a:spcBef>
                <a:spcPts val="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14 Ответственность должностных лиц, государственных и муниципальных служащих за осуществление ими экстремистской деятельности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fontAlgn="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Высказывания должностного лица, а также иного лица, состоящего на государственной или муниципальной службе, о необходимости, допустимости, возможности или желательности осуществления экстремистской деятельности, сделанные публично, либо при исполнении должностных обязанностей, либо с указанием занимаемой должности, а равно непринятие должностным лицом в соответствии с его компетенцией мер по пресечению экстремистской деятельности влечет за собой установленную законодательством Российской Федерации ответственность.</a:t>
            </a:r>
          </a:p>
          <a:p>
            <a:pPr marL="0" indent="360000" fontAlgn="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Соответствующие государственные органы и вышестоящие должностные лица обязаны незамедлительно принять необходимые меры по привлечению к ответственности лиц, допустивших действия, указанные в части первой настоящей статьи.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5900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16632"/>
            <a:ext cx="7992888" cy="764846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>
                <a:effectLst/>
              </a:rPr>
              <a:t>Ответственность, предусмотренная за определенные виды экстремистской деятельности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1196752"/>
            <a:ext cx="7704856" cy="5328592"/>
          </a:xfrm>
        </p:spPr>
        <p:txBody>
          <a:bodyPr>
            <a:normAutofit fontScale="77500" lnSpcReduction="20000"/>
          </a:bodyPr>
          <a:lstStyle/>
          <a:p>
            <a:pPr marL="0" indent="360000" fontAlgn="t">
              <a:lnSpc>
                <a:spcPct val="120000"/>
              </a:lnSpc>
              <a:spcBef>
                <a:spcPts val="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15. Ответственность граждан Российской Федерации, иностранных граждан и лиц без гражданства за осуществление экстремистской деятельности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fontAlgn="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осуществление экстремистской деятельности граждане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РФ,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иностранные граждане и лица без гражданства несут уголовную, административную и гражданско-правовую ответственность в установленном законодательством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РФ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порядке.</a:t>
            </a:r>
          </a:p>
          <a:p>
            <a:pPr marL="0" indent="360000" fontAlgn="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обеспечения государственной и общественной безопасности по основаниям и в порядке, которые предусмотрены федеральным законом, лицу, участвовавшему в осуществлении экстремистской деятельности, по решению суда может быть ограничен доступ к государственной и муниципальной службе, военной службе по контракту и службе в правоохранительных органах, а также к работе в образовательных учреждениях и занятию частной детективной и охранной деятельностью.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942306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16632"/>
            <a:ext cx="7992888" cy="936104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>
                <a:effectLst/>
              </a:rPr>
              <a:t>Ответственность, предусмотренная за определенные виды экстремистской деятельности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1268760"/>
            <a:ext cx="7507560" cy="5184576"/>
          </a:xfrm>
        </p:spPr>
        <p:txBody>
          <a:bodyPr>
            <a:normAutofit fontScale="77500" lnSpcReduction="20000"/>
          </a:bodyPr>
          <a:lstStyle/>
          <a:p>
            <a:pPr marL="0" indent="360000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случае, если руководитель или член руководящего органа общественного или религиозного объединения либо иной организации делает публичное заявление, призывающее к осуществлению экстремистской деятельности, без указания на то, что это его личное мнение, а равно в случае вступления в законную силу в отношении такого лица приговора суда за преступление экстремистской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направленности.</a:t>
            </a:r>
          </a:p>
          <a:p>
            <a:pPr marL="0" indent="360000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общественное или религиозное объединение либо иная организация обязаны в течение пяти дней со дня, когда указанное заявление было сделано, публично заявить о своем несогласии с высказываниями или действиями такого лица.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соответствующие общественное или религиозное объединение либо иная организация такого публичного заявления не сделает, это может рассматриваться как факт, свидетельствующий о наличии в их деятельности признаков экстремизма.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06096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44624"/>
            <a:ext cx="7992888" cy="1008112"/>
          </a:xfrm>
        </p:spPr>
        <p:txBody>
          <a:bodyPr>
            <a:normAutofit/>
          </a:bodyPr>
          <a:lstStyle/>
          <a:p>
            <a:pPr lvl="0" algn="ctr"/>
            <a:r>
              <a:rPr lang="ru-RU" sz="2000" b="1" i="1" dirty="0">
                <a:effectLst/>
              </a:rPr>
              <a:t>Способы выявления признаков экстремизма в текстах СМИ, в сети Интернет, митинговой речи, наглядной агитации, в аудио, видео и текстовых информационных </a:t>
            </a:r>
            <a:r>
              <a:rPr lang="ru-RU" sz="2000" b="1" i="1" dirty="0" smtClean="0">
                <a:effectLst/>
              </a:rPr>
              <a:t>материалах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1124744"/>
            <a:ext cx="7406640" cy="5184576"/>
          </a:xfrm>
        </p:spPr>
        <p:txBody>
          <a:bodyPr>
            <a:normAutofit fontScale="62500" lnSpcReduction="20000"/>
          </a:bodyPr>
          <a:lstStyle/>
          <a:p>
            <a:pPr marL="0" indent="360000" fontAlgn="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РФ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запрещаются распространение через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массовой информации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экстремистских материалов и осуществление ими экстремистской деятельности.</a:t>
            </a:r>
          </a:p>
          <a:p>
            <a:pPr marL="0" indent="360000" fontAlgn="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случае, предусмотренном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ч. статьи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(11) Федерального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либо в случае осуществления средством массовой информации экстремистской деятельности, повлекшей за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собой:</a:t>
            </a:r>
          </a:p>
          <a:p>
            <a:pPr marL="0" indent="360000" fontAlgn="t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 и свобод человека и гражданина,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fontAlgn="t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вреда личности, здоровью граждан, окружающей среде, общественному порядку, общественной безопасности, собственности, законным экономическим интересам физических и (или) юридических лиц, обществу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государству;</a:t>
            </a:r>
          </a:p>
          <a:p>
            <a:pPr marL="0" indent="360000" fontAlgn="t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оздающей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реальную угрозу причинения такого вреда,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ctr" fontAlgn="t">
              <a:lnSpc>
                <a:spcPct val="120000"/>
              </a:lnSpc>
              <a:spcBef>
                <a:spcPts val="0"/>
              </a:spcBef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fontAlgn="t">
              <a:lnSpc>
                <a:spcPct val="120000"/>
              </a:lnSpc>
              <a:spcBef>
                <a:spcPts val="0"/>
              </a:spcBef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fontAlgn="t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соответствующего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массовой информации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может быть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прекращена по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360000" fontAlgn="t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суда на основании заявления уполномоченного государственного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органа,</a:t>
            </a:r>
          </a:p>
          <a:p>
            <a:pPr marL="0" indent="360000" fontAlgn="t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осуществившего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регистрацию данного средства массовой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информации;</a:t>
            </a:r>
          </a:p>
          <a:p>
            <a:pPr marL="0" indent="360000" fontAlgn="t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органа исполнительной власти в сфере печати, телерадиовещания и средств массовых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коммуникаций;</a:t>
            </a:r>
          </a:p>
          <a:p>
            <a:pPr marL="0" indent="360000" fontAlgn="t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прокурора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РФ;</a:t>
            </a:r>
          </a:p>
          <a:p>
            <a:pPr marL="0" indent="360000" fontAlgn="t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соответствующего прокурора,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подчиненного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Ген.Пр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>
              <a:lnSpc>
                <a:spcPct val="120000"/>
              </a:lnSpc>
              <a:spcBef>
                <a:spcPts val="0"/>
              </a:spcBef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4788024" y="3861048"/>
            <a:ext cx="288032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520280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16632"/>
            <a:ext cx="7992888" cy="1080120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>
                <a:effectLst/>
              </a:rPr>
              <a:t>Способы выявления признаков экстремизма в текстах СМИ, в сети Интернет, митинговой речи, наглядной агитации, в аудио, видео и текстовых информационных материалах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1268760"/>
            <a:ext cx="7406640" cy="5112568"/>
          </a:xfrm>
        </p:spPr>
        <p:txBody>
          <a:bodyPr>
            <a:normAutofit fontScale="92500"/>
          </a:bodyPr>
          <a:lstStyle/>
          <a:p>
            <a:pPr marL="0" indent="360000" fontAlgn="t"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недопущения продолжения распространения экстремистских материалов суд может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приостановить реализацию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номера периодического издания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либо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тиража аудио- или видеозаписи программы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либо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 соответствующей теле-, радио- или видеопрограммы в порядке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предусмотренном для принятия мер по обеспечению иска.</a:t>
            </a:r>
          </a:p>
          <a:p>
            <a:pPr marL="0" indent="360000" fontAlgn="t">
              <a:spcBef>
                <a:spcPts val="0"/>
              </a:spcBef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суда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основанием для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изъятия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нереализованной части тиража продукции средства массовой информации, содержащей материал экстремистской направленности, из мест хранения, оптовой и розничной торговли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262174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16632"/>
            <a:ext cx="7920880" cy="1008112"/>
          </a:xfrm>
        </p:spPr>
        <p:txBody>
          <a:bodyPr>
            <a:normAutofit/>
          </a:bodyPr>
          <a:lstStyle/>
          <a:p>
            <a:pPr algn="ctr"/>
            <a:r>
              <a:rPr lang="ru-RU" sz="2000" b="1" i="1" dirty="0">
                <a:effectLst/>
              </a:rPr>
              <a:t>Способы выявления признаков экстремизма в текстах СМИ, в сети Интернет, митинговой речи, наглядной агитации, в аудио, видео и текстовых информационных материалах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1340768"/>
            <a:ext cx="7406640" cy="5184576"/>
          </a:xfrm>
        </p:spPr>
        <p:txBody>
          <a:bodyPr>
            <a:normAutofit fontScale="92500"/>
          </a:bodyPr>
          <a:lstStyle/>
          <a:p>
            <a:pPr marL="0" indent="360000" fontAlgn="t">
              <a:lnSpc>
                <a:spcPct val="110000"/>
              </a:lnSpc>
              <a:spcBef>
                <a:spcPts val="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12. Недопущение использования сетей связи общего пользования для осуществления экстремистской деятельности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fontAlgn="t">
              <a:lnSpc>
                <a:spcPct val="11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Запрещается использование сетей связи общего пользования для осуществления экстремистской деятельности.</a:t>
            </a:r>
          </a:p>
          <a:p>
            <a:pPr marL="0" indent="360000" fontAlgn="t">
              <a:lnSpc>
                <a:spcPct val="11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случае, если сеть связи общего пользования используется для осуществления экстремистской деятельности, применяются меры, предусмотренные настоящим Федеральным законом, с учетом особенностей отношений, регулируемых законодательством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РФ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области связи.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631029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11857"/>
            <a:ext cx="7776864" cy="1008112"/>
          </a:xfrm>
        </p:spPr>
        <p:txBody>
          <a:bodyPr>
            <a:normAutofit/>
          </a:bodyPr>
          <a:lstStyle/>
          <a:p>
            <a:pPr algn="ctr"/>
            <a:r>
              <a:rPr lang="ru-RU" sz="2000" b="1" i="1" dirty="0">
                <a:effectLst/>
              </a:rPr>
              <a:t>Способы выявления признаков экстремизма в текстах СМИ, в сети Интернет, митинговой речи, наглядной агитации, в аудио, видео и текстовых информационных материалах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1196752"/>
            <a:ext cx="7776864" cy="5544616"/>
          </a:xfrm>
        </p:spPr>
        <p:txBody>
          <a:bodyPr>
            <a:normAutofit fontScale="47500" lnSpcReduction="20000"/>
          </a:bodyPr>
          <a:lstStyle/>
          <a:p>
            <a:pPr marL="0" indent="360000" fontAlgn="t">
              <a:lnSpc>
                <a:spcPct val="120000"/>
              </a:lnSpc>
              <a:spcBef>
                <a:spcPts val="0"/>
              </a:spcBef>
            </a:pPr>
            <a:r>
              <a:rPr lang="ru-RU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13. Борьба с распространением экстремистских материалов</a:t>
            </a:r>
            <a:endParaRPr lang="ru-RU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fontAlgn="t">
              <a:lnSpc>
                <a:spcPct val="120000"/>
              </a:lnSpc>
              <a:spcBef>
                <a:spcPts val="0"/>
              </a:spcBef>
            </a:pP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РФ запрещаются 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издание и распространение печатных, аудио-, аудиовизуальных и иных материалов, содержащих хотя бы один из признаков, предусмотренных частью первой статьи 1 настоящего Федерального закона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360000" fontAlgn="t">
              <a:lnSpc>
                <a:spcPct val="120000"/>
              </a:lnSpc>
              <a:spcBef>
                <a:spcPts val="0"/>
              </a:spcBef>
            </a:pP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таким материалам относятся:</a:t>
            </a:r>
          </a:p>
          <a:p>
            <a:pPr marL="0" indent="360000" fontAlgn="t">
              <a:lnSpc>
                <a:spcPct val="120000"/>
              </a:lnSpc>
              <a:spcBef>
                <a:spcPts val="0"/>
              </a:spcBef>
            </a:pP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официальные 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запрещенных экстремистских организаций;</a:t>
            </a:r>
          </a:p>
          <a:p>
            <a:pPr marL="0" indent="360000" fontAlgn="t">
              <a:lnSpc>
                <a:spcPct val="120000"/>
              </a:lnSpc>
              <a:spcBef>
                <a:spcPts val="0"/>
              </a:spcBef>
            </a:pP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б) материалы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авторами которых являются лица, осужденные в соответствии с международно-правовыми актами за преступления против мира и человечества и содержащие признаки, предусмотренные частью первой статьи 1 настоящего Федерального закона;</a:t>
            </a:r>
          </a:p>
          <a:p>
            <a:pPr marL="0" indent="360000" fontAlgn="t">
              <a:lnSpc>
                <a:spcPct val="120000"/>
              </a:lnSpc>
              <a:spcBef>
                <a:spcPts val="0"/>
              </a:spcBef>
            </a:pP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любые иные, в том числе анонимные, материалы, содержащие признаки, </a:t>
            </a:r>
            <a:endParaRPr lang="ru-RU" sz="3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fontAlgn="t">
              <a:lnSpc>
                <a:spcPct val="120000"/>
              </a:lnSpc>
              <a:spcBef>
                <a:spcPts val="0"/>
              </a:spcBef>
            </a:pPr>
            <a:endParaRPr lang="ru-RU" sz="3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fontAlgn="t">
              <a:lnSpc>
                <a:spcPct val="120000"/>
              </a:lnSpc>
              <a:spcBef>
                <a:spcPts val="0"/>
              </a:spcBef>
            </a:pP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Установление 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наличия в информационных материалах признаков, предусмотренных пунктами "а" - "в" части первой настоящей статьи, осуществляется федеральным судом по месту нахождения организации, осуществившей издание таких материалов, на основании представления прокурора.</a:t>
            </a:r>
          </a:p>
          <a:p>
            <a:pPr marL="0" indent="360000" fontAlgn="t">
              <a:lnSpc>
                <a:spcPct val="120000"/>
              </a:lnSpc>
              <a:spcBef>
                <a:spcPts val="0"/>
              </a:spcBef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fontAlgn="t">
              <a:lnSpc>
                <a:spcPct val="120000"/>
              </a:lnSpc>
              <a:spcBef>
                <a:spcPts val="0"/>
              </a:spcBef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Стрелка вниз 3"/>
          <p:cNvSpPr/>
          <p:nvPr/>
        </p:nvSpPr>
        <p:spPr>
          <a:xfrm>
            <a:off x="4644008" y="4653136"/>
            <a:ext cx="216024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265229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116632"/>
            <a:ext cx="7406640" cy="1080120"/>
          </a:xfrm>
        </p:spPr>
        <p:txBody>
          <a:bodyPr>
            <a:normAutofit/>
          </a:bodyPr>
          <a:lstStyle/>
          <a:p>
            <a:pPr algn="ctr"/>
            <a:r>
              <a:rPr lang="ru-RU" sz="2000" b="1" i="1" dirty="0">
                <a:effectLst/>
              </a:rPr>
              <a:t>Способы выявления признаков экстремизма в текстах СМИ, в сети Интернет, митинговой речи, наглядной агитации, в аудио, видео и текстовых информационных материалах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1340768"/>
            <a:ext cx="7848872" cy="5328592"/>
          </a:xfrm>
        </p:spPr>
        <p:txBody>
          <a:bodyPr>
            <a:normAutofit fontScale="70000" lnSpcReduction="20000"/>
          </a:bodyPr>
          <a:lstStyle/>
          <a:p>
            <a:pPr marL="0" indent="360000" fontAlgn="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суда об установлении наличия в информационных материалах признаков, предусмотренных частью первой статьи 1 настоящего Федерального закона, является основанием для изъятия нереализованной части тиража. Организация, дважды в течение двенадцати месяцев осуществившая издание экстремистских материалов, лишается права на ведение издательской деятельности.</a:t>
            </a:r>
          </a:p>
          <a:p>
            <a:pPr marL="0" indent="360000" fontAlgn="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Копия вступившего в законную силу судебного решения о признании информационных материалов экстремистскими направляется в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орган исполнительной власти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сфере юстиции.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fontAlgn="t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экстремистских материалов подлежит периодическому опубликованию в средствах массовой информации.</a:t>
            </a:r>
          </a:p>
          <a:p>
            <a:pPr marL="0" indent="360000" fontAlgn="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о включении материалов в федеральный список экстремистских материалов может быть обжаловано в суд в установленном порядке.</a:t>
            </a:r>
          </a:p>
          <a:p>
            <a:pPr marL="0" indent="360000" fontAlgn="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Материалы, включенные в федеральный список экстремистских материалов, не подлежат распространению на территории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РФ.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Лица, виновные в незаконных изготовлении, распространении и хранении в целях дальнейшего распространения указанных материалов, привлекаются к административной либо уголовной ответственности.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556798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116632"/>
            <a:ext cx="7920880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i="1" dirty="0">
                <a:effectLst/>
              </a:rPr>
              <a:t>Правоприменительная </a:t>
            </a:r>
            <a:r>
              <a:rPr lang="ru-RU" sz="2400" b="1" i="1" dirty="0" smtClean="0">
                <a:effectLst/>
              </a:rPr>
              <a:t>практика </a:t>
            </a:r>
            <a:br>
              <a:rPr lang="ru-RU" sz="2400" b="1" i="1" dirty="0" smtClean="0">
                <a:effectLst/>
              </a:rPr>
            </a:br>
            <a:r>
              <a:rPr lang="ru-RU" sz="2400" b="1" i="1" dirty="0" smtClean="0">
                <a:effectLst/>
              </a:rPr>
              <a:t>«</a:t>
            </a:r>
            <a:r>
              <a:rPr lang="ru-RU" sz="2400" b="1" i="1" dirty="0">
                <a:effectLst/>
              </a:rPr>
              <a:t>Закона об экстремизме». 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980728"/>
            <a:ext cx="7488832" cy="5400600"/>
          </a:xfrm>
        </p:spPr>
        <p:txBody>
          <a:bodyPr>
            <a:normAutofit fontScale="62500" lnSpcReduction="20000"/>
          </a:bodyPr>
          <a:lstStyle/>
          <a:p>
            <a:pPr marL="0" indent="360000">
              <a:lnSpc>
                <a:spcPct val="120000"/>
              </a:lnSpc>
              <a:spcBef>
                <a:spcPts val="0"/>
              </a:spcBef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Возможны следующие пути борьбы с явлениями религиозного экстремизма: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360000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концепции государственно-конфессиональных отношений, положения которой в своей основе должны базироваться на приоритетных направлениях государственно-церковных отношений в национальной политике (сохранение стабильности конституционного строя, институтов государственной власти, нейтрализация причин и условий, способствующих возникновению конфликтов на религиозной почве и др.);</a:t>
            </a:r>
          </a:p>
          <a:p>
            <a:pPr marL="0" lvl="0" indent="360000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постоянное исследование проблемы психолого-культурного регулятора общественных отношений, возникающих в процессе общения разных этносов, с учетом психологического, социального, культурологического, политического, экономического, правового и других аспектов;</a:t>
            </a:r>
          </a:p>
          <a:p>
            <a:pPr marL="0" lvl="0" indent="360000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активной воспитательной и просветительской деятельности, направленной на формирование позитивно-толерантного отношения у населения к представителям других национальных, религиозных и социальных групп; формирование, в первую очередь, в молодежной среде патриотического самосознания нации как средства профилактики и борьбы со страхом иноземного; содействие появлению на экранах телевидения, в печатных органах правдивого и содержательного материала по противодействию экстремизму и идеологии насилия; активное привлечение представителей различных религиозных конфессий к работе по воспитанию толерантности, укреплению межконфессионального мира и согласия в обществе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34361" y="6087967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430674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404664"/>
            <a:ext cx="7406640" cy="720080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>
                <a:effectLst/>
              </a:rPr>
              <a:t>Правоприменительная практика </a:t>
            </a:r>
            <a:br>
              <a:rPr lang="ru-RU" sz="2400" b="1" i="1" dirty="0">
                <a:effectLst/>
              </a:rPr>
            </a:br>
            <a:r>
              <a:rPr lang="ru-RU" sz="2400" b="1" i="1" dirty="0">
                <a:effectLst/>
              </a:rPr>
              <a:t>«Закона об экстремизме». 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1124744"/>
            <a:ext cx="7406640" cy="5400600"/>
          </a:xfrm>
        </p:spPr>
        <p:txBody>
          <a:bodyPr>
            <a:normAutofit fontScale="77500" lnSpcReduction="20000"/>
          </a:bodyPr>
          <a:lstStyle/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Целесообразно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дополнить Федеральный закон «О противодействии экстремистской деятельности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»:</a:t>
            </a:r>
          </a:p>
          <a:p>
            <a:pPr marL="0" indent="360000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понятиями о разграничении «экстремизма» и «экстремистской деятельности»;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регулирующими координацию деятельности субъектов противодействия экстремистской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деятельности;</a:t>
            </a:r>
          </a:p>
          <a:p>
            <a:pPr marL="0" indent="360000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Нормами предусматривающими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усиление роли культуры, воспитательной работы с детьми и молодежью как основных превентивных мер в противодействии экстремизму;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государственной религиоведческой экспертизе, определив ее права и основания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проведения.</a:t>
            </a:r>
          </a:p>
          <a:p>
            <a:pPr marL="0" indent="360000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сформулировать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законодательно закрепить путем внесения соответствующей поправки в УК РФ квалификационный признак, позволяющий определять хулиганские действия на почве национальной, расовой или религиозной нетерпимости.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49582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-531440"/>
            <a:ext cx="7992888" cy="1224136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effectLst/>
                <a:latin typeface="Times New Roman" pitchFamily="18" charset="0"/>
                <a:cs typeface="Times New Roman" pitchFamily="18" charset="0"/>
              </a:rPr>
              <a:t>Федеральный закон от 25 июля 2002 г. № 114</a:t>
            </a:r>
            <a:br>
              <a:rPr lang="ru-RU" sz="2000" b="1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effectLst/>
                <a:latin typeface="Times New Roman" pitchFamily="18" charset="0"/>
                <a:cs typeface="Times New Roman" pitchFamily="18" charset="0"/>
              </a:rPr>
              <a:t>«О противодействии экстремистской деятельности»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692696"/>
            <a:ext cx="8100392" cy="6048672"/>
          </a:xfrm>
        </p:spPr>
        <p:txBody>
          <a:bodyPr>
            <a:noAutofit/>
          </a:bodyPr>
          <a:lstStyle/>
          <a:p>
            <a:pPr marL="82296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Статья 17.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Международное сотрудничество в области борьбы с экстремизмом</a:t>
            </a:r>
          </a:p>
          <a:p>
            <a:pPr marL="82296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 территории РФ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запрещается деятельность общественных и религиозных объединений, иных некоммерческих организаций иностранных государств и их структурных подразделений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деятельность которых признана экстремистской в соответствии с международно-правовыми актами и федеральным законодательством.</a:t>
            </a:r>
          </a:p>
          <a:p>
            <a:pPr marL="82296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Запрет деятельности влечет за собой:</a:t>
            </a:r>
          </a:p>
          <a:p>
            <a:pPr marL="82296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а) аннулирование государственной аккредитации и регистрации в порядке, установленном законодательством Российской Федерации;</a:t>
            </a:r>
          </a:p>
          <a:p>
            <a:pPr marL="82296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б) запрет пребывания на территории Российской Федерации иностранных граждан и лиц без гражданства в качестве представителей данной организации;</a:t>
            </a:r>
          </a:p>
          <a:p>
            <a:pPr marL="82296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в) запрет на ведение любой хозяйственной и иной деятельности на территории Российской Федерации;</a:t>
            </a:r>
          </a:p>
          <a:p>
            <a:pPr marL="82296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г) запрет публикации в средствах массовой информации любых материалов от имени запрещенной организации;</a:t>
            </a:r>
          </a:p>
          <a:p>
            <a:pPr marL="82296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д) запрет распространения на территории Российской Федерации материалов запрещенной организации, а равно иной информационной продукции, содержащей материалы данной организации;</a:t>
            </a:r>
          </a:p>
          <a:p>
            <a:pPr marL="82296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е) запрет на проведение любых массовых акций и публичных мероприятий, а равно участие в массовых акциях и публичных мероприятиях в качестве представителя запрещенной организации (или ее официальных представителей);</a:t>
            </a:r>
          </a:p>
          <a:p>
            <a:pPr marL="82296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ж) запрет на создание ее организаций-правопреемников в любой организационно-правовой форме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844279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44624"/>
            <a:ext cx="7992888" cy="1224136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>
                <a:effectLst/>
              </a:rPr>
              <a:t>Список информационных материалов, запрещенных к распространению </a:t>
            </a:r>
            <a:r>
              <a:rPr lang="ru-RU" sz="2800" b="1" i="1" dirty="0" smtClean="0">
                <a:effectLst/>
              </a:rPr>
              <a:t>на территории </a:t>
            </a:r>
            <a:r>
              <a:rPr lang="ru-RU" sz="2800" b="1" i="1" dirty="0">
                <a:effectLst/>
              </a:rPr>
              <a:t>РФ</a:t>
            </a:r>
            <a:r>
              <a:rPr lang="ru-RU" sz="2800" b="1" i="1" dirty="0" smtClean="0">
                <a:effectLst/>
              </a:rPr>
              <a:t>: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1340768"/>
            <a:ext cx="7406640" cy="5256584"/>
          </a:xfrm>
        </p:spPr>
        <p:txBody>
          <a:bodyPr>
            <a:normAutofit lnSpcReduction="10000"/>
          </a:bodyPr>
          <a:lstStyle/>
          <a:p>
            <a:pPr marL="0" lvl="0" indent="360000">
              <a:lnSpc>
                <a:spcPct val="11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Листовка «Что и как. Пособие по уличному террору»</a:t>
            </a:r>
          </a:p>
          <a:p>
            <a:pPr marL="0" lvl="0" indent="360000">
              <a:lnSpc>
                <a:spcPct val="11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Книга «Картинки из жизни сподвижников посланника Аллаха»</a:t>
            </a:r>
          </a:p>
          <a:p>
            <a:pPr marL="0" lvl="0" indent="360000">
              <a:lnSpc>
                <a:spcPct val="11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Листовка «Обязательность сплочения для того, чтобы вернуть Халифат»</a:t>
            </a:r>
          </a:p>
          <a:p>
            <a:pPr marL="0" lvl="0" indent="360000">
              <a:lnSpc>
                <a:spcPct val="11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Листовка с названием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Жидофашизм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pPr marL="0" lvl="0" indent="360000">
              <a:lnSpc>
                <a:spcPct val="11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Книга «Джихад татарского народа» Героическая борьба татар-мусульман с православной инквизицией </a:t>
            </a:r>
          </a:p>
          <a:p>
            <a:pPr marL="0" lvl="0" indent="360000">
              <a:lnSpc>
                <a:spcPct val="11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Брошюра «Воссоздание Халифата – ответственность мусульман»</a:t>
            </a:r>
          </a:p>
          <a:p>
            <a:pPr marL="0" lvl="0" indent="360000">
              <a:lnSpc>
                <a:spcPct val="11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Брошюра «Это должен знать Русский</a:t>
            </a:r>
            <a:r>
              <a:rPr lang="ru-RU" dirty="0"/>
              <a:t>»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573398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88640"/>
            <a:ext cx="8100392" cy="864096"/>
          </a:xfrm>
        </p:spPr>
        <p:txBody>
          <a:bodyPr>
            <a:noAutofit/>
          </a:bodyPr>
          <a:lstStyle/>
          <a:p>
            <a:pPr algn="ctr"/>
            <a:r>
              <a:rPr lang="ru-RU" sz="2600" b="1" i="1" dirty="0">
                <a:effectLst/>
              </a:rPr>
              <a:t>Список организаций, деятельность которых запрещена или приостановлена на территории РФ</a:t>
            </a:r>
            <a:r>
              <a:rPr lang="ru-RU" sz="2600" b="1" i="1" dirty="0" smtClean="0">
                <a:effectLst/>
              </a:rPr>
              <a:t>:</a:t>
            </a:r>
            <a:endParaRPr lang="ru-RU" sz="2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1124744"/>
            <a:ext cx="7848872" cy="5544616"/>
          </a:xfrm>
        </p:spPr>
        <p:txBody>
          <a:bodyPr>
            <a:normAutofit fontScale="77500" lnSpcReduction="20000"/>
          </a:bodyPr>
          <a:lstStyle/>
          <a:p>
            <a:pPr marL="0" lvl="0" indent="360000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Приморская региональная правозащитная общественная организация "Союз славян". </a:t>
            </a:r>
          </a:p>
          <a:p>
            <a:pPr marL="0" lvl="0" indent="360000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Религиозная группа "Благородный Орден Дьявола". </a:t>
            </a:r>
          </a:p>
          <a:p>
            <a:pPr marL="0" lvl="0" indent="360000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Украинская организация «Правый сектор». </a:t>
            </a:r>
          </a:p>
          <a:p>
            <a:pPr marL="0" lvl="0" indent="360000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Украинская организация «Украинская повстанческая армия» (УПА). </a:t>
            </a:r>
          </a:p>
          <a:p>
            <a:pPr marL="0" lvl="0" indent="360000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Свидетели Иеговы г. Самары (по решению местного суда)</a:t>
            </a:r>
          </a:p>
          <a:p>
            <a:pPr marL="0" indent="360000">
              <a:lnSpc>
                <a:spcPct val="120000"/>
              </a:lnSpc>
              <a:spcBef>
                <a:spcPts val="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организаций, признанных российскими судами террористическими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360000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«Братья-мусульмане» (Египет)</a:t>
            </a:r>
          </a:p>
          <a:p>
            <a:pPr marL="0" lvl="0" indent="360000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"Священная война" ("Аль-Джихад" или "Египетский исламский джихад")</a:t>
            </a:r>
          </a:p>
          <a:p>
            <a:pPr marL="0" lvl="0" indent="360000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"Движение Талибан«</a:t>
            </a:r>
          </a:p>
          <a:p>
            <a:pPr marL="0" lvl="0" indent="360000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Аль-Каида </a:t>
            </a:r>
          </a:p>
          <a:p>
            <a:pPr marL="0" lvl="0" indent="360000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"Исламское государство»</a:t>
            </a:r>
          </a:p>
          <a:p>
            <a:pPr marL="0" lvl="0" indent="360000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Кавказский Эмират</a:t>
            </a:r>
          </a:p>
          <a:p>
            <a:pPr marL="0" lvl="0" indent="360000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Конгресс народов Ичкерии и Дагестана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209403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492896"/>
            <a:ext cx="7498080" cy="1143000"/>
          </a:xfrm>
        </p:spPr>
        <p:txBody>
          <a:bodyPr/>
          <a:lstStyle/>
          <a:p>
            <a:pPr algn="ctr"/>
            <a:r>
              <a:rPr lang="ru-RU" dirty="0" smtClean="0"/>
              <a:t>Спасибо внимание!</a:t>
            </a:r>
            <a:endParaRPr lang="ru-RU" dirty="0"/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4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736077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127</TotalTime>
  <Words>2573</Words>
  <Application>Microsoft Office PowerPoint</Application>
  <PresentationFormat>Экран (4:3)</PresentationFormat>
  <Paragraphs>147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Солнцестояние</vt:lpstr>
      <vt:lpstr>Лекция 2  Российское законодательство  об экстремизме</vt:lpstr>
      <vt:lpstr>Лекция 2 Российское законодательство  об экстремизме </vt:lpstr>
      <vt:lpstr>Конституция и законы РФ об экстремизм</vt:lpstr>
      <vt:lpstr>Конституция и законы РФ  об экстремизм</vt:lpstr>
      <vt:lpstr>Права и свободы граждан, нарушаемые деятельностью экстремистских организаций. </vt:lpstr>
      <vt:lpstr>Права и свободы граждан, нарушаемые деятельностью экстремистских организаций.  </vt:lpstr>
      <vt:lpstr>Права и свободы граждан, нарушаемые деятельностью экстремистских организаций</vt:lpstr>
      <vt:lpstr>Права и свободы граждан, нарушаемые деятельностью экстремистских организаций</vt:lpstr>
      <vt:lpstr>Права и свободы граждан, нарушаемые деятельностью экстремистских организаций</vt:lpstr>
      <vt:lpstr>Права и свободы граждан,  нарушаемые деятельностью экстремистских организаций</vt:lpstr>
      <vt:lpstr>Ответственность, предусмотренная за определенные виды экстремистской деятельности</vt:lpstr>
      <vt:lpstr>Ответственность, предусмотренная за определенные виды экстремистской деятельности</vt:lpstr>
      <vt:lpstr>Ответственность, предусмотренная за определенные виды экстремистской деятельности</vt:lpstr>
      <vt:lpstr>Способы выявления признаков экстремизма в текстах СМИ, в сети Интернет, митинговой речи, наглядной агитации, в аудио, видео и текстовых информационных материалах</vt:lpstr>
      <vt:lpstr>Способы выявления признаков экстремизма в текстах СМИ, в сети Интернет, митинговой речи, наглядной агитации, в аудио, видео и текстовых информационных материалах</vt:lpstr>
      <vt:lpstr>Способы выявления признаков экстремизма в текстах СМИ, в сети Интернет, митинговой речи, наглядной агитации, в аудио, видео и текстовых информационных материалах</vt:lpstr>
      <vt:lpstr>Способы выявления признаков экстремизма в текстах СМИ, в сети Интернет, митинговой речи, наглядной агитации, в аудио, видео и текстовых информационных материалах</vt:lpstr>
      <vt:lpstr>Способы выявления признаков экстремизма в текстах СМИ, в сети Интернет, митинговой речи, наглядной агитации, в аудио, видео и текстовых информационных материалах</vt:lpstr>
      <vt:lpstr>Правоприменительная практика  «Закона об экстремизме». </vt:lpstr>
      <vt:lpstr>Правоприменительная практика  «Закона об экстремизме». </vt:lpstr>
      <vt:lpstr>Федеральный закон от 25 июля 2002 г. № 114 «О противодействии экстремистской деятельности»</vt:lpstr>
      <vt:lpstr>Список информационных материалов, запрещенных к распространению на территории РФ:</vt:lpstr>
      <vt:lpstr>Список организаций, деятельность которых запрещена или приостановлена на территории РФ:</vt:lpstr>
      <vt:lpstr>Спасибо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2  Российское законодательство  об экстремизме</dc:title>
  <dc:creator>Елена</dc:creator>
  <cp:lastModifiedBy>Харчевникова Елена</cp:lastModifiedBy>
  <cp:revision>37</cp:revision>
  <dcterms:created xsi:type="dcterms:W3CDTF">2017-12-04T11:32:55Z</dcterms:created>
  <dcterms:modified xsi:type="dcterms:W3CDTF">2018-05-10T06:05:16Z</dcterms:modified>
</cp:coreProperties>
</file>