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93" r:id="rId2"/>
    <p:sldId id="256" r:id="rId3"/>
    <p:sldId id="292" r:id="rId4"/>
    <p:sldId id="257" r:id="rId5"/>
    <p:sldId id="260" r:id="rId6"/>
    <p:sldId id="261" r:id="rId7"/>
    <p:sldId id="262" r:id="rId8"/>
    <p:sldId id="263" r:id="rId9"/>
    <p:sldId id="265" r:id="rId10"/>
    <p:sldId id="279" r:id="rId11"/>
    <p:sldId id="295" r:id="rId12"/>
    <p:sldId id="298" r:id="rId13"/>
    <p:sldId id="299" r:id="rId14"/>
    <p:sldId id="300" r:id="rId15"/>
    <p:sldId id="301" r:id="rId16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0" autoAdjust="0"/>
    <p:restoredTop sz="86364" autoAdjust="0"/>
  </p:normalViewPr>
  <p:slideViewPr>
    <p:cSldViewPr>
      <p:cViewPr varScale="1">
        <p:scale>
          <a:sx n="71" d="100"/>
          <a:sy n="71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394C8A8-BB80-4AA3-B87A-E7FF6043152E}" type="datetimeFigureOut">
              <a:rPr lang="ru-RU"/>
              <a:pPr>
                <a:defRPr/>
              </a:pPr>
              <a:t>13.06.2018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E84BAAF-476A-470A-995A-0F8DC0BB81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FCAA3E-A1A6-49A7-AFC5-04A6E73E5F55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D25BF7-90ED-4796-B02F-4125A195D872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67DCED-640D-4136-8ED1-E88DB8B3585A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A1982A-55D4-41EB-922F-D71AAEE8A21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100F85-4352-4F72-AF5F-9DBD84B5A3BE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0BBCD0-F0C6-490E-A6ED-79068F2332AE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4BD9D3F-E06E-47A3-B3FB-264EEF45A20C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87D3D3-A0A2-4062-9747-4EE5671AA2F1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5F8B92-A316-4C70-B8A9-2EE68AFF8685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BE541F-81DB-482E-A3EB-F47E1675035F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ACE64E-A4CB-49C2-8E7F-0F94920D82F5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0"/>
            <a:ext cx="7772400" cy="59769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ru-RU" smtClean="0"/>
              <a:t>Управление продажами</a:t>
            </a:r>
            <a:br>
              <a:rPr lang="ru-RU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Лебединская Юлия Сергеевна,</a:t>
            </a:r>
            <a:br>
              <a:rPr lang="ru-RU" sz="2800" smtClean="0"/>
            </a:br>
            <a:r>
              <a:rPr lang="ru-RU" sz="2800" smtClean="0"/>
              <a:t>канд. экон. наук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2400" smtClean="0"/>
              <a:t>Тема 8: Управление финансами</a:t>
            </a:r>
            <a:br>
              <a:rPr lang="ru-RU" sz="2400" smtClean="0"/>
            </a:br>
            <a:endParaRPr lang="ru-RU" sz="2400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55650" y="188913"/>
            <a:ext cx="7772400" cy="14430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Тема 8:  Управление финансами</a:t>
            </a:r>
            <a:endParaRPr lang="ru-RU" sz="4000" smtClean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755650" y="1484313"/>
            <a:ext cx="7704138" cy="49418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3600" smtClean="0"/>
              <a:t>Содержание: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8.1 </a:t>
            </a:r>
            <a:r>
              <a:rPr lang="ru-RU" sz="3600" smtClean="0"/>
              <a:t>Планирование и прогнозирование продаж</a:t>
            </a:r>
            <a:endParaRPr lang="ru-RU" smtClean="0"/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8.2 Бюджет продаж ,его оценка и распределение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8.3 Финансовые риски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8.4 Внутренний и внешний контроль продаж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8.5 Мониторинг продаж 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mtClean="0"/>
              <a:t>8.6 Эффективность продаж</a:t>
            </a:r>
          </a:p>
        </p:txBody>
      </p:sp>
      <p:pic>
        <p:nvPicPr>
          <p:cNvPr id="1026" name="Picture 2" descr="C:\Users\USER\Desktop\Новая папка\Презентация Flash\Стильные персонажи для ваших презентаций\Khalva\Khalva&amp;Izyum-0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2060575"/>
            <a:ext cx="1962150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 animBg="1"/>
      <p:bldP spid="133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900113" y="260350"/>
            <a:ext cx="7797800" cy="11525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600" smtClean="0"/>
              <a:t>8.1 Планирование и прогнозирование продаж</a:t>
            </a:r>
            <a:endParaRPr lang="ru-RU" sz="4000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0" y="1557338"/>
            <a:ext cx="8686800" cy="5300661"/>
          </a:xfrm>
          <a:prstGeom prst="rect">
            <a:avLst/>
          </a:prstGeom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defRPr/>
            </a:pPr>
            <a:r>
              <a:rPr lang="ru-RU" i="1" smtClean="0">
                <a:cs typeface="Arial" charset="0"/>
              </a:rPr>
              <a:t>План продаж</a:t>
            </a:r>
            <a:r>
              <a:rPr lang="ru-RU" smtClean="0">
                <a:cs typeface="Arial" charset="0"/>
              </a:rPr>
              <a:t> — </a:t>
            </a:r>
            <a:r>
              <a:rPr lang="ru-RU" i="1" smtClean="0">
                <a:cs typeface="Arial" charset="0"/>
              </a:rPr>
              <a:t>это не просто продажа произведенной продукции, но и управление поведением покупателей и конкурентов</a:t>
            </a:r>
            <a:r>
              <a:rPr lang="ru-RU" smtClean="0">
                <a:cs typeface="Arial" charset="0"/>
              </a:rPr>
              <a:t> через комплекс мероприятий, включающихся в общую программу продвижения товаров и услуг компании через работу с покупателями (старыми, новыми) и конкурентами, ассортиментную политику, ценообразование и пр.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260350"/>
            <a:ext cx="7797800" cy="12969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8.1 Планирование и прогнозирование продаж</a:t>
            </a:r>
            <a:endParaRPr lang="ru-RU" sz="4000" smtClean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755650" y="1557338"/>
            <a:ext cx="7993063" cy="5040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ru-RU" sz="2000" smtClean="0">
                <a:hlinkClick r:id="rId3" tooltip="Предпринимательская деятельность"/>
              </a:rPr>
              <a:t>Планирование оптовых и розничных продаж требует:</a:t>
            </a:r>
          </a:p>
          <a:p>
            <a:pPr marL="609600" indent="-609600"/>
            <a:r>
              <a:rPr lang="ru-RU" sz="2000" smtClean="0"/>
              <a:t>изучения покупателей (спроса, динамики развития, поведения);</a:t>
            </a:r>
          </a:p>
          <a:p>
            <a:pPr marL="609600" indent="-609600"/>
            <a:r>
              <a:rPr lang="ru-RU" sz="2000" smtClean="0"/>
              <a:t> определения стратегических и тактических задач компании, результатов </a:t>
            </a:r>
          </a:p>
          <a:p>
            <a:pPr marL="609600" indent="-609600"/>
            <a:r>
              <a:rPr lang="ru-RU" sz="2000" smtClean="0"/>
              <a:t>выработки программы действий по отношению к покупателям (имеющимся и новым), конкурентам, поставщикам</a:t>
            </a:r>
          </a:p>
          <a:p>
            <a:pPr marL="609600" indent="-609600"/>
            <a:r>
              <a:rPr lang="ru-RU" sz="2000" smtClean="0"/>
              <a:t> планирования работы всех подразделений компании для обеспечения реализации плана продаж</a:t>
            </a:r>
          </a:p>
          <a:p>
            <a:pPr marL="609600" indent="-609600"/>
            <a:r>
              <a:rPr lang="ru-RU" sz="2000" smtClean="0"/>
              <a:t>организации выполнения плана </a:t>
            </a:r>
          </a:p>
          <a:p>
            <a:pPr marL="609600" indent="-609600"/>
            <a:r>
              <a:rPr lang="ru-RU" sz="2000" smtClean="0"/>
              <a:t>регулярного мониторинга внешней среды</a:t>
            </a:r>
          </a:p>
          <a:p>
            <a:pPr marL="609600" indent="-609600"/>
            <a:r>
              <a:rPr lang="ru-RU" sz="2000" smtClean="0"/>
              <a:t> подведения итогов выполненного плана продаж </a:t>
            </a:r>
            <a:endParaRPr lang="ru-RU" sz="2000" smtClean="0">
              <a:hlinkClick r:id="rId3" tooltip="Предпринимательская деятельность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xfrm>
            <a:off x="179512" y="260648"/>
            <a:ext cx="8229600" cy="1143000"/>
          </a:xfrm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dirty="0" smtClean="0"/>
              <a:t>8.2 Бюджет продаж, его оценка и распределение </a:t>
            </a:r>
            <a:r>
              <a:rPr lang="ru-RU" sz="3600" dirty="0" smtClean="0">
                <a:hlinkClick r:id="rId3" tooltip="Предпринимательская деятельность"/>
              </a:rPr>
              <a:t/>
            </a:r>
            <a:br>
              <a:rPr lang="ru-RU" sz="3600" dirty="0" smtClean="0">
                <a:hlinkClick r:id="rId3" tooltip="Предпринимательская деятельность"/>
              </a:rPr>
            </a:br>
            <a:endParaRPr lang="ru-RU" sz="4000" dirty="0" smtClean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484313"/>
            <a:ext cx="7859712" cy="464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>
                <a:hlinkClick r:id="rId3" tooltip="Предпринимательская деятельность"/>
              </a:rPr>
              <a:t/>
            </a:r>
            <a:br>
              <a:rPr lang="ru-RU" smtClean="0">
                <a:hlinkClick r:id="rId3" tooltip="Предпринимательская деятельность"/>
              </a:rPr>
            </a:br>
            <a:r>
              <a:rPr lang="ru-RU" smtClean="0"/>
              <a:t> Бюджет продаж обусловливает уровень и общий характер всей деятельности предприятия. Определение и обоснование объема продаж и его товарной структуры является ключевым в системе бюджетирования любого предприятия, ориентированного на достижение стратегических планов.</a:t>
            </a:r>
          </a:p>
          <a:p>
            <a:pPr>
              <a:buFontTx/>
              <a:buNone/>
            </a:pPr>
            <a:endParaRPr lang="ru-RU" smtClean="0">
              <a:hlinkClick r:id="rId3" tooltip="Предпринимательская деятельность"/>
            </a:endParaRPr>
          </a:p>
        </p:txBody>
      </p:sp>
      <p:pic>
        <p:nvPicPr>
          <p:cNvPr id="4099" name="Picture 3" descr="C:\Users\USER\Desktop\Новая папка\Презентация Flash\Стильные персонажи для ваших презентаций\Khalva\Khalva&amp;Izyum-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341438"/>
            <a:ext cx="16192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8.2 Бюджет продаж, его оценка и распределение 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412875"/>
            <a:ext cx="8013700" cy="50403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/>
              <a:t> Бюджетные показатели, полученные при составлении бюджета продаж, являются отправной точкой планирования деятельности компании и оказывают воздействие на расчет информации для других операционных бюджетов и формирования финансовых бюджетов, позволяющих установить и оценить достижимость намеченных целей.</a:t>
            </a:r>
          </a:p>
          <a:p>
            <a:pPr>
              <a:buFontTx/>
              <a:buNone/>
            </a:pPr>
            <a:endParaRPr lang="ru-RU" smtClean="0">
              <a:hlinkClick r:id="rId3" tooltip="Предпринимательская деятельность"/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94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nimBg="1"/>
      <p:bldP spid="1945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8.3 Финансовые риски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052513"/>
            <a:ext cx="7993062" cy="5040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/>
              <a:t>Рискованная (рисковая) ситуация связана со статистическими процессами и ей сопутствуют три условия: наличие неопределенности, необходимость выбора альтернативы, возможность оценить вероятность осуществления выбираемых альтернатив.</a:t>
            </a:r>
            <a:endParaRPr lang="ru-RU" i="1" smtClean="0"/>
          </a:p>
          <a:p>
            <a:pPr>
              <a:buFontTx/>
              <a:buNone/>
            </a:pPr>
            <a:endParaRPr lang="ru-RU" smtClean="0">
              <a:hlinkClick r:id="rId3" tooltip="Предпринимательская деятельность"/>
            </a:endParaRPr>
          </a:p>
        </p:txBody>
      </p:sp>
      <p:pic>
        <p:nvPicPr>
          <p:cNvPr id="8194" name="Picture 2" descr="C:\Users\USER\Desktop\Новая папка\Презентация Flash\Стильные персонажи для ваших презентаций\Khalva\Khalva&amp;Izyum-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868863"/>
            <a:ext cx="971550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2048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8.3 Финансовые риски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836613"/>
            <a:ext cx="8075612" cy="50736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ru-RU" sz="2000" b="1" i="1" smtClean="0"/>
              <a:t>Можно выделить следующие основные черты риска:</a:t>
            </a:r>
            <a:r>
              <a:rPr lang="ru-RU" sz="2000" smtClean="0"/>
              <a:t> противоречивость, альтернативность, неопределенность. </a:t>
            </a:r>
          </a:p>
          <a:p>
            <a:pPr marL="609600" indent="-609600">
              <a:buFontTx/>
              <a:buNone/>
            </a:pPr>
            <a:r>
              <a:rPr lang="ru-RU" sz="2000" i="1" smtClean="0"/>
              <a:t>Противоречивость риска</a:t>
            </a:r>
            <a:r>
              <a:rPr lang="ru-RU" sz="2000" smtClean="0"/>
              <a:t> проявляется в том, что, с одной стороны, он обеспечивает осуществление инициатив, новаторских идей, экспериментов, т.е. ускоряет продажи, а с другой — ведет к авантюризму и волюнтаризму.</a:t>
            </a:r>
          </a:p>
          <a:p>
            <a:pPr marL="609600" indent="-609600">
              <a:buFontTx/>
              <a:buNone/>
            </a:pPr>
            <a:r>
              <a:rPr lang="ru-RU" sz="2000" i="1" smtClean="0"/>
              <a:t>Альтернативность риска</a:t>
            </a:r>
            <a:r>
              <a:rPr lang="ru-RU" sz="2000" smtClean="0"/>
              <a:t> связана с необходимостью выбора из нескольких возможных вариантов оптимального решения. Там, где нет выбора, не возникает рискованная ситуация, нет и риска. В зависимости от конкретного содержания ситуации риска альтернативность достигается различными способами. В простых ситуациях выбор осуществляется на основании прошлого опыта и интуиции, в сложных — на основе специальных методик. </a:t>
            </a:r>
          </a:p>
          <a:p>
            <a:pPr marL="609600" indent="-609600">
              <a:buFontTx/>
              <a:buNone/>
            </a:pPr>
            <a:r>
              <a:rPr lang="ru-RU" sz="2000" smtClean="0"/>
              <a:t>Непосредственность неоднородна по форме содержания и определению. Риск представляет собой один из способов устранения непосредственности, суть которой – незнание, отсутствие однозначности.</a:t>
            </a:r>
          </a:p>
          <a:p>
            <a:pPr marL="609600" indent="-609600">
              <a:buFontTx/>
              <a:buNone/>
            </a:pPr>
            <a:endParaRPr lang="ru-RU" sz="2000" smtClean="0">
              <a:hlinkClick r:id="rId3" tooltip="Предпринимательская деятельность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nimBg="1"/>
      <p:bldP spid="2150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dirty="0" smtClean="0"/>
              <a:t>8.4 Внутренний и внешний контроль продаж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 bwMode="auto">
          <a:xfrm>
            <a:off x="900113" y="1484313"/>
            <a:ext cx="7786687" cy="464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800" i="1" smtClean="0"/>
              <a:t>Суть контроля</a:t>
            </a:r>
            <a:r>
              <a:rPr lang="ru-RU" sz="2800" smtClean="0"/>
              <a:t> состоит в том, что он поставляет информацию для принятия решений и потом дает возможность их воплощать. Речь идет о решениях о том, что делать дальше, имея поставленные цели и сложившуюся ситуацию.</a:t>
            </a:r>
          </a:p>
          <a:p>
            <a:pPr>
              <a:buFontTx/>
              <a:buNone/>
            </a:pPr>
            <a:endParaRPr lang="ru-RU" sz="3000" smtClean="0"/>
          </a:p>
        </p:txBody>
      </p:sp>
      <p:pic>
        <p:nvPicPr>
          <p:cNvPr id="11266" name="Picture 2" descr="C:\Users\USER\Desktop\Новая папка\Презентация Flash\Стильные персонажи для ваших презентаций\Khalva\Khalva&amp;Izyum-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3933825"/>
            <a:ext cx="12954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412875"/>
            <a:ext cx="7931150" cy="460851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smtClean="0"/>
          </a:p>
          <a:p>
            <a:r>
              <a:rPr lang="ru-RU" sz="2400" smtClean="0"/>
              <a:t>В системе продаж контролю подлежат, естественно, не все показатели, а только самые важные, ключевые, в первую очередь те, которые позволяют отслеживать результаты:</a:t>
            </a:r>
          </a:p>
          <a:p>
            <a:r>
              <a:rPr lang="ru-RU" sz="2400" smtClean="0"/>
              <a:t> итоговые — продажи в натуральном и стоимостном выражении; первые или повторные продажи; ведущие клиенты; отгрузка и оплата товара; дебиторская задолженность и т.д.;</a:t>
            </a:r>
          </a:p>
          <a:p>
            <a:r>
              <a:rPr lang="ru-RU" sz="2400" smtClean="0"/>
              <a:t> промежуточные — контакты, их регулярность, частота и динамика; движение клиентской базы;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mtClean="0"/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611188" y="476250"/>
            <a:ext cx="809466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>
                <a:solidFill>
                  <a:schemeClr val="tx2"/>
                </a:solidFill>
              </a:rPr>
              <a:t>8.4 Внутренний и внешний контроль продаж </a:t>
            </a:r>
            <a:endParaRPr lang="ru-RU" sz="4000">
              <a:solidFill>
                <a:schemeClr val="accent2"/>
              </a:solidFill>
            </a:endParaRPr>
          </a:p>
          <a:p>
            <a:pPr algn="ctr"/>
            <a:endParaRPr lang="ru-RU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build="p" animBg="1"/>
      <p:bldP spid="24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420938"/>
            <a:ext cx="7931150" cy="374491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i="1" smtClean="0"/>
              <a:t>Внутренний контроль продаж</a:t>
            </a:r>
            <a:r>
              <a:rPr lang="ru-RU" smtClean="0"/>
              <a:t> — это система, состоящая из входа (информационное обеспечение контроля), элементов выхода (результаты контроля) и совокупности таких звеньев, как среда контроля, центры ответственности, техника контроля, процедуры контроля, система учета.</a:t>
            </a:r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611188" y="476251"/>
            <a:ext cx="80946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4000" dirty="0">
                <a:solidFill>
                  <a:schemeClr val="tx2"/>
                </a:solidFill>
              </a:rPr>
              <a:t>8.4 Внутренний и внешний контроль продаж </a:t>
            </a:r>
            <a:endParaRPr lang="ru-RU" sz="4000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ru-RU" sz="4000" dirty="0">
              <a:solidFill>
                <a:schemeClr val="tx2"/>
              </a:solidFill>
            </a:endParaRPr>
          </a:p>
        </p:txBody>
      </p:sp>
      <p:pic>
        <p:nvPicPr>
          <p:cNvPr id="13314" name="Picture 2" descr="C:\Users\USER\Desktop\Новая папка\Презентация Flash\Стильные персонажи для ваших презентаций\Khalva\Khalva&amp;Izyum-0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3000" y="333375"/>
            <a:ext cx="1651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8.5 Мониторинг продаж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997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У каждого менеджера по продажам должна быть информация о возможностях продаж в регионе, т.е. о его потенциале. Потенциальные возможности региона следует сопоставить с уровнем среднемесячных продаж, что позволит определить уровень использования потенциала региона и сделать необходимые выводы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8.5 Мониторинг продаж</a:t>
            </a:r>
            <a:br>
              <a:rPr lang="ru-RU" smtClean="0"/>
            </a:br>
            <a:endParaRPr lang="ru-RU" smtClean="0"/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196975"/>
            <a:ext cx="8229600" cy="49291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Правильно выбранная частота общения с клиентом позволяет «держать руку на пульсе» региональных проблем, оперативно реагировать на изменение рыночной ситуации. Это особенно важно на современных конкурентных рынках, где работает много динамичных компаний, способных на активные и эффективные действия.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8.6 Эффективность продаж</a:t>
            </a:r>
          </a:p>
        </p:txBody>
      </p:sp>
      <p:sp>
        <p:nvSpPr>
          <p:cNvPr id="39938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smtClean="0"/>
              <a:t>Эффективность продаж</a:t>
            </a:r>
            <a:r>
              <a:rPr lang="ru-RU" smtClean="0"/>
              <a:t>—это относительный эффект, результативность данного вида деятельности компаний. В литературе отмечается, что эффективность определяется на основе </a:t>
            </a:r>
            <a:r>
              <a:rPr lang="ru-RU" b="1" i="1" smtClean="0"/>
              <a:t>количественных </a:t>
            </a:r>
            <a:r>
              <a:rPr lang="ru-RU" smtClean="0"/>
              <a:t>и </a:t>
            </a:r>
            <a:r>
              <a:rPr lang="ru-RU" b="1" i="1" smtClean="0"/>
              <a:t>качественных</a:t>
            </a:r>
            <a:r>
              <a:rPr lang="ru-RU" b="1" smtClean="0"/>
              <a:t> </a:t>
            </a:r>
            <a:r>
              <a:rPr lang="ru-RU" smtClean="0"/>
              <a:t>показателей продаж товарной продукции.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8.6 Эффективность продаж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981075"/>
            <a:ext cx="82296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smtClean="0"/>
              <a:t>Ключевые </a:t>
            </a:r>
            <a:r>
              <a:rPr lang="ru-RU" sz="2400" b="1" i="1" smtClean="0"/>
              <a:t>выходные показатели</a:t>
            </a:r>
            <a:r>
              <a:rPr lang="ru-RU" sz="2400" b="1" smtClean="0"/>
              <a:t> </a:t>
            </a:r>
            <a:r>
              <a:rPr lang="ru-RU" sz="2400" smtClean="0"/>
              <a:t>связаны с продажами и прибылями. Конкретными выходными показателями для отдельных торговых представителей являются следующие:</a:t>
            </a:r>
          </a:p>
          <a:p>
            <a:r>
              <a:rPr lang="ru-RU" sz="2400" smtClean="0"/>
              <a:t> достигнутые поступления от продаж;</a:t>
            </a:r>
          </a:p>
          <a:p>
            <a:r>
              <a:rPr lang="ru-RU" sz="2400" smtClean="0"/>
              <a:t> объем прибыли;</a:t>
            </a:r>
          </a:p>
          <a:p>
            <a:r>
              <a:rPr lang="ru-RU" sz="2400" smtClean="0"/>
              <a:t> полученный процент валовой маржи прибыли;</a:t>
            </a:r>
          </a:p>
          <a:p>
            <a:r>
              <a:rPr lang="ru-RU" sz="2400" smtClean="0"/>
              <a:t> объем продаж в расчете на потенциального клиента;</a:t>
            </a:r>
          </a:p>
          <a:p>
            <a:r>
              <a:rPr lang="ru-RU" sz="2400" smtClean="0"/>
              <a:t> объем продаж в расчете на фактического клиента;</a:t>
            </a:r>
          </a:p>
          <a:p>
            <a:r>
              <a:rPr lang="ru-RU" sz="2400" smtClean="0"/>
              <a:t> поступления от продаж как процентная доля потенциальных продаж;</a:t>
            </a:r>
          </a:p>
          <a:p>
            <a:r>
              <a:rPr lang="ru-RU" sz="2400" smtClean="0"/>
              <a:t> число заказов;</a:t>
            </a:r>
          </a:p>
          <a:p>
            <a:r>
              <a:rPr lang="ru-RU" sz="2400" smtClean="0"/>
              <a:t> объем продаж новым потребителям и число новых потребителей.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FLASHSPRING_BG_AUDIO_DURATION_TAG" val="0.0000000"/>
  <p:tag name="ISPRING_ULTRA_SCORM_SLIDE_COUNT" val="1"/>
  <p:tag name="ISPRING_SCORM_PASSING_SCORE" val="7.6900000000"/>
  <p:tag name="ISPRING_UUID" val="{251AC458-5680-446A-A03A-A773D4A72F79}"/>
  <p:tag name="ISPRING_RESOURCE_FOLDER" val="C:\Users\USER\Desktop\Новая папка\ispring_suite_ru_6_2_0_(6.2.0.3441)\Тема 7. Бизнес-план предпринимательской единицы\Тема 3\"/>
  <p:tag name="ISPRING_PRESENTATION_PATH" val="C:\Users\USER\Desktop\Новая папка\ispring_suite_ru_6_2_0_(6.2.0.3441)\Тема 7. Бизнес-план предпринимательской единицы\Тема 3.pptx"/>
  <p:tag name="ISPRING_RESOURCE_PATHS_HASH_2" val="6a3fbf9ba981cc83576dc378f479b82088a7f187"/>
</p:tagLst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2278</TotalTime>
  <Words>677</Words>
  <Application>Microsoft Office PowerPoint</Application>
  <PresentationFormat>Экран (4:3)</PresentationFormat>
  <Paragraphs>67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Symbol</vt:lpstr>
      <vt:lpstr>Тема1</vt:lpstr>
      <vt:lpstr>Управление продажами  Лебединская Юлия Сергеевна, канд. экон. наук  Тема 8: Управление финансами </vt:lpstr>
      <vt:lpstr>Тема 8:  Управление финансами</vt:lpstr>
      <vt:lpstr>8.1 Планирование и прогнозирование продаж</vt:lpstr>
      <vt:lpstr>8.1 Планирование и прогнозирование продаж</vt:lpstr>
      <vt:lpstr>Слайд 5</vt:lpstr>
      <vt:lpstr>8.2 Бюджет продаж, его оценка и распределение </vt:lpstr>
      <vt:lpstr>8.3 Финансовые риски</vt:lpstr>
      <vt:lpstr>8.3 Финансовые риски </vt:lpstr>
      <vt:lpstr>Слайд 9</vt:lpstr>
      <vt:lpstr>Слайд 10</vt:lpstr>
      <vt:lpstr>Слайд 11</vt:lpstr>
      <vt:lpstr>8.5 Мониторинг продаж</vt:lpstr>
      <vt:lpstr>8.5 Мониторинг продаж </vt:lpstr>
      <vt:lpstr>8.6 Эффективность продаж</vt:lpstr>
      <vt:lpstr>8.6 Эффективность продаж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home</cp:lastModifiedBy>
  <cp:revision>141</cp:revision>
  <dcterms:created xsi:type="dcterms:W3CDTF">2013-05-26T11:37:02Z</dcterms:created>
  <dcterms:modified xsi:type="dcterms:W3CDTF">2018-06-13T01:48:43Z</dcterms:modified>
</cp:coreProperties>
</file>