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52" r:id="rId1"/>
  </p:sldMasterIdLst>
  <p:notesMasterIdLst>
    <p:notesMasterId r:id="rId6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7" r:id="rId10"/>
    <p:sldId id="265" r:id="rId11"/>
    <p:sldId id="264" r:id="rId12"/>
    <p:sldId id="268" r:id="rId13"/>
    <p:sldId id="266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9" r:id="rId31"/>
    <p:sldId id="285" r:id="rId32"/>
    <p:sldId id="287" r:id="rId33"/>
    <p:sldId id="292" r:id="rId34"/>
    <p:sldId id="293" r:id="rId35"/>
    <p:sldId id="294" r:id="rId36"/>
    <p:sldId id="295" r:id="rId37"/>
    <p:sldId id="286" r:id="rId38"/>
    <p:sldId id="288" r:id="rId39"/>
    <p:sldId id="290" r:id="rId40"/>
    <p:sldId id="291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84A9E-FCCD-4419-A072-91C00BDD4DDE}" type="datetimeFigureOut">
              <a:rPr lang="ru-RU" smtClean="0"/>
              <a:t>26.09.2013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4C7FD-675E-4C7E-8E1C-8ED903C2EB2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1266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4C7FD-675E-4C7E-8E1C-8ED903C2EB20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2342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914C2-AACF-473C-B6ED-AB0EBC5C41A8}" type="datetime1">
              <a:rPr lang="ru-RU" smtClean="0"/>
              <a:t>26.09.2013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221CF1B-0AE4-4B5B-9FFB-C3C83607681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BC5C-970D-4E02-A928-5A85772B9FD3}" type="datetime1">
              <a:rPr lang="ru-RU" smtClean="0"/>
              <a:t>26.09.2013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221CF1B-0AE4-4B5B-9FFB-C3C83607681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E9C06-658F-48A2-8986-B7932FF00E14}" type="datetime1">
              <a:rPr lang="ru-RU" smtClean="0"/>
              <a:t>26.09.2013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53C-1CB9-48A8-B483-37B32C2FDE26}" type="datetime1">
              <a:rPr lang="ru-RU" smtClean="0"/>
              <a:t>26.09.2013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BA2-52D2-4B76-8539-492116CC3EC3}" type="datetime1">
              <a:rPr lang="ru-RU" smtClean="0"/>
              <a:t>26.09.2013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221CF1B-0AE4-4B5B-9FFB-C3C83607681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EE5E5-925C-492D-A55C-90BD09D1A8F3}" type="datetime1">
              <a:rPr lang="ru-RU" smtClean="0"/>
              <a:t>26.09.2013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A70B6-3D80-43B1-9B2B-D114325F4556}" type="datetime1">
              <a:rPr lang="ru-RU" smtClean="0"/>
              <a:t>26.09.2013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8C9AE-2ED9-467C-84E3-520885FBFAD5}" type="datetime1">
              <a:rPr lang="ru-RU" smtClean="0"/>
              <a:t>26.09.2013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C6C0F-415D-4F2D-BC86-4A2C597FB2F0}" type="datetime1">
              <a:rPr lang="ru-RU" smtClean="0"/>
              <a:t>26.09.2013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8BC2-C6E8-40F4-8796-163C01747EAD}" type="datetime1">
              <a:rPr lang="ru-RU" smtClean="0"/>
              <a:t>26.09.2013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5C11F-F1B0-442D-8F36-167CEDEFC21F}" type="datetime1">
              <a:rPr lang="ru-RU" smtClean="0"/>
              <a:t>26.09.2013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2CE91BB-AE9A-447E-B93C-D7CFD9E20294}" type="datetime1">
              <a:rPr lang="ru-RU" smtClean="0"/>
              <a:t>26.09.2013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221CF1B-0AE4-4B5B-9FFB-C3C83607681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556792"/>
            <a:ext cx="8458200" cy="2160240"/>
          </a:xfrm>
        </p:spPr>
        <p:txBody>
          <a:bodyPr>
            <a:normAutofit/>
          </a:bodyPr>
          <a:lstStyle/>
          <a:p>
            <a:r>
              <a:rPr lang="ru-RU" sz="5000" b="1" dirty="0" smtClean="0"/>
              <a:t>Конъюнктурный анализ </a:t>
            </a:r>
            <a:br>
              <a:rPr lang="ru-RU" sz="5000" b="1" dirty="0" smtClean="0"/>
            </a:br>
            <a:r>
              <a:rPr lang="ru-RU" sz="5000" b="1" dirty="0" smtClean="0"/>
              <a:t>мировых рынков</a:t>
            </a:r>
            <a:endParaRPr lang="ru-RU" sz="5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098776"/>
            <a:ext cx="8458200" cy="1418456"/>
          </a:xfrm>
        </p:spPr>
        <p:txBody>
          <a:bodyPr>
            <a:noAutofit/>
          </a:bodyPr>
          <a:lstStyle/>
          <a:p>
            <a:r>
              <a:rPr lang="ru-RU" sz="3000" b="1" dirty="0" smtClean="0"/>
              <a:t>Преподаватель: Красова Елена Викторовна, доцент кафедры мировой экономики и международных отношений</a:t>
            </a:r>
            <a:endParaRPr lang="ru-RU" sz="3000" b="1" dirty="0"/>
          </a:p>
        </p:txBody>
      </p:sp>
    </p:spTree>
    <p:extLst>
      <p:ext uri="{BB962C8B-B14F-4D97-AF65-F5344CB8AC3E}">
        <p14:creationId xmlns:p14="http://schemas.microsoft.com/office/powerpoint/2010/main" val="235472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860514"/>
            <a:ext cx="85876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Целью</a:t>
            </a:r>
            <a:r>
              <a:rPr lang="ru-RU" sz="4000" b="1" dirty="0" smtClean="0"/>
              <a:t> </a:t>
            </a:r>
            <a:r>
              <a:rPr lang="ru-RU" sz="4000" dirty="0"/>
              <a:t>освоения учебной </a:t>
            </a:r>
            <a:r>
              <a:rPr lang="ru-RU" sz="4000" dirty="0" smtClean="0"/>
              <a:t>дисциплины</a:t>
            </a:r>
          </a:p>
          <a:p>
            <a:r>
              <a:rPr lang="ru-RU" sz="4000" dirty="0" smtClean="0"/>
              <a:t>является расширение знаний об особенностях формирования конъюнктуры мировых товарных рынков и получение практических навыков комплексного конъюнктурного анализа конкретных рынков</a:t>
            </a:r>
            <a:endParaRPr lang="ru-RU" sz="4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179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251520" y="332656"/>
            <a:ext cx="8458200" cy="5904656"/>
          </a:xfrm>
          <a:prstGeom prst="rect">
            <a:avLst/>
          </a:prstGeom>
        </p:spPr>
        <p:txBody>
          <a:bodyPr/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Задачи </a:t>
            </a: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дисциплины</a:t>
            </a:r>
            <a:r>
              <a:rPr lang="ru-RU" dirty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дополнить </a:t>
            </a:r>
            <a:r>
              <a:rPr lang="ru-RU" sz="2400" dirty="0"/>
              <a:t>и углубить </a:t>
            </a:r>
            <a:r>
              <a:rPr lang="ru-RU" sz="2400" dirty="0" smtClean="0"/>
              <a:t>знания </a:t>
            </a:r>
            <a:r>
              <a:rPr lang="ru-RU" sz="2400" dirty="0"/>
              <a:t>об особенностях функционирования и формирования конъюнктуры мировых товарных рынков</a:t>
            </a:r>
            <a:r>
              <a:rPr lang="ru-RU" sz="2400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методологически </a:t>
            </a:r>
            <a:r>
              <a:rPr lang="ru-RU" sz="2400" dirty="0"/>
              <a:t>и методически </a:t>
            </a:r>
            <a:r>
              <a:rPr lang="ru-RU" sz="2400" dirty="0" smtClean="0"/>
              <a:t>подготовиться к </a:t>
            </a:r>
            <a:r>
              <a:rPr lang="ru-RU" sz="2400" dirty="0"/>
              <a:t>решению практических задач по комплексному конъюнктурному анализу мировых рынков</a:t>
            </a:r>
            <a:r>
              <a:rPr lang="ru-RU" sz="2400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сформировать навыки </a:t>
            </a:r>
            <a:r>
              <a:rPr lang="ru-RU" sz="2400" dirty="0"/>
              <a:t>проведения конъюнктурного анализа мировых рынков конкретных товаров на основе изученных методов</a:t>
            </a:r>
            <a:r>
              <a:rPr lang="ru-RU" sz="2400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закрепить и </a:t>
            </a:r>
            <a:r>
              <a:rPr lang="ru-RU" sz="2400" dirty="0"/>
              <a:t>развить полученные ранее навыки сбора и обработки статистической </a:t>
            </a:r>
            <a:r>
              <a:rPr lang="ru-RU" sz="2400" dirty="0" smtClean="0"/>
              <a:t>информации;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развить навыки </a:t>
            </a:r>
            <a:r>
              <a:rPr lang="ru-RU" sz="2400" dirty="0"/>
              <a:t>проведения самостоятельных прикладных исследований рыночной </a:t>
            </a:r>
            <a:r>
              <a:rPr lang="ru-RU" sz="2400" dirty="0" smtClean="0"/>
              <a:t>конъюнктуры.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04448" y="6504384"/>
            <a:ext cx="387152" cy="381000"/>
          </a:xfrm>
        </p:spPr>
        <p:txBody>
          <a:bodyPr/>
          <a:lstStyle/>
          <a:p>
            <a:fld id="{CCDA45F6-A460-4317-B6B4-DAD534D3B343}" type="slidenum">
              <a:rPr lang="ru-RU" sz="1600" b="1" smtClean="0">
                <a:solidFill>
                  <a:schemeClr val="tx1"/>
                </a:solidFill>
              </a:rPr>
              <a:t>3</a:t>
            </a:fld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8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4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24744"/>
            <a:ext cx="8784976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/>
              <a:t>Тема 1.</a:t>
            </a:r>
            <a:r>
              <a:rPr lang="ru-RU" sz="2500" dirty="0"/>
              <a:t> Мировой рынок как система отдельных товарных </a:t>
            </a:r>
            <a:r>
              <a:rPr lang="ru-RU" sz="2500" dirty="0" smtClean="0"/>
              <a:t>рынков</a:t>
            </a:r>
            <a:endParaRPr lang="ru-RU" sz="2500" dirty="0"/>
          </a:p>
          <a:p>
            <a:r>
              <a:rPr lang="ru-RU" sz="2500" b="1" dirty="0"/>
              <a:t>Тема 2.</a:t>
            </a:r>
            <a:r>
              <a:rPr lang="ru-RU" sz="2500" dirty="0"/>
              <a:t> Экономическая конъюнктура мировых товарных рынков: сущность и факторы </a:t>
            </a:r>
            <a:r>
              <a:rPr lang="ru-RU" sz="2500" dirty="0" smtClean="0"/>
              <a:t>формирования</a:t>
            </a:r>
            <a:endParaRPr lang="ru-RU" sz="2500" dirty="0"/>
          </a:p>
          <a:p>
            <a:r>
              <a:rPr lang="ru-RU" sz="2500" b="1" dirty="0" smtClean="0"/>
              <a:t>Тема </a:t>
            </a:r>
            <a:r>
              <a:rPr lang="ru-RU" sz="2500" b="1" dirty="0"/>
              <a:t>3.</a:t>
            </a:r>
            <a:r>
              <a:rPr lang="ru-RU" sz="2500" dirty="0"/>
              <a:t> Основы конъюнктурных исследований мировых </a:t>
            </a:r>
            <a:r>
              <a:rPr lang="ru-RU" sz="2500" dirty="0" smtClean="0"/>
              <a:t>рынков</a:t>
            </a:r>
            <a:endParaRPr lang="ru-RU" sz="2500" dirty="0"/>
          </a:p>
          <a:p>
            <a:r>
              <a:rPr lang="ru-RU" sz="2500" b="1" dirty="0"/>
              <a:t>Тема 4.</a:t>
            </a:r>
            <a:r>
              <a:rPr lang="ru-RU" sz="2500" dirty="0"/>
              <a:t> Источники конъюнктурной информации </a:t>
            </a:r>
            <a:endParaRPr lang="ru-RU" sz="2500" dirty="0" smtClean="0"/>
          </a:p>
          <a:p>
            <a:r>
              <a:rPr lang="ru-RU" sz="2500" b="1" dirty="0" smtClean="0"/>
              <a:t>Тема </a:t>
            </a:r>
            <a:r>
              <a:rPr lang="ru-RU" sz="2500" b="1" dirty="0"/>
              <a:t>5.</a:t>
            </a:r>
            <a:r>
              <a:rPr lang="ru-RU" sz="2500" dirty="0"/>
              <a:t> Анализ деятельности участников мировых </a:t>
            </a:r>
            <a:r>
              <a:rPr lang="ru-RU" sz="2500" dirty="0" smtClean="0"/>
              <a:t>рынков</a:t>
            </a:r>
            <a:endParaRPr lang="ru-RU" sz="2500" dirty="0"/>
          </a:p>
          <a:p>
            <a:r>
              <a:rPr lang="ru-RU" sz="2500" b="1" dirty="0"/>
              <a:t>Тема 6.</a:t>
            </a:r>
            <a:r>
              <a:rPr lang="ru-RU" sz="2500" dirty="0"/>
              <a:t> Показатели конъюнктуры мировых товарных рынков </a:t>
            </a:r>
            <a:endParaRPr lang="ru-RU" sz="2500" dirty="0" smtClean="0"/>
          </a:p>
          <a:p>
            <a:r>
              <a:rPr lang="ru-RU" sz="2500" b="1" dirty="0" smtClean="0"/>
              <a:t>Тема </a:t>
            </a:r>
            <a:r>
              <a:rPr lang="ru-RU" sz="2500" b="1" dirty="0"/>
              <a:t>7.</a:t>
            </a:r>
            <a:r>
              <a:rPr lang="ru-RU" sz="2500" dirty="0"/>
              <a:t> Индексы рыночной конъюнктуры </a:t>
            </a:r>
            <a:endParaRPr lang="ru-RU" sz="2500" dirty="0" smtClean="0"/>
          </a:p>
          <a:p>
            <a:r>
              <a:rPr lang="ru-RU" sz="2500" b="1" dirty="0" smtClean="0"/>
              <a:t>Тема </a:t>
            </a:r>
            <a:r>
              <a:rPr lang="ru-RU" sz="2500" b="1" dirty="0"/>
              <a:t>9.</a:t>
            </a:r>
            <a:r>
              <a:rPr lang="ru-RU" sz="2500" dirty="0"/>
              <a:t> Прикладное значение конъюнктурного анализа </a:t>
            </a:r>
            <a:endParaRPr lang="ru-RU" sz="2500" dirty="0" smtClean="0"/>
          </a:p>
          <a:p>
            <a:r>
              <a:rPr lang="ru-RU" sz="2500" b="1" dirty="0" smtClean="0"/>
              <a:t>Тема </a:t>
            </a:r>
            <a:r>
              <a:rPr lang="ru-RU" sz="2500" b="1" dirty="0"/>
              <a:t>8.</a:t>
            </a:r>
            <a:r>
              <a:rPr lang="ru-RU" sz="2500" dirty="0"/>
              <a:t> Использование статистических методов в конъюнктурном анализе и прогнозировании мировых </a:t>
            </a:r>
            <a:r>
              <a:rPr lang="ru-RU" sz="2500" dirty="0" smtClean="0"/>
              <a:t>рынков</a:t>
            </a:r>
            <a:endParaRPr lang="ru-RU" sz="25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59623" y="-27384"/>
            <a:ext cx="8458200" cy="914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000" b="1" dirty="0" smtClean="0">
                <a:solidFill>
                  <a:schemeClr val="accent6">
                    <a:lumMod val="75000"/>
                  </a:schemeClr>
                </a:solidFill>
              </a:rPr>
              <a:t>Темы  лекций</a:t>
            </a:r>
            <a:endParaRPr lang="ru-RU" sz="5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431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5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159623" y="-27384"/>
            <a:ext cx="8458200" cy="914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000" b="1" dirty="0" smtClean="0">
                <a:solidFill>
                  <a:schemeClr val="accent6">
                    <a:lumMod val="75000"/>
                  </a:schemeClr>
                </a:solidFill>
              </a:rPr>
              <a:t>Темы практических занятий</a:t>
            </a:r>
            <a:endParaRPr lang="ru-RU" sz="5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124744"/>
            <a:ext cx="87849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Тема 1.</a:t>
            </a:r>
            <a:r>
              <a:rPr lang="ru-RU" sz="2800" dirty="0"/>
              <a:t> Эволюция мировых </a:t>
            </a:r>
            <a:r>
              <a:rPr lang="ru-RU" sz="2800" dirty="0" smtClean="0"/>
              <a:t>рынков, </a:t>
            </a:r>
            <a:r>
              <a:rPr lang="ru-RU" sz="2800" dirty="0"/>
              <a:t>дискуссия с выбором модераторов</a:t>
            </a:r>
            <a:r>
              <a:rPr lang="ru-RU" sz="2800" dirty="0" smtClean="0"/>
              <a:t>)</a:t>
            </a:r>
            <a:endParaRPr lang="ru-RU" sz="2800" dirty="0"/>
          </a:p>
          <a:p>
            <a:r>
              <a:rPr lang="ru-RU" sz="2800" b="1" dirty="0"/>
              <a:t>Тема 2.</a:t>
            </a:r>
            <a:r>
              <a:rPr lang="ru-RU" sz="2800" dirty="0"/>
              <a:t> Формирование информационной основы для проведения конъюнктурного </a:t>
            </a:r>
            <a:r>
              <a:rPr lang="ru-RU" sz="2800" dirty="0" smtClean="0"/>
              <a:t>анализа</a:t>
            </a:r>
            <a:endParaRPr lang="ru-RU" sz="2800" dirty="0"/>
          </a:p>
          <a:p>
            <a:r>
              <a:rPr lang="ru-RU" sz="2800" b="1" dirty="0"/>
              <a:t>Тема 3.</a:t>
            </a:r>
            <a:r>
              <a:rPr lang="ru-RU" sz="2800" dirty="0"/>
              <a:t> Расчет показателей и индексов конъюнктуры мирового рынка конкретного товара </a:t>
            </a:r>
            <a:r>
              <a:rPr lang="ru-RU" sz="2800" dirty="0" smtClean="0"/>
              <a:t>(решение </a:t>
            </a:r>
            <a:r>
              <a:rPr lang="ru-RU" sz="2800" dirty="0"/>
              <a:t>задач, индивидуальная практическая работа</a:t>
            </a:r>
            <a:r>
              <a:rPr lang="ru-RU" sz="2800" dirty="0" smtClean="0"/>
              <a:t>)</a:t>
            </a:r>
            <a:endParaRPr lang="ru-RU" sz="2800" dirty="0"/>
          </a:p>
          <a:p>
            <a:r>
              <a:rPr lang="ru-RU" sz="2800" b="1" dirty="0"/>
              <a:t>Тема 4.</a:t>
            </a:r>
            <a:r>
              <a:rPr lang="ru-RU" sz="2800" dirty="0"/>
              <a:t> Использование статистических методов в конъюнктурном анализе мирового рынка конкретного товара (2 часа, решение задач, индивидуальная практическая работа</a:t>
            </a:r>
            <a:r>
              <a:rPr lang="ru-RU" sz="2800" dirty="0" smtClean="0"/>
              <a:t>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39477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6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51520" y="-221704"/>
            <a:ext cx="8458200" cy="914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000" b="1" dirty="0" smtClean="0">
                <a:solidFill>
                  <a:schemeClr val="accent6">
                    <a:lumMod val="75000"/>
                  </a:schemeClr>
                </a:solidFill>
              </a:rPr>
              <a:t>Понятие мирового рынка</a:t>
            </a:r>
            <a:endParaRPr lang="ru-RU" sz="5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20688"/>
            <a:ext cx="8640960" cy="626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/>
              <a:t>Мировая экономика</a:t>
            </a:r>
            <a:r>
              <a:rPr lang="ru-RU" sz="1900" dirty="0"/>
              <a:t>  </a:t>
            </a:r>
            <a:r>
              <a:rPr lang="ru-RU" sz="1900" dirty="0" smtClean="0"/>
              <a:t>-  экономика </a:t>
            </a:r>
            <a:r>
              <a:rPr lang="ru-RU" sz="1900" dirty="0"/>
              <a:t>всех стран мирового содружества, рассматриваемая с учетом межстрановых экономических взаимосвязей и взаимодействий</a:t>
            </a:r>
            <a:r>
              <a:rPr lang="ru-RU" sz="1900" dirty="0" smtClean="0"/>
              <a:t>.</a:t>
            </a:r>
          </a:p>
          <a:p>
            <a:endParaRPr lang="ru-RU" sz="1000" dirty="0" smtClean="0"/>
          </a:p>
          <a:p>
            <a:r>
              <a:rPr lang="ru-RU" sz="1900" b="1" dirty="0"/>
              <a:t>Международные отношения </a:t>
            </a:r>
            <a:r>
              <a:rPr lang="ru-RU" sz="1900" dirty="0" smtClean="0"/>
              <a:t>- </a:t>
            </a:r>
            <a:r>
              <a:rPr lang="ru-RU" sz="1900" dirty="0"/>
              <a:t>система политических, экономических, научно-технических, культурных, военных, дипломатических и иных устойчивых взаимосвязей и взаимодействий субъектов международных отношений: государств; народов; межгосударственных правительственных и неправительственных объединений, организаций и органов; партий и движений; отдельных лиц и их групп</a:t>
            </a:r>
            <a:r>
              <a:rPr lang="ru-RU" sz="1900" dirty="0" smtClean="0"/>
              <a:t>.</a:t>
            </a:r>
          </a:p>
          <a:p>
            <a:endParaRPr lang="ru-RU" sz="1000" dirty="0"/>
          </a:p>
          <a:p>
            <a:r>
              <a:rPr lang="ru-RU" sz="1900" b="1" dirty="0"/>
              <a:t>Мировое хозяйство</a:t>
            </a:r>
            <a:r>
              <a:rPr lang="ru-RU" sz="1900" dirty="0"/>
              <a:t>  </a:t>
            </a:r>
            <a:r>
              <a:rPr lang="ru-RU" sz="1900" dirty="0" smtClean="0"/>
              <a:t>- </a:t>
            </a:r>
            <a:r>
              <a:rPr lang="ru-RU" sz="1900" dirty="0"/>
              <a:t>система взаимосвязанных национальных хозяйств, в основе которой лежит международное разделение труда, различные экономические и политические отношения, это исторически сложившаяся совокупность национальных хозяйств стран мира, экономически связанных между собой</a:t>
            </a:r>
            <a:r>
              <a:rPr lang="ru-RU" sz="1900" dirty="0" smtClean="0"/>
              <a:t>.</a:t>
            </a:r>
          </a:p>
          <a:p>
            <a:endParaRPr lang="ru-RU" sz="1000" dirty="0"/>
          </a:p>
          <a:p>
            <a:r>
              <a:rPr lang="ru-RU" sz="1900" b="1" dirty="0" smtClean="0"/>
              <a:t>Международный рынок </a:t>
            </a:r>
            <a:r>
              <a:rPr lang="ru-RU" sz="1900" dirty="0" smtClean="0"/>
              <a:t>– часть национальных рынков, осуществляющая товарообмен с зарубежными рынками.</a:t>
            </a:r>
          </a:p>
          <a:p>
            <a:endParaRPr lang="ru-RU" sz="1000" u="sng" dirty="0"/>
          </a:p>
          <a:p>
            <a:r>
              <a:rPr lang="ru-RU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Мировой рынок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устойчивых товарно-денежных отношений между странами, связанными между собой участием в международном разделении труда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5136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7</a:t>
            </a:fld>
            <a:endParaRPr lang="ru-RU" dirty="0"/>
          </a:p>
        </p:txBody>
      </p:sp>
      <p:pic>
        <p:nvPicPr>
          <p:cNvPr id="3" name="Picture 4" descr="Untitled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980728"/>
            <a:ext cx="7848873" cy="576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2"/>
          <p:cNvSpPr txBox="1">
            <a:spLocks/>
          </p:cNvSpPr>
          <p:nvPr/>
        </p:nvSpPr>
        <p:spPr>
          <a:xfrm>
            <a:off x="218256" y="66328"/>
            <a:ext cx="8458200" cy="11304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000" b="1" dirty="0" smtClean="0">
                <a:solidFill>
                  <a:schemeClr val="accent6">
                    <a:lumMod val="75000"/>
                  </a:schemeClr>
                </a:solidFill>
              </a:rPr>
              <a:t>Понятие мирового рынка 2</a:t>
            </a:r>
            <a:endParaRPr lang="ru-RU" sz="5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25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8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2566" y="1628800"/>
            <a:ext cx="876991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/>
              <a:t>Возникновение</a:t>
            </a:r>
            <a:r>
              <a:rPr lang="ru-RU" sz="3000" dirty="0" smtClean="0"/>
              <a:t> мирового рынка – результат  интернационализации </a:t>
            </a:r>
            <a:r>
              <a:rPr lang="ru-RU" sz="3000" dirty="0"/>
              <a:t>хозяйственной жизни, переплетения экономических процессов и явлений на глобальном </a:t>
            </a:r>
            <a:r>
              <a:rPr lang="ru-RU" sz="3000" dirty="0" smtClean="0"/>
              <a:t>уровне. </a:t>
            </a:r>
          </a:p>
          <a:p>
            <a:endParaRPr lang="ru-RU" sz="3000" dirty="0"/>
          </a:p>
          <a:p>
            <a:r>
              <a:rPr lang="ru-RU" sz="3000" dirty="0" smtClean="0"/>
              <a:t>МР </a:t>
            </a:r>
            <a:r>
              <a:rPr lang="ru-RU" sz="3000" b="1" dirty="0" smtClean="0"/>
              <a:t>сформировался</a:t>
            </a:r>
            <a:r>
              <a:rPr lang="ru-RU" sz="3000" dirty="0" smtClean="0"/>
              <a:t> к </a:t>
            </a:r>
            <a:r>
              <a:rPr lang="ru-RU" sz="3000" dirty="0"/>
              <a:t>концу XIX — началу XX века, выступая производным от внутренних рынков национальных государств. </a:t>
            </a:r>
            <a:endParaRPr lang="ru-RU" sz="1000" dirty="0"/>
          </a:p>
          <a:p>
            <a:endParaRPr lang="ru-RU" sz="10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18256" y="210344"/>
            <a:ext cx="8458200" cy="914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500" b="1" dirty="0" smtClean="0">
                <a:solidFill>
                  <a:schemeClr val="accent6">
                    <a:lumMod val="75000"/>
                  </a:schemeClr>
                </a:solidFill>
              </a:rPr>
              <a:t>Возникновение мирового рынка</a:t>
            </a:r>
            <a:endParaRPr lang="ru-RU" sz="4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534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9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2566" y="991863"/>
            <a:ext cx="8769914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/>
              <a:t> </a:t>
            </a:r>
            <a:r>
              <a:rPr lang="en-US" dirty="0" smtClean="0"/>
              <a:t>I</a:t>
            </a:r>
            <a:r>
              <a:rPr lang="ru-RU" dirty="0" smtClean="0"/>
              <a:t>. </a:t>
            </a:r>
            <a:r>
              <a:rPr lang="ru-RU" b="1" i="1" dirty="0" smtClean="0"/>
              <a:t>Внутренний </a:t>
            </a:r>
            <a:r>
              <a:rPr lang="ru-RU" b="1" i="1" dirty="0"/>
              <a:t>рынок</a:t>
            </a:r>
            <a:r>
              <a:rPr lang="ru-RU" b="1" dirty="0"/>
              <a:t> </a:t>
            </a:r>
            <a:r>
              <a:rPr lang="ru-RU" dirty="0"/>
              <a:t>- сфера </a:t>
            </a:r>
            <a:r>
              <a:rPr lang="ru-RU" dirty="0" smtClean="0"/>
              <a:t>обращения (обмена</a:t>
            </a:r>
            <a:r>
              <a:rPr lang="ru-RU" dirty="0"/>
              <a:t>), в рамках которой все произведенное </a:t>
            </a:r>
            <a:r>
              <a:rPr lang="ru-RU" dirty="0" smtClean="0"/>
              <a:t> реализуется </a:t>
            </a:r>
            <a:r>
              <a:rPr lang="ru-RU" dirty="0"/>
              <a:t>внутри данной страны. </a:t>
            </a:r>
            <a:r>
              <a:rPr lang="ru-RU" dirty="0" smtClean="0"/>
              <a:t>Внутренний </a:t>
            </a:r>
            <a:r>
              <a:rPr lang="ru-RU" dirty="0"/>
              <a:t>рынок </a:t>
            </a:r>
            <a:r>
              <a:rPr lang="ru-RU" dirty="0" smtClean="0"/>
              <a:t>– это такие </a:t>
            </a:r>
            <a:r>
              <a:rPr lang="ru-RU" dirty="0"/>
              <a:t>рыночные отношения, при которых отечественные продукты не уходят из страны, продаются отечественным потребителям.</a:t>
            </a:r>
          </a:p>
          <a:p>
            <a:endParaRPr lang="ru-RU" dirty="0" smtClean="0"/>
          </a:p>
          <a:p>
            <a:r>
              <a:rPr lang="en-US" dirty="0" smtClean="0"/>
              <a:t>II</a:t>
            </a:r>
            <a:r>
              <a:rPr lang="ru-RU" dirty="0" smtClean="0"/>
              <a:t>. </a:t>
            </a:r>
            <a:r>
              <a:rPr lang="ru-RU" b="1" i="1" dirty="0" smtClean="0"/>
              <a:t>Национальный </a:t>
            </a:r>
            <a:r>
              <a:rPr lang="ru-RU" b="1" i="1" dirty="0"/>
              <a:t>рынок</a:t>
            </a:r>
            <a:r>
              <a:rPr lang="ru-RU" b="1" dirty="0"/>
              <a:t> </a:t>
            </a:r>
            <a:r>
              <a:rPr lang="ru-RU" dirty="0"/>
              <a:t>- рынок данной страны, часть которого связана с международным обменом (экспортом и импортом товаров и услуг). Таким образом, внутренний рынок дополняется той частью экономического пространства данной страны, которая связана с международным экономическим обменом.</a:t>
            </a:r>
          </a:p>
          <a:p>
            <a:endParaRPr lang="ru-RU" dirty="0" smtClean="0"/>
          </a:p>
          <a:p>
            <a:r>
              <a:rPr lang="en-US" dirty="0" smtClean="0"/>
              <a:t>III</a:t>
            </a:r>
            <a:r>
              <a:rPr lang="ru-RU" dirty="0" smtClean="0"/>
              <a:t>.</a:t>
            </a:r>
            <a:r>
              <a:rPr lang="en-US" i="1" dirty="0" smtClean="0"/>
              <a:t> </a:t>
            </a:r>
            <a:r>
              <a:rPr lang="ru-RU" b="1" i="1" dirty="0" smtClean="0"/>
              <a:t>Международный </a:t>
            </a:r>
            <a:r>
              <a:rPr lang="ru-RU" b="1" i="1" dirty="0"/>
              <a:t>рынок</a:t>
            </a:r>
            <a:r>
              <a:rPr lang="ru-RU" b="1" dirty="0"/>
              <a:t> </a:t>
            </a:r>
            <a:r>
              <a:rPr lang="ru-RU" dirty="0"/>
              <a:t>- совокупность сегментов национальных рынков, которые связаны с зарубежными рынками и ориентированы на иностранных покупателей и продавцов. </a:t>
            </a:r>
          </a:p>
          <a:p>
            <a:endParaRPr lang="ru-RU" dirty="0" smtClean="0"/>
          </a:p>
          <a:p>
            <a:r>
              <a:rPr lang="en-US" dirty="0" smtClean="0"/>
              <a:t>IV</a:t>
            </a:r>
            <a:r>
              <a:rPr lang="ru-RU" dirty="0" smtClean="0"/>
              <a:t>. </a:t>
            </a:r>
            <a:r>
              <a:rPr lang="ru-RU" b="1" i="1" dirty="0" smtClean="0"/>
              <a:t>Мировой </a:t>
            </a:r>
            <a:r>
              <a:rPr lang="ru-RU" b="1" i="1" dirty="0"/>
              <a:t>рынок</a:t>
            </a:r>
            <a:r>
              <a:rPr lang="ru-RU" b="1" dirty="0"/>
              <a:t> </a:t>
            </a:r>
            <a:r>
              <a:rPr lang="ru-RU" dirty="0"/>
              <a:t>- синтетическое понятие, объединяющее рынки всех стран мира в единое целое. При этом связь между рынками отдельных стран опосредствуется международной торговлей товарами и услугами, международным движением капитала и рабочей силы (в более широком контексте – международной миграцией населения), а также – во все более значительных масштабах – международным информационным </a:t>
            </a:r>
            <a:r>
              <a:rPr lang="ru-RU" sz="2000" dirty="0"/>
              <a:t>обменом. </a:t>
            </a:r>
            <a:endParaRPr lang="ru-RU" sz="10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18256" y="116632"/>
            <a:ext cx="8458200" cy="914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500" b="1" dirty="0" smtClean="0">
                <a:solidFill>
                  <a:schemeClr val="accent6">
                    <a:lumMod val="75000"/>
                  </a:schemeClr>
                </a:solidFill>
              </a:rPr>
              <a:t>Этапы развития мирового рынка</a:t>
            </a:r>
            <a:endParaRPr lang="ru-RU" sz="4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3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10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991863"/>
            <a:ext cx="876991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/>
              <a:t> </a:t>
            </a:r>
            <a:endParaRPr lang="ru-RU" sz="1000" dirty="0"/>
          </a:p>
          <a:p>
            <a:r>
              <a:rPr lang="ru-RU" sz="3000" dirty="0" smtClean="0"/>
              <a:t>Мировой рынок, как </a:t>
            </a:r>
            <a:r>
              <a:rPr lang="ru-RU" sz="3000" dirty="0"/>
              <a:t>и </a:t>
            </a:r>
            <a:r>
              <a:rPr lang="ru-RU" sz="3000" dirty="0" smtClean="0"/>
              <a:t>внутренний, </a:t>
            </a:r>
            <a:r>
              <a:rPr lang="ru-RU" sz="3000" b="1" dirty="0"/>
              <a:t>состоит</a:t>
            </a:r>
            <a:r>
              <a:rPr lang="ru-RU" sz="3000" dirty="0"/>
              <a:t> из </a:t>
            </a:r>
            <a:r>
              <a:rPr lang="ru-RU" sz="3000" dirty="0" smtClean="0"/>
              <a:t>товарного и ресурсного рынков. </a:t>
            </a:r>
            <a:r>
              <a:rPr lang="ru-RU" sz="3000" dirty="0"/>
              <a:t>Но хозяйственное поле мирового рынка </a:t>
            </a:r>
            <a:r>
              <a:rPr lang="ru-RU" sz="3000" dirty="0" smtClean="0"/>
              <a:t>имеет мировой масштаб (см. схему).</a:t>
            </a:r>
          </a:p>
          <a:p>
            <a:endParaRPr lang="ru-RU" sz="1000" dirty="0" smtClean="0"/>
          </a:p>
          <a:p>
            <a:endParaRPr lang="ru-RU" sz="1000" dirty="0"/>
          </a:p>
          <a:p>
            <a:r>
              <a:rPr lang="ru-RU" sz="3000" b="1" dirty="0" smtClean="0"/>
              <a:t>По </a:t>
            </a:r>
            <a:r>
              <a:rPr lang="ru-RU" sz="3000" b="1" dirty="0"/>
              <a:t>сравнению с внутренним </a:t>
            </a:r>
            <a:r>
              <a:rPr lang="ru-RU" sz="3000" dirty="0" smtClean="0"/>
              <a:t>мировой </a:t>
            </a:r>
            <a:r>
              <a:rPr lang="ru-RU" sz="3000" dirty="0"/>
              <a:t>рынок </a:t>
            </a:r>
            <a:r>
              <a:rPr lang="ru-RU" sz="3000" dirty="0" smtClean="0"/>
              <a:t>имеет </a:t>
            </a:r>
            <a:r>
              <a:rPr lang="ru-RU" sz="3000" dirty="0"/>
              <a:t>в своей структуре два дополнительных </a:t>
            </a:r>
            <a:r>
              <a:rPr lang="ru-RU" sz="3000" dirty="0" smtClean="0"/>
              <a:t>элемента:</a:t>
            </a:r>
            <a:endParaRPr lang="ru-RU" sz="3000" dirty="0"/>
          </a:p>
          <a:p>
            <a:r>
              <a:rPr lang="ru-RU" sz="3000" dirty="0"/>
              <a:t>1) валютный рынок, соизмеряющий ценности национальных денежных единиц;</a:t>
            </a:r>
          </a:p>
          <a:p>
            <a:r>
              <a:rPr lang="ru-RU" sz="3000" dirty="0"/>
              <a:t>2) </a:t>
            </a:r>
            <a:r>
              <a:rPr lang="ru-RU" sz="3000" dirty="0" smtClean="0"/>
              <a:t>мировую рыночную инфраструктуру</a:t>
            </a:r>
            <a:r>
              <a:rPr lang="ru-RU" sz="3000" dirty="0"/>
              <a:t>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18256" y="66328"/>
            <a:ext cx="8458200" cy="11304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500" b="1" dirty="0" smtClean="0">
                <a:solidFill>
                  <a:schemeClr val="accent6">
                    <a:lumMod val="75000"/>
                  </a:schemeClr>
                </a:solidFill>
              </a:rPr>
              <a:t>Структура мирового рынка</a:t>
            </a:r>
            <a:endParaRPr lang="ru-RU" sz="4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57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11</a:t>
            </a:fld>
            <a:endParaRPr lang="ru-RU" dirty="0"/>
          </a:p>
        </p:txBody>
      </p:sp>
      <p:graphicFrame>
        <p:nvGraphicFramePr>
          <p:cNvPr id="3" name="Group 3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485682"/>
              </p:ext>
            </p:extLst>
          </p:nvPr>
        </p:nvGraphicFramePr>
        <p:xfrm>
          <a:off x="323528" y="980728"/>
          <a:ext cx="8678416" cy="5727172"/>
        </p:xfrm>
        <a:graphic>
          <a:graphicData uri="http://schemas.openxmlformats.org/drawingml/2006/table">
            <a:tbl>
              <a:tblPr/>
              <a:tblGrid>
                <a:gridCol w="1381831"/>
                <a:gridCol w="1354473"/>
                <a:gridCol w="1440160"/>
                <a:gridCol w="1368152"/>
                <a:gridCol w="1512168"/>
                <a:gridCol w="1621632"/>
              </a:tblGrid>
              <a:tr h="1106849">
                <a:tc gridSpan="6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Мировой рынок со своей инфраструктурой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3546"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Рынок реальных благ</a:t>
                      </a:r>
                      <a:endParaRPr kumimoji="0" lang="ru-RU" sz="2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Кредитно-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финансовый и валютный рынок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068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Рынок товаров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Рынок факторов производства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0684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Потреб. товары и услуги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Рынок труда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Рынок земли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Инвест. товары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Рынок кредитов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Рынок инвестиций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92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Рынок капиталов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одзаголовок 2"/>
          <p:cNvSpPr txBox="1">
            <a:spLocks/>
          </p:cNvSpPr>
          <p:nvPr/>
        </p:nvSpPr>
        <p:spPr>
          <a:xfrm>
            <a:off x="218256" y="44624"/>
            <a:ext cx="8458200" cy="11304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500" b="1" dirty="0" smtClean="0">
                <a:solidFill>
                  <a:schemeClr val="accent6">
                    <a:lumMod val="75000"/>
                  </a:schemeClr>
                </a:solidFill>
              </a:rPr>
              <a:t>Структура мирового рынка 2</a:t>
            </a:r>
            <a:endParaRPr lang="ru-RU" sz="4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158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12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052736"/>
            <a:ext cx="8496944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Это субъекты хозяйственных отношений, экономические интересы которых реализуются посредством мирового </a:t>
            </a:r>
            <a:r>
              <a:rPr lang="ru-RU" sz="2400" dirty="0"/>
              <a:t>рынка </a:t>
            </a:r>
            <a:r>
              <a:rPr lang="ru-RU" sz="2400" dirty="0" smtClean="0"/>
              <a:t>(через </a:t>
            </a:r>
            <a:r>
              <a:rPr lang="ru-RU" sz="2400" dirty="0"/>
              <a:t>международные экономические </a:t>
            </a:r>
            <a:r>
              <a:rPr lang="ru-RU" sz="2400" dirty="0" smtClean="0"/>
              <a:t>сделки, договоры, декларации и т.п.).</a:t>
            </a:r>
          </a:p>
          <a:p>
            <a:endParaRPr lang="ru-RU" sz="1000" dirty="0"/>
          </a:p>
          <a:p>
            <a:pPr marL="514350" indent="-514350">
              <a:buAutoNum type="romanUcPeriod"/>
            </a:pPr>
            <a:r>
              <a:rPr lang="ru-RU" sz="2200" b="1" dirty="0" smtClean="0"/>
              <a:t>Отечественные фирмы</a:t>
            </a:r>
            <a:r>
              <a:rPr lang="ru-RU" sz="2200" b="1" dirty="0"/>
              <a:t>, </a:t>
            </a:r>
            <a:r>
              <a:rPr lang="ru-RU" sz="2200" b="1" dirty="0" smtClean="0"/>
              <a:t>предприятия и организации</a:t>
            </a:r>
            <a:r>
              <a:rPr lang="ru-RU" sz="2200" dirty="0" smtClean="0"/>
              <a:t>, имеющие партнерские отношения с зарубежными фирмами.</a:t>
            </a:r>
          </a:p>
          <a:p>
            <a:pPr marL="514350" indent="-514350">
              <a:buAutoNum type="romanUcPeriod"/>
            </a:pPr>
            <a:r>
              <a:rPr lang="ru-RU" sz="2200" b="1" dirty="0" smtClean="0"/>
              <a:t>Частные </a:t>
            </a:r>
            <a:r>
              <a:rPr lang="ru-RU" sz="2200" b="1" dirty="0"/>
              <a:t>лица</a:t>
            </a:r>
            <a:r>
              <a:rPr lang="ru-RU" sz="2200" dirty="0"/>
              <a:t>, чьи экономические интересы реализуются на хозяйственном поле мирового рынка (к примеру, владельцы активов, перемещающих их в страны с более высокой процентной ставкой</a:t>
            </a:r>
            <a:r>
              <a:rPr lang="ru-RU" sz="2200" dirty="0" smtClean="0"/>
              <a:t>).</a:t>
            </a:r>
          </a:p>
          <a:p>
            <a:pPr marL="514350" indent="-514350">
              <a:buFontTx/>
              <a:buAutoNum type="romanUcPeriod"/>
            </a:pPr>
            <a:r>
              <a:rPr lang="ru-RU" sz="2200" b="1" dirty="0" smtClean="0"/>
              <a:t>Государства</a:t>
            </a:r>
            <a:r>
              <a:rPr lang="ru-RU" sz="2200" dirty="0"/>
              <a:t>, </a:t>
            </a:r>
            <a:r>
              <a:rPr lang="ru-RU" sz="2200" dirty="0" smtClean="0"/>
              <a:t>осуществляющие внешнеэкономическую политику (экономики открытого типа).</a:t>
            </a:r>
          </a:p>
          <a:p>
            <a:pPr marL="514350" indent="-514350">
              <a:buFontTx/>
              <a:buAutoNum type="romanUcPeriod"/>
            </a:pPr>
            <a:r>
              <a:rPr lang="ru-RU" sz="2200" b="1" dirty="0" smtClean="0"/>
              <a:t>Международные </a:t>
            </a:r>
            <a:r>
              <a:rPr lang="ru-RU" sz="2200" b="1" dirty="0"/>
              <a:t>организации</a:t>
            </a:r>
            <a:r>
              <a:rPr lang="ru-RU" sz="2200" dirty="0"/>
              <a:t>, регулирующие </a:t>
            </a:r>
            <a:r>
              <a:rPr lang="ru-RU" sz="2200" dirty="0" smtClean="0"/>
              <a:t>установленный порядок </a:t>
            </a:r>
            <a:r>
              <a:rPr lang="ru-RU" sz="2200" dirty="0"/>
              <a:t>международной экономической деятельности и способствующие стабилизации мирового рынка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18256" y="66328"/>
            <a:ext cx="8458200" cy="98640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500" b="1" dirty="0" smtClean="0">
                <a:solidFill>
                  <a:schemeClr val="accent6">
                    <a:lumMod val="75000"/>
                  </a:schemeClr>
                </a:solidFill>
              </a:rPr>
              <a:t>Субъекты мирового рынка - </a:t>
            </a:r>
            <a:endParaRPr lang="ru-RU" sz="4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676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13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340768"/>
            <a:ext cx="849694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На </a:t>
            </a:r>
            <a:r>
              <a:rPr lang="ru-RU" dirty="0"/>
              <a:t>мировом рынке объективно учитываются не только экономические </a:t>
            </a:r>
            <a:r>
              <a:rPr lang="ru-RU" dirty="0" smtClean="0"/>
              <a:t>интересы отдельных </a:t>
            </a:r>
            <a:r>
              <a:rPr lang="ru-RU" dirty="0"/>
              <a:t>производителей и потребителей, но и </a:t>
            </a:r>
            <a:r>
              <a:rPr lang="ru-RU" dirty="0" smtClean="0"/>
              <a:t>национальные интересы стран, а также </a:t>
            </a:r>
            <a:r>
              <a:rPr lang="ru-RU" dirty="0"/>
              <a:t>интересы мирового </a:t>
            </a:r>
            <a:r>
              <a:rPr lang="ru-RU" dirty="0" smtClean="0"/>
              <a:t>сообщества (интернациональные интересы).</a:t>
            </a:r>
          </a:p>
          <a:p>
            <a:pPr marL="342900" indent="-342900">
              <a:buAutoNum type="arabicPeriod"/>
            </a:pPr>
            <a:r>
              <a:rPr lang="ru-RU" dirty="0" smtClean="0"/>
              <a:t>Субъектами </a:t>
            </a:r>
            <a:r>
              <a:rPr lang="ru-RU" dirty="0"/>
              <a:t>предложения на мировом рынке выступают не все национальные фирмы, функционирующие внутри отдельных стран, а только выходящие с предложением за национальные </a:t>
            </a:r>
            <a:r>
              <a:rPr lang="ru-RU" dirty="0" smtClean="0"/>
              <a:t>границы. При этом, </a:t>
            </a:r>
            <a:r>
              <a:rPr lang="ru-RU" dirty="0"/>
              <a:t>мировой рынок ставит жесткие требования к эффективности и конкурентоспособности этих </a:t>
            </a:r>
            <a:r>
              <a:rPr lang="ru-RU" dirty="0" smtClean="0"/>
              <a:t>субъектов.</a:t>
            </a:r>
          </a:p>
          <a:p>
            <a:pPr marL="342900" indent="-342900">
              <a:buAutoNum type="arabicPeriod"/>
            </a:pPr>
            <a:r>
              <a:rPr lang="ru-RU" dirty="0" smtClean="0"/>
              <a:t>Основная </a:t>
            </a:r>
            <a:r>
              <a:rPr lang="ru-RU" dirty="0"/>
              <a:t>масса субъектов (малые предприятия) выступает на мировом рынке не непосредственно, а через транснациональные корпорации, с которыми они имеют долгосрочные </a:t>
            </a:r>
            <a:r>
              <a:rPr lang="ru-RU" dirty="0" smtClean="0"/>
              <a:t>контракты.</a:t>
            </a:r>
          </a:p>
          <a:p>
            <a:pPr marL="342900" indent="-342900">
              <a:buAutoNum type="arabicPeriod"/>
            </a:pPr>
            <a:r>
              <a:rPr lang="ru-RU" dirty="0" smtClean="0"/>
              <a:t>Механизм </a:t>
            </a:r>
            <a:r>
              <a:rPr lang="ru-RU" dirty="0"/>
              <a:t>обмена на мировом рынке предполагает не столько прямые отношения между субъектами, сколько опосредованные функционированием мировых товарных, фондовых и валютных </a:t>
            </a:r>
            <a:r>
              <a:rPr lang="ru-RU" dirty="0" smtClean="0"/>
              <a:t>бирж.</a:t>
            </a:r>
          </a:p>
          <a:p>
            <a:pPr marL="342900" indent="-342900">
              <a:buAutoNum type="arabicPeriod"/>
            </a:pPr>
            <a:r>
              <a:rPr lang="ru-RU" dirty="0" smtClean="0"/>
              <a:t>Регулирование отношений </a:t>
            </a:r>
            <a:r>
              <a:rPr lang="ru-RU" dirty="0"/>
              <a:t>на мировом рынке </a:t>
            </a:r>
            <a:r>
              <a:rPr lang="ru-RU" dirty="0" smtClean="0"/>
              <a:t>осуществляется не </a:t>
            </a:r>
            <a:r>
              <a:rPr lang="ru-RU" dirty="0"/>
              <a:t>только </a:t>
            </a:r>
            <a:r>
              <a:rPr lang="ru-RU" dirty="0" smtClean="0"/>
              <a:t>традиционными для отдельных экономик  экономическими рычагами (налогами, </a:t>
            </a:r>
            <a:r>
              <a:rPr lang="en-US" dirty="0" smtClean="0"/>
              <a:t>min</a:t>
            </a:r>
            <a:r>
              <a:rPr lang="ru-RU" dirty="0" smtClean="0"/>
              <a:t> и</a:t>
            </a:r>
            <a:r>
              <a:rPr lang="en-US" dirty="0" smtClean="0"/>
              <a:t> max</a:t>
            </a:r>
            <a:r>
              <a:rPr lang="ru-RU" dirty="0" smtClean="0"/>
              <a:t> ценами на товары и ресурсы, процентными ставками и </a:t>
            </a:r>
            <a:r>
              <a:rPr lang="ru-RU" dirty="0"/>
              <a:t>т.д</a:t>
            </a:r>
            <a:r>
              <a:rPr lang="ru-RU" dirty="0" smtClean="0"/>
              <a:t>.), </a:t>
            </a:r>
            <a:r>
              <a:rPr lang="ru-RU" dirty="0"/>
              <a:t>но и </a:t>
            </a:r>
            <a:r>
              <a:rPr lang="ru-RU" dirty="0" smtClean="0"/>
              <a:t>внешнеэкономическими и политическими инструментами отдельных государств.</a:t>
            </a:r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18256" y="-27384"/>
            <a:ext cx="8458200" cy="11304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Отличия мирового рынка от национальных </a:t>
            </a:r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983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14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-27384"/>
            <a:ext cx="8458200" cy="11304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Особенности товарообмена на мировом рынке можно наблюдать:</a:t>
            </a:r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8256" y="1801847"/>
            <a:ext cx="84582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•   </a:t>
            </a:r>
            <a:r>
              <a:rPr lang="ru-RU" sz="2000" b="1" dirty="0"/>
              <a:t>по объекту </a:t>
            </a:r>
            <a:r>
              <a:rPr lang="ru-RU" sz="2000" b="1" dirty="0" smtClean="0"/>
              <a:t>торговли</a:t>
            </a:r>
            <a:r>
              <a:rPr lang="ru-RU" sz="2000" dirty="0" smtClean="0"/>
              <a:t>.  На мировом рынке обращается </a:t>
            </a:r>
            <a:r>
              <a:rPr lang="ru-RU" sz="2000" dirty="0"/>
              <a:t>не </a:t>
            </a:r>
            <a:r>
              <a:rPr lang="ru-RU" sz="2000" dirty="0" smtClean="0"/>
              <a:t>вся национальная продукция, </a:t>
            </a:r>
            <a:r>
              <a:rPr lang="ru-RU" sz="2000" dirty="0"/>
              <a:t>а наиболее </a:t>
            </a:r>
            <a:r>
              <a:rPr lang="ru-RU" sz="2000" dirty="0" smtClean="0"/>
              <a:t>конкурентоспособная (по качеству либо по цене);</a:t>
            </a:r>
          </a:p>
          <a:p>
            <a:endParaRPr lang="ru-RU" sz="2000" dirty="0"/>
          </a:p>
          <a:p>
            <a:r>
              <a:rPr lang="ru-RU" sz="2000" dirty="0"/>
              <a:t>•   </a:t>
            </a:r>
            <a:r>
              <a:rPr lang="ru-RU" sz="2000" b="1" dirty="0"/>
              <a:t>по характеру </a:t>
            </a:r>
            <a:r>
              <a:rPr lang="ru-RU" sz="2000" b="1" dirty="0" smtClean="0"/>
              <a:t>конкуренции</a:t>
            </a:r>
            <a:r>
              <a:rPr lang="ru-RU" sz="2000" dirty="0" smtClean="0"/>
              <a:t>. Мировой рынок отличает </a:t>
            </a:r>
            <a:r>
              <a:rPr lang="ru-RU" sz="2000" dirty="0"/>
              <a:t>более жесткий </a:t>
            </a:r>
            <a:r>
              <a:rPr lang="ru-RU" sz="2000" dirty="0" smtClean="0"/>
              <a:t>уровень конкуренции, </a:t>
            </a:r>
            <a:r>
              <a:rPr lang="ru-RU" sz="2000" dirty="0"/>
              <a:t>удержаться на котором сложнее, чем на внутреннем рынке</a:t>
            </a:r>
            <a:r>
              <a:rPr lang="ru-RU" sz="2000" dirty="0" smtClean="0"/>
              <a:t>;</a:t>
            </a:r>
          </a:p>
          <a:p>
            <a:endParaRPr lang="ru-RU" sz="2000" dirty="0"/>
          </a:p>
          <a:p>
            <a:r>
              <a:rPr lang="ru-RU" sz="2000" dirty="0"/>
              <a:t>•  </a:t>
            </a:r>
            <a:r>
              <a:rPr lang="ru-RU" sz="2000" b="1" dirty="0"/>
              <a:t>по степени </a:t>
            </a:r>
            <a:r>
              <a:rPr lang="ru-RU" sz="2000" b="1" dirty="0" smtClean="0"/>
              <a:t>динамики</a:t>
            </a:r>
            <a:r>
              <a:rPr lang="ru-RU" sz="2000" dirty="0" smtClean="0"/>
              <a:t>. Мировой рынок отличает более </a:t>
            </a:r>
            <a:r>
              <a:rPr lang="ru-RU" sz="2000" dirty="0"/>
              <a:t>высокая степень динамизма, как по объемам потоков товаров, услуг и факторов производства, так и по изменениям их структуры</a:t>
            </a:r>
            <a:r>
              <a:rPr lang="ru-RU" sz="2000" dirty="0" smtClean="0"/>
              <a:t>;</a:t>
            </a:r>
          </a:p>
          <a:p>
            <a:endParaRPr lang="ru-RU" sz="2000" dirty="0"/>
          </a:p>
          <a:p>
            <a:r>
              <a:rPr lang="ru-RU" sz="2000" dirty="0"/>
              <a:t>•   </a:t>
            </a:r>
            <a:r>
              <a:rPr lang="ru-RU" sz="2000" b="1" dirty="0"/>
              <a:t>по условиям формирования продажных </a:t>
            </a:r>
            <a:r>
              <a:rPr lang="ru-RU" sz="2000" b="1" dirty="0" smtClean="0"/>
              <a:t>цен</a:t>
            </a:r>
            <a:r>
              <a:rPr lang="ru-RU" sz="2000" dirty="0" smtClean="0"/>
              <a:t>. Цены на мировом рынке устанавливаются </a:t>
            </a:r>
            <a:r>
              <a:rPr lang="ru-RU" sz="2000" dirty="0"/>
              <a:t>на основе мировой, а не национальной </a:t>
            </a:r>
            <a:r>
              <a:rPr lang="ru-RU" sz="2000" dirty="0" smtClean="0"/>
              <a:t>рыночной конъюнктуры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1768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15</a:t>
            </a:fld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18256" y="188640"/>
            <a:ext cx="8674224" cy="61926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</a:rPr>
              <a:t>Мировой рынок - </a:t>
            </a:r>
            <a:r>
              <a:rPr lang="ru-RU" sz="2600" dirty="0"/>
              <a:t>не сумма национальных </a:t>
            </a:r>
            <a:r>
              <a:rPr lang="ru-RU" sz="2600" dirty="0" smtClean="0"/>
              <a:t>рынков, а их совокупность, взятая во взаимосвязи с друг другом. </a:t>
            </a:r>
          </a:p>
          <a:p>
            <a:pPr marL="0" indent="0">
              <a:buNone/>
            </a:pPr>
            <a:r>
              <a:rPr lang="ru-RU" sz="2600" dirty="0" smtClean="0"/>
              <a:t>Мировой рынок выступает определенной надстройкой, формирующей особенности развития национальных рынков.</a:t>
            </a:r>
          </a:p>
          <a:p>
            <a:pPr marL="0" indent="0">
              <a:buNone/>
            </a:pPr>
            <a:endParaRPr lang="ru-RU" sz="1000" dirty="0" smtClean="0"/>
          </a:p>
          <a:p>
            <a:pPr marL="0" indent="0">
              <a:buNone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</a:rPr>
              <a:t>Особенности, свойственные мировому рынку, обусловили</a:t>
            </a:r>
            <a:r>
              <a:rPr lang="ru-RU" sz="2600" dirty="0" smtClean="0"/>
              <a:t>:</a:t>
            </a:r>
          </a:p>
          <a:p>
            <a:pPr marL="0" indent="0">
              <a:buNone/>
            </a:pPr>
            <a:r>
              <a:rPr lang="ru-RU" sz="2600" dirty="0" smtClean="0"/>
              <a:t>1) ускоренное развитие внешнеэкономического сектора стран по сравнению с развитием </a:t>
            </a:r>
            <a:r>
              <a:rPr lang="ru-RU" sz="2600" dirty="0"/>
              <a:t>внутреннего </a:t>
            </a:r>
            <a:r>
              <a:rPr lang="ru-RU" sz="2600" dirty="0" smtClean="0"/>
              <a:t>(национального) производства;</a:t>
            </a:r>
          </a:p>
          <a:p>
            <a:pPr marL="0" indent="0">
              <a:buNone/>
            </a:pPr>
            <a:r>
              <a:rPr lang="ru-RU" sz="2600" dirty="0" smtClean="0"/>
              <a:t>2) ускорение темпов национального производства стран, наиболее интегрированных в мировой рынок. По </a:t>
            </a:r>
            <a:r>
              <a:rPr lang="ru-RU" sz="2600" dirty="0"/>
              <a:t>мере роста </a:t>
            </a:r>
            <a:r>
              <a:rPr lang="ru-RU" sz="2600" dirty="0" smtClean="0"/>
              <a:t>экспорта и благосостояния </a:t>
            </a:r>
            <a:r>
              <a:rPr lang="ru-RU" sz="2600" dirty="0"/>
              <a:t>стран возрастает и внутреннее потребление, покрываемое за счет ввезенных иностранных </a:t>
            </a:r>
            <a:r>
              <a:rPr lang="ru-RU" sz="2600" dirty="0" smtClean="0"/>
              <a:t>товаров (импорта).</a:t>
            </a:r>
            <a:endParaRPr lang="ru-RU" sz="2600" dirty="0"/>
          </a:p>
          <a:p>
            <a:pPr marL="0" indent="0">
              <a:buNone/>
            </a:pP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29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16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7651" y="260648"/>
            <a:ext cx="885698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Современный мировой рынок </a:t>
            </a:r>
            <a:r>
              <a:rPr lang="ru-RU" sz="2400" dirty="0" smtClean="0"/>
              <a:t>— механизм обмена экономическими благами между отдельными национальными хозяйствами, обусловливающий возникновение и воспроизводство экономических отношений между ними. </a:t>
            </a:r>
          </a:p>
          <a:p>
            <a:endParaRPr lang="ru-RU" sz="2400" dirty="0" smtClean="0"/>
          </a:p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Современный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мировой рынок характеризуется</a:t>
            </a:r>
            <a:r>
              <a:rPr lang="ru-RU" sz="2400" dirty="0"/>
              <a:t>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2400" dirty="0" smtClean="0"/>
              <a:t>наибольшей эффективностью </a:t>
            </a:r>
            <a:r>
              <a:rPr lang="ru-RU" sz="2400" dirty="0"/>
              <a:t>распределения ресурсов,  направляемых на производство необходимых товаров</a:t>
            </a:r>
            <a:r>
              <a:rPr lang="ru-RU" sz="2400" dirty="0" smtClean="0"/>
              <a:t>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2400" dirty="0" smtClean="0"/>
              <a:t>оптимальным </a:t>
            </a:r>
            <a:r>
              <a:rPr lang="ru-RU" sz="2400" dirty="0"/>
              <a:t>использованием результатов НТР</a:t>
            </a:r>
            <a:r>
              <a:rPr lang="ru-RU" sz="2400" dirty="0" smtClean="0"/>
              <a:t>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2400" dirty="0" smtClean="0"/>
              <a:t>гибкостью </a:t>
            </a:r>
            <a:r>
              <a:rPr lang="ru-RU" sz="2400" dirty="0"/>
              <a:t>и </a:t>
            </a:r>
            <a:r>
              <a:rPr lang="ru-RU" sz="2400" dirty="0" smtClean="0"/>
              <a:t>хорошей способностью адаптироваться к </a:t>
            </a:r>
            <a:r>
              <a:rPr lang="ru-RU" sz="2400" dirty="0"/>
              <a:t>изменяющимся экономическим условиям</a:t>
            </a:r>
            <a:r>
              <a:rPr lang="ru-RU" sz="2400" dirty="0" smtClean="0"/>
              <a:t>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2400" dirty="0" smtClean="0"/>
              <a:t>повышающейся </a:t>
            </a:r>
            <a:r>
              <a:rPr lang="ru-RU" sz="2400" dirty="0"/>
              <a:t>способностью к удовлетворению разнообразных потребностей, улучшению качества товаров и услуг</a:t>
            </a:r>
            <a:r>
              <a:rPr lang="ru-RU" sz="2400" dirty="0" smtClean="0"/>
              <a:t>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2400" dirty="0" smtClean="0"/>
              <a:t>устойчивостью </a:t>
            </a:r>
            <a:r>
              <a:rPr lang="ru-RU" sz="2400" dirty="0"/>
              <a:t>товарно-денежных отношений между </a:t>
            </a:r>
            <a:r>
              <a:rPr lang="ru-RU" sz="2400" dirty="0" smtClean="0"/>
              <a:t>странами;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2400" dirty="0" smtClean="0"/>
              <a:t>ростом числа видов и форм международного экономического сотрудничества.</a:t>
            </a:r>
            <a:endParaRPr lang="ru-RU" sz="24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18256" y="-27384"/>
            <a:ext cx="8458200" cy="11304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99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17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790814"/>
            <a:ext cx="856895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/>
              <a:t>Мировой рынок — динамическая, в значительной мере саморегулируемая система, адекватно реагирующая на изменения. </a:t>
            </a:r>
            <a:endParaRPr lang="ru-RU" sz="3000" dirty="0" smtClean="0"/>
          </a:p>
          <a:p>
            <a:endParaRPr lang="ru-RU" sz="3000" dirty="0"/>
          </a:p>
          <a:p>
            <a:r>
              <a:rPr lang="ru-RU" sz="3000" dirty="0" smtClean="0"/>
              <a:t>Переход </a:t>
            </a:r>
            <a:r>
              <a:rPr lang="ru-RU" sz="3000" dirty="0"/>
              <a:t>от индустриального к информационному </a:t>
            </a:r>
            <a:r>
              <a:rPr lang="ru-RU" sz="3000" dirty="0" smtClean="0"/>
              <a:t>обществу вызывает </a:t>
            </a:r>
            <a:r>
              <a:rPr lang="ru-RU" sz="3000" dirty="0"/>
              <a:t>ряд новых тенденций в развитии мирового </a:t>
            </a:r>
            <a:r>
              <a:rPr lang="ru-RU" sz="3000" dirty="0" smtClean="0"/>
              <a:t>рынка:</a:t>
            </a:r>
            <a:endParaRPr lang="ru-RU" sz="30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18256" y="188640"/>
            <a:ext cx="8458200" cy="100811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Тенденции развития мирового рынка</a:t>
            </a:r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172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18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32656"/>
            <a:ext cx="76866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Во-первых</a:t>
            </a:r>
            <a:r>
              <a:rPr lang="ru-RU" dirty="0"/>
              <a:t>, на мировом рынке наблюдаются воспроизводственные структурные </a:t>
            </a:r>
            <a:r>
              <a:rPr lang="ru-RU" dirty="0" smtClean="0"/>
              <a:t>сдвиги. Возрастающее </a:t>
            </a:r>
            <a:r>
              <a:rPr lang="ru-RU" dirty="0"/>
              <a:t>значение приобретает сфера личного потребления, которая все больше влияет на масштабы, структуру и качественные параметры обмена между странами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Во-вторых</a:t>
            </a:r>
            <a:r>
              <a:rPr lang="ru-RU" dirty="0"/>
              <a:t>, в массе экономических благ на мировом рынке все большую роль играют не стандартные материальные блага, а научно-техническая продукция (изобретения, разработки, передача технологий, экспертных образцов, алгоритмы и программы для ЭВМ и т.п</a:t>
            </a:r>
            <a:r>
              <a:rPr lang="ru-RU" dirty="0" smtClean="0"/>
              <a:t>.).</a:t>
            </a:r>
          </a:p>
          <a:p>
            <a:endParaRPr lang="ru-RU" dirty="0"/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В-третьих</a:t>
            </a:r>
            <a:r>
              <a:rPr lang="ru-RU" dirty="0"/>
              <a:t>, новые технологии подрывают значимость природных ресурсов и дешевого труда на мировом </a:t>
            </a:r>
            <a:r>
              <a:rPr lang="ru-RU" dirty="0" smtClean="0"/>
              <a:t>рынке. Возрастает </a:t>
            </a:r>
            <a:r>
              <a:rPr lang="ru-RU" dirty="0"/>
              <a:t>значение не имеющих материального воплощения ресурсов (научный потенциал, качество рабочей силы, экологические условия) и результатов производства (социальный, информационный, экологический эффект</a:t>
            </a:r>
            <a:r>
              <a:rPr lang="ru-RU" dirty="0" smtClean="0"/>
              <a:t>).</a:t>
            </a:r>
          </a:p>
          <a:p>
            <a:endParaRPr lang="ru-RU" dirty="0"/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В-четвертых</a:t>
            </a:r>
            <a:r>
              <a:rPr lang="ru-RU" dirty="0"/>
              <a:t>, </a:t>
            </a:r>
            <a:r>
              <a:rPr lang="ru-RU" dirty="0" smtClean="0"/>
              <a:t>общение происходит </a:t>
            </a:r>
            <a:r>
              <a:rPr lang="ru-RU" dirty="0"/>
              <a:t>все чаще не непосредственно между продавцом и покупателем, а на компьютерном уровне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В-пятых</a:t>
            </a:r>
            <a:r>
              <a:rPr lang="ru-RU" dirty="0"/>
              <a:t>, усиливается взаимосвязь функциональных элементов мирового рынка — рынков потребительских товаров, инвестиционных товаров, валютного рынка, рынка рабочей силы, и применяемых на них экономических показателей и оценок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834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19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88640"/>
            <a:ext cx="8602216" cy="136815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Модель равновесия на мировом рынке отдельного товара</a:t>
            </a:r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9888" y="1700808"/>
            <a:ext cx="845656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/>
              <a:t>Основывается на предположении, </a:t>
            </a:r>
            <a:r>
              <a:rPr lang="ru-RU" sz="2600" dirty="0"/>
              <a:t>что из двух стран одна - экспортирует товар, другая его </a:t>
            </a:r>
            <a:r>
              <a:rPr lang="ru-RU" sz="2600" dirty="0" smtClean="0"/>
              <a:t>импортирует. </a:t>
            </a:r>
          </a:p>
          <a:p>
            <a:endParaRPr lang="ru-RU" sz="2600" dirty="0"/>
          </a:p>
          <a:p>
            <a:r>
              <a:rPr lang="ru-RU" sz="2600" dirty="0" smtClean="0"/>
              <a:t>Если </a:t>
            </a:r>
            <a:r>
              <a:rPr lang="ru-RU" sz="2600" dirty="0"/>
              <a:t>бы страны развивались на основе автаркии, одна страна страдала бы от товарных излишков, другая — от избыточного спроса. В результате у одной страны излишки понижали бы внутренние цены, а у другой избыточный спрос вел бы к росту цен. В условиях мировой торговли излишки продукции направляются стране-импортеру. </a:t>
            </a:r>
          </a:p>
        </p:txBody>
      </p:sp>
    </p:spTree>
    <p:extLst>
      <p:ext uri="{BB962C8B-B14F-4D97-AF65-F5344CB8AC3E}">
        <p14:creationId xmlns:p14="http://schemas.microsoft.com/office/powerpoint/2010/main" val="580683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20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88640"/>
            <a:ext cx="8602216" cy="136815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Модель равновесия на мировом рынке отдельного товара 2</a:t>
            </a:r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icture 4" descr="Мировой рынок ри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16137"/>
            <a:ext cx="8280400" cy="432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966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21</a:t>
            </a:fld>
            <a:endParaRPr lang="ru-RU" dirty="0"/>
          </a:p>
        </p:txBody>
      </p:sp>
      <p:pic>
        <p:nvPicPr>
          <p:cNvPr id="3" name="Picture 4" descr="Untitled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0131"/>
            <a:ext cx="9144000" cy="614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466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22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8353" y="2564904"/>
            <a:ext cx="84249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1. Величина экспорта одной страны является импортом для другой.</a:t>
            </a:r>
          </a:p>
          <a:p>
            <a:r>
              <a:rPr lang="ru-RU" sz="2400" dirty="0"/>
              <a:t>2. Размеры экспорта определяются избытком предложения товара по сравнению с внутренним спросом.</a:t>
            </a:r>
          </a:p>
          <a:p>
            <a:r>
              <a:rPr lang="ru-RU" sz="2400" dirty="0"/>
              <a:t>3. Размеры импорта определяются избыточным спросом товара по сравнению с возможностями внутреннего предложения.</a:t>
            </a:r>
          </a:p>
          <a:p>
            <a:r>
              <a:rPr lang="ru-RU" sz="2400" dirty="0"/>
              <a:t>4. Мировая цена оказывается в диапазоне между максимальным и минимальным уровнями внутренних цен стран — участниц торговли.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18256" y="188640"/>
            <a:ext cx="8485130" cy="208823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Модель равновесия на мировом рынке отдельного товара 3: 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важные выводы</a:t>
            </a:r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7117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23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0361" y="1556792"/>
            <a:ext cx="828092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ru-RU" sz="2100" dirty="0" smtClean="0"/>
              <a:t>Объем экспорта определяется спросом на мировом рынке. При </a:t>
            </a:r>
            <a:r>
              <a:rPr lang="ru-RU" sz="2100" dirty="0"/>
              <a:t>увеличении в стране избытка нереализованной продукции, предназначенной для экспорта, величина зарубежных поставок не </a:t>
            </a:r>
            <a:r>
              <a:rPr lang="ru-RU" sz="2100" dirty="0" smtClean="0"/>
              <a:t>изменится</a:t>
            </a:r>
            <a:r>
              <a:rPr lang="ru-RU" sz="2100" dirty="0"/>
              <a:t>. Внутренние </a:t>
            </a:r>
            <a:r>
              <a:rPr lang="ru-RU" sz="2100" dirty="0" smtClean="0"/>
              <a:t>цены </a:t>
            </a:r>
            <a:r>
              <a:rPr lang="ru-RU" sz="2100" dirty="0"/>
              <a:t>на рынке экспортера могут упасть, так как избыток не вывезенной за границу продукции попадет на свой рынок. </a:t>
            </a:r>
            <a:endParaRPr lang="ru-RU" sz="2100" dirty="0" smtClean="0"/>
          </a:p>
          <a:p>
            <a:pPr marL="342900" indent="-342900">
              <a:buFont typeface="Wingdings" pitchFamily="2" charset="2"/>
              <a:buChar char="q"/>
            </a:pPr>
            <a:r>
              <a:rPr lang="ru-RU" sz="2100" dirty="0" smtClean="0"/>
              <a:t>Объем импорта . </a:t>
            </a:r>
            <a:r>
              <a:rPr lang="ru-RU" sz="2100" dirty="0"/>
              <a:t>До тех пор пока экспортер не сможет нарастить экспортное производство, величина импорта </a:t>
            </a:r>
            <a:r>
              <a:rPr lang="ru-RU" sz="2100" dirty="0" smtClean="0"/>
              <a:t>окажется </a:t>
            </a:r>
            <a:r>
              <a:rPr lang="ru-RU" sz="2100" dirty="0"/>
              <a:t>без изменений. Но повышенный мировой спрос может привести к росту мировых </a:t>
            </a:r>
            <a:r>
              <a:rPr lang="ru-RU" sz="2100" dirty="0" smtClean="0"/>
              <a:t>цен.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100" dirty="0" smtClean="0"/>
              <a:t>Изменение </a:t>
            </a:r>
            <a:r>
              <a:rPr lang="ru-RU" sz="2100" dirty="0"/>
              <a:t>количества экспортируемых и импортируемых товаров приводит к изменениям мировых цен. Возможно и обратное влияние мировых цен на объемы экспортной и импортной продукции.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18256" y="191235"/>
            <a:ext cx="8485130" cy="158158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Неравновесные ситуации на мировом рынке</a:t>
            </a:r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393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24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052736"/>
            <a:ext cx="842493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/>
              <a:t>- </a:t>
            </a:r>
            <a:r>
              <a:rPr lang="ru-RU" sz="2200" dirty="0" smtClean="0"/>
              <a:t>это рынок, на котором действуют классические законы спроса и предложения , для описания которого используются категории спроса, предложения, равновесной цены, равновесного объема. </a:t>
            </a:r>
          </a:p>
          <a:p>
            <a:endParaRPr lang="ru-RU" sz="2200" dirty="0" smtClean="0"/>
          </a:p>
          <a:p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>Сложность применения </a:t>
            </a:r>
            <a:r>
              <a:rPr lang="ru-RU" sz="2200" dirty="0" smtClean="0"/>
              <a:t>законов спроса и предложения </a:t>
            </a:r>
            <a:r>
              <a:rPr lang="ru-RU" sz="2200" dirty="0"/>
              <a:t>для </a:t>
            </a:r>
            <a:r>
              <a:rPr lang="ru-RU" sz="2200" dirty="0" smtClean="0"/>
              <a:t>мирового рынка </a:t>
            </a:r>
            <a:r>
              <a:rPr lang="ru-RU" sz="2200" dirty="0"/>
              <a:t>заключается в следующем: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dirty="0"/>
              <a:t>все субъекты мирового хозяйства имеют различные внутренние экономические законодательства (государственное регулирование </a:t>
            </a:r>
            <a:r>
              <a:rPr lang="ru-RU" sz="2200" dirty="0" smtClean="0"/>
              <a:t>экономики, стремление некоторых стран к протекционизму);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dirty="0" smtClean="0"/>
              <a:t>различные </a:t>
            </a:r>
            <a:r>
              <a:rPr lang="ru-RU" sz="2200" dirty="0"/>
              <a:t>уровни производительности </a:t>
            </a:r>
            <a:r>
              <a:rPr lang="ru-RU" sz="2200" dirty="0" smtClean="0"/>
              <a:t>труда, </a:t>
            </a:r>
            <a:r>
              <a:rPr lang="ru-RU" sz="2200" dirty="0"/>
              <a:t>эффективности производства и темпы экономического роста</a:t>
            </a:r>
            <a:r>
              <a:rPr lang="ru-RU" sz="2200" dirty="0" smtClean="0"/>
              <a:t>;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200" dirty="0" smtClean="0"/>
              <a:t>различные </a:t>
            </a:r>
            <a:r>
              <a:rPr lang="ru-RU" sz="2200" dirty="0"/>
              <a:t>уровни доходов населения и потребительские </a:t>
            </a:r>
            <a:r>
              <a:rPr lang="ru-RU" sz="2200" dirty="0" smtClean="0"/>
              <a:t>предпочтения.</a:t>
            </a:r>
            <a:endParaRPr lang="ru-RU" sz="2200" dirty="0"/>
          </a:p>
          <a:p>
            <a:endParaRPr lang="ru-RU" sz="22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18256" y="191235"/>
            <a:ext cx="8485130" cy="93350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Мировой рынок - </a:t>
            </a:r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364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25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052736"/>
            <a:ext cx="84249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/>
              <a:t>На равновесие на мировом рынке влияют </a:t>
            </a:r>
            <a:r>
              <a:rPr lang="ru-RU" sz="3000" b="1" dirty="0" smtClean="0">
                <a:solidFill>
                  <a:schemeClr val="accent6">
                    <a:lumMod val="75000"/>
                  </a:schemeClr>
                </a:solidFill>
              </a:rPr>
              <a:t>внешние</a:t>
            </a:r>
            <a:r>
              <a:rPr lang="ru-RU" sz="3000" dirty="0" smtClean="0"/>
              <a:t> (мировые кризисы, природные катаклизмы, НИОКР, деятельность международных организаций и т.д.) и </a:t>
            </a:r>
            <a:r>
              <a:rPr lang="ru-RU" sz="3000" b="1" dirty="0" smtClean="0">
                <a:solidFill>
                  <a:schemeClr val="accent6">
                    <a:lumMod val="75000"/>
                  </a:schemeClr>
                </a:solidFill>
              </a:rPr>
              <a:t>внутренние</a:t>
            </a:r>
            <a:r>
              <a:rPr lang="ru-RU" sz="3000" dirty="0" smtClean="0"/>
              <a:t>  (особенности внешнеэкономической политики, политические изменения, внутренние кризисы, структура ВНП и т.д.) факторы.</a:t>
            </a:r>
          </a:p>
          <a:p>
            <a:endParaRPr lang="ru-RU" sz="3000" dirty="0"/>
          </a:p>
          <a:p>
            <a:r>
              <a:rPr lang="ru-RU" sz="3000" dirty="0" smtClean="0"/>
              <a:t>Но один и тот же фактор может по-разному влиять на ситуацию в разных странах</a:t>
            </a:r>
            <a:endParaRPr lang="ru-RU" sz="2200" dirty="0" smtClean="0"/>
          </a:p>
        </p:txBody>
      </p:sp>
    </p:spTree>
    <p:extLst>
      <p:ext uri="{BB962C8B-B14F-4D97-AF65-F5344CB8AC3E}">
        <p14:creationId xmlns:p14="http://schemas.microsoft.com/office/powerpoint/2010/main" val="2267089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26</a:t>
            </a:fld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18256" y="160338"/>
            <a:ext cx="8485130" cy="146846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500" b="1" dirty="0" smtClean="0">
                <a:solidFill>
                  <a:schemeClr val="accent6">
                    <a:lumMod val="75000"/>
                  </a:schemeClr>
                </a:solidFill>
              </a:rPr>
              <a:t>Тенденции изменения ВВП и цен на потребительские товары</a:t>
            </a:r>
            <a:endParaRPr lang="ru-RU" sz="4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AutoShape 2" descr="http://player.myshared.ru/265110/data/images/img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88840"/>
            <a:ext cx="7944916" cy="471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68656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27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60338"/>
            <a:ext cx="8485130" cy="146846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500" b="1" dirty="0" smtClean="0">
                <a:solidFill>
                  <a:schemeClr val="accent6">
                    <a:lumMod val="75000"/>
                  </a:schemeClr>
                </a:solidFill>
              </a:rPr>
              <a:t>Тенденции изменения цен на мировых рынках</a:t>
            </a:r>
            <a:endParaRPr lang="ru-RU" sz="4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8789" y="2204864"/>
            <a:ext cx="842493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000" dirty="0"/>
          </a:p>
          <a:p>
            <a:pPr marL="342900" indent="-342900">
              <a:buFont typeface="Wingdings" pitchFamily="2" charset="2"/>
              <a:buChar char="§"/>
            </a:pPr>
            <a:r>
              <a:rPr lang="ru-RU" sz="3000" b="1" dirty="0" smtClean="0"/>
              <a:t>продукты обрабатывающей промышленности: 4,3 раза;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3000" b="1" dirty="0" smtClean="0"/>
              <a:t>сырье: 3,3 раза;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3000" b="1" dirty="0" smtClean="0"/>
              <a:t>топливо: 17 раз.</a:t>
            </a:r>
          </a:p>
        </p:txBody>
      </p:sp>
    </p:spTree>
    <p:extLst>
      <p:ext uri="{BB962C8B-B14F-4D97-AF65-F5344CB8AC3E}">
        <p14:creationId xmlns:p14="http://schemas.microsoft.com/office/powerpoint/2010/main" val="3401735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28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60338"/>
            <a:ext cx="8485130" cy="146846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500" b="1" dirty="0" smtClean="0">
                <a:solidFill>
                  <a:schemeClr val="accent6">
                    <a:lumMod val="75000"/>
                  </a:schemeClr>
                </a:solidFill>
              </a:rPr>
              <a:t>Ценовые индексы по товарным группам 1995 - 2010</a:t>
            </a:r>
            <a:endParaRPr lang="ru-RU" sz="4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AutoShape 2" descr="http://player.myshared.ru/265110/data/images/img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14" y="1628800"/>
            <a:ext cx="8000899" cy="5185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93825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29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60338"/>
            <a:ext cx="8485130" cy="146846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500" b="1" dirty="0" smtClean="0">
                <a:solidFill>
                  <a:schemeClr val="accent6">
                    <a:lumMod val="75000"/>
                  </a:schemeClr>
                </a:solidFill>
              </a:rPr>
              <a:t>Рост цен на сырьевые товары 2004 - 2010</a:t>
            </a:r>
            <a:endParaRPr lang="ru-RU" sz="4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8789" y="2060848"/>
            <a:ext cx="84249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ru-RU" sz="3000" b="1" dirty="0" smtClean="0"/>
              <a:t>сырье в целом: 115%;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3000" b="1" dirty="0" smtClean="0"/>
              <a:t>продовольствие: 65%;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3000" b="1" dirty="0" smtClean="0"/>
              <a:t>кофе: 125%;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3000" b="1" dirty="0" smtClean="0"/>
              <a:t>масла: 93%;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3000" b="1" dirty="0" smtClean="0"/>
              <a:t>с/х сырье: 80%;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3000" b="1" dirty="0" smtClean="0"/>
              <a:t>каучук: 199%;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3000" b="1" dirty="0" smtClean="0"/>
              <a:t>минеральное сырье, руды и металлы: 260%;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3000" b="1" dirty="0" smtClean="0"/>
              <a:t>сырая нефть: 185%;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3000" b="1" dirty="0" smtClean="0"/>
              <a:t>готовые изделия из нефти: 35%.</a:t>
            </a:r>
          </a:p>
        </p:txBody>
      </p:sp>
    </p:spTree>
    <p:extLst>
      <p:ext uri="{BB962C8B-B14F-4D97-AF65-F5344CB8AC3E}">
        <p14:creationId xmlns:p14="http://schemas.microsoft.com/office/powerpoint/2010/main" val="14968474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30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-27384"/>
            <a:ext cx="8485130" cy="146846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5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Понятие конъюнктуры как научной категории</a:t>
            </a:r>
            <a:endParaRPr lang="ru-RU" sz="45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556792"/>
            <a:ext cx="8424936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Конъюнктура</a:t>
            </a:r>
            <a:r>
              <a:rPr lang="ru-RU" sz="2400" dirty="0" smtClean="0"/>
              <a:t> </a:t>
            </a:r>
            <a:r>
              <a:rPr lang="ru-RU" sz="2400" dirty="0"/>
              <a:t>(лат. </a:t>
            </a:r>
            <a:r>
              <a:rPr lang="ru-RU" sz="2400" dirty="0" err="1"/>
              <a:t>conjunctura</a:t>
            </a:r>
            <a:r>
              <a:rPr lang="ru-RU" sz="2400" dirty="0"/>
              <a:t>, от лат. </a:t>
            </a:r>
            <a:r>
              <a:rPr lang="ru-RU" sz="2400" dirty="0" err="1"/>
              <a:t>conjungo</a:t>
            </a:r>
            <a:r>
              <a:rPr lang="ru-RU" sz="2400" dirty="0"/>
              <a:t> — связываю, соединяю) — множество событий, наступающих в какой-либо области человеческой деятельности и характеризующих её в определённый </a:t>
            </a:r>
            <a:r>
              <a:rPr lang="ru-RU" sz="2400" dirty="0" smtClean="0"/>
              <a:t>период</a:t>
            </a:r>
            <a:r>
              <a:rPr lang="ru-RU" sz="2400" dirty="0"/>
              <a:t> времени; </a:t>
            </a:r>
            <a:endParaRPr lang="ru-RU" sz="2400" dirty="0" smtClean="0"/>
          </a:p>
          <a:p>
            <a:pPr marL="457200" indent="-457200">
              <a:buBlip>
                <a:blip r:embed="rId2"/>
              </a:buBlip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Конъюнктура</a:t>
            </a:r>
            <a:r>
              <a:rPr lang="ru-RU" sz="2400" dirty="0" smtClean="0"/>
              <a:t> – стечение </a:t>
            </a:r>
            <a:r>
              <a:rPr lang="ru-RU" sz="2400" dirty="0"/>
              <a:t>обстоятельств, сложившаяся обстановка, создавшееся положение, сформировавшийся комплекс условий, возникшая ситуация в данной области в данный </a:t>
            </a:r>
            <a:r>
              <a:rPr lang="ru-RU" sz="2400" dirty="0" smtClean="0"/>
              <a:t>период времени</a:t>
            </a:r>
            <a:r>
              <a:rPr lang="ru-RU" sz="2400" dirty="0"/>
              <a:t>. </a:t>
            </a:r>
            <a:endParaRPr lang="ru-RU" sz="2400" dirty="0" smtClean="0"/>
          </a:p>
          <a:p>
            <a:endParaRPr lang="ru-RU" sz="1000" dirty="0" smtClean="0"/>
          </a:p>
          <a:p>
            <a:r>
              <a:rPr lang="ru-RU" sz="2400" dirty="0" smtClean="0"/>
              <a:t>Термин </a:t>
            </a:r>
            <a:r>
              <a:rPr lang="ru-RU" sz="2400" dirty="0"/>
              <a:t>универсален, находит применение во многих областях, чаще </a:t>
            </a:r>
            <a:r>
              <a:rPr lang="ru-RU" sz="2400" dirty="0" smtClean="0"/>
              <a:t>встречается </a:t>
            </a:r>
            <a:r>
              <a:rPr lang="ru-RU" sz="2400" dirty="0"/>
              <a:t>в экономике, финансах, </a:t>
            </a:r>
            <a:r>
              <a:rPr lang="ru-RU" sz="2400" dirty="0" smtClean="0"/>
              <a:t>политологии, социологии</a:t>
            </a:r>
            <a:r>
              <a:rPr lang="ru-RU" sz="2400" dirty="0"/>
              <a:t>, философии, психологии, культуре. </a:t>
            </a:r>
            <a:endParaRPr lang="ru-RU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5944031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31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-27384"/>
            <a:ext cx="8485130" cy="146846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5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Понятие экономической конъюнктуры </a:t>
            </a:r>
            <a:endParaRPr lang="ru-RU" sz="45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556792"/>
            <a:ext cx="842493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Конъюнктура</a:t>
            </a:r>
            <a:r>
              <a:rPr lang="ru-RU" sz="3200" dirty="0"/>
              <a:t> — это совокупность условий в их взаимосвязи,</a:t>
            </a:r>
            <a:r>
              <a:rPr lang="ru-RU" sz="3200" baseline="30000" dirty="0"/>
              <a:t> </a:t>
            </a:r>
            <a:r>
              <a:rPr lang="ru-RU" sz="3200" dirty="0"/>
              <a:t>сложившаяся обстановка, положение вещей в какой-либо области. </a:t>
            </a:r>
            <a:endParaRPr lang="ru-RU" sz="3200" dirty="0" smtClean="0"/>
          </a:p>
          <a:p>
            <a:pPr marL="342900" indent="-342900">
              <a:buFont typeface="Wingdings" pitchFamily="2" charset="2"/>
              <a:buChar char="§"/>
            </a:pPr>
            <a:endParaRPr lang="ru-RU" sz="1000" dirty="0"/>
          </a:p>
          <a:p>
            <a:pPr marL="342900" indent="-342900">
              <a:buFont typeface="Wingdings" pitchFamily="2" charset="2"/>
              <a:buChar char="§"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Экономическая конъюнктура </a:t>
            </a:r>
            <a:r>
              <a:rPr lang="ru-RU" sz="3200" dirty="0" smtClean="0"/>
              <a:t>– </a:t>
            </a:r>
            <a:r>
              <a:rPr lang="ru-RU" sz="3200" dirty="0"/>
              <a:t>совокупность признаков, характеризующих текущее состояние экономики в определенный пе­риод. </a:t>
            </a:r>
            <a:r>
              <a:rPr lang="ru-RU" sz="3200" dirty="0" smtClean="0"/>
              <a:t>Конъюнктура отражает ход всех экономических процессов как </a:t>
            </a:r>
            <a:r>
              <a:rPr lang="ru-RU" sz="3200" dirty="0"/>
              <a:t>в общенациональном масштабе, так </a:t>
            </a:r>
            <a:r>
              <a:rPr lang="ru-RU" sz="3200" dirty="0" smtClean="0"/>
              <a:t>и на микроуровне.</a:t>
            </a:r>
            <a:endParaRPr lang="ru-RU" sz="3000" b="1" dirty="0" smtClean="0"/>
          </a:p>
        </p:txBody>
      </p:sp>
    </p:spTree>
    <p:extLst>
      <p:ext uri="{BB962C8B-B14F-4D97-AF65-F5344CB8AC3E}">
        <p14:creationId xmlns:p14="http://schemas.microsoft.com/office/powerpoint/2010/main" val="24668709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32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-27384"/>
            <a:ext cx="8485130" cy="146846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5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Понятие экономической конъюнктуры 2</a:t>
            </a:r>
            <a:endParaRPr lang="ru-RU" sz="45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621244"/>
            <a:ext cx="84249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экономике понятие конъюнктуры впервые было </a:t>
            </a:r>
            <a:r>
              <a:rPr lang="ru-RU" sz="2400" dirty="0"/>
              <a:t>использовано в Германии в 17 в</a:t>
            </a:r>
            <a:r>
              <a:rPr lang="ru-RU" sz="2400" dirty="0" smtClean="0"/>
              <a:t>. экономистом </a:t>
            </a:r>
            <a:r>
              <a:rPr lang="ru-RU" sz="2400" dirty="0"/>
              <a:t>А</a:t>
            </a:r>
            <a:r>
              <a:rPr lang="ru-RU" sz="2400" dirty="0" smtClean="0"/>
              <a:t>. Вагнером.</a:t>
            </a:r>
          </a:p>
          <a:p>
            <a:endParaRPr lang="ru-RU" sz="1000" dirty="0" smtClean="0"/>
          </a:p>
          <a:p>
            <a:r>
              <a:rPr lang="ru-RU" sz="2400" dirty="0"/>
              <a:t>Основоположником конъюнктурных исследований стал </a:t>
            </a:r>
            <a:r>
              <a:rPr lang="ru-RU" sz="2400" dirty="0" err="1"/>
              <a:t>У.Митчелл</a:t>
            </a:r>
            <a:r>
              <a:rPr lang="ru-RU" sz="2400" dirty="0"/>
              <a:t>. </a:t>
            </a:r>
            <a:r>
              <a:rPr lang="ru-RU" sz="2400" dirty="0" smtClean="0"/>
              <a:t>Его основная идея – </a:t>
            </a:r>
            <a:r>
              <a:rPr lang="ru-RU" sz="2400" dirty="0"/>
              <a:t>статистическое изучение системы экономических показателей, объясняющих действие различных </a:t>
            </a:r>
            <a:r>
              <a:rPr lang="ru-RU" sz="2400" dirty="0" smtClean="0"/>
              <a:t>факторов, </a:t>
            </a:r>
            <a:r>
              <a:rPr lang="ru-RU" sz="2400" dirty="0"/>
              <a:t>и экономическое моделирование </a:t>
            </a:r>
            <a:r>
              <a:rPr lang="ru-RU" sz="2400" dirty="0" smtClean="0"/>
              <a:t>процессов, меняющих </a:t>
            </a:r>
            <a:r>
              <a:rPr lang="ru-RU" sz="2400" dirty="0"/>
              <a:t>конъюнктуру</a:t>
            </a:r>
            <a:r>
              <a:rPr lang="ru-RU" sz="2400" dirty="0" smtClean="0"/>
              <a:t>.</a:t>
            </a:r>
          </a:p>
          <a:p>
            <a:endParaRPr lang="ru-RU" sz="1000" dirty="0" smtClean="0"/>
          </a:p>
          <a:p>
            <a:r>
              <a:rPr lang="ru-RU" sz="2400" dirty="0"/>
              <a:t>В научной экономической литературе термин «рыночная конъюнктура» в применении к мировому рынку впервые встречается у К. Маркса в его работе «К критике политической экономии», а затем неоднократно в «Капитале». 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20791866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33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166881" y="116632"/>
            <a:ext cx="8485130" cy="7920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Мировые конъюнктурные институты: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980728"/>
            <a:ext cx="84969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ru-RU" sz="2400" dirty="0" smtClean="0"/>
              <a:t>аналитические </a:t>
            </a:r>
            <a:r>
              <a:rPr lang="ru-RU" sz="2400" dirty="0"/>
              <a:t>службы международных экономических организаций: </a:t>
            </a:r>
            <a:r>
              <a:rPr lang="ru-RU" sz="2400" dirty="0" smtClean="0"/>
              <a:t>ВТО (товарные рынки), МВФ </a:t>
            </a:r>
            <a:r>
              <a:rPr lang="ru-RU" sz="2400" dirty="0"/>
              <a:t>и </a:t>
            </a:r>
            <a:r>
              <a:rPr lang="ru-RU" sz="2400" dirty="0" smtClean="0"/>
              <a:t>МБРР (финансовые рынки), ОПЕК (рынок энергоресурсов), др.;</a:t>
            </a:r>
          </a:p>
          <a:p>
            <a:pPr marL="457200" indent="-457200">
              <a:buBlip>
                <a:blip r:embed="rId2"/>
              </a:buBlip>
            </a:pPr>
            <a:r>
              <a:rPr lang="ru-RU" sz="2400" dirty="0" smtClean="0"/>
              <a:t>Национальное </a:t>
            </a:r>
            <a:r>
              <a:rPr lang="ru-RU" sz="2400" dirty="0"/>
              <a:t>бюро экономических исследований, Американский институт экономических </a:t>
            </a:r>
            <a:r>
              <a:rPr lang="ru-RU" sz="2400" dirty="0" smtClean="0"/>
              <a:t>исследований (США); </a:t>
            </a:r>
          </a:p>
          <a:p>
            <a:pPr marL="457200" indent="-457200">
              <a:buBlip>
                <a:blip r:embed="rId2"/>
              </a:buBlip>
            </a:pPr>
            <a:r>
              <a:rPr lang="ru-RU" sz="2400" dirty="0" smtClean="0"/>
              <a:t>Национальный </a:t>
            </a:r>
            <a:r>
              <a:rPr lang="ru-RU" sz="2400" dirty="0"/>
              <a:t>совет экономического </a:t>
            </a:r>
            <a:r>
              <a:rPr lang="ru-RU" sz="2400" dirty="0" smtClean="0"/>
              <a:t>развития, </a:t>
            </a:r>
            <a:r>
              <a:rPr lang="ru-RU" sz="2400" dirty="0"/>
              <a:t>Национальный институт экономических и социальных </a:t>
            </a:r>
            <a:r>
              <a:rPr lang="ru-RU" sz="2400" dirty="0" smtClean="0"/>
              <a:t>исследований (Англия);</a:t>
            </a:r>
          </a:p>
          <a:p>
            <a:pPr marL="457200" indent="-457200">
              <a:buBlip>
                <a:blip r:embed="rId2"/>
              </a:buBlip>
            </a:pPr>
            <a:r>
              <a:rPr lang="ru-RU" sz="2400" dirty="0" smtClean="0"/>
              <a:t>Мюнхенский </a:t>
            </a:r>
            <a:r>
              <a:rPr lang="ru-RU" sz="2400" dirty="0"/>
              <a:t>институт экономических исследований, Институт мировой экономики в Киле, Берлинский институт экономических </a:t>
            </a:r>
            <a:r>
              <a:rPr lang="ru-RU" sz="2400" dirty="0" smtClean="0"/>
              <a:t>исследований (Германия);</a:t>
            </a:r>
          </a:p>
          <a:p>
            <a:pPr marL="457200" indent="-457200">
              <a:buBlip>
                <a:blip r:embed="rId2"/>
              </a:buBlip>
            </a:pPr>
            <a:r>
              <a:rPr lang="ru-RU" sz="2400" dirty="0" smtClean="0"/>
              <a:t>Национальный </a:t>
            </a:r>
            <a:r>
              <a:rPr lang="ru-RU" sz="2400" dirty="0"/>
              <a:t>институт статистики и экономических исследований, Парижская торговая </a:t>
            </a:r>
            <a:r>
              <a:rPr lang="ru-RU" sz="2400" dirty="0" smtClean="0"/>
              <a:t>палата (Франция).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515521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34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16632"/>
            <a:ext cx="8485130" cy="158417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5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Российские конъюнктурные институты:</a:t>
            </a:r>
            <a:endParaRPr lang="ru-RU" sz="45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046327"/>
            <a:ext cx="84249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ru-RU" sz="2800" dirty="0" smtClean="0"/>
              <a:t>Центр </a:t>
            </a:r>
            <a:r>
              <a:rPr lang="ru-RU" sz="2800" dirty="0"/>
              <a:t>экономической конъюнктуры при Правительстве </a:t>
            </a:r>
            <a:r>
              <a:rPr lang="ru-RU" sz="2800" dirty="0" smtClean="0"/>
              <a:t>РФ,</a:t>
            </a:r>
          </a:p>
          <a:p>
            <a:pPr marL="457200" indent="-457200">
              <a:buBlip>
                <a:blip r:embed="rId2"/>
              </a:buBlip>
            </a:pPr>
            <a:r>
              <a:rPr lang="ru-RU" sz="2800" dirty="0" smtClean="0"/>
              <a:t>Бюро </a:t>
            </a:r>
            <a:r>
              <a:rPr lang="ru-RU" sz="2800" dirty="0"/>
              <a:t>экономического анализа</a:t>
            </a:r>
            <a:r>
              <a:rPr lang="ru-RU" sz="2800" dirty="0" smtClean="0"/>
              <a:t>,</a:t>
            </a:r>
          </a:p>
          <a:p>
            <a:pPr marL="457200" indent="-457200">
              <a:buBlip>
                <a:blip r:embed="rId2"/>
              </a:buBlip>
            </a:pPr>
            <a:r>
              <a:rPr lang="ru-RU" sz="2800" dirty="0" smtClean="0"/>
              <a:t>Центр </a:t>
            </a:r>
            <a:r>
              <a:rPr lang="ru-RU" sz="2800" dirty="0"/>
              <a:t>макроэкономического анализа и краткосрочного </a:t>
            </a:r>
            <a:r>
              <a:rPr lang="ru-RU" sz="2800" dirty="0" smtClean="0"/>
              <a:t>прогнозирования;</a:t>
            </a:r>
          </a:p>
          <a:p>
            <a:pPr marL="457200" indent="-457200">
              <a:buBlip>
                <a:blip r:embed="rId2"/>
              </a:buBlip>
            </a:pPr>
            <a:r>
              <a:rPr lang="ru-RU" sz="2800" dirty="0" smtClean="0"/>
              <a:t>Центры изучения экономической конъюнктуры при правительствах субъектов РФ </a:t>
            </a:r>
            <a:r>
              <a:rPr lang="ru-RU" sz="2800" dirty="0"/>
              <a:t>и др.</a:t>
            </a:r>
          </a:p>
        </p:txBody>
      </p:sp>
    </p:spTree>
    <p:extLst>
      <p:ext uri="{BB962C8B-B14F-4D97-AF65-F5344CB8AC3E}">
        <p14:creationId xmlns:p14="http://schemas.microsoft.com/office/powerpoint/2010/main" val="26592588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35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88640"/>
            <a:ext cx="8485130" cy="93610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конъюнктурные школы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7548" y="1196752"/>
            <a:ext cx="842493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I</a:t>
            </a:r>
            <a:r>
              <a:rPr lang="ru-RU" sz="2400" dirty="0" smtClean="0"/>
              <a:t>.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Конъюнктуристское направление </a:t>
            </a:r>
            <a:r>
              <a:rPr lang="ru-RU" sz="2400" dirty="0" smtClean="0"/>
              <a:t>(начало </a:t>
            </a:r>
            <a:r>
              <a:rPr lang="ru-RU" sz="2400" dirty="0"/>
              <a:t>XX </a:t>
            </a:r>
            <a:r>
              <a:rPr lang="ru-RU" sz="2400" dirty="0" smtClean="0"/>
              <a:t>в.), связанное </a:t>
            </a:r>
            <a:r>
              <a:rPr lang="ru-RU" sz="2400" dirty="0"/>
              <a:t>с учением об экономических кризисах, циклах и </a:t>
            </a:r>
            <a:r>
              <a:rPr lang="ru-RU" sz="2400" dirty="0" smtClean="0"/>
              <a:t>конъюнктуре: В</a:t>
            </a:r>
            <a:r>
              <a:rPr lang="ru-RU" sz="2400" dirty="0"/>
              <a:t>. </a:t>
            </a:r>
            <a:r>
              <a:rPr lang="ru-RU" sz="2400" dirty="0" err="1"/>
              <a:t>Зомбарт</a:t>
            </a:r>
            <a:r>
              <a:rPr lang="ru-RU" sz="2400" dirty="0"/>
              <a:t>, Г. </a:t>
            </a:r>
            <a:r>
              <a:rPr lang="ru-RU" sz="2400" dirty="0" err="1"/>
              <a:t>Кассель</a:t>
            </a:r>
            <a:r>
              <a:rPr lang="ru-RU" sz="2400" dirty="0"/>
              <a:t>, В. Репке, У. </a:t>
            </a:r>
            <a:r>
              <a:rPr lang="ru-RU" sz="2400" dirty="0" smtClean="0"/>
              <a:t>Митчелл.</a:t>
            </a:r>
          </a:p>
          <a:p>
            <a:endParaRPr lang="ru-RU" sz="1000" dirty="0" smtClean="0"/>
          </a:p>
          <a:p>
            <a:r>
              <a:rPr lang="en-US" sz="2400" dirty="0" smtClean="0"/>
              <a:t>II</a:t>
            </a:r>
            <a:r>
              <a:rPr lang="ru-RU" sz="2400" dirty="0" smtClean="0"/>
              <a:t>.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экономической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динамики </a:t>
            </a:r>
            <a:r>
              <a:rPr lang="ru-RU" sz="2400" dirty="0" smtClean="0"/>
              <a:t>(</a:t>
            </a:r>
            <a:r>
              <a:rPr lang="ru-RU" sz="2400" dirty="0" err="1" smtClean="0"/>
              <a:t>сер.ХХ</a:t>
            </a:r>
            <a:r>
              <a:rPr lang="ru-RU" sz="2400" dirty="0" smtClean="0"/>
              <a:t> в.): Д</a:t>
            </a:r>
            <a:r>
              <a:rPr lang="ru-RU" sz="2400" dirty="0"/>
              <a:t>. </a:t>
            </a:r>
            <a:r>
              <a:rPr lang="ru-RU" sz="2400" dirty="0" err="1" smtClean="0"/>
              <a:t>Хикс</a:t>
            </a:r>
            <a:r>
              <a:rPr lang="ru-RU" sz="2400" dirty="0" smtClean="0"/>
              <a:t>, </a:t>
            </a:r>
            <a:r>
              <a:rPr lang="ru-RU" sz="2400" dirty="0"/>
              <a:t>П. </a:t>
            </a:r>
            <a:r>
              <a:rPr lang="ru-RU" sz="2400" dirty="0" err="1" smtClean="0"/>
              <a:t>Самуэльсон</a:t>
            </a:r>
            <a:r>
              <a:rPr lang="ru-RU" sz="2400" dirty="0" smtClean="0"/>
              <a:t>, </a:t>
            </a:r>
            <a:r>
              <a:rPr lang="ru-RU" sz="2400" dirty="0"/>
              <a:t>М. </a:t>
            </a:r>
            <a:r>
              <a:rPr lang="ru-RU" sz="2400" dirty="0" err="1" smtClean="0"/>
              <a:t>Калецкий</a:t>
            </a:r>
            <a:r>
              <a:rPr lang="ru-RU" sz="2400" dirty="0" smtClean="0"/>
              <a:t>, предпринявшие </a:t>
            </a:r>
            <a:r>
              <a:rPr lang="ru-RU" sz="2400" dirty="0"/>
              <a:t>попытки синтезировать в единой модели описание эндогенных и экзогенных факторов макроэкономического процесса. </a:t>
            </a:r>
            <a:endParaRPr lang="ru-RU" sz="2400" dirty="0" smtClean="0"/>
          </a:p>
          <a:p>
            <a:endParaRPr lang="ru-RU" sz="1000" dirty="0" smtClean="0"/>
          </a:p>
          <a:p>
            <a:r>
              <a:rPr lang="en-US" sz="2400" dirty="0" smtClean="0"/>
              <a:t>III</a:t>
            </a:r>
            <a:r>
              <a:rPr lang="ru-RU" sz="2400" dirty="0" smtClean="0"/>
              <a:t>.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Теория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длинных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волн</a:t>
            </a:r>
            <a:r>
              <a:rPr lang="ru-RU" sz="2400" dirty="0" smtClean="0"/>
              <a:t>: </a:t>
            </a:r>
            <a:r>
              <a:rPr lang="ru-RU" sz="2400" dirty="0"/>
              <a:t>Я. Ван </a:t>
            </a:r>
            <a:r>
              <a:rPr lang="ru-RU" sz="2400" dirty="0" err="1"/>
              <a:t>Гельдерен</a:t>
            </a:r>
            <a:r>
              <a:rPr lang="ru-RU" sz="2400" dirty="0"/>
              <a:t>, А. </a:t>
            </a:r>
            <a:r>
              <a:rPr lang="ru-RU" sz="2400" dirty="0" err="1"/>
              <a:t>Афтальон</a:t>
            </a:r>
            <a:r>
              <a:rPr lang="ru-RU" sz="2400" dirty="0"/>
              <a:t>, С. Де </a:t>
            </a:r>
            <a:r>
              <a:rPr lang="ru-RU" sz="2400" dirty="0" smtClean="0"/>
              <a:t>Вольф, искавшие объяснения механизмам </a:t>
            </a:r>
            <a:r>
              <a:rPr lang="ru-RU" sz="2400" dirty="0"/>
              <a:t>колебаний экономической </a:t>
            </a:r>
            <a:r>
              <a:rPr lang="ru-RU" sz="2400" dirty="0" smtClean="0"/>
              <a:t>активности.</a:t>
            </a:r>
          </a:p>
          <a:p>
            <a:endParaRPr lang="ru-RU" sz="1000" dirty="0" smtClean="0"/>
          </a:p>
          <a:p>
            <a:r>
              <a:rPr lang="en-US" sz="2400" dirty="0" smtClean="0"/>
              <a:t>IV</a:t>
            </a:r>
            <a:r>
              <a:rPr lang="ru-RU" sz="2400" dirty="0" smtClean="0"/>
              <a:t>. Исследования </a:t>
            </a:r>
            <a:r>
              <a:rPr lang="ru-RU" sz="2400" dirty="0"/>
              <a:t>текущего состояния экономики с помощью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экономических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барометров</a:t>
            </a:r>
            <a:r>
              <a:rPr lang="ru-RU" sz="2400" dirty="0" smtClean="0"/>
              <a:t>: Де </a:t>
            </a:r>
            <a:r>
              <a:rPr lang="ru-RU" sz="2400" dirty="0" err="1"/>
              <a:t>Фовилль</a:t>
            </a:r>
            <a:r>
              <a:rPr lang="ru-RU" sz="2400" dirty="0"/>
              <a:t>, Н. </a:t>
            </a:r>
            <a:r>
              <a:rPr lang="ru-RU" sz="2400" dirty="0" err="1"/>
              <a:t>Шпалларт</a:t>
            </a:r>
            <a:r>
              <a:rPr lang="ru-RU" sz="2400" dirty="0"/>
              <a:t>, Г. </a:t>
            </a:r>
            <a:r>
              <a:rPr lang="ru-RU" sz="2400" dirty="0" err="1"/>
              <a:t>Тейл</a:t>
            </a:r>
            <a:r>
              <a:rPr lang="ru-RU" sz="2400" dirty="0"/>
              <a:t>, Игнатьев М.В. и др.</a:t>
            </a:r>
          </a:p>
        </p:txBody>
      </p:sp>
    </p:spTree>
    <p:extLst>
      <p:ext uri="{BB962C8B-B14F-4D97-AF65-F5344CB8AC3E}">
        <p14:creationId xmlns:p14="http://schemas.microsoft.com/office/powerpoint/2010/main" val="24309583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36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8628"/>
            <a:ext cx="8485130" cy="90009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Российские конъюнктурные школы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00700"/>
            <a:ext cx="8748464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dirty="0" smtClean="0"/>
              <a:t>I</a:t>
            </a:r>
            <a:r>
              <a:rPr lang="ru-RU" sz="2100" dirty="0" smtClean="0"/>
              <a:t>. </a:t>
            </a:r>
            <a:r>
              <a:rPr lang="ru-RU" sz="21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Изучение </a:t>
            </a:r>
            <a:r>
              <a:rPr lang="ru-RU" sz="21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особенностей экономической </a:t>
            </a:r>
            <a:r>
              <a:rPr lang="ru-RU" sz="21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конъюнктуры </a:t>
            </a:r>
            <a:r>
              <a:rPr lang="ru-RU" sz="2100" dirty="0" smtClean="0"/>
              <a:t>начала </a:t>
            </a:r>
            <a:r>
              <a:rPr lang="ru-RU" sz="2100" dirty="0"/>
              <a:t>XX века</a:t>
            </a:r>
            <a:r>
              <a:rPr lang="ru-RU" sz="2100" dirty="0" smtClean="0"/>
              <a:t>: </a:t>
            </a:r>
            <a:r>
              <a:rPr lang="ru-RU" sz="2100" dirty="0" err="1"/>
              <a:t>Туган</a:t>
            </a:r>
            <a:r>
              <a:rPr lang="ru-RU" sz="2100" dirty="0"/>
              <a:t>-Барановский М.И., Гельфанд А.И., </a:t>
            </a:r>
            <a:r>
              <a:rPr lang="ru-RU" sz="2100" dirty="0" err="1"/>
              <a:t>Петражицкий</a:t>
            </a:r>
            <a:r>
              <a:rPr lang="ru-RU" sz="2100" dirty="0"/>
              <a:t> Л.И., Чаянов А.В., Четвериков Н.С, </a:t>
            </a:r>
            <a:r>
              <a:rPr lang="ru-RU" sz="2100" dirty="0" err="1"/>
              <a:t>Конюс</a:t>
            </a:r>
            <a:r>
              <a:rPr lang="ru-RU" sz="2100" dirty="0"/>
              <a:t> А.А., Слуцкий Е.Е</a:t>
            </a:r>
            <a:r>
              <a:rPr lang="ru-RU" sz="2100" dirty="0" smtClean="0"/>
              <a:t>.</a:t>
            </a:r>
          </a:p>
          <a:p>
            <a:endParaRPr lang="ru-RU" sz="1000" dirty="0" smtClean="0"/>
          </a:p>
          <a:p>
            <a:r>
              <a:rPr lang="en-US" sz="2100" dirty="0" smtClean="0"/>
              <a:t>II</a:t>
            </a:r>
            <a:r>
              <a:rPr lang="ru-RU" sz="2100" dirty="0" smtClean="0"/>
              <a:t>. </a:t>
            </a:r>
            <a:r>
              <a:rPr lang="ru-RU" sz="21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</a:t>
            </a:r>
            <a:r>
              <a:rPr lang="ru-RU" sz="21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«длинных </a:t>
            </a:r>
            <a:r>
              <a:rPr lang="ru-RU" sz="21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волн экономической конъюнктуры</a:t>
            </a:r>
            <a:r>
              <a:rPr lang="ru-RU" sz="2100" dirty="0" smtClean="0"/>
              <a:t>» </a:t>
            </a:r>
            <a:r>
              <a:rPr lang="ru-RU" sz="2100" dirty="0"/>
              <a:t>Н.Д. </a:t>
            </a:r>
            <a:r>
              <a:rPr lang="ru-RU" sz="2100" dirty="0" smtClean="0"/>
              <a:t>Кондратьева (1920-е гг.), который впервые </a:t>
            </a:r>
            <a:r>
              <a:rPr lang="ru-RU" sz="2100" dirty="0"/>
              <a:t>ввел в понятие конъюнктуры фактор </a:t>
            </a:r>
            <a:r>
              <a:rPr lang="ru-RU" sz="2100" dirty="0" smtClean="0"/>
              <a:t>времени и определил его с </a:t>
            </a:r>
            <a:r>
              <a:rPr lang="ru-RU" sz="2100" dirty="0"/>
              <a:t>учетом эволюционных и волнообразных процессов развития рыночной системы</a:t>
            </a:r>
            <a:r>
              <a:rPr lang="ru-RU" sz="2100" dirty="0" smtClean="0"/>
              <a:t>.</a:t>
            </a:r>
          </a:p>
          <a:p>
            <a:endParaRPr lang="ru-RU" sz="1000" dirty="0" smtClean="0"/>
          </a:p>
          <a:p>
            <a:r>
              <a:rPr lang="en-US" sz="2100" dirty="0" smtClean="0"/>
              <a:t>III</a:t>
            </a:r>
            <a:r>
              <a:rPr lang="ru-RU" sz="2100" dirty="0" smtClean="0"/>
              <a:t>. </a:t>
            </a:r>
            <a:r>
              <a:rPr lang="ru-RU" sz="21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Современные </a:t>
            </a:r>
            <a:r>
              <a:rPr lang="ru-RU" sz="21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экономической </a:t>
            </a:r>
            <a:r>
              <a:rPr lang="ru-RU" sz="21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конъюнктуры </a:t>
            </a:r>
            <a:r>
              <a:rPr lang="ru-RU" sz="2100" dirty="0" smtClean="0"/>
              <a:t>исследуются в работах Белоусова </a:t>
            </a:r>
            <a:r>
              <a:rPr lang="ru-RU" sz="2100" dirty="0"/>
              <a:t>А.Р., </a:t>
            </a:r>
            <a:r>
              <a:rPr lang="ru-RU" sz="2100" dirty="0" err="1"/>
              <a:t>Аукуционека</a:t>
            </a:r>
            <a:r>
              <a:rPr lang="ru-RU" sz="2100" dirty="0"/>
              <a:t> СП., </a:t>
            </a:r>
            <a:r>
              <a:rPr lang="ru-RU" sz="2100" dirty="0" err="1"/>
              <a:t>Костюхина</a:t>
            </a:r>
            <a:r>
              <a:rPr lang="ru-RU" sz="2100" dirty="0"/>
              <a:t> Д.И., Левшина Ф.М., Никитина СП., Илларионова А., Меньшикова СМ., Маевского В.И., </a:t>
            </a:r>
            <a:r>
              <a:rPr lang="ru-RU" sz="2100" dirty="0" err="1"/>
              <a:t>Яковца</a:t>
            </a:r>
            <a:r>
              <a:rPr lang="ru-RU" sz="2100" dirty="0"/>
              <a:t> Ю.В. и др</a:t>
            </a:r>
            <a:r>
              <a:rPr lang="ru-RU" sz="2100" dirty="0" smtClean="0"/>
              <a:t>.</a:t>
            </a:r>
          </a:p>
          <a:p>
            <a:endParaRPr lang="ru-RU" sz="1000" dirty="0" smtClean="0"/>
          </a:p>
          <a:p>
            <a:r>
              <a:rPr lang="en-US" sz="2100" dirty="0" smtClean="0"/>
              <a:t>IV</a:t>
            </a:r>
            <a:r>
              <a:rPr lang="ru-RU" sz="2100" dirty="0" smtClean="0"/>
              <a:t>. </a:t>
            </a:r>
            <a:r>
              <a:rPr lang="ru-RU" sz="21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Математическое моделирование </a:t>
            </a:r>
            <a:r>
              <a:rPr lang="ru-RU" sz="21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экономической </a:t>
            </a:r>
            <a:r>
              <a:rPr lang="ru-RU" sz="21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конъюнктуры</a:t>
            </a:r>
            <a:r>
              <a:rPr lang="ru-RU" sz="2100" dirty="0" smtClean="0"/>
              <a:t>: Аганбегян </a:t>
            </a:r>
            <a:r>
              <a:rPr lang="ru-RU" sz="2100" dirty="0"/>
              <a:t>А.Г., </a:t>
            </a:r>
            <a:r>
              <a:rPr lang="ru-RU" sz="2100" dirty="0" smtClean="0"/>
              <a:t>Боярский </a:t>
            </a:r>
            <a:r>
              <a:rPr lang="ru-RU" sz="2100" dirty="0"/>
              <a:t>А.Я., </a:t>
            </a:r>
            <a:r>
              <a:rPr lang="ru-RU" sz="2100" dirty="0" err="1" smtClean="0"/>
              <a:t>Гранберг</a:t>
            </a:r>
            <a:r>
              <a:rPr lang="ru-RU" sz="2100" dirty="0" smtClean="0"/>
              <a:t> </a:t>
            </a:r>
            <a:r>
              <a:rPr lang="ru-RU" sz="2100" dirty="0"/>
              <a:t>А.Г., </a:t>
            </a:r>
            <a:r>
              <a:rPr lang="ru-RU" sz="2100" dirty="0" smtClean="0"/>
              <a:t>Канторович </a:t>
            </a:r>
            <a:r>
              <a:rPr lang="ru-RU" sz="2100" dirty="0"/>
              <a:t>Л.В., </a:t>
            </a:r>
            <a:r>
              <a:rPr lang="ru-RU" sz="2100" dirty="0" smtClean="0"/>
              <a:t>Немчинов </a:t>
            </a:r>
            <a:r>
              <a:rPr lang="ru-RU" sz="2100" dirty="0"/>
              <a:t>B.C., </a:t>
            </a:r>
            <a:r>
              <a:rPr lang="ru-RU" sz="2100" dirty="0" smtClean="0"/>
              <a:t>Новожилов </a:t>
            </a:r>
            <a:r>
              <a:rPr lang="ru-RU" sz="2100" dirty="0"/>
              <a:t>В.В., Лурье А.Л., Федоренко Н.П., </a:t>
            </a:r>
            <a:r>
              <a:rPr lang="ru-RU" sz="2100" dirty="0" smtClean="0"/>
              <a:t>Шаталин </a:t>
            </a:r>
            <a:r>
              <a:rPr lang="ru-RU" sz="2100" dirty="0"/>
              <a:t>С.С. и других отечественных ученых</a:t>
            </a:r>
            <a:r>
              <a:rPr lang="ru-RU" sz="21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48394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37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16632"/>
            <a:ext cx="8485130" cy="93610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экономической конъюнктуры 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052736"/>
            <a:ext cx="84249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времени (периоду охвата): </a:t>
            </a:r>
            <a:r>
              <a:rPr lang="ru-RU" sz="3200" dirty="0" smtClean="0"/>
              <a:t>моментная (</a:t>
            </a:r>
            <a:r>
              <a:rPr lang="ru-RU" sz="3200" dirty="0"/>
              <a:t>одного </a:t>
            </a:r>
            <a:r>
              <a:rPr lang="ru-RU" sz="3200" dirty="0" smtClean="0"/>
              <a:t>дня – одной недели), краткосрочная (квартал – месяц), среднесрочная (1 – 3 года), долгосрочная (3-25 лет),вековая (50-100 лет), цивилизационная (несколько столетий - тысячелетий).</a:t>
            </a:r>
          </a:p>
          <a:p>
            <a:pPr marL="342900" indent="-342900">
              <a:buFont typeface="Wingdings" pitchFamily="2" charset="2"/>
              <a:buChar char="§"/>
            </a:pPr>
            <a:endParaRPr lang="ru-RU" sz="3200" b="1" dirty="0"/>
          </a:p>
          <a:p>
            <a:pPr marL="342900" indent="-342900">
              <a:buFont typeface="Wingdings" pitchFamily="2" charset="2"/>
              <a:buChar char="§"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уровню охвата</a:t>
            </a:r>
            <a:r>
              <a:rPr lang="ru-RU" sz="3200" b="1" dirty="0" smtClean="0"/>
              <a:t>: о</a:t>
            </a:r>
            <a:r>
              <a:rPr lang="ru-RU" sz="3200" dirty="0" smtClean="0"/>
              <a:t>бщехозяйственная (общеэкономическая);отраслевая</a:t>
            </a:r>
            <a:r>
              <a:rPr lang="ru-RU" sz="3200" dirty="0"/>
              <a:t>; </a:t>
            </a:r>
            <a:r>
              <a:rPr lang="ru-RU" sz="3200" dirty="0" smtClean="0"/>
              <a:t>рыночная</a:t>
            </a:r>
            <a:endParaRPr lang="ru-RU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4246291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38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16632"/>
            <a:ext cx="8485130" cy="93610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Общехозяйственная конъюнктура – 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052736"/>
            <a:ext cx="842493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- это состояние </a:t>
            </a:r>
            <a:r>
              <a:rPr lang="ru-RU" sz="3200" dirty="0"/>
              <a:t>всего мирового хозяйства или экономики какой-либо одной страны в определенный момент. </a:t>
            </a:r>
            <a:endParaRPr lang="ru-RU" sz="3200" dirty="0" smtClean="0"/>
          </a:p>
          <a:p>
            <a:endParaRPr lang="ru-RU" sz="1000" dirty="0" smtClean="0"/>
          </a:p>
          <a:p>
            <a:r>
              <a:rPr lang="ru-RU" sz="3200" dirty="0" smtClean="0"/>
              <a:t>Представляет </a:t>
            </a:r>
            <a:r>
              <a:rPr lang="ru-RU" sz="3200" dirty="0"/>
              <a:t>собой совокупность конъюнктур отдельных товарных рынков и конъюнктур более низкого уровня иерархии с множеством взаимоотношений между ними. </a:t>
            </a:r>
            <a:endParaRPr lang="ru-RU" sz="3200" dirty="0" smtClean="0"/>
          </a:p>
          <a:p>
            <a:endParaRPr lang="ru-RU" sz="1000" dirty="0" smtClean="0"/>
          </a:p>
          <a:p>
            <a:r>
              <a:rPr lang="ru-RU" sz="3200" dirty="0" smtClean="0"/>
              <a:t>Является </a:t>
            </a:r>
            <a:r>
              <a:rPr lang="ru-RU" sz="3200" dirty="0" err="1"/>
              <a:t>конъюнктурообразующим</a:t>
            </a:r>
            <a:r>
              <a:rPr lang="ru-RU" sz="3200" dirty="0"/>
              <a:t> фактором для формирования отраслевой конъюнктуры и конъюнктуры отдельного рынка.</a:t>
            </a:r>
          </a:p>
        </p:txBody>
      </p:sp>
    </p:spTree>
    <p:extLst>
      <p:ext uri="{BB962C8B-B14F-4D97-AF65-F5344CB8AC3E}">
        <p14:creationId xmlns:p14="http://schemas.microsoft.com/office/powerpoint/2010/main" val="13244608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39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16632"/>
            <a:ext cx="8485130" cy="93610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Отраслевая конъюнктура – 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052736"/>
            <a:ext cx="8424936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– </a:t>
            </a:r>
            <a:r>
              <a:rPr lang="ru-RU" sz="3200" dirty="0"/>
              <a:t>состояние функционирования отдельно взятой отрасли экономики в определенный момент времени</a:t>
            </a:r>
            <a:r>
              <a:rPr lang="ru-RU" sz="3200" dirty="0" smtClean="0"/>
              <a:t>.</a:t>
            </a:r>
          </a:p>
          <a:p>
            <a:endParaRPr lang="ru-RU" sz="1200" dirty="0"/>
          </a:p>
          <a:p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Конъюнктура рынка </a:t>
            </a:r>
            <a:r>
              <a:rPr lang="ru-RU" sz="3200" dirty="0"/>
              <a:t>– экономическая ситуация, складывающаяся на данном рынке в определенный момент времени в результате воздействия </a:t>
            </a:r>
            <a:r>
              <a:rPr lang="ru-RU" sz="3200" dirty="0" err="1"/>
              <a:t>конъюнктурообразующих</a:t>
            </a:r>
            <a:r>
              <a:rPr lang="ru-RU" sz="3200" dirty="0"/>
              <a:t> факторов и характеризующаяся рядом количественных и качественных показателей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171194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40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-27384"/>
            <a:ext cx="8485130" cy="146846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5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Характеристики экономической конъюнктуры </a:t>
            </a:r>
            <a:endParaRPr lang="ru-RU" sz="45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743774"/>
            <a:ext cx="864096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Важнейшие (стадия развития)</a:t>
            </a:r>
            <a:r>
              <a:rPr lang="ru-RU" sz="2600" dirty="0" smtClean="0"/>
              <a:t>: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600" dirty="0" smtClean="0"/>
              <a:t>потребительский спрос на рынке;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600" dirty="0" smtClean="0"/>
              <a:t>предложение товаров и услуг;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600" dirty="0" smtClean="0"/>
              <a:t>динамика рыночных цен как результат соотношения спроса и предложения.</a:t>
            </a:r>
          </a:p>
          <a:p>
            <a:endParaRPr lang="ru-RU" sz="2600" dirty="0" smtClean="0"/>
          </a:p>
          <a:p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Важные (уровень деловой активности)</a:t>
            </a:r>
            <a:r>
              <a:rPr lang="ru-RU" sz="2600" dirty="0" smtClean="0"/>
              <a:t>: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sz="2600" dirty="0" smtClean="0"/>
              <a:t>темпы роста производства </a:t>
            </a:r>
            <a:r>
              <a:rPr lang="ru-RU" sz="2600" dirty="0"/>
              <a:t>и </a:t>
            </a:r>
            <a:r>
              <a:rPr lang="ru-RU" sz="2600" dirty="0" smtClean="0"/>
              <a:t>строительства;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sz="2600" dirty="0" smtClean="0"/>
              <a:t>темпы роста </a:t>
            </a:r>
            <a:r>
              <a:rPr lang="ru-RU" sz="2600" dirty="0"/>
              <a:t>внутренней и внешней </a:t>
            </a:r>
            <a:r>
              <a:rPr lang="ru-RU" sz="2600" dirty="0" smtClean="0"/>
              <a:t>торговли;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sz="2600" dirty="0" smtClean="0"/>
              <a:t>уровень занятости </a:t>
            </a:r>
            <a:r>
              <a:rPr lang="ru-RU" sz="2600" dirty="0"/>
              <a:t>и </a:t>
            </a:r>
            <a:r>
              <a:rPr lang="ru-RU" sz="2600" dirty="0" smtClean="0"/>
              <a:t>безработицы;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sz="2600" dirty="0" smtClean="0"/>
              <a:t>уровень инфляции.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26525037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41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-27384"/>
            <a:ext cx="8485130" cy="146846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5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Характеристики экономической конъюнктуры 2 </a:t>
            </a:r>
            <a:endParaRPr lang="ru-RU" sz="45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556792"/>
            <a:ext cx="864096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Производные (дополняющие, детализирующие, конкретизирующие): </a:t>
            </a:r>
          </a:p>
          <a:p>
            <a:endParaRPr lang="ru-RU" sz="1000" dirty="0"/>
          </a:p>
          <a:p>
            <a:pPr marL="457200" indent="-457200">
              <a:buFont typeface="Wingdings" pitchFamily="2" charset="2"/>
              <a:buChar char="§"/>
            </a:pPr>
            <a:r>
              <a:rPr lang="ru-RU" sz="2600" dirty="0" smtClean="0"/>
              <a:t>динамика издержек производства;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ru-RU" sz="2600" dirty="0" smtClean="0">
                <a:solidFill>
                  <a:prstClr val="black"/>
                </a:solidFill>
              </a:rPr>
              <a:t>движение </a:t>
            </a:r>
            <a:r>
              <a:rPr lang="ru-RU" sz="2600" dirty="0">
                <a:solidFill>
                  <a:prstClr val="black"/>
                </a:solidFill>
              </a:rPr>
              <a:t>товарных </a:t>
            </a:r>
            <a:r>
              <a:rPr lang="ru-RU" sz="2600" dirty="0" smtClean="0">
                <a:solidFill>
                  <a:prstClr val="black"/>
                </a:solidFill>
              </a:rPr>
              <a:t>запасов;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ru-RU" sz="2600" dirty="0" smtClean="0"/>
              <a:t>темпы роста денежных доходов населения;</a:t>
            </a:r>
            <a:endParaRPr lang="ru-RU" sz="2600" dirty="0" smtClean="0">
              <a:solidFill>
                <a:prstClr val="black"/>
              </a:solidFill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ru-RU" sz="2600" dirty="0" smtClean="0"/>
              <a:t>деловая активность на различных рынках;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ru-RU" sz="2600" dirty="0" smtClean="0"/>
              <a:t>масштабы </a:t>
            </a:r>
            <a:r>
              <a:rPr lang="ru-RU" sz="2600" dirty="0"/>
              <a:t>рыночных </a:t>
            </a:r>
            <a:r>
              <a:rPr lang="ru-RU" sz="2600" dirty="0" smtClean="0"/>
              <a:t>операций;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ru-RU" sz="2600" dirty="0" smtClean="0"/>
              <a:t>уровень </a:t>
            </a:r>
            <a:r>
              <a:rPr lang="ru-RU" sz="2600" dirty="0"/>
              <a:t>коммерческого </a:t>
            </a:r>
            <a:r>
              <a:rPr lang="ru-RU" sz="2600" dirty="0" smtClean="0"/>
              <a:t>риска;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ru-RU" sz="2600" dirty="0" smtClean="0"/>
              <a:t>сила конкурентной борьбы;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ru-RU" sz="2600" dirty="0" smtClean="0"/>
              <a:t>степень монополизации рынков;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ru-RU" sz="2600" dirty="0" smtClean="0"/>
              <a:t>положение </a:t>
            </a:r>
            <a:r>
              <a:rPr lang="ru-RU" sz="2600" dirty="0"/>
              <a:t>рынка в определенной точке экономического или сезонного </a:t>
            </a:r>
            <a:r>
              <a:rPr lang="ru-RU" sz="2600" dirty="0" smtClean="0"/>
              <a:t>цикла, другие.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7339574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42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6322"/>
            <a:ext cx="8485130" cy="146846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задачи характеристики экономической конъюнктуры: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759456"/>
            <a:ext cx="86409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выявить пропорциональность развития экономики;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выявить</a:t>
            </a:r>
            <a:r>
              <a:rPr lang="ru-RU" sz="2800" dirty="0"/>
              <a:t> </a:t>
            </a:r>
            <a:r>
              <a:rPr lang="ru-RU" sz="2800" dirty="0" smtClean="0"/>
              <a:t>тенденции </a:t>
            </a:r>
            <a:r>
              <a:rPr lang="ru-RU" sz="2800" dirty="0"/>
              <a:t>развития </a:t>
            </a:r>
            <a:r>
              <a:rPr lang="ru-RU" sz="2800" dirty="0" smtClean="0"/>
              <a:t>экономики;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определить устойчивость экономической системы;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оценить деловую </a:t>
            </a:r>
            <a:r>
              <a:rPr lang="ru-RU" sz="2800" dirty="0"/>
              <a:t>активность </a:t>
            </a:r>
            <a:r>
              <a:rPr lang="ru-RU" sz="2800" dirty="0" smtClean="0"/>
              <a:t>на рынке;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определить</a:t>
            </a:r>
            <a:r>
              <a:rPr lang="ru-RU" sz="2800" dirty="0"/>
              <a:t> </a:t>
            </a:r>
            <a:r>
              <a:rPr lang="ru-RU" sz="2800" dirty="0" smtClean="0"/>
              <a:t>уровень </a:t>
            </a:r>
            <a:r>
              <a:rPr lang="ru-RU" sz="2800" dirty="0"/>
              <a:t>монополизации и </a:t>
            </a:r>
            <a:r>
              <a:rPr lang="ru-RU" sz="2800" dirty="0" smtClean="0"/>
              <a:t>конкуренции различных рынков.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41509526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43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6322"/>
            <a:ext cx="8485130" cy="146846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 экономической конъюнктуры: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759456"/>
            <a:ext cx="8640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ru-RU" sz="2800" dirty="0" smtClean="0"/>
              <a:t>вариабельность. Выражается </a:t>
            </a:r>
            <a:r>
              <a:rPr lang="ru-RU" sz="2800" dirty="0"/>
              <a:t>в </a:t>
            </a:r>
            <a:r>
              <a:rPr lang="ru-RU" sz="2800" dirty="0" smtClean="0"/>
              <a:t>изменчивости, которую невозможно предсказать точно, способности образовывать </a:t>
            </a:r>
            <a:r>
              <a:rPr lang="ru-RU" sz="2800" dirty="0"/>
              <a:t>варианты</a:t>
            </a:r>
            <a:r>
              <a:rPr lang="ru-RU" sz="2800" dirty="0" smtClean="0"/>
              <a:t>; </a:t>
            </a:r>
          </a:p>
          <a:p>
            <a:pPr marL="457200" indent="-457200">
              <a:buBlip>
                <a:blip r:embed="rId2"/>
              </a:buBlip>
            </a:pPr>
            <a:r>
              <a:rPr lang="ru-RU" sz="2800" dirty="0" smtClean="0"/>
              <a:t>динамичность. Выражается в способности развиваться, претерпевая качественные изменения;</a:t>
            </a:r>
          </a:p>
          <a:p>
            <a:pPr marL="457200" indent="-457200">
              <a:buBlip>
                <a:blip r:embed="rId2"/>
              </a:buBlip>
            </a:pPr>
            <a:r>
              <a:rPr lang="ru-RU" sz="2800" dirty="0" smtClean="0"/>
              <a:t>цикличность. Выражается в устойчивых периодических колебаниях конъюнктурных показателей.</a:t>
            </a:r>
          </a:p>
        </p:txBody>
      </p:sp>
    </p:spTree>
    <p:extLst>
      <p:ext uri="{BB962C8B-B14F-4D97-AF65-F5344CB8AC3E}">
        <p14:creationId xmlns:p14="http://schemas.microsoft.com/office/powerpoint/2010/main" val="8279656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44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6322"/>
            <a:ext cx="8485130" cy="146846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Цикличность экономической конъюнктуры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478389"/>
            <a:ext cx="864096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Колебания в динамике экономического роста имеют не </a:t>
            </a:r>
            <a:r>
              <a:rPr lang="ru-RU" sz="2800" dirty="0" smtClean="0"/>
              <a:t>случайный (спонтанный) </a:t>
            </a:r>
            <a:r>
              <a:rPr lang="ru-RU" sz="2800" dirty="0"/>
              <a:t>характер, </a:t>
            </a:r>
            <a:r>
              <a:rPr lang="ru-RU" sz="2800" dirty="0" smtClean="0"/>
              <a:t>а отражают движение </a:t>
            </a:r>
            <a:r>
              <a:rPr lang="ru-RU" sz="2800" dirty="0"/>
              <a:t>экономики от одного устойчивого состояния к </a:t>
            </a:r>
            <a:r>
              <a:rPr lang="ru-RU" sz="2800" dirty="0" smtClean="0"/>
              <a:t>другому. </a:t>
            </a:r>
          </a:p>
          <a:p>
            <a:endParaRPr lang="ru-RU" sz="1000" dirty="0" smtClean="0"/>
          </a:p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Цикличность рыночной конъюнктуры</a:t>
            </a:r>
            <a:r>
              <a:rPr lang="ru-RU" sz="2800" dirty="0" smtClean="0"/>
              <a:t> – форма проявления </a:t>
            </a:r>
            <a:r>
              <a:rPr lang="ru-RU" sz="2800" dirty="0"/>
              <a:t>механизма саморегулирования рынка. </a:t>
            </a:r>
            <a:endParaRPr lang="ru-RU" sz="2800" dirty="0" smtClean="0"/>
          </a:p>
          <a:p>
            <a:endParaRPr lang="ru-RU" sz="1000" dirty="0"/>
          </a:p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Экономический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 </a:t>
            </a:r>
            <a:r>
              <a:rPr lang="ru-RU" sz="2800" dirty="0"/>
              <a:t>– это повторяющиеся в длительном периоде подъемы и спады в хозяйственной деятельности людей, имеющие </a:t>
            </a:r>
            <a:r>
              <a:rPr lang="ru-RU" sz="2800" dirty="0" smtClean="0"/>
              <a:t>какую-либо общую </a:t>
            </a:r>
            <a:r>
              <a:rPr lang="ru-RU" sz="2800" dirty="0"/>
              <a:t>тенденцию </a:t>
            </a:r>
            <a:r>
              <a:rPr lang="ru-RU" sz="2800" dirty="0" smtClean="0"/>
              <a:t>экономического развития.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315187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45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6322"/>
            <a:ext cx="8485130" cy="146846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Разновидности роста экономических параметров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0" name="Picture 6" descr="Разновидности экономического рос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00808"/>
            <a:ext cx="5624864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9961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46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6322"/>
            <a:ext cx="8485130" cy="254858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Графические модели колебаний экономической конъюнктуры:</a:t>
            </a:r>
          </a:p>
          <a:p>
            <a:pPr marL="0" indent="0">
              <a:buNone/>
            </a:pPr>
            <a:r>
              <a:rPr lang="ru-RU" sz="3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двухфазная </a:t>
            </a:r>
            <a:r>
              <a:rPr lang="ru-RU" sz="3000" dirty="0" smtClean="0">
                <a:solidFill>
                  <a:schemeClr val="tx1"/>
                </a:solidFill>
              </a:rPr>
              <a:t>(сжатие – расширение);</a:t>
            </a:r>
          </a:p>
          <a:p>
            <a:pPr marL="0" indent="0">
              <a:buNone/>
            </a:pPr>
            <a:r>
              <a:rPr lang="ru-RU" sz="3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четырехфазная </a:t>
            </a:r>
            <a:r>
              <a:rPr lang="ru-RU" sz="3000" dirty="0" smtClean="0">
                <a:solidFill>
                  <a:schemeClr val="tx1"/>
                </a:solidFill>
              </a:rPr>
              <a:t>(</a:t>
            </a:r>
            <a:r>
              <a:rPr lang="ru-RU" sz="2800" dirty="0" smtClean="0"/>
              <a:t>кризис – депрессия – оживление–подъем).</a:t>
            </a:r>
            <a:endParaRPr lang="ru-RU" sz="3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800" y="2636912"/>
            <a:ext cx="7332624" cy="3949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34104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47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6322"/>
            <a:ext cx="8485130" cy="132444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Критерии цикличности экономической конъюнктуры 1 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2579447"/>
              </p:ext>
            </p:extLst>
          </p:nvPr>
        </p:nvGraphicFramePr>
        <p:xfrm>
          <a:off x="395536" y="1495424"/>
          <a:ext cx="8568953" cy="5344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Документ" r:id="rId3" imgW="9337992" imgH="5925312" progId="Word.Document.12">
                  <p:embed/>
                </p:oleObj>
              </mc:Choice>
              <mc:Fallback>
                <p:oleObj name="Документ" r:id="rId3" imgW="9337992" imgH="59253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1495424"/>
                        <a:ext cx="8568953" cy="5344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48464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48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6322"/>
            <a:ext cx="8485130" cy="132444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Критерии цикличности экономической конъюнктуры 2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56" y="1844824"/>
            <a:ext cx="8820472" cy="4667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9655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49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6322"/>
            <a:ext cx="8485130" cy="132444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Наиболее применяемые теории циклов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650280"/>
            <a:ext cx="84969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lvl="0" indent="-400050">
              <a:buAutoNum type="romanUcPeriod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Циклы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Дж. </a:t>
            </a:r>
            <a:r>
              <a:rPr lang="ru-RU" sz="2400" b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Китчина</a:t>
            </a:r>
            <a:r>
              <a:rPr lang="ru-RU" sz="2400" dirty="0"/>
              <a:t> </a:t>
            </a:r>
            <a:r>
              <a:rPr lang="ru-RU" sz="2400" dirty="0" smtClean="0"/>
              <a:t>– </a:t>
            </a:r>
            <a:r>
              <a:rPr lang="ru-RU" sz="2400" dirty="0"/>
              <a:t>краткосрочные (малые) циклы рыночной конъюнктуры в 3–4 года. Их обычно связывают с нарушением и восстановлением равновесия на товарном рынке вследствие периодического массового обновления номенклатуры </a:t>
            </a:r>
            <a:r>
              <a:rPr lang="ru-RU" sz="2400" dirty="0" smtClean="0"/>
              <a:t>продукции.</a:t>
            </a:r>
          </a:p>
          <a:p>
            <a:pPr marL="400050" lvl="0" indent="-400050">
              <a:buAutoNum type="romanUcPeriod"/>
            </a:pPr>
            <a:endParaRPr lang="ru-RU" sz="2400" dirty="0" smtClean="0"/>
          </a:p>
          <a:p>
            <a:pPr marL="400050" lvl="0" indent="-400050">
              <a:buAutoNum type="romanUcPeriod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Циклы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К. </a:t>
            </a:r>
            <a:r>
              <a:rPr lang="ru-RU" sz="2400" b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Жуглара</a:t>
            </a:r>
            <a:r>
              <a:rPr lang="ru-RU" sz="2400" dirty="0"/>
              <a:t> – среднесрочные (промышленные, деловые, бизнес) экономические циклы длительностью около 10 </a:t>
            </a:r>
            <a:r>
              <a:rPr lang="ru-RU" sz="2400" dirty="0" smtClean="0"/>
              <a:t>лет, связанные со средним временем функционирования основного капитала </a:t>
            </a:r>
            <a:r>
              <a:rPr lang="ru-RU" sz="2400" dirty="0"/>
              <a:t>в производстве. </a:t>
            </a:r>
            <a:r>
              <a:rPr lang="ru-RU" sz="2400" dirty="0" smtClean="0"/>
              <a:t>Замена </a:t>
            </a:r>
            <a:r>
              <a:rPr lang="ru-RU" sz="2400" dirty="0"/>
              <a:t>изношенного </a:t>
            </a:r>
            <a:r>
              <a:rPr lang="ru-RU" sz="2400" dirty="0" smtClean="0"/>
              <a:t>капитала идет </a:t>
            </a:r>
            <a:r>
              <a:rPr lang="ru-RU" sz="2400" dirty="0"/>
              <a:t>непрерывно, но </a:t>
            </a:r>
            <a:r>
              <a:rPr lang="ru-RU" sz="2400" dirty="0" smtClean="0"/>
              <a:t>не </a:t>
            </a:r>
            <a:r>
              <a:rPr lang="ru-RU" sz="2400" dirty="0"/>
              <a:t>равномерно, </a:t>
            </a:r>
            <a:r>
              <a:rPr lang="ru-RU" sz="2400" dirty="0" smtClean="0"/>
              <a:t>в связи с определяющим </a:t>
            </a:r>
            <a:r>
              <a:rPr lang="ru-RU" sz="2400" dirty="0"/>
              <a:t>воздействием НТП. </a:t>
            </a:r>
          </a:p>
        </p:txBody>
      </p:sp>
    </p:spTree>
    <p:extLst>
      <p:ext uri="{BB962C8B-B14F-4D97-AF65-F5344CB8AC3E}">
        <p14:creationId xmlns:p14="http://schemas.microsoft.com/office/powerpoint/2010/main" val="22956277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50</a:t>
            </a:fld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18256" y="16322"/>
            <a:ext cx="8485130" cy="132444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Наиболее применяемые теории циклов 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650280"/>
            <a:ext cx="849694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III</a:t>
            </a:r>
            <a:r>
              <a:rPr lang="ru-RU" sz="2400" dirty="0" smtClean="0"/>
              <a:t>.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Циклы С. Кузнеца </a:t>
            </a:r>
            <a:r>
              <a:rPr lang="ru-RU" sz="2400" dirty="0" smtClean="0"/>
              <a:t>– среднесрочные строительные циклы, имеющие связь с </a:t>
            </a:r>
            <a:r>
              <a:rPr lang="ru-RU" sz="2400" dirty="0"/>
              <a:t>демографическими </a:t>
            </a:r>
            <a:r>
              <a:rPr lang="ru-RU" sz="2400" dirty="0" smtClean="0"/>
              <a:t>процессами. </a:t>
            </a:r>
            <a:endParaRPr lang="ru-RU" sz="2400" dirty="0"/>
          </a:p>
          <a:p>
            <a:r>
              <a:rPr lang="ru-RU" sz="2400" dirty="0" smtClean="0"/>
              <a:t>Некоторыми учеными циклы Кузнеца </a:t>
            </a:r>
            <a:r>
              <a:rPr lang="ru-RU" sz="2400" dirty="0"/>
              <a:t>рассматриваются в качестве технологических, инфраструктурных </a:t>
            </a:r>
            <a:r>
              <a:rPr lang="ru-RU" sz="2400" dirty="0" smtClean="0"/>
              <a:t>циклов, рамках которых происходит обновление </a:t>
            </a:r>
            <a:r>
              <a:rPr lang="ru-RU" sz="2400" dirty="0"/>
              <a:t>основных технологий. </a:t>
            </a:r>
            <a:endParaRPr lang="ru-RU" sz="2400" dirty="0" smtClean="0"/>
          </a:p>
          <a:p>
            <a:endParaRPr lang="ru-RU" sz="2400" dirty="0" smtClean="0"/>
          </a:p>
          <a:p>
            <a:pPr lvl="0"/>
            <a:r>
              <a:rPr lang="en-US" sz="2400" dirty="0" smtClean="0"/>
              <a:t>IV</a:t>
            </a:r>
            <a:r>
              <a:rPr lang="ru-RU" sz="2400" dirty="0" smtClean="0"/>
              <a:t>.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Циклы Н. Кондратьева </a:t>
            </a:r>
            <a:r>
              <a:rPr lang="ru-RU" sz="2400" dirty="0"/>
              <a:t>– длинноволновые (большие) циклы, охватывающие примерно 50 лет. Их существование связано с необходимостью смены базовой инфраструктуры рыночного хозяйства: мостов, дорог, зданий и сооружений, которые служат в среднем 40–60 лет.</a:t>
            </a:r>
          </a:p>
        </p:txBody>
      </p:sp>
    </p:spTree>
    <p:extLst>
      <p:ext uri="{BB962C8B-B14F-4D97-AF65-F5344CB8AC3E}">
        <p14:creationId xmlns:p14="http://schemas.microsoft.com/office/powerpoint/2010/main" val="24479976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51</a:t>
            </a:fld>
            <a:endParaRPr lang="ru-RU" dirty="0"/>
          </a:p>
        </p:txBody>
      </p:sp>
      <p:pic>
        <p:nvPicPr>
          <p:cNvPr id="5124" name="Picture 4" descr="http://image.slidesharecdn.com/2012-130217033632-phpapp01/95/slide-4-638.jpg?13610938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920331" cy="638408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1813775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52</a:t>
            </a:fld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1689"/>
            <a:ext cx="8856984" cy="6649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65410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53</a:t>
            </a:fld>
            <a:endParaRPr lang="ru-RU" dirty="0"/>
          </a:p>
        </p:txBody>
      </p:sp>
      <p:pic>
        <p:nvPicPr>
          <p:cNvPr id="9218" name="Picture 2" descr="http://image.slidesharecdn.com/2012-130217033632-phpapp01/95/slide-7-638.jpg?13610938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101"/>
            <a:ext cx="8820472" cy="662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8548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54</a:t>
            </a:fld>
            <a:endParaRPr lang="ru-RU" dirty="0"/>
          </a:p>
        </p:txBody>
      </p:sp>
      <p:pic>
        <p:nvPicPr>
          <p:cNvPr id="10242" name="Picture 2" descr="http://image.slidesharecdn.com/2012-130217033632-phpapp01/95/slide-8-638.jpg?13610938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462"/>
            <a:ext cx="8784976" cy="659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4172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55</a:t>
            </a:fld>
            <a:endParaRPr lang="ru-RU" dirty="0"/>
          </a:p>
        </p:txBody>
      </p:sp>
      <p:pic>
        <p:nvPicPr>
          <p:cNvPr id="11266" name="Picture 2" descr="http://image.slidesharecdn.com/2012-130217033632-phpapp01/95/slide-9-638.jpg?13610938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5037"/>
            <a:ext cx="8892480" cy="667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3001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56</a:t>
            </a:fld>
            <a:endParaRPr lang="ru-RU" dirty="0"/>
          </a:p>
        </p:txBody>
      </p:sp>
      <p:pic>
        <p:nvPicPr>
          <p:cNvPr id="12290" name="Picture 2" descr="http://image.slidesharecdn.com/2012-130217033632-phpapp01/95/slide-11-638.jpg?13610938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76456" cy="651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8359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57</a:t>
            </a:fld>
            <a:endParaRPr lang="ru-RU" dirty="0"/>
          </a:p>
        </p:txBody>
      </p:sp>
      <p:pic>
        <p:nvPicPr>
          <p:cNvPr id="13314" name="Picture 2" descr="http://image.slidesharecdn.com/2012-130217033632-phpapp01/95/slide-12-638.jpg?13610938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3741"/>
            <a:ext cx="8784976" cy="659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0312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F1B-0AE4-4B5B-9FFB-C3C836076816}" type="slidenum">
              <a:rPr lang="ru-RU" smtClean="0"/>
              <a:t>58</a:t>
            </a:fld>
            <a:endParaRPr lang="ru-RU" dirty="0"/>
          </a:p>
        </p:txBody>
      </p:sp>
      <p:pic>
        <p:nvPicPr>
          <p:cNvPr id="14338" name="Picture 2" descr="http://image.slidesharecdn.com/2012-130217033632-phpapp01/95/slide-13-638.jpg?13610938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53750"/>
            <a:ext cx="8808913" cy="6613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5890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1588</TotalTime>
  <Words>3049</Words>
  <Application>Microsoft Office PowerPoint</Application>
  <PresentationFormat>Экран (4:3)</PresentationFormat>
  <Paragraphs>331</Paragraphs>
  <Slides>58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0" baseType="lpstr">
      <vt:lpstr>Трек</vt:lpstr>
      <vt:lpstr>Документ</vt:lpstr>
      <vt:lpstr>Конъюнктурный анализ  мировых рынков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Конъюнктурный анализ  мировых рынков</dc:title>
  <dc:creator>Елена</dc:creator>
  <cp:lastModifiedBy>Елена</cp:lastModifiedBy>
  <cp:revision>80</cp:revision>
  <dcterms:created xsi:type="dcterms:W3CDTF">2013-09-05T00:33:28Z</dcterms:created>
  <dcterms:modified xsi:type="dcterms:W3CDTF">2013-09-26T02:28:26Z</dcterms:modified>
</cp:coreProperties>
</file>