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64" r:id="rId2"/>
    <p:sldId id="265" r:id="rId3"/>
    <p:sldId id="298" r:id="rId4"/>
    <p:sldId id="297" r:id="rId5"/>
    <p:sldId id="263" r:id="rId6"/>
    <p:sldId id="262" r:id="rId7"/>
    <p:sldId id="257" r:id="rId8"/>
    <p:sldId id="258" r:id="rId9"/>
    <p:sldId id="259" r:id="rId10"/>
    <p:sldId id="2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4" r:id="rId24"/>
    <p:sldId id="285" r:id="rId25"/>
    <p:sldId id="286" r:id="rId26"/>
    <p:sldId id="287" r:id="rId27"/>
    <p:sldId id="288" r:id="rId28"/>
    <p:sldId id="293" r:id="rId29"/>
    <p:sldId id="294" r:id="rId30"/>
    <p:sldId id="296" r:id="rId31"/>
    <p:sldId id="289" r:id="rId32"/>
    <p:sldId id="290" r:id="rId33"/>
    <p:sldId id="291" r:id="rId34"/>
    <p:sldId id="292" r:id="rId35"/>
    <p:sldId id="279" r:id="rId36"/>
  </p:sldIdLst>
  <p:sldSz cx="9144000" cy="6858000" type="screen4x3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71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B5708-1478-4EB8-A39C-6E24081EE8E6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9D2C5-058E-4796-963A-90E575B125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340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72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EFDB6-58D0-4138-9542-291CDB476D8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991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519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43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292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214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571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29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212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82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696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70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828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831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1541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98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4104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347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487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108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8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987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989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5456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4986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264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093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7670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0216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822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8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884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568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5176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9D2C5-058E-4796-963A-90E575B12591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311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54C4692-719F-4015-AE6E-AC2FCC269DD4}" type="datetimeFigureOut">
              <a:rPr lang="ru-RU" smtClean="0"/>
              <a:t>26.11.2013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51C0DF-85E3-4411-9895-E795C7845D6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Министерство </a:t>
            </a:r>
            <a:r>
              <a:rPr lang="ru-RU" sz="1600" dirty="0">
                <a:solidFill>
                  <a:schemeClr val="bg1"/>
                </a:solidFill>
              </a:rPr>
              <a:t>образования и науки российской </a:t>
            </a:r>
            <a:r>
              <a:rPr lang="ru-RU" sz="1600" dirty="0" smtClean="0">
                <a:solidFill>
                  <a:schemeClr val="bg1"/>
                </a:solidFill>
              </a:rPr>
              <a:t>федерации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 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bg1"/>
                </a:solidFill>
              </a:rPr>
              <a:t>Владивостокский государственный университет экономики и </a:t>
            </a:r>
            <a:r>
              <a:rPr lang="ru-RU" sz="1600" dirty="0" smtClean="0">
                <a:solidFill>
                  <a:schemeClr val="bg1"/>
                </a:solidFill>
              </a:rPr>
              <a:t>сервиса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Институт информатики, инноваций и бизнес систем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Кафедра электроники</a:t>
            </a:r>
          </a:p>
          <a:p>
            <a:pPr marL="0" indent="0" algn="ctr"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100" dirty="0" smtClean="0">
                <a:solidFill>
                  <a:schemeClr val="bg1"/>
                </a:solidFill>
              </a:rPr>
              <a:t>«Основы компьютерного проектирования и моделирования РЭС»</a:t>
            </a:r>
          </a:p>
          <a:p>
            <a:pPr marL="0" indent="0" algn="ctr">
              <a:buNone/>
            </a:pPr>
            <a:endParaRPr lang="ru-RU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Тема «Макромодели интегральных схем»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Ведущий преподаватель: Белоус И.А.</a:t>
            </a: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700" dirty="0" smtClean="0">
                <a:solidFill>
                  <a:schemeClr val="bg1"/>
                </a:solidFill>
              </a:rPr>
              <a:t>Владивосток, 2013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57" y="270409"/>
            <a:ext cx="1155574" cy="1142367"/>
          </a:xfrm>
          <a:prstGeom prst="rect">
            <a:avLst/>
          </a:prstGeom>
          <a:effectLst>
            <a:glow rad="127000">
              <a:schemeClr val="accent1">
                <a:alpha val="73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163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851648" cy="20882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МАКРОМОДЕЛИ ИНТЕГРАЛЬНЫХ СХЕМ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486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СОДЕРЖАНИЕ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Постановка задачи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Методы построения макромоделей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Формы представления макромоделей</a:t>
            </a:r>
          </a:p>
          <a:p>
            <a:pPr marL="514350" indent="-514350">
              <a:buClrTx/>
              <a:buSzPct val="115000"/>
              <a:buAutoNum type="arabicPeriod"/>
            </a:pPr>
            <a:r>
              <a:rPr lang="ru-RU" dirty="0" smtClean="0"/>
              <a:t>Макромодели аналоговых схем</a:t>
            </a:r>
          </a:p>
          <a:p>
            <a:pPr marL="0" indent="0">
              <a:buClrTx/>
              <a:buSzPct val="115000"/>
              <a:buNone/>
            </a:pPr>
            <a:r>
              <a:rPr lang="ru-RU" dirty="0" smtClean="0"/>
              <a:t>Контрольные вопросы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55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842408"/>
            <a:ext cx="6707088" cy="852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1. Постановка задачи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 fontScale="92500"/>
          </a:bodyPr>
          <a:lstStyle/>
          <a:p>
            <a:r>
              <a:rPr lang="ru-RU" altLang="ru-RU" sz="2800" b="1" dirty="0">
                <a:solidFill>
                  <a:srgbClr val="C00000"/>
                </a:solidFill>
              </a:rPr>
              <a:t>Макромоделью</a:t>
            </a:r>
            <a:r>
              <a:rPr lang="ru-RU" altLang="ru-RU" sz="2800" dirty="0"/>
              <a:t> </a:t>
            </a:r>
            <a:r>
              <a:rPr lang="ru-RU" altLang="ru-RU" sz="2800" dirty="0" smtClean="0"/>
              <a:t>называют </a:t>
            </a:r>
            <a:r>
              <a:rPr lang="ru-RU" altLang="ru-RU" sz="2800" dirty="0"/>
              <a:t>любую упрощенную модель ИС, реализовать которую можно, лишь написав программу на языке программирования.</a:t>
            </a:r>
          </a:p>
          <a:p>
            <a:r>
              <a:rPr lang="ru-RU" altLang="ru-RU" sz="2800" dirty="0"/>
              <a:t>Приставка </a:t>
            </a:r>
            <a:r>
              <a:rPr lang="en-US" altLang="ru-RU" sz="2800" dirty="0">
                <a:solidFill>
                  <a:srgbClr val="C00000"/>
                </a:solidFill>
              </a:rPr>
              <a:t>&lt;</a:t>
            </a:r>
            <a:r>
              <a:rPr lang="ru-RU" altLang="ru-RU" sz="2800" dirty="0">
                <a:solidFill>
                  <a:srgbClr val="C00000"/>
                </a:solidFill>
              </a:rPr>
              <a:t>макро</a:t>
            </a:r>
            <a:r>
              <a:rPr lang="en-US" altLang="ru-RU" sz="2800" dirty="0">
                <a:solidFill>
                  <a:srgbClr val="C00000"/>
                </a:solidFill>
              </a:rPr>
              <a:t>&gt; </a:t>
            </a:r>
            <a:r>
              <a:rPr lang="ru-RU" altLang="ru-RU" sz="2800" i="1" dirty="0">
                <a:solidFill>
                  <a:schemeClr val="accent1"/>
                </a:solidFill>
              </a:rPr>
              <a:t>свидетельствует о наличие в системе автоматизации проектирования </a:t>
            </a:r>
            <a:r>
              <a:rPr lang="ru-RU" altLang="ru-RU" sz="2800" dirty="0"/>
              <a:t>двух уровней моделей: базовых моделей, являющихся элементарными строительными «</a:t>
            </a:r>
            <a:r>
              <a:rPr lang="ru-RU" altLang="ru-RU" sz="2800" dirty="0" smtClean="0"/>
              <a:t>кирпичиками»</a:t>
            </a:r>
            <a:r>
              <a:rPr lang="en-US" altLang="ru-RU" sz="2800" dirty="0" smtClean="0"/>
              <a:t>, </a:t>
            </a:r>
            <a:r>
              <a:rPr lang="ru-RU" altLang="ru-RU" sz="2800" dirty="0" smtClean="0"/>
              <a:t>из </a:t>
            </a:r>
            <a:r>
              <a:rPr lang="ru-RU" altLang="ru-RU" sz="2800" dirty="0"/>
              <a:t>которых можно построить описание исследуемого объекта , и макромоделей.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12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980728"/>
            <a:ext cx="6707088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1. Постановка </a:t>
            </a:r>
            <a:r>
              <a:rPr lang="ru-RU" sz="3600" b="1" dirty="0" smtClean="0"/>
              <a:t>задачи</a:t>
            </a:r>
            <a:br>
              <a:rPr lang="ru-RU" sz="3600" b="1" dirty="0" smtClean="0"/>
            </a:br>
            <a:r>
              <a:rPr lang="ru-RU" sz="3600" b="1" dirty="0" smtClean="0"/>
              <a:t>1.1 Определения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Макромодели, используемые в программах </a:t>
            </a:r>
            <a:r>
              <a:rPr lang="ru-RU" i="1" dirty="0" err="1">
                <a:solidFill>
                  <a:schemeClr val="accent1"/>
                </a:solidFill>
              </a:rPr>
              <a:t>АсхП</a:t>
            </a:r>
            <a:r>
              <a:rPr lang="ru-RU" dirty="0"/>
              <a:t>, ― это упрощенные представления функциональных узлов ИС, которые с достаточной для конкретного применения точностью отражают статические и динамические характеристики на внешних выводах ИС. </a:t>
            </a:r>
            <a:endParaRPr lang="en-US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Снижение </a:t>
            </a:r>
            <a:r>
              <a:rPr lang="ru-RU" i="1" dirty="0">
                <a:solidFill>
                  <a:schemeClr val="accent1"/>
                </a:solidFill>
              </a:rPr>
              <a:t>вычислительных затрат </a:t>
            </a:r>
            <a:r>
              <a:rPr lang="ru-RU" dirty="0"/>
              <a:t>при использовании макромоделей ИС и фрагментов БИС достигаются ценой некоторого уменьшения точности моделирования.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828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1.2 </a:t>
            </a:r>
            <a:r>
              <a:rPr lang="ru-RU" sz="3600" b="1" dirty="0"/>
              <a:t>Принципы построения макромоделей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1001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Применение схемотехнических макромоделей </a:t>
            </a:r>
            <a:r>
              <a:rPr lang="ru-RU" dirty="0"/>
              <a:t>можно рассматривать как компромисс между требованиями повышения точности функционально-логического уровня проектирования и снижения вычислительных затрат на схемотехническом уровне проектирования.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Наиболее целесообразным </a:t>
            </a:r>
            <a:r>
              <a:rPr lang="ru-RU" dirty="0"/>
              <a:t>оказывается представление в виде макромоделей подсистем, топология и свойства которых многократно повторяются.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25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97260"/>
            <a:ext cx="7067128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1.2 </a:t>
            </a:r>
            <a:r>
              <a:rPr lang="ru-RU" sz="3600" b="1" dirty="0"/>
              <a:t>Принципы построения макромоделей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1001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Макромодели как цифровых, так и аналоговых элементов разделяются на 2 типа</a:t>
            </a:r>
            <a:r>
              <a:rPr lang="ru-RU" dirty="0"/>
              <a:t>: </a:t>
            </a:r>
            <a:r>
              <a:rPr lang="ru-RU" dirty="0">
                <a:solidFill>
                  <a:srgbClr val="C00000"/>
                </a:solidFill>
              </a:rPr>
              <a:t>физические макромодели</a:t>
            </a:r>
            <a:r>
              <a:rPr lang="ru-RU" dirty="0"/>
              <a:t> в виде упрощенных элементарных схем замещения, для которых расчет проводится на основе законов Кирхгоффа, и </a:t>
            </a:r>
            <a:r>
              <a:rPr lang="ru-RU" dirty="0">
                <a:solidFill>
                  <a:srgbClr val="C00000"/>
                </a:solidFill>
              </a:rPr>
              <a:t>информационные макромодели</a:t>
            </a:r>
            <a:r>
              <a:rPr lang="ru-RU" dirty="0"/>
              <a:t>, уравнения которых имеют вид функционального описания </a:t>
            </a:r>
            <a:r>
              <a:rPr lang="ru-RU" i="1" dirty="0"/>
              <a:t>y=f(x)</a:t>
            </a:r>
            <a:r>
              <a:rPr lang="ru-RU" dirty="0"/>
              <a:t>, где </a:t>
            </a:r>
            <a:r>
              <a:rPr lang="ru-RU" i="1" dirty="0"/>
              <a:t>у</a:t>
            </a:r>
            <a:r>
              <a:rPr lang="ru-RU" dirty="0"/>
              <a:t> и </a:t>
            </a:r>
            <a:r>
              <a:rPr lang="ru-RU" i="1" dirty="0"/>
              <a:t>х</a:t>
            </a:r>
            <a:r>
              <a:rPr lang="ru-RU" dirty="0"/>
              <a:t> ― векторы выходных и входных переменных соответственно.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31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1.3. Иерархия и типовая структура макромоделей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Существует </a:t>
            </a:r>
            <a:r>
              <a:rPr lang="ru-RU" i="1" dirty="0">
                <a:solidFill>
                  <a:schemeClr val="accent1"/>
                </a:solidFill>
              </a:rPr>
              <a:t>иерархическое деление </a:t>
            </a:r>
            <a:r>
              <a:rPr lang="ru-RU" dirty="0"/>
              <a:t>макромоделей по уровню сложности описываемых узлов.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Создание </a:t>
            </a:r>
            <a:r>
              <a:rPr lang="ru-RU" i="1" dirty="0">
                <a:solidFill>
                  <a:schemeClr val="accent1"/>
                </a:solidFill>
              </a:rPr>
              <a:t>и использование макромоделей </a:t>
            </a:r>
            <a:r>
              <a:rPr lang="ru-RU" dirty="0"/>
              <a:t>элементарных подсхем оказывается достаточно простым, а сами макромодели являются </a:t>
            </a:r>
            <a:r>
              <a:rPr lang="ru-RU" dirty="0" smtClean="0"/>
              <a:t>универсальными.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88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2. Методы построения </a:t>
            </a:r>
            <a:r>
              <a:rPr lang="ru-RU" sz="3600" b="1" dirty="0" smtClean="0"/>
              <a:t>макромоделей 2.1 </a:t>
            </a:r>
            <a:r>
              <a:rPr lang="ru-RU" sz="3600" b="1" dirty="0"/>
              <a:t>Основные процедуры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Общая методика формирования макромоделей</a:t>
            </a:r>
            <a:r>
              <a:rPr lang="ru-RU" dirty="0"/>
              <a:t>, предназначенных для </a:t>
            </a:r>
            <a:r>
              <a:rPr lang="ru-RU" dirty="0" err="1"/>
              <a:t>АсхП</a:t>
            </a:r>
            <a:r>
              <a:rPr lang="ru-RU" dirty="0"/>
              <a:t>, включает следующие процедуры:</a:t>
            </a:r>
          </a:p>
          <a:p>
            <a:pPr lvl="0"/>
            <a:r>
              <a:rPr lang="ru-RU" i="1" dirty="0">
                <a:solidFill>
                  <a:schemeClr val="accent1"/>
                </a:solidFill>
              </a:rPr>
              <a:t>Изучение свойств моделируемого объекта </a:t>
            </a:r>
            <a:r>
              <a:rPr lang="ru-RU" dirty="0"/>
              <a:t>с целью получения информации о тех свойствах, которые </a:t>
            </a:r>
            <a:r>
              <a:rPr lang="ru-RU" dirty="0" err="1"/>
              <a:t>д.б</a:t>
            </a:r>
            <a:r>
              <a:rPr lang="ru-RU" dirty="0"/>
              <a:t>. отражены в его макромодели.</a:t>
            </a:r>
          </a:p>
          <a:p>
            <a:pPr lvl="0"/>
            <a:r>
              <a:rPr lang="ru-RU" i="1" dirty="0">
                <a:solidFill>
                  <a:schemeClr val="accent1"/>
                </a:solidFill>
              </a:rPr>
              <a:t>Синтез структуры физической или информационной макромодели</a:t>
            </a:r>
            <a:r>
              <a:rPr lang="ru-RU" dirty="0"/>
              <a:t>, который осуществляется путем либо разработки оригинальной структуры, либо выбора готовой структуры из числа рекомендуемых для данного типа функционального узла.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84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2.1 </a:t>
            </a:r>
            <a:r>
              <a:rPr lang="ru-RU" sz="3600" b="1" dirty="0"/>
              <a:t>Основные процедуры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i="1" dirty="0">
                <a:solidFill>
                  <a:schemeClr val="accent1"/>
                </a:solidFill>
              </a:rPr>
              <a:t>Определение числовых значений параметров макромоделей</a:t>
            </a:r>
            <a:r>
              <a:rPr lang="ru-RU" dirty="0"/>
              <a:t>, исходя из условий минимизации расхождений между характеристиками объекта или точной модели и аналогичными характеристиками,  рассчитанными с использованием макромодели.</a:t>
            </a:r>
          </a:p>
          <a:p>
            <a:pPr lvl="0"/>
            <a:r>
              <a:rPr lang="ru-RU" i="1" dirty="0">
                <a:solidFill>
                  <a:schemeClr val="accent1"/>
                </a:solidFill>
              </a:rPr>
              <a:t>Оценка точности полученной макромодели</a:t>
            </a:r>
            <a:r>
              <a:rPr lang="ru-RU" dirty="0"/>
              <a:t>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Представление макромодели в форме</a:t>
            </a:r>
            <a:r>
              <a:rPr lang="ru-RU" dirty="0"/>
              <a:t>, соответствующей требованиям программы моделирования, для которой предназначена макромодель.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35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2.2 </a:t>
            </a:r>
            <a:r>
              <a:rPr lang="ru-RU" sz="3600" b="1" dirty="0"/>
              <a:t>Методы упрощения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Методы упрощения</a:t>
            </a:r>
            <a:r>
              <a:rPr lang="ru-RU" dirty="0"/>
              <a:t> развернутого компонентного представления цифровой или аналоговой подсхемы, для которой строится макромодель, подразделяются на неформальные и формальные.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На основании неформального анализа </a:t>
            </a:r>
            <a:r>
              <a:rPr lang="ru-RU" dirty="0"/>
              <a:t>производится замена группы элементов подсхемы одним или несколькими нелинейными управляемыми элементами макромодели.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102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2.2 Методы упрощения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С использованием формальных процедур </a:t>
            </a:r>
            <a:r>
              <a:rPr lang="ru-RU" dirty="0"/>
              <a:t>и машинного анализа </a:t>
            </a:r>
            <a:r>
              <a:rPr lang="ru-RU" i="1" dirty="0">
                <a:solidFill>
                  <a:schemeClr val="accent1"/>
                </a:solidFill>
              </a:rPr>
              <a:t>выделяются наиболее существенные элементы схемы</a:t>
            </a:r>
            <a:r>
              <a:rPr lang="ru-RU" dirty="0"/>
              <a:t>, которые и составляют макромодель, как правило, для некоторого конкретного режима ее работы.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Одним из формальных подходов к упрощению схемы является исследование реакции </a:t>
            </a:r>
            <a:r>
              <a:rPr lang="ru-RU" dirty="0"/>
              <a:t>на заданный сигнал при поочередной замене каждого компонента развернутой схемы короткозамкнутой или разомкнутой ветвью.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884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2.2 Методы упрощения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том случае, </a:t>
            </a:r>
            <a:r>
              <a:rPr lang="ru-RU" i="1" dirty="0">
                <a:solidFill>
                  <a:schemeClr val="accent1"/>
                </a:solidFill>
              </a:rPr>
              <a:t>когда изменение выходного сигнала </a:t>
            </a:r>
            <a:r>
              <a:rPr lang="ru-RU" dirty="0"/>
              <a:t>после проведенного элементарного преобразования структуры исходной схемы </a:t>
            </a:r>
            <a:r>
              <a:rPr lang="ru-RU" i="1" dirty="0" err="1">
                <a:solidFill>
                  <a:schemeClr val="accent1"/>
                </a:solidFill>
              </a:rPr>
              <a:t>малó</a:t>
            </a:r>
            <a:r>
              <a:rPr lang="ru-RU" i="1" dirty="0">
                <a:solidFill>
                  <a:schemeClr val="accent1"/>
                </a:solidFill>
              </a:rPr>
              <a:t> </a:t>
            </a:r>
            <a:r>
              <a:rPr lang="ru-RU" dirty="0"/>
              <a:t>(в заданных пределах), соответствующий компонент исключается.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Эта </a:t>
            </a:r>
            <a:r>
              <a:rPr lang="ru-RU" i="1" dirty="0">
                <a:solidFill>
                  <a:schemeClr val="accent1"/>
                </a:solidFill>
              </a:rPr>
              <a:t>процедура осуществляется на ЭВМ </a:t>
            </a:r>
            <a:r>
              <a:rPr lang="ru-RU" dirty="0"/>
              <a:t>применительно ко всем элементам схемы</a:t>
            </a:r>
            <a:r>
              <a:rPr lang="ru-RU" dirty="0" smtClean="0"/>
              <a:t>.</a:t>
            </a:r>
          </a:p>
          <a:p>
            <a:r>
              <a:rPr lang="ru-RU" i="1" dirty="0" smtClean="0">
                <a:solidFill>
                  <a:schemeClr val="accent1"/>
                </a:solidFill>
              </a:rPr>
              <a:t>Оставшаяся </a:t>
            </a:r>
            <a:r>
              <a:rPr lang="ru-RU" i="1" dirty="0">
                <a:solidFill>
                  <a:schemeClr val="accent1"/>
                </a:solidFill>
              </a:rPr>
              <a:t>часть схемы используется </a:t>
            </a:r>
            <a:r>
              <a:rPr lang="ru-RU" dirty="0"/>
              <a:t>как ее макромодель.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Достоинство </a:t>
            </a:r>
            <a:r>
              <a:rPr lang="ru-RU" i="1" dirty="0">
                <a:solidFill>
                  <a:schemeClr val="accent1"/>
                </a:solidFill>
              </a:rPr>
              <a:t>состоит </a:t>
            </a:r>
            <a:r>
              <a:rPr lang="ru-RU" dirty="0"/>
              <a:t>в ясном физическом смысле элементов макромоделей.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19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2.3 </a:t>
            </a:r>
            <a:r>
              <a:rPr lang="ru-RU" sz="3600" b="1" dirty="0"/>
              <a:t>Методы функционального подобия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Этими методами могут быть построены как физические</a:t>
            </a:r>
            <a:r>
              <a:rPr lang="ru-RU" dirty="0"/>
              <a:t>, так </a:t>
            </a:r>
            <a:r>
              <a:rPr lang="ru-RU" i="1" dirty="0">
                <a:solidFill>
                  <a:schemeClr val="accent1"/>
                </a:solidFill>
              </a:rPr>
              <a:t>и информационные макромодели </a:t>
            </a:r>
            <a:r>
              <a:rPr lang="ru-RU" dirty="0"/>
              <a:t>аналоговых или цифровых подсхем.</a:t>
            </a:r>
          </a:p>
          <a:p>
            <a:r>
              <a:rPr lang="ru-RU" i="1" dirty="0">
                <a:solidFill>
                  <a:schemeClr val="accent1"/>
                </a:solidFill>
              </a:rPr>
              <a:t>Структура физических макромоделей</a:t>
            </a:r>
            <a:r>
              <a:rPr lang="ru-RU" dirty="0"/>
              <a:t>, состоящих из традиционных схемных элементов, </a:t>
            </a:r>
            <a:r>
              <a:rPr lang="ru-RU" i="1" dirty="0">
                <a:solidFill>
                  <a:schemeClr val="accent1"/>
                </a:solidFill>
              </a:rPr>
              <a:t>может отличаться от структуры исходной модели</a:t>
            </a:r>
            <a:r>
              <a:rPr lang="ru-RU" dirty="0"/>
              <a:t>, ибо подобие требуется только для внешних рабочих характеристик. В этом случае классификация на физические и информационные модели является условной и отражает лишь форму представления макромодели.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596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2.3 </a:t>
            </a:r>
            <a:r>
              <a:rPr lang="ru-RU" sz="3600" b="1" dirty="0"/>
              <a:t>Методы функционального подобия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Макромодели</a:t>
            </a:r>
            <a:r>
              <a:rPr lang="ru-RU" dirty="0"/>
              <a:t>, построенные методом подобия, мало связаны с техническими особенностями изготовления микросхем.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Микросхемы </a:t>
            </a:r>
            <a:r>
              <a:rPr lang="ru-RU" i="1" dirty="0">
                <a:solidFill>
                  <a:schemeClr val="accent1"/>
                </a:solidFill>
              </a:rPr>
              <a:t>одного функционального назначения</a:t>
            </a:r>
            <a:r>
              <a:rPr lang="ru-RU" dirty="0"/>
              <a:t>, но изготовленные по разной технологии, могут имитироваться одинаковыми макромоделями, полученными аппроксимацией характеристик на внешних выводах.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Такие </a:t>
            </a:r>
            <a:r>
              <a:rPr lang="ru-RU" i="1" dirty="0">
                <a:solidFill>
                  <a:schemeClr val="accent1"/>
                </a:solidFill>
              </a:rPr>
              <a:t>макромодели</a:t>
            </a:r>
            <a:r>
              <a:rPr lang="ru-RU" dirty="0"/>
              <a:t> не подвержены моральному старению, связанному с быстрым прогрессом технологии.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015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64704"/>
            <a:ext cx="7139136" cy="6480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2.4 </a:t>
            </a:r>
            <a:r>
              <a:rPr lang="ru-RU" sz="3600" b="1" dirty="0"/>
              <a:t>Аналитические преобразования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Этот подход </a:t>
            </a:r>
            <a:r>
              <a:rPr lang="ru-RU" dirty="0"/>
              <a:t>к построению макромоделей </a:t>
            </a:r>
            <a:r>
              <a:rPr lang="ru-RU" dirty="0">
                <a:solidFill>
                  <a:schemeClr val="accent1"/>
                </a:solidFill>
              </a:rPr>
              <a:t>основан на аналитических преобразованиях </a:t>
            </a:r>
            <a:r>
              <a:rPr lang="ru-RU" dirty="0"/>
              <a:t>уравнений развернутой полной модели.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Эти </a:t>
            </a:r>
            <a:r>
              <a:rPr lang="ru-RU" i="1" dirty="0">
                <a:solidFill>
                  <a:schemeClr val="accent1"/>
                </a:solidFill>
              </a:rPr>
              <a:t>преобразования направлены </a:t>
            </a:r>
            <a:r>
              <a:rPr lang="ru-RU" dirty="0"/>
              <a:t>на то, чтобы все напряжения на внутренних элементах и все аргументы нелинейных зависимостей оказались выраженными через внешние входные и выходные переменные.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195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200800" cy="70868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2.4 Аналитические преобразования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Число уравнений макромодели </a:t>
            </a:r>
            <a:r>
              <a:rPr lang="ru-RU" dirty="0"/>
              <a:t>в это случае становится равным числу внешних переменных</a:t>
            </a:r>
            <a:r>
              <a:rPr lang="ru-RU" dirty="0" smtClean="0"/>
              <a:t>.</a:t>
            </a:r>
          </a:p>
          <a:p>
            <a:r>
              <a:rPr lang="ru-RU" i="1" dirty="0" smtClean="0">
                <a:solidFill>
                  <a:schemeClr val="accent1"/>
                </a:solidFill>
              </a:rPr>
              <a:t>Полученные </a:t>
            </a:r>
            <a:r>
              <a:rPr lang="ru-RU" i="1" dirty="0">
                <a:solidFill>
                  <a:schemeClr val="accent1"/>
                </a:solidFill>
              </a:rPr>
              <a:t>при свертывании выражения </a:t>
            </a:r>
            <a:r>
              <a:rPr lang="ru-RU" dirty="0"/>
              <a:t>включаются в описания управляемых источников макромодели, которые в результате как бы содержат внутри себя исключенные элементы развернутой модели.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Особенностью и главным достоинством такого подхода </a:t>
            </a:r>
            <a:r>
              <a:rPr lang="ru-RU" dirty="0"/>
              <a:t>является полное сохранение точности моделирования при сокращении в несколько раз числа элементов в макромодели.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01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852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2.5 </a:t>
            </a:r>
            <a:r>
              <a:rPr lang="ru-RU" sz="3600" b="1" dirty="0"/>
              <a:t>Методы факторизации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>
            <a:normAutofit lnSpcReduction="100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Для решения специальных задач </a:t>
            </a:r>
            <a:r>
              <a:rPr lang="ru-RU" dirty="0" err="1"/>
              <a:t>СхМ</a:t>
            </a:r>
            <a:r>
              <a:rPr lang="ru-RU" dirty="0"/>
              <a:t> могут </a:t>
            </a:r>
            <a:r>
              <a:rPr lang="ru-RU" dirty="0">
                <a:solidFill>
                  <a:srgbClr val="C00000"/>
                </a:solidFill>
              </a:rPr>
              <a:t>быть  построены макромодели с учетом внешних факторов</a:t>
            </a:r>
            <a:r>
              <a:rPr lang="ru-RU" dirty="0"/>
              <a:t> </a:t>
            </a:r>
            <a:r>
              <a:rPr lang="ru-RU" i="1" dirty="0"/>
              <a:t>Q</a:t>
            </a:r>
            <a:r>
              <a:rPr lang="ru-RU" dirty="0"/>
              <a:t>, к которым относятся эксплуатационные факторы (температура окружающей среды, влажность, воздействия радиации, изменение напряжения питания, параметры входных сигналов); структурные факторы (коэффициенты разветвления по выходу и объединения по входу для логических схем, виды нагрузки); конструктивные факторы (геометрические размеры, конфигурация элементов, параметры линий связи и т.п.).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015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04088"/>
            <a:ext cx="7139136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2.5 Методы факторизации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Такие макромодели строятся как функциональные модели </a:t>
            </a:r>
            <a:r>
              <a:rPr lang="ru-RU" dirty="0"/>
              <a:t>преобразования входного сигнала в выходной.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Форма </a:t>
            </a:r>
            <a:r>
              <a:rPr lang="ru-RU" i="1" dirty="0">
                <a:solidFill>
                  <a:schemeClr val="accent1"/>
                </a:solidFill>
              </a:rPr>
              <a:t>выходного сигнала </a:t>
            </a:r>
            <a:r>
              <a:rPr lang="ru-RU" dirty="0"/>
              <a:t>(статического или динамического) описывается аппроксимирующей функцией, параметры которой являются функциями внешних факторов.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39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9702" y="620688"/>
            <a:ext cx="7067128" cy="11161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3. Формы представления </a:t>
            </a:r>
            <a:r>
              <a:rPr lang="ru-RU" sz="4000" b="1" dirty="0" smtClean="0"/>
              <a:t>макромоделей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579296" cy="4661872"/>
          </a:xfrm>
        </p:spPr>
        <p:txBody>
          <a:bodyPr>
            <a:normAutofit fontScale="925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Каждая макромодель в программах </a:t>
            </a:r>
            <a:r>
              <a:rPr lang="ru-RU" dirty="0" err="1"/>
              <a:t>АсхП</a:t>
            </a:r>
            <a:r>
              <a:rPr lang="ru-RU" dirty="0"/>
              <a:t> рассматривается как неделимое целое и ей соответствуют 2 представления — внешнее и внутреннее. </a:t>
            </a:r>
          </a:p>
          <a:p>
            <a:r>
              <a:rPr lang="ru-RU" b="1" dirty="0">
                <a:solidFill>
                  <a:srgbClr val="C00000"/>
                </a:solidFill>
              </a:rPr>
              <a:t>Внешнее представление макромодели </a:t>
            </a:r>
            <a:r>
              <a:rPr lang="ru-RU" dirty="0"/>
              <a:t>— </a:t>
            </a:r>
            <a:r>
              <a:rPr lang="ru-RU" i="1" dirty="0">
                <a:solidFill>
                  <a:schemeClr val="accent1"/>
                </a:solidFill>
              </a:rPr>
              <a:t>это ее формальное описание</a:t>
            </a:r>
            <a:r>
              <a:rPr lang="ru-RU" dirty="0"/>
              <a:t> на входном языке моделирующей программы.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Включает </a:t>
            </a:r>
            <a:r>
              <a:rPr lang="ru-RU" i="1" dirty="0">
                <a:solidFill>
                  <a:schemeClr val="accent1"/>
                </a:solidFill>
              </a:rPr>
              <a:t>имя макромодели</a:t>
            </a:r>
            <a:r>
              <a:rPr lang="ru-RU" dirty="0"/>
              <a:t>, по которому осуществляется обращение к соответствующей п/п расчета макромодели, список узлов, к которым в заданном порядке подключаются внешние выводы, а также </a:t>
            </a:r>
            <a:r>
              <a:rPr lang="ru-RU" i="1" dirty="0">
                <a:solidFill>
                  <a:schemeClr val="accent1"/>
                </a:solidFill>
              </a:rPr>
              <a:t>перечень параметров макромодели</a:t>
            </a:r>
            <a:r>
              <a:rPr lang="ru-RU" dirty="0"/>
              <a:t> или </a:t>
            </a:r>
            <a:r>
              <a:rPr lang="ru-RU" i="1" dirty="0">
                <a:solidFill>
                  <a:schemeClr val="accent1"/>
                </a:solidFill>
              </a:rPr>
              <a:t>указатель для поиска параметров в базе данных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00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3. Формы представления макромоделей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Внутреннее представление макромодели</a:t>
            </a:r>
            <a:r>
              <a:rPr lang="ru-RU" dirty="0"/>
              <a:t> — это набор п/п, специальных библиотечных функций и таблиц, взаимодействие которых определяется главной по отношению к ним программой.</a:t>
            </a:r>
          </a:p>
          <a:p>
            <a:r>
              <a:rPr lang="ru-RU" i="1" dirty="0">
                <a:solidFill>
                  <a:schemeClr val="accent1"/>
                </a:solidFill>
              </a:rPr>
              <a:t>Внутреннее представление </a:t>
            </a:r>
            <a:r>
              <a:rPr lang="ru-RU" dirty="0"/>
              <a:t>зависит от организации моделирующей программы.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57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914416"/>
            <a:ext cx="7139136" cy="70868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4. Макромодели аналоговых схем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Аналоговые интегральные схемы </a:t>
            </a:r>
            <a:r>
              <a:rPr lang="ru-RU" dirty="0"/>
              <a:t>предназначены для преобразования и обработки сигналов, изменяющихся по закону непрерывной функции, в частном случае линейной. </a:t>
            </a:r>
            <a:endParaRPr lang="ru-RU" dirty="0" smtClean="0"/>
          </a:p>
          <a:p>
            <a:r>
              <a:rPr lang="ru-RU" i="1" dirty="0" smtClean="0">
                <a:solidFill>
                  <a:schemeClr val="accent1"/>
                </a:solidFill>
              </a:rPr>
              <a:t>Операционные </a:t>
            </a:r>
            <a:r>
              <a:rPr lang="ru-RU" i="1" dirty="0">
                <a:solidFill>
                  <a:schemeClr val="accent1"/>
                </a:solidFill>
              </a:rPr>
              <a:t>усилители </a:t>
            </a:r>
            <a:r>
              <a:rPr lang="ru-RU" dirty="0"/>
              <a:t>используются для выполнения математических операций: суммирования, вычитания, интегрирования и дифференцирования, а также при построении всевозможных аналоговых устройств.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900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 smtClean="0"/>
              <a:t>4.1 Классификация </a:t>
            </a:r>
            <a:r>
              <a:rPr lang="ru-RU" altLang="ru-RU" sz="3600" b="1" dirty="0"/>
              <a:t>макромоделей аналоговых ИС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i="1" dirty="0">
                <a:solidFill>
                  <a:schemeClr val="accent1"/>
                </a:solidFill>
              </a:rPr>
              <a:t>Наиболее часто макромодели подразделяют по области </a:t>
            </a:r>
            <a:r>
              <a:rPr lang="ru-RU" altLang="ru-RU" sz="2400" i="1" dirty="0" smtClean="0">
                <a:solidFill>
                  <a:schemeClr val="accent1"/>
                </a:solidFill>
              </a:rPr>
              <a:t>применения</a:t>
            </a:r>
            <a:r>
              <a:rPr lang="ru-RU" altLang="ru-RU" sz="2400" dirty="0" smtClean="0"/>
              <a:t>. </a:t>
            </a:r>
            <a:endParaRPr lang="ru-RU" altLang="ru-RU" sz="2400" dirty="0"/>
          </a:p>
          <a:p>
            <a:r>
              <a:rPr lang="ru-RU" altLang="ru-RU" sz="2400" dirty="0" smtClean="0"/>
              <a:t>По диапазон </a:t>
            </a:r>
            <a:r>
              <a:rPr lang="ru-RU" altLang="ru-RU" sz="2400" dirty="0"/>
              <a:t>рабочих токов, напряжений, частот и </a:t>
            </a:r>
            <a:r>
              <a:rPr lang="ru-RU" altLang="ru-RU" sz="2400" dirty="0" err="1"/>
              <a:t>тд</a:t>
            </a:r>
            <a:r>
              <a:rPr lang="ru-RU" altLang="ru-RU" sz="2400" dirty="0" smtClean="0"/>
              <a:t>. - </a:t>
            </a:r>
            <a:r>
              <a:rPr lang="ru-RU" altLang="ru-RU" sz="2400" dirty="0"/>
              <a:t>на </a:t>
            </a:r>
            <a:r>
              <a:rPr lang="ru-RU" altLang="ru-RU" sz="2400" b="1" dirty="0">
                <a:solidFill>
                  <a:schemeClr val="accent1"/>
                </a:solidFill>
              </a:rPr>
              <a:t>статические</a:t>
            </a:r>
            <a:r>
              <a:rPr lang="ru-RU" altLang="ru-RU" sz="2400" dirty="0"/>
              <a:t> и </a:t>
            </a:r>
            <a:r>
              <a:rPr lang="ru-RU" altLang="ru-RU" sz="2400" b="1" dirty="0">
                <a:solidFill>
                  <a:schemeClr val="accent1"/>
                </a:solidFill>
              </a:rPr>
              <a:t>динамические</a:t>
            </a:r>
            <a:r>
              <a:rPr lang="ru-RU" altLang="ru-RU" sz="2400" dirty="0"/>
              <a:t>, </a:t>
            </a:r>
            <a:r>
              <a:rPr lang="ru-RU" altLang="ru-RU" sz="2400" b="1" dirty="0">
                <a:solidFill>
                  <a:schemeClr val="accent1"/>
                </a:solidFill>
              </a:rPr>
              <a:t>линейны</a:t>
            </a:r>
            <a:r>
              <a:rPr lang="ru-RU" altLang="ru-RU" sz="2400" dirty="0"/>
              <a:t>е и </a:t>
            </a:r>
            <a:r>
              <a:rPr lang="ru-RU" altLang="ru-RU" sz="2400" b="1" dirty="0">
                <a:solidFill>
                  <a:schemeClr val="accent1"/>
                </a:solidFill>
              </a:rPr>
              <a:t>нелинейные</a:t>
            </a:r>
            <a:r>
              <a:rPr lang="ru-RU" altLang="ru-RU" sz="2400" dirty="0"/>
              <a:t>.</a:t>
            </a:r>
          </a:p>
          <a:p>
            <a:r>
              <a:rPr lang="ru-RU" altLang="ru-RU" sz="2400" b="1" dirty="0">
                <a:solidFill>
                  <a:schemeClr val="accent1"/>
                </a:solidFill>
              </a:rPr>
              <a:t>Нелинейные статические макромодели </a:t>
            </a:r>
            <a:r>
              <a:rPr lang="ru-RU" altLang="ru-RU" sz="2400" dirty="0"/>
              <a:t>используются в основном при расчетах режимов аналоговых схем, а также для анализа переходных процессов в схемах, в которых можно пренебречь инертностью макромодели.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47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1143000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 smtClean="0"/>
              <a:t>4.1 Классификация </a:t>
            </a:r>
            <a:r>
              <a:rPr lang="ru-RU" altLang="ru-RU" sz="3600" b="1" dirty="0"/>
              <a:t>макромоделей аналоговых ИС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sz="2800" b="1" dirty="0">
                <a:solidFill>
                  <a:schemeClr val="accent1"/>
                </a:solidFill>
              </a:rPr>
              <a:t>Линейные статические макромодели </a:t>
            </a:r>
            <a:r>
              <a:rPr lang="ru-RU" altLang="ru-RU" sz="2800" dirty="0">
                <a:solidFill>
                  <a:schemeClr val="accent1"/>
                </a:solidFill>
              </a:rPr>
              <a:t>используются в простейших случаях</a:t>
            </a:r>
            <a:r>
              <a:rPr lang="ru-RU" altLang="ru-RU" sz="2800" dirty="0"/>
              <a:t>, чаще всего при ручных расчетах. </a:t>
            </a:r>
            <a:endParaRPr lang="ru-RU" altLang="ru-RU" sz="2800" dirty="0" smtClean="0"/>
          </a:p>
          <a:p>
            <a:r>
              <a:rPr lang="ru-RU" altLang="ru-RU" sz="2800" b="1" dirty="0" smtClean="0">
                <a:solidFill>
                  <a:schemeClr val="accent1"/>
                </a:solidFill>
              </a:rPr>
              <a:t>Линейные  </a:t>
            </a:r>
            <a:r>
              <a:rPr lang="ru-RU" altLang="ru-RU" sz="2800" b="1" dirty="0">
                <a:solidFill>
                  <a:schemeClr val="accent1"/>
                </a:solidFill>
              </a:rPr>
              <a:t>динамические макромодели </a:t>
            </a:r>
            <a:r>
              <a:rPr lang="ru-RU" altLang="ru-RU" sz="2800" dirty="0"/>
              <a:t>предназначены для анализа частотных характеристик в режиме малых сигналов и переходных процессов в рабочих режимах аналоговой схемы</a:t>
            </a:r>
            <a:r>
              <a:rPr lang="ru-RU" altLang="ru-RU" sz="2800" dirty="0" smtClean="0"/>
              <a:t>.</a:t>
            </a:r>
          </a:p>
          <a:p>
            <a:r>
              <a:rPr lang="ru-RU" altLang="ru-RU" sz="2800" b="1" dirty="0">
                <a:solidFill>
                  <a:schemeClr val="accent1"/>
                </a:solidFill>
              </a:rPr>
              <a:t>Нелинейные динамические макромодели </a:t>
            </a:r>
            <a:r>
              <a:rPr lang="ru-RU" altLang="ru-RU" sz="2800" dirty="0"/>
              <a:t>наиболее универсальны. Они имитируют работу схем с учетом инертности при любых значениях напряжений и токов на внешних выводах.</a:t>
            </a:r>
          </a:p>
          <a:p>
            <a:endParaRPr lang="ru-RU" altLang="ru-RU" sz="28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0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052736"/>
            <a:ext cx="6131024" cy="78069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4.2 Уровни сложности макромоделей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altLang="ru-RU" sz="2800" b="1" dirty="0">
                <a:solidFill>
                  <a:schemeClr val="accent1"/>
                </a:solidFill>
              </a:rPr>
              <a:t>По сложности макромодели делятся на четыре уровня</a:t>
            </a:r>
            <a:r>
              <a:rPr lang="ru-RU" altLang="ru-RU" sz="2800" dirty="0"/>
              <a:t> в зависимости от их сложности.</a:t>
            </a:r>
          </a:p>
          <a:p>
            <a:r>
              <a:rPr lang="ru-RU" altLang="ru-RU" sz="2800" dirty="0">
                <a:solidFill>
                  <a:srgbClr val="C00000"/>
                </a:solidFill>
              </a:rPr>
              <a:t>Первый уровень </a:t>
            </a:r>
            <a:r>
              <a:rPr lang="ru-RU" altLang="ru-RU" sz="2800" i="1" dirty="0">
                <a:solidFill>
                  <a:schemeClr val="accent1"/>
                </a:solidFill>
              </a:rPr>
              <a:t>сложности образуют простейшие  макромодели</a:t>
            </a:r>
            <a:r>
              <a:rPr lang="ru-RU" altLang="ru-RU" sz="2800" dirty="0"/>
              <a:t>, отображающие только функционально-логическое назначение ИС.</a:t>
            </a:r>
          </a:p>
          <a:p>
            <a:r>
              <a:rPr lang="ru-RU" altLang="ru-RU" sz="2800" dirty="0"/>
              <a:t>Такие модели удобны на этапе предварительного анализа вариантов структуры проектируемой схемы. Они не учитывают схемотехнические и технологические особенности ИС определенного назначения.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891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052736"/>
            <a:ext cx="5842992" cy="70868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4.2 Уровни </a:t>
            </a:r>
            <a:r>
              <a:rPr lang="ru-RU" sz="3600" b="1" dirty="0"/>
              <a:t>сложности макромоделей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altLang="ru-RU" sz="2800" dirty="0"/>
              <a:t>Макромодели </a:t>
            </a:r>
            <a:r>
              <a:rPr lang="ru-RU" altLang="ru-RU" sz="2800" dirty="0">
                <a:solidFill>
                  <a:srgbClr val="C00000"/>
                </a:solidFill>
              </a:rPr>
              <a:t>второго уровня </a:t>
            </a:r>
            <a:r>
              <a:rPr lang="ru-RU" altLang="ru-RU" sz="2800" dirty="0"/>
              <a:t>сложности </a:t>
            </a:r>
            <a:r>
              <a:rPr lang="ru-RU" altLang="ru-RU" sz="2800" i="1" dirty="0">
                <a:solidFill>
                  <a:schemeClr val="accent1"/>
                </a:solidFill>
              </a:rPr>
              <a:t>отображают все выходные параметры</a:t>
            </a:r>
            <a:r>
              <a:rPr lang="ru-RU" altLang="ru-RU" sz="2800" dirty="0"/>
              <a:t>, которые входят в ТУ на ИС, и применяются при проектировании устройств, работающих в режимах, указанных в ТУ например выброс тока при переключении ключей, нелинейность входных и выходных характеристик усилителей. </a:t>
            </a:r>
            <a:endParaRPr lang="ru-RU" altLang="ru-RU" sz="2800" dirty="0" smtClean="0"/>
          </a:p>
          <a:p>
            <a:r>
              <a:rPr lang="ru-RU" altLang="ru-RU" sz="2800" i="1" dirty="0" smtClean="0">
                <a:solidFill>
                  <a:schemeClr val="accent1"/>
                </a:solidFill>
              </a:rPr>
              <a:t>Для </a:t>
            </a:r>
            <a:r>
              <a:rPr lang="ru-RU" altLang="ru-RU" sz="2800" i="1" dirty="0">
                <a:solidFill>
                  <a:schemeClr val="accent1"/>
                </a:solidFill>
              </a:rPr>
              <a:t>более точного моделирования характеристик </a:t>
            </a:r>
            <a:r>
              <a:rPr lang="ru-RU" altLang="ru-RU" sz="2800" dirty="0"/>
              <a:t>ИС в качестве составных частей в таких макромоделях используют модели компонентов.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306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980728"/>
            <a:ext cx="6995120" cy="85270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4.2 Уровни </a:t>
            </a:r>
            <a:r>
              <a:rPr lang="ru-RU" sz="3600" b="1" dirty="0"/>
              <a:t>сложности макромоделей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435280" cy="4104456"/>
          </a:xfrm>
        </p:spPr>
        <p:txBody>
          <a:bodyPr>
            <a:normAutofit lnSpcReduction="10000"/>
          </a:bodyPr>
          <a:lstStyle/>
          <a:p>
            <a:r>
              <a:rPr lang="ru-RU" altLang="ru-RU" i="1" dirty="0" smtClean="0">
                <a:solidFill>
                  <a:schemeClr val="accent1"/>
                </a:solidFill>
              </a:rPr>
              <a:t>Такие </a:t>
            </a:r>
            <a:r>
              <a:rPr lang="ru-RU" altLang="ru-RU" i="1" dirty="0">
                <a:solidFill>
                  <a:schemeClr val="accent1"/>
                </a:solidFill>
              </a:rPr>
              <a:t>макромодели применяются </a:t>
            </a:r>
            <a:r>
              <a:rPr lang="ru-RU" altLang="ru-RU" dirty="0"/>
              <a:t>в том случае, </a:t>
            </a:r>
            <a:r>
              <a:rPr lang="ru-RU" altLang="ru-RU" i="1" dirty="0">
                <a:solidFill>
                  <a:schemeClr val="accent1"/>
                </a:solidFill>
              </a:rPr>
              <a:t>когда моделируемая ИС входит в анализируемую схему </a:t>
            </a:r>
            <a:r>
              <a:rPr lang="ru-RU" altLang="ru-RU" dirty="0"/>
              <a:t>как основной элемент (например, макромодель операционного усилителя  в схеме активного фильтра).</a:t>
            </a:r>
          </a:p>
          <a:p>
            <a:r>
              <a:rPr lang="ru-RU" altLang="ru-RU" dirty="0">
                <a:solidFill>
                  <a:srgbClr val="C00000"/>
                </a:solidFill>
              </a:rPr>
              <a:t>Макромодель четвертого уровня сложности </a:t>
            </a:r>
            <a:r>
              <a:rPr lang="ru-RU" altLang="ru-RU" i="1" dirty="0">
                <a:solidFill>
                  <a:schemeClr val="accent1"/>
                </a:solidFill>
              </a:rPr>
              <a:t>предоставляет собой эквивалентную схему ИС на уровне компонентов</a:t>
            </a:r>
            <a:r>
              <a:rPr lang="ru-RU" altLang="ru-RU" dirty="0"/>
              <a:t>. С ее помощью можно получить практически все характеристики ИС, интересующие разработчика РЭА.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824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41530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4.3 Составлении </a:t>
            </a:r>
            <a:r>
              <a:rPr lang="ru-RU" sz="3600" b="1" dirty="0"/>
              <a:t>макромоделей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При составлении макромоделей аналоговых схем </a:t>
            </a:r>
            <a:r>
              <a:rPr lang="ru-RU" dirty="0"/>
              <a:t>применяют эвристические приемы</a:t>
            </a:r>
            <a:r>
              <a:rPr lang="ru-RU" dirty="0" smtClean="0"/>
              <a:t>.</a:t>
            </a:r>
          </a:p>
          <a:p>
            <a:r>
              <a:rPr lang="ru-RU" i="1" dirty="0" smtClean="0">
                <a:solidFill>
                  <a:schemeClr val="accent1"/>
                </a:solidFill>
              </a:rPr>
              <a:t>Первоначально </a:t>
            </a:r>
            <a:r>
              <a:rPr lang="ru-RU" i="1" dirty="0">
                <a:solidFill>
                  <a:schemeClr val="accent1"/>
                </a:solidFill>
              </a:rPr>
              <a:t>рассматривается идеальная макромодель</a:t>
            </a:r>
            <a:r>
              <a:rPr lang="ru-RU" dirty="0"/>
              <a:t>, отражающая основную функцию, выполняемую аналоговым устройством; </a:t>
            </a:r>
            <a:r>
              <a:rPr lang="ru-RU" i="1" dirty="0">
                <a:solidFill>
                  <a:schemeClr val="accent1"/>
                </a:solidFill>
              </a:rPr>
              <a:t>а затем производится постепенное повышение точности </a:t>
            </a:r>
            <a:r>
              <a:rPr lang="ru-RU" dirty="0"/>
              <a:t>введением в состав идеальной макромодели дополнительных элементов, характеризующих отклонение или нестабильности выполнения этой функции.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94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4.3 Составлении </a:t>
            </a:r>
            <a:r>
              <a:rPr lang="ru-RU" sz="3600" b="1" dirty="0"/>
              <a:t>макромоделей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91264" cy="439248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Макромодели аналоговых схем строятся </a:t>
            </a:r>
            <a:r>
              <a:rPr lang="ru-RU" dirty="0" err="1">
                <a:solidFill>
                  <a:srgbClr val="C00000"/>
                </a:solidFill>
              </a:rPr>
              <a:t>поблочно</a:t>
            </a:r>
            <a:r>
              <a:rPr lang="ru-RU" dirty="0"/>
              <a:t>, что соответствует структуре самих схем. Современные аналоговые ИС отличаются регулярностью структуры</a:t>
            </a:r>
            <a:r>
              <a:rPr lang="ru-RU" dirty="0" smtClean="0"/>
              <a:t>.</a:t>
            </a:r>
          </a:p>
          <a:p>
            <a:r>
              <a:rPr lang="ru-RU" i="1" dirty="0" smtClean="0">
                <a:solidFill>
                  <a:schemeClr val="accent1"/>
                </a:solidFill>
              </a:rPr>
              <a:t>Это </a:t>
            </a:r>
            <a:r>
              <a:rPr lang="ru-RU" i="1" dirty="0">
                <a:solidFill>
                  <a:schemeClr val="accent1"/>
                </a:solidFill>
              </a:rPr>
              <a:t>позволяет выделить </a:t>
            </a:r>
            <a:r>
              <a:rPr lang="ru-RU" dirty="0"/>
              <a:t>в качестве типовых следующие каскады: дифференциальный усилитель, отражатель тока, выходной усилитель, промежуточный усилительный каскад по схеме с общим эмиттером</a:t>
            </a:r>
            <a:r>
              <a:rPr lang="ru-RU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86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04088"/>
            <a:ext cx="699512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4.3 Составлении </a:t>
            </a:r>
            <a:r>
              <a:rPr lang="ru-RU" sz="3600" b="1" dirty="0"/>
              <a:t>макромоделей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5112568"/>
          </a:xfrm>
        </p:spPr>
        <p:txBody>
          <a:bodyPr>
            <a:normAutofit fontScale="92500"/>
          </a:bodyPr>
          <a:lstStyle/>
          <a:p>
            <a:r>
              <a:rPr lang="ru-RU" i="1" dirty="0">
                <a:solidFill>
                  <a:schemeClr val="accent1"/>
                </a:solidFill>
              </a:rPr>
              <a:t>Для типовых каскадов разрабатываются модели</a:t>
            </a:r>
            <a:r>
              <a:rPr lang="ru-RU" dirty="0"/>
              <a:t>, при построении которых используются необходимые модели активных полупроводниковых элементов с учетом режима включения, диапазона сигналов и т.п</a:t>
            </a:r>
            <a:r>
              <a:rPr lang="ru-RU" dirty="0" smtClean="0"/>
              <a:t>.</a:t>
            </a:r>
          </a:p>
          <a:p>
            <a:r>
              <a:rPr lang="ru-RU" i="1" dirty="0" smtClean="0">
                <a:solidFill>
                  <a:schemeClr val="accent1"/>
                </a:solidFill>
              </a:rPr>
              <a:t>Модели </a:t>
            </a:r>
            <a:r>
              <a:rPr lang="ru-RU" i="1" dirty="0">
                <a:solidFill>
                  <a:schemeClr val="accent1"/>
                </a:solidFill>
              </a:rPr>
              <a:t>типовых каскадов совместно с рядом управляемых источников образуют </a:t>
            </a:r>
            <a:r>
              <a:rPr lang="ru-RU" dirty="0"/>
              <a:t>базовый набор макроэлементов, используемый для создания макромоделей сложных аналоговых и цифро-аналоговых устройств.</a:t>
            </a:r>
          </a:p>
          <a:p>
            <a:r>
              <a:rPr lang="ru-RU" dirty="0">
                <a:solidFill>
                  <a:schemeClr val="accent1"/>
                </a:solidFill>
              </a:rPr>
              <a:t>Использование макромоделей аналоговых схем позволяет повысить эффективность анализа </a:t>
            </a:r>
            <a:r>
              <a:rPr lang="ru-RU" dirty="0"/>
              <a:t>в процессе автоматизированного схемотехнического проектирования более,  чем на </a:t>
            </a:r>
            <a:r>
              <a:rPr lang="ru-RU" dirty="0" smtClean="0"/>
              <a:t>порядок.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251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04088"/>
            <a:ext cx="7067128" cy="780696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 smtClean="0"/>
              <a:t>4.4 Трехкаскадный </a:t>
            </a:r>
            <a:r>
              <a:rPr lang="ru-RU" altLang="ru-RU" sz="3600" b="1" dirty="0"/>
              <a:t>ОУ типа 153УД1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r>
              <a:rPr lang="ru-RU" altLang="ru-RU" dirty="0">
                <a:solidFill>
                  <a:srgbClr val="C00000"/>
                </a:solidFill>
              </a:rPr>
              <a:t>Трехкаскадные операционные усилители </a:t>
            </a:r>
            <a:r>
              <a:rPr lang="ru-RU" altLang="ru-RU" dirty="0"/>
              <a:t>(ОУ) типа 153УД1 схема оказалась одной из наиболее удачных реализаций трехкаскадной структуры</a:t>
            </a:r>
            <a:r>
              <a:rPr lang="ru-RU" altLang="ru-RU" dirty="0" smtClean="0"/>
              <a:t>.</a:t>
            </a:r>
          </a:p>
          <a:p>
            <a:r>
              <a:rPr lang="ru-RU" altLang="ru-RU" i="1" dirty="0" smtClean="0">
                <a:solidFill>
                  <a:schemeClr val="accent1"/>
                </a:solidFill>
              </a:rPr>
              <a:t>Достаточно </a:t>
            </a:r>
            <a:r>
              <a:rPr lang="ru-RU" altLang="ru-RU" i="1" dirty="0">
                <a:solidFill>
                  <a:schemeClr val="accent1"/>
                </a:solidFill>
              </a:rPr>
              <a:t>высокие </a:t>
            </a:r>
            <a:r>
              <a:rPr lang="ru-RU" altLang="ru-RU" i="1" dirty="0" err="1">
                <a:solidFill>
                  <a:schemeClr val="accent1"/>
                </a:solidFill>
              </a:rPr>
              <a:t>точностные</a:t>
            </a:r>
            <a:r>
              <a:rPr lang="ru-RU" altLang="ru-RU" i="1" dirty="0">
                <a:solidFill>
                  <a:schemeClr val="accent1"/>
                </a:solidFill>
              </a:rPr>
              <a:t> параметры </a:t>
            </a:r>
            <a:r>
              <a:rPr lang="ru-RU" altLang="ru-RU" dirty="0"/>
              <a:t>в сочетании с несложным технологическим процессом изготовления и, следовательно , небольшой стоимостью обусловили широкое применение этой ИС в разработках аппаратуры.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908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1862" y="878412"/>
            <a:ext cx="7139136" cy="780696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b="1" dirty="0"/>
              <a:t>Трехкаскадный ОУ типа </a:t>
            </a:r>
            <a:r>
              <a:rPr lang="ru-RU" altLang="ru-RU" sz="3200" b="1" dirty="0" smtClean="0"/>
              <a:t>153УД1.</a:t>
            </a:r>
            <a:br>
              <a:rPr lang="ru-RU" altLang="ru-RU" sz="3200" b="1" dirty="0" smtClean="0"/>
            </a:br>
            <a:r>
              <a:rPr lang="ru-RU" altLang="ru-RU" sz="3200" b="1" dirty="0" smtClean="0"/>
              <a:t>Схема электрическая принципиальная.</a:t>
            </a:r>
            <a:endParaRPr lang="ru-RU" sz="3600" b="1" dirty="0"/>
          </a:p>
        </p:txBody>
      </p:sp>
      <p:pic>
        <p:nvPicPr>
          <p:cNvPr id="4" name="Picture 4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17597"/>
            <a:ext cx="6552728" cy="4861165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96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806404"/>
            <a:ext cx="7067128" cy="924712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 err="1"/>
              <a:t>Малосигнальные</a:t>
            </a:r>
            <a:r>
              <a:rPr lang="ru-RU" altLang="ru-RU" sz="3600" b="1" dirty="0"/>
              <a:t> импульсные характеристики ОУ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77072"/>
            <a:ext cx="8568952" cy="2645648"/>
          </a:xfrm>
        </p:spPr>
        <p:txBody>
          <a:bodyPr>
            <a:normAutofit fontScale="92500"/>
          </a:bodyPr>
          <a:lstStyle/>
          <a:p>
            <a:r>
              <a:rPr lang="ru-RU" altLang="ru-RU" sz="2800" i="1" dirty="0">
                <a:solidFill>
                  <a:schemeClr val="accent1"/>
                </a:solidFill>
              </a:rPr>
              <a:t>Входные и выходные сопротивления макромодели </a:t>
            </a:r>
            <a:r>
              <a:rPr lang="ru-RU" altLang="ru-RU" sz="2800" dirty="0"/>
              <a:t>определяются из экспериментальных исследований ОУ с замкнутой петлей обратной связи.</a:t>
            </a:r>
            <a:r>
              <a:rPr lang="en-US" altLang="ru-RU" sz="2800" dirty="0"/>
              <a:t> </a:t>
            </a:r>
            <a:endParaRPr lang="ru-RU" altLang="ru-RU" sz="2800" dirty="0" smtClean="0"/>
          </a:p>
          <a:p>
            <a:r>
              <a:rPr lang="ru-RU" altLang="ru-RU" sz="2800" i="1" dirty="0" smtClean="0">
                <a:solidFill>
                  <a:schemeClr val="accent1"/>
                </a:solidFill>
              </a:rPr>
              <a:t>Крутизна </a:t>
            </a:r>
            <a:r>
              <a:rPr lang="en-US" altLang="ru-RU" sz="2800" i="1" dirty="0">
                <a:solidFill>
                  <a:schemeClr val="accent1"/>
                </a:solidFill>
              </a:rPr>
              <a:t>J</a:t>
            </a:r>
            <a:r>
              <a:rPr lang="ru-RU" altLang="ru-RU" sz="2800" i="1" dirty="0">
                <a:solidFill>
                  <a:schemeClr val="accent1"/>
                </a:solidFill>
              </a:rPr>
              <a:t> </a:t>
            </a:r>
            <a:r>
              <a:rPr lang="en-US" altLang="ru-RU" sz="2800" i="1" dirty="0">
                <a:solidFill>
                  <a:schemeClr val="accent1"/>
                </a:solidFill>
              </a:rPr>
              <a:t>2 </a:t>
            </a:r>
            <a:r>
              <a:rPr lang="ru-RU" altLang="ru-RU" sz="2800" i="1" dirty="0">
                <a:solidFill>
                  <a:schemeClr val="accent1"/>
                </a:solidFill>
              </a:rPr>
              <a:t>определяется в предположении</a:t>
            </a:r>
            <a:r>
              <a:rPr lang="ru-RU" altLang="ru-RU" sz="2800" dirty="0"/>
              <a:t>, что коэффициент передачи напряжения на выход от конденсатора С1 равен 1.</a:t>
            </a:r>
          </a:p>
          <a:p>
            <a:endParaRPr lang="ru-RU" dirty="0"/>
          </a:p>
        </p:txBody>
      </p:sp>
      <p:pic>
        <p:nvPicPr>
          <p:cNvPr id="4" name="Picture 4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480720" cy="2304256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393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dirty="0" smtClean="0"/>
              <a:t>Макромодель </a:t>
            </a:r>
            <a:r>
              <a:rPr lang="ru-RU" altLang="ru-RU" sz="3600" b="1" dirty="0"/>
              <a:t>ОУ 153УД1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668738"/>
            <a:ext cx="8496944" cy="3000622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sz="2800" i="1" dirty="0">
                <a:solidFill>
                  <a:schemeClr val="accent1"/>
                </a:solidFill>
              </a:rPr>
              <a:t>Элементы макромодели есть дифференциальное комплексное сопротивление </a:t>
            </a:r>
            <a:r>
              <a:rPr lang="ru-RU" altLang="ru-RU" sz="2800" dirty="0"/>
              <a:t>ОУ с учетом монтажной емкости выводов схемы. </a:t>
            </a:r>
            <a:endParaRPr lang="ru-RU" altLang="ru-RU" sz="2800" dirty="0" smtClean="0"/>
          </a:p>
          <a:p>
            <a:r>
              <a:rPr lang="ru-RU" altLang="ru-RU" sz="2800" i="1" dirty="0" smtClean="0">
                <a:solidFill>
                  <a:schemeClr val="accent1"/>
                </a:solidFill>
              </a:rPr>
              <a:t>Две </a:t>
            </a:r>
            <a:r>
              <a:rPr lang="ru-RU" altLang="ru-RU" sz="2800" i="1" dirty="0">
                <a:solidFill>
                  <a:schemeClr val="accent1"/>
                </a:solidFill>
              </a:rPr>
              <a:t>цепи частотной коррекции </a:t>
            </a:r>
            <a:r>
              <a:rPr lang="ru-RU" altLang="ru-RU" sz="2800" dirty="0"/>
              <a:t>включены в структуру макромодели. </a:t>
            </a:r>
            <a:endParaRPr lang="ru-RU" altLang="ru-RU" sz="2800" dirty="0" smtClean="0"/>
          </a:p>
          <a:p>
            <a:r>
              <a:rPr lang="ru-RU" altLang="ru-RU" sz="2800" i="1" dirty="0" smtClean="0">
                <a:solidFill>
                  <a:schemeClr val="accent1"/>
                </a:solidFill>
              </a:rPr>
              <a:t>Параметры </a:t>
            </a:r>
            <a:r>
              <a:rPr lang="ru-RU" altLang="ru-RU" sz="2800" i="1" dirty="0">
                <a:solidFill>
                  <a:schemeClr val="accent1"/>
                </a:solidFill>
              </a:rPr>
              <a:t>элементов составляющих цепи коррекции</a:t>
            </a:r>
            <a:r>
              <a:rPr lang="ru-RU" altLang="ru-RU" sz="2800" dirty="0"/>
              <a:t>, равны параметрам соответствующих элементов макромодели.</a:t>
            </a:r>
            <a:endParaRPr lang="ru-RU" dirty="0"/>
          </a:p>
        </p:txBody>
      </p:sp>
      <p:pic>
        <p:nvPicPr>
          <p:cNvPr id="4" name="Picture 4" descr="image00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8" y="1628800"/>
            <a:ext cx="8928992" cy="203993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416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20688"/>
            <a:ext cx="6995120" cy="8527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КОНТРОЛЬНЫЕ ВОПРОСЫ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Перечислите основные процедуры формирования макромоделей. 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Изобразите обобщенную типовую структуру макромодели. 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Расскажите о формах представления макромоделей в программах схемотехнического проектирования. </a:t>
            </a:r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. Перечислите типовые макроэлементы набора для формирования математической модели любого заданного информационного описания цифровой схемы. </a:t>
            </a:r>
          </a:p>
          <a:p>
            <a:pPr marL="0" indent="0">
              <a:buNone/>
            </a:pPr>
            <a:r>
              <a:rPr lang="ru-RU" dirty="0" smtClean="0"/>
              <a:t>5</a:t>
            </a:r>
            <a:r>
              <a:rPr lang="ru-RU" dirty="0"/>
              <a:t>. Назовите цели расчета статических режимов. </a:t>
            </a:r>
          </a:p>
          <a:p>
            <a:pPr marL="0" indent="0">
              <a:buNone/>
            </a:pPr>
            <a:r>
              <a:rPr lang="ru-RU" dirty="0" smtClean="0"/>
              <a:t>6</a:t>
            </a:r>
            <a:r>
              <a:rPr lang="ru-RU" dirty="0"/>
              <a:t>. Перечислите и охарактеризуйте основные методы моделирования статических режимов. </a:t>
            </a:r>
          </a:p>
          <a:p>
            <a:pPr marL="0" indent="0">
              <a:buNone/>
            </a:pPr>
            <a:r>
              <a:rPr lang="ru-RU" dirty="0" smtClean="0"/>
              <a:t>7</a:t>
            </a:r>
            <a:r>
              <a:rPr lang="ru-RU" dirty="0"/>
              <a:t>. Как формируются вектор токов и матрица узловых проводимостей для модели </a:t>
            </a:r>
            <a:r>
              <a:rPr lang="ru-RU"/>
              <a:t>статического </a:t>
            </a:r>
            <a:r>
              <a:rPr lang="ru-RU" smtClean="0"/>
              <a:t>режима.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008112" cy="1008112"/>
          </a:xfrm>
          <a:prstGeom prst="rect">
            <a:avLst/>
          </a:prstGeom>
          <a:effectLst>
            <a:outerShdw blurRad="152400" dist="50800" dir="5400000" sx="104000" sy="104000" algn="ctr" rotWithShape="0">
              <a:srgbClr val="000000">
                <a:alpha val="9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253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d4684a8089739745510145a6dd8914931c7811c"/>
  <p:tag name="FLASHSPRING_BG_AUDIO_DURATION_TAG" val="0.0000000"/>
  <p:tag name="GENSWF_OUTPUT_FILE_NAME" val="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МАКРОМОДЕЛИ ИНТЕГРАЛЬНЫХ СХЕМ"/>
  <p:tag name="GENSWF_ADVANCE_TIME" val="0.00"/>
  <p:tag name="ISPRING_SLIDE_INDENT_LEVEL" val="0"/>
  <p:tag name="ISPRING_PRESENTER_ID" val="None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235</TotalTime>
  <Words>1749</Words>
  <Application>Microsoft Office PowerPoint</Application>
  <PresentationFormat>Экран (4:3)</PresentationFormat>
  <Paragraphs>176</Paragraphs>
  <Slides>35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Презентация PowerPoint</vt:lpstr>
      <vt:lpstr>МАКРОМОДЕЛИ ИНТЕГРАЛЬНЫХ СХЕМ</vt:lpstr>
      <vt:lpstr>СОДЕРЖАНИЕ</vt:lpstr>
      <vt:lpstr>1. Постановка задачи</vt:lpstr>
      <vt:lpstr>1. Постановка задачи 1.1 Определения</vt:lpstr>
      <vt:lpstr>1.2 Принципы построения макромоделей</vt:lpstr>
      <vt:lpstr>1.2 Принципы построения макромоделей</vt:lpstr>
      <vt:lpstr>1.3. Иерархия и типовая структура макромоделей</vt:lpstr>
      <vt:lpstr>2. Методы построения макромоделей 2.1 Основные процедуры</vt:lpstr>
      <vt:lpstr>2.1 Основные процедуры</vt:lpstr>
      <vt:lpstr>2.2 Методы упрощения</vt:lpstr>
      <vt:lpstr>2.2 Методы упрощения</vt:lpstr>
      <vt:lpstr>2.2 Методы упрощения</vt:lpstr>
      <vt:lpstr>2.3 Методы функционального подобия</vt:lpstr>
      <vt:lpstr>2.3 Методы функционального подобия</vt:lpstr>
      <vt:lpstr>2.4 Аналитические преобразования</vt:lpstr>
      <vt:lpstr>2.4 Аналитические преобразования</vt:lpstr>
      <vt:lpstr>2.5 Методы факторизации</vt:lpstr>
      <vt:lpstr>2.5 Методы факторизации</vt:lpstr>
      <vt:lpstr>3. Формы представления макромоделей</vt:lpstr>
      <vt:lpstr>3. Формы представления макромоделей</vt:lpstr>
      <vt:lpstr>4. Макромодели аналоговых схем</vt:lpstr>
      <vt:lpstr>4.1 Классификация макромоделей аналоговых ИС</vt:lpstr>
      <vt:lpstr>4.1 Классификация макромоделей аналоговых ИС</vt:lpstr>
      <vt:lpstr>4.2 Уровни сложности макромоделей</vt:lpstr>
      <vt:lpstr>4.2 Уровни сложности макромоделей</vt:lpstr>
      <vt:lpstr>4.2 Уровни сложности макромоделей</vt:lpstr>
      <vt:lpstr>4.3 Составлении макромоделей</vt:lpstr>
      <vt:lpstr>4.3 Составлении макромоделей</vt:lpstr>
      <vt:lpstr>4.3 Составлении макромоделей</vt:lpstr>
      <vt:lpstr>4.4 Трехкаскадный ОУ типа 153УД1</vt:lpstr>
      <vt:lpstr>Трехкаскадный ОУ типа 153УД1. Схема электрическая принципиальная.</vt:lpstr>
      <vt:lpstr>Малосигнальные импульсные характеристики ОУ</vt:lpstr>
      <vt:lpstr>Макромодель ОУ 153УД1</vt:lpstr>
      <vt:lpstr>КОНТРОЛЬНЫЕ ВОПРОСЫ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AMFIT</dc:creator>
  <cp:lastModifiedBy>AMFIT</cp:lastModifiedBy>
  <cp:revision>48</cp:revision>
  <dcterms:created xsi:type="dcterms:W3CDTF">2013-10-23T12:41:26Z</dcterms:created>
  <dcterms:modified xsi:type="dcterms:W3CDTF">2013-11-26T12:18:59Z</dcterms:modified>
</cp:coreProperties>
</file>