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77" r:id="rId3"/>
    <p:sldId id="267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78" r:id="rId12"/>
    <p:sldId id="279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866112919575823E-2"/>
          <c:y val="0.2758955061082024"/>
          <c:w val="0.96513392801990538"/>
          <c:h val="0.633157972754410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tint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tint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shade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shade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Лист1!$A$2:$A$5</c:f>
              <c:strCache>
                <c:ptCount val="2"/>
                <c:pt idx="0">
                  <c:v>Корея, Китай, Япония</c:v>
                </c:pt>
                <c:pt idx="1">
                  <c:v>Туристы из других стран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ru-RU" smtClean="0"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ru-RU" smtClean="0"/>
              <a:t>24.08.2017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6800" b="1" i="0" baseline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  <a:ea typeface="+mj-ea"/>
                <a:cs typeface="+mj-cs"/>
              </a:rPr>
              <a:t>Проведение обзорной экскурсии</a:t>
            </a:r>
            <a:endParaRPr lang="ru-RU" sz="6800" b="1" i="0" baseline="0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3200" b="1" i="0" baseline="0" dirty="0" smtClean="0">
                <a:solidFill>
                  <a:srgbClr val="A85229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  <a:ea typeface="+mj-ea"/>
                <a:cs typeface="+mj-cs"/>
              </a:rPr>
              <a:t>Содержание</a:t>
            </a:r>
            <a:endParaRPr lang="ru-RU" sz="3200" b="1" i="0" baseline="0" dirty="0">
              <a:solidFill>
                <a:srgbClr val="A85229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Методика проведения экскурсии</a:t>
            </a:r>
            <a:endParaRPr lang="ru-RU" sz="2000" b="0" i="0" dirty="0" smtClean="0">
              <a:solidFill>
                <a:srgbClr val="514A40"/>
              </a:solidFill>
              <a:latin typeface="Cambria"/>
              <a:ea typeface="+mn-ea"/>
              <a:cs typeface="+mn-cs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dirty="0" smtClean="0">
                <a:solidFill>
                  <a:srgbClr val="514A40"/>
                </a:solidFill>
                <a:latin typeface="Cambria"/>
              </a:rPr>
              <a:t>Приемы показа и рассказа</a:t>
            </a:r>
            <a:endParaRPr lang="ru-RU" sz="2000" b="0" i="0" dirty="0" smtClean="0">
              <a:solidFill>
                <a:srgbClr val="514A40"/>
              </a:solidFill>
              <a:latin typeface="Cambria"/>
              <a:ea typeface="+mn-ea"/>
              <a:cs typeface="+mn-cs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Проведение обзорной экскурсии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Проведение экскурсии по Владивостоку</a:t>
            </a:r>
            <a:endParaRPr lang="ru-RU" sz="2000" b="0" i="0" dirty="0">
              <a:solidFill>
                <a:srgbClr val="514A40"/>
              </a:solidFill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Методика проведения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12441" y="1739850"/>
            <a:ext cx="106111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Методика проведения экскурсий направлена на то, чтобы помочь экскурсантам легче усвоить содержание экскурсий. Делается это с помощью методических приемов, которые делятся на две группы -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приемы показа </a:t>
            </a:r>
            <a:r>
              <a:rPr lang="ru-RU" dirty="0"/>
              <a:t>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приемы рассказа</a:t>
            </a:r>
            <a:r>
              <a:rPr lang="ru-RU" dirty="0"/>
              <a:t>, но практика требует применения еще более сложной классификации методических приемов: по их назначению, времени и месту использования и т. д.</a:t>
            </a:r>
          </a:p>
          <a:p>
            <a:pPr indent="457200" algn="just"/>
            <a:r>
              <a:rPr lang="ru-RU" b="1" dirty="0"/>
              <a:t>Задача методических приемов </a:t>
            </a:r>
            <a:r>
              <a:rPr lang="ru-RU" dirty="0"/>
              <a:t>- обеспечить наилучшую действенность экскурсионного метода сообщения знаний аудитории. Методические приемы могут быть рассмотрены в нескольких аспектах: как оптимальный способ выполнения определенных действий, как средство превращения пассивного осмотра в активное наблюдение объекта экскурсантами; как основа процесса трансформации устной информации в зрительную; как основа анализа и синтеза на экскурсии и т. д.</a:t>
            </a:r>
          </a:p>
        </p:txBody>
      </p:sp>
    </p:spTree>
    <p:extLst>
      <p:ext uri="{BB962C8B-B14F-4D97-AF65-F5344CB8AC3E}">
        <p14:creationId xmlns:p14="http://schemas.microsoft.com/office/powerpoint/2010/main" val="220126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Приемы показа и рассказа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9954" y="1776795"/>
            <a:ext cx="66111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Приемы показа</a:t>
            </a:r>
            <a:r>
              <a:rPr lang="ru-RU" dirty="0"/>
              <a:t>, куда входят приемы, организующие наблюдение (изучение, исследование) объектов и позволяющие выделить объект из окружающей среды, из целого; приемы, задача которых, опираясь на воображение экскурсантов, сделать зримыми изменения во внешнем облике объекта; приемы, которые дают возможность увидеть объекты в нужном виде, построенные на движении - приближении экскурсионной группы к объекту, удалении от него, движении вдоль него.</a:t>
            </a:r>
          </a:p>
          <a:p>
            <a:pPr indent="457200" algn="just"/>
            <a:r>
              <a:rPr lang="ru-RU" b="1" dirty="0"/>
              <a:t>Приемы рассказа </a:t>
            </a:r>
            <a:r>
              <a:rPr lang="ru-RU" dirty="0"/>
              <a:t>- это приемы, построенные на пояснении объекта, описании его внутреннего вида и вызывающие у экскурсантов зрительные ассоциации, а также приемы репортажа, которые дают возможность понять изменения, происходящие в наблюдаемом объекте, и т. д.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695" y="1776795"/>
            <a:ext cx="3776059" cy="4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7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обзорной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0005" y="1524000"/>
            <a:ext cx="10650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В обзорных экскурсиях события излагаются крупным планом. Это даёт общее представление о городе, крае, области, республике, государстве в целом. Хронологические рамки такой экскурсии — время существования города с первого упоминания о нём до сегодняшнего дня и перспективы развития.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0005" y="2840238"/>
            <a:ext cx="2987899" cy="139091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 smtClean="0"/>
              <a:t>Особенные экскурсии</a:t>
            </a:r>
            <a:endParaRPr lang="ru-RU" sz="25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02050" y="2834245"/>
            <a:ext cx="2987899" cy="139091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 smtClean="0"/>
              <a:t>Сложные экскурсии</a:t>
            </a:r>
            <a:endParaRPr lang="ru-RU" sz="25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405612" y="2834245"/>
            <a:ext cx="2987899" cy="139091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 smtClean="0"/>
              <a:t>Раскрывают особенности места</a:t>
            </a:r>
            <a:endParaRPr lang="ru-RU" sz="25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50005" y="4451367"/>
            <a:ext cx="106508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Многотемье обзорной экскурсии не дает возможности достаточно глубоко раскрыть содержание каждой подтемы, дать более глубокое толкование событий. В такой экскурсии обычно бывает больше фактов без их толкования. Однако обзорная экскурсия имеет большое значение для развития экскурсионной тематики, так как почти каждая ее </a:t>
            </a:r>
            <a:r>
              <a:rPr lang="ru-RU" dirty="0" err="1"/>
              <a:t>подтема</a:t>
            </a:r>
            <a:r>
              <a:rPr lang="ru-RU" dirty="0"/>
              <a:t> может в дальнейшем стать темой для разработки самостоятельной экскурсии.</a:t>
            </a:r>
          </a:p>
        </p:txBody>
      </p:sp>
    </p:spTree>
    <p:extLst>
      <p:ext uri="{BB962C8B-B14F-4D97-AF65-F5344CB8AC3E}">
        <p14:creationId xmlns:p14="http://schemas.microsoft.com/office/powerpoint/2010/main" val="9257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984161"/>
          </a:xfrm>
        </p:spPr>
        <p:txBody>
          <a:bodyPr/>
          <a:lstStyle/>
          <a:p>
            <a:r>
              <a:rPr lang="ru-RU" dirty="0" smtClean="0"/>
              <a:t>Проведение экскурсии по Владивостоку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9853" y="1540587"/>
            <a:ext cx="55636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Город </a:t>
            </a:r>
            <a:r>
              <a:rPr lang="ru-RU" dirty="0"/>
              <a:t>Владивосток расположен на полуострове Муравьева - Амурского и омывается водами двух заливов – Амурского и Уссурийского и бухты Золотой Рог.</a:t>
            </a:r>
          </a:p>
          <a:p>
            <a:pPr indent="457200" algn="just"/>
            <a:r>
              <a:rPr lang="ru-RU" dirty="0" smtClean="0"/>
              <a:t>В </a:t>
            </a:r>
            <a:r>
              <a:rPr lang="ru-RU" dirty="0"/>
              <a:t>2014 году город посетили 600 тыс. </a:t>
            </a:r>
            <a:r>
              <a:rPr lang="ru-RU" dirty="0" smtClean="0"/>
              <a:t>туристов. половина </a:t>
            </a:r>
            <a:r>
              <a:rPr lang="ru-RU" dirty="0"/>
              <a:t>из которых </a:t>
            </a:r>
            <a:r>
              <a:rPr lang="ru-RU" dirty="0" smtClean="0"/>
              <a:t>иностранцы.</a:t>
            </a:r>
          </a:p>
          <a:p>
            <a:pPr indent="457200" algn="just"/>
            <a:r>
              <a:rPr lang="ru-RU" dirty="0"/>
              <a:t> Основу составляет деловой туризм (деловые поездки на выставки, конференции), на который приходится до 70 % въездного потока. </a:t>
            </a:r>
            <a:endParaRPr lang="ru-RU" dirty="0" smtClean="0"/>
          </a:p>
          <a:p>
            <a:pPr indent="457200" algn="just"/>
            <a:r>
              <a:rPr lang="ru-RU" dirty="0" smtClean="0"/>
              <a:t>Во </a:t>
            </a:r>
            <a:r>
              <a:rPr lang="ru-RU" dirty="0"/>
              <a:t>Владивостоке также развит дипломатический туризм, так как в городе расположены 18 зарубежных </a:t>
            </a:r>
            <a:r>
              <a:rPr lang="ru-RU" dirty="0" smtClean="0"/>
              <a:t>консульств. </a:t>
            </a:r>
          </a:p>
          <a:p>
            <a:pPr indent="457200" algn="just"/>
            <a:r>
              <a:rPr lang="ru-RU" dirty="0" smtClean="0"/>
              <a:t>В </a:t>
            </a:r>
            <a:r>
              <a:rPr lang="ru-RU" dirty="0"/>
              <a:t>городе работают 46 отелей, с суммарным фондом в 2561 </a:t>
            </a:r>
            <a:r>
              <a:rPr lang="ru-RU" dirty="0" smtClean="0"/>
              <a:t>номер.</a:t>
            </a:r>
            <a:endParaRPr lang="ru-RU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633547590"/>
              </p:ext>
            </p:extLst>
          </p:nvPr>
        </p:nvGraphicFramePr>
        <p:xfrm>
          <a:off x="4375954" y="1159099"/>
          <a:ext cx="9181207" cy="36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76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экскурсии по Владивостоку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8795" y="1687133"/>
            <a:ext cx="9684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/>
              <a:t>Сложность обзорной экскурсии по городу заключается в том, что нужно учитывать: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91999" y="3799235"/>
            <a:ext cx="2921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Все </a:t>
            </a:r>
            <a:r>
              <a:rPr lang="ru-RU" dirty="0"/>
              <a:t>эти факторы могут повлиять на длительность экскурсии, настроение и состояние экскурсантов и построение маршрута.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2402569"/>
            <a:ext cx="2176530" cy="10818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Географическое положение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4720" y="2386937"/>
            <a:ext cx="2176530" cy="10818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Гористую местность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94040" y="2386937"/>
            <a:ext cx="2176530" cy="10818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Особенности климата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43360" y="2355400"/>
            <a:ext cx="2176530" cy="10818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Трафик дорожного движения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493" y="3623638"/>
            <a:ext cx="3309869" cy="24824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95" y="3623638"/>
            <a:ext cx="3739966" cy="248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958403"/>
          </a:xfrm>
        </p:spPr>
        <p:txBody>
          <a:bodyPr/>
          <a:lstStyle/>
          <a:p>
            <a:r>
              <a:rPr lang="ru-RU" dirty="0" smtClean="0"/>
              <a:t>Проведение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4044" y="1524000"/>
            <a:ext cx="107710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При проведении экскурсии необходимо соблюдать следующие требования экскурсионной методики: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первичность </a:t>
            </a:r>
            <a:r>
              <a:rPr lang="ru-RU" dirty="0"/>
              <a:t>показа над рассказом;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сочетание </a:t>
            </a:r>
            <a:r>
              <a:rPr lang="ru-RU" dirty="0"/>
              <a:t>рассказа с показом;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выбор </a:t>
            </a:r>
            <a:r>
              <a:rPr lang="ru-RU" dirty="0"/>
              <a:t>наиболее эффективных методических приемов;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обеспечение </a:t>
            </a:r>
            <a:r>
              <a:rPr lang="ru-RU" dirty="0"/>
              <a:t>непрерывности экскурсии как процесса усвоения знаний;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обеспечение </a:t>
            </a:r>
            <a:r>
              <a:rPr lang="ru-RU" dirty="0"/>
              <a:t>непрерывности экскурсии как процесса усвоения знаний;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обеспечение </a:t>
            </a:r>
            <a:r>
              <a:rPr lang="ru-RU" dirty="0"/>
              <a:t>внимания к теме на всем протяжении экскурсии. </a:t>
            </a:r>
            <a:endParaRPr lang="ru-RU" dirty="0" smtClean="0"/>
          </a:p>
          <a:p>
            <a:pPr algn="just"/>
            <a:endParaRPr lang="ru-RU" dirty="0"/>
          </a:p>
          <a:p>
            <a:pPr indent="457200" algn="just"/>
            <a:r>
              <a:rPr lang="ru-RU" dirty="0" smtClean="0"/>
              <a:t>Вся </a:t>
            </a:r>
            <a:r>
              <a:rPr lang="ru-RU" dirty="0"/>
              <a:t>многогранная работа по подготовке и проведению экскурсий должна быть построена в соответствии с требованиями экскурсионной методики к отбору экскурсионных объектов</a:t>
            </a:r>
            <a:r>
              <a:rPr lang="ru-RU" dirty="0" smtClean="0"/>
              <a:t>.</a:t>
            </a:r>
          </a:p>
          <a:p>
            <a:pPr indent="457200" algn="just"/>
            <a:endParaRPr lang="ru-RU" dirty="0" smtClean="0"/>
          </a:p>
          <a:p>
            <a:pPr indent="457200" algn="just"/>
            <a:r>
              <a:rPr lang="ru-RU" dirty="0" smtClean="0"/>
              <a:t>Необходимо </a:t>
            </a:r>
            <a:r>
              <a:rPr lang="ru-RU" dirty="0"/>
              <a:t>отбирать для наблюдения объекты, которые имеют непосредственное отношение к теме; следует оставлять наиболее типичные и удачные для создания маршрута объекты; нужно отказаться от тех объектов, которые, хотя и раскрывают темы, но расположены неудобно (далеко, плохая видимость и т. п. ). </a:t>
            </a:r>
          </a:p>
        </p:txBody>
      </p:sp>
    </p:spTree>
    <p:extLst>
      <p:ext uri="{BB962C8B-B14F-4D97-AF65-F5344CB8AC3E}">
        <p14:creationId xmlns:p14="http://schemas.microsoft.com/office/powerpoint/2010/main" val="21530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2885" y="1646603"/>
            <a:ext cx="104447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Методика требует: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логической последовательности в показе объектов (т. е. в их размещении на маршруте),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выделения </a:t>
            </a:r>
            <a:r>
              <a:rPr lang="ru-RU" dirty="0"/>
              <a:t>и использования пауз между объектами,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нейтрализации </a:t>
            </a:r>
            <a:r>
              <a:rPr lang="ru-RU" dirty="0"/>
              <a:t>отвлекающих раздражителей (уличного шума, посторонних разговоров, объектов, не входящих в тему, и др. </a:t>
            </a:r>
            <a:r>
              <a:rPr lang="ru-RU" dirty="0" smtClean="0"/>
              <a:t>),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обеспечение </a:t>
            </a:r>
            <a:r>
              <a:rPr lang="ru-RU" dirty="0"/>
              <a:t>непрерывности экскурсии как процесса усвоения знаний, т. е. воздействие экскурсионного материала на экскурсантов в течение всех 180 минут, отведенных на ее проведение (четырехчасовая тематическая экскурсия на автобусе).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/>
          </a:p>
          <a:p>
            <a:pPr indent="457200" algn="just"/>
            <a:r>
              <a:rPr lang="ru-RU" dirty="0" smtClean="0"/>
              <a:t>Все </a:t>
            </a:r>
            <a:r>
              <a:rPr lang="ru-RU" dirty="0"/>
              <a:t>время ведения экскурсии (180 минут) заполнено суммой показа, рассказа и пауз между подтемами и основными вопросами темы</a:t>
            </a:r>
          </a:p>
        </p:txBody>
      </p:sp>
    </p:spTree>
    <p:extLst>
      <p:ext uri="{BB962C8B-B14F-4D97-AF65-F5344CB8AC3E}">
        <p14:creationId xmlns:p14="http://schemas.microsoft.com/office/powerpoint/2010/main" val="34487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0789" y="1652789"/>
            <a:ext cx="104104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Широкий круг объектов показа, многоплановая тематика, разработанность методики ведения экскурсий, профессиональное мастерство экскурсоводов позволяют экскурсии выполнять определенные функции, каждая из которых играет большую роль в воспитании и образовании человека</a:t>
            </a:r>
            <a:r>
              <a:rPr lang="ru-RU" dirty="0" smtClean="0"/>
              <a:t>.</a:t>
            </a:r>
          </a:p>
          <a:p>
            <a:pPr indent="457200" algn="just"/>
            <a:endParaRPr lang="ru-RU" dirty="0"/>
          </a:p>
          <a:p>
            <a:pPr indent="457200" algn="just"/>
            <a:r>
              <a:rPr lang="ru-RU" dirty="0"/>
              <a:t>Методов проведения экскурсий большое количество, но для проведения хорошей и запоминающейся экскурсии нужно выбрать правильный метод</a:t>
            </a:r>
            <a:r>
              <a:rPr lang="ru-RU" dirty="0" smtClean="0"/>
              <a:t>.</a:t>
            </a:r>
          </a:p>
          <a:p>
            <a:pPr indent="457200" algn="just"/>
            <a:endParaRPr lang="ru-RU" dirty="0"/>
          </a:p>
          <a:p>
            <a:pPr indent="457200" algn="just"/>
            <a:r>
              <a:rPr lang="ru-RU" dirty="0" smtClean="0"/>
              <a:t>Экскурсоводам </a:t>
            </a:r>
            <a:r>
              <a:rPr lang="ru-RU" dirty="0"/>
              <a:t>необходимо постоянно совершенствовать свою технику показа и рассказа</a:t>
            </a:r>
          </a:p>
        </p:txBody>
      </p:sp>
    </p:spTree>
    <p:extLst>
      <p:ext uri="{BB962C8B-B14F-4D97-AF65-F5344CB8AC3E}">
        <p14:creationId xmlns:p14="http://schemas.microsoft.com/office/powerpoint/2010/main" val="15470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4806" y="1830827"/>
            <a:ext cx="99596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Емельянов Б. В. Организация экскурсионной работы: Методика, опыт. – М.: </a:t>
            </a:r>
            <a:r>
              <a:rPr lang="ru-RU" dirty="0" err="1"/>
              <a:t>Профиздат</a:t>
            </a:r>
            <a:r>
              <a:rPr lang="ru-RU" dirty="0"/>
              <a:t>, 1984.</a:t>
            </a:r>
          </a:p>
          <a:p>
            <a:pPr marL="342900" indent="-342900">
              <a:buAutoNum type="arabicPeriod"/>
            </a:pPr>
            <a:r>
              <a:rPr lang="ru-RU" dirty="0"/>
              <a:t>Емельянов Б. В. Экскурсоведение: Учебник. – М.: Советский спорт, 1988 3. Методика подготовки и проведения экскурсии: Учеб. пособие. – М.: ЦРИБ «Турист», 1980. </a:t>
            </a:r>
          </a:p>
          <a:p>
            <a:pPr marL="342900" indent="-342900">
              <a:buAutoNum type="arabicPeriod"/>
            </a:pPr>
            <a:r>
              <a:rPr lang="ru-RU" dirty="0"/>
              <a:t>Смирнов А.В. Как правильно выбрать экскурсию / А.В. Смирнов // Справочник классного руководителя. – 2008 </a:t>
            </a:r>
          </a:p>
          <a:p>
            <a:pPr marL="342900" indent="-342900">
              <a:buAutoNum type="arabicPeriod"/>
            </a:pPr>
            <a:r>
              <a:rPr lang="ru-RU" dirty="0"/>
              <a:t>Долженко Г.П.  Экскурсионное  дело:  учеб.  пособие  для  вузов / Г.П. Долженко. – М.: ИКЦ «</a:t>
            </a:r>
            <a:r>
              <a:rPr lang="ru-RU" dirty="0" err="1"/>
              <a:t>МарТ</a:t>
            </a:r>
            <a:r>
              <a:rPr lang="ru-RU" dirty="0"/>
              <a:t>», 2006. – 304 с. 3. </a:t>
            </a:r>
          </a:p>
          <a:p>
            <a:pPr marL="342900" indent="-342900">
              <a:buAutoNum type="arabicPeriod"/>
            </a:pPr>
            <a:r>
              <a:rPr lang="ru-RU" dirty="0" err="1"/>
              <a:t>Хуусконен</a:t>
            </a:r>
            <a:r>
              <a:rPr lang="ru-RU" dirty="0"/>
              <a:t> Н.М.  Практика  экскурсионной  деятельности / Н.М. </a:t>
            </a:r>
            <a:r>
              <a:rPr lang="ru-RU" dirty="0" err="1"/>
              <a:t>Хуусконен</a:t>
            </a:r>
            <a:r>
              <a:rPr lang="ru-RU" dirty="0"/>
              <a:t>,  Т.М. </a:t>
            </a:r>
            <a:r>
              <a:rPr lang="ru-RU" dirty="0" err="1"/>
              <a:t>Глушанок</a:t>
            </a:r>
            <a:r>
              <a:rPr lang="ru-RU" dirty="0"/>
              <a:t>. –  СПб.:  «Издательский  дом  Герда», 2006. – 208 с.</a:t>
            </a:r>
          </a:p>
        </p:txBody>
      </p:sp>
    </p:spTree>
    <p:extLst>
      <p:ext uri="{BB962C8B-B14F-4D97-AF65-F5344CB8AC3E}">
        <p14:creationId xmlns:p14="http://schemas.microsoft.com/office/powerpoint/2010/main" val="40474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13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Деловая презентация с красными линиями (широкоэкранный формат)</Template>
  <TotalTime>0</TotalTime>
  <Words>941</Words>
  <Application>Microsoft Office PowerPoint</Application>
  <PresentationFormat>Широкоэкранный</PresentationFormat>
  <Paragraphs>64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Cambria</vt:lpstr>
      <vt:lpstr>Wingdings</vt:lpstr>
      <vt:lpstr>Red Line Business 16x9</vt:lpstr>
      <vt:lpstr>Проведение обзорной экскурсии</vt:lpstr>
      <vt:lpstr>Содержание</vt:lpstr>
      <vt:lpstr>Методика проведения экскурсии</vt:lpstr>
      <vt:lpstr>Приемы показа и рассказа</vt:lpstr>
      <vt:lpstr>Проведение обзорной экскурсии</vt:lpstr>
      <vt:lpstr>Проведение экскурсии по Владивостоку</vt:lpstr>
      <vt:lpstr>Проведение экскурсии по Владивостоку</vt:lpstr>
      <vt:lpstr>Проведение экскурсии</vt:lpstr>
      <vt:lpstr>Проведение экскурсии</vt:lpstr>
      <vt:lpstr>Заключение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2017-06-20T02:37:29Z</dcterms:created>
  <dcterms:modified xsi:type="dcterms:W3CDTF">2017-08-24T05:08:36Z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