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82" r:id="rId3"/>
    <p:sldId id="292" r:id="rId4"/>
    <p:sldId id="257" r:id="rId5"/>
    <p:sldId id="261" r:id="rId6"/>
    <p:sldId id="262" r:id="rId7"/>
    <p:sldId id="295" r:id="rId8"/>
    <p:sldId id="264" r:id="rId9"/>
    <p:sldId id="283" r:id="rId10"/>
    <p:sldId id="268" r:id="rId11"/>
    <p:sldId id="269" r:id="rId12"/>
    <p:sldId id="267" r:id="rId13"/>
    <p:sldId id="299" r:id="rId14"/>
    <p:sldId id="270" r:id="rId15"/>
    <p:sldId id="271" r:id="rId16"/>
    <p:sldId id="272" r:id="rId17"/>
    <p:sldId id="296" r:id="rId18"/>
    <p:sldId id="293" r:id="rId19"/>
    <p:sldId id="273" r:id="rId20"/>
    <p:sldId id="281" r:id="rId21"/>
    <p:sldId id="280" r:id="rId22"/>
    <p:sldId id="274" r:id="rId23"/>
    <p:sldId id="278" r:id="rId24"/>
    <p:sldId id="275" r:id="rId25"/>
    <p:sldId id="276" r:id="rId26"/>
    <p:sldId id="284" r:id="rId27"/>
    <p:sldId id="279" r:id="rId28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24" autoAdjust="0"/>
    <p:restoredTop sz="94660"/>
  </p:normalViewPr>
  <p:slideViewPr>
    <p:cSldViewPr>
      <p:cViewPr varScale="1">
        <p:scale>
          <a:sx n="65" d="100"/>
          <a:sy n="65" d="100"/>
        </p:scale>
        <p:origin x="1236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F1393-4A2E-4CDC-8C9B-00B70B1B4DE2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DC243-7E73-46D3-9C53-26FDF8F796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26D6F-4266-4EAE-81E8-D08C7CE3685E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1A8BF-EDA7-434C-842C-4BE69FDB60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94BD1-78DE-419C-8E03-D668297DDBEE}" type="datetime1">
              <a:rPr lang="en-US"/>
              <a:pPr>
                <a:defRPr/>
              </a:pPr>
              <a:t>3/5/2022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52715-7199-41EA-B005-6AE6E7CE0A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990CF-AA6F-488E-81EC-21DA5F43B6E6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0A06C-34FE-471E-9E98-D9299A9F62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1808C-808A-488E-9CED-EB8C375A495B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C2BDB-37EA-4DEF-9BBC-60697A1C22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F1D02-3632-4E77-8499-68C6B4C7F3DD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9CC85-4BD4-4015-B105-699BD0354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5EA86-6DA0-489D-AF1F-9AD6F96DCE67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D99D6-E2DA-40A5-A1D9-4C2CBC15F2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241DA-BEE9-4DAC-9915-89273F1C20A8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2A95-E13B-481D-8947-A039EAD5FF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05D82-F0AC-42A6-BD22-95500B5B28B9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88A02-0C2F-412C-A3D1-B209E5956F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2D94C-20D5-4943-92F8-6D1F47B6E156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B285F-7ABE-43C0-A3BF-A8863DDEA2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7B2B5-85D1-453C-ADC8-174520BB8085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7E0DF-BDBF-4D5A-9BD0-79DB0287D6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57CC6B81-6384-4E62-9332-7202D5F6C68A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60349231-9596-432B-AC31-B31C28584D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47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hdr="0"/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23850" y="609600"/>
            <a:ext cx="8496300" cy="10191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800" b="1" smtClean="0">
                <a:effectLst/>
              </a:rPr>
              <a:t>Банковский менеджмент </a:t>
            </a:r>
            <a:br>
              <a:rPr lang="ru-RU" sz="2800" b="1" smtClean="0">
                <a:effectLst/>
              </a:rPr>
            </a:br>
            <a:r>
              <a:rPr lang="ru-RU" sz="2800" b="1" smtClean="0">
                <a:effectLst/>
              </a:rPr>
              <a:t>и формирование банковской стратегии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388" y="2133600"/>
            <a:ext cx="8964612" cy="4535488"/>
          </a:xfrm>
        </p:spPr>
        <p:txBody>
          <a:bodyPr rtlCol="0"/>
          <a:lstStyle/>
          <a:p>
            <a:pPr marL="514350" indent="-514350" algn="l" eaLnBrk="1" fontAlgn="auto" hangingPunct="1">
              <a:spcAft>
                <a:spcPts val="0"/>
              </a:spcAft>
              <a:buFont typeface="Arial" pitchFamily="34" charset="0"/>
              <a:buAutoNum type="romanUcPeriod"/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Управление капиталом банка и его финансовой устойчивостью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solidFill>
                <a:srgbClr val="C00000"/>
              </a:solidFill>
              <a:latin typeface="+mn-lt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rgbClr val="C00000"/>
                </a:solidFill>
                <a:latin typeface="+mn-lt"/>
              </a:rPr>
              <a:t>II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.   Управление рисками банковской деятельности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solidFill>
                <a:srgbClr val="C00000"/>
              </a:solidFill>
              <a:latin typeface="+mn-lt"/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rgbClr val="C00000"/>
                </a:solidFill>
                <a:latin typeface="+mn-lt"/>
              </a:rPr>
              <a:t>III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. Формирование банковской стратегии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6EE5-6C70-40CA-9D96-7C3CBF66CCCD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6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5D67-8C9A-480F-8735-B4E0AE7C1EF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85800" y="0"/>
            <a:ext cx="7772400" cy="90805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20000"/>
              </a:lnSpc>
              <a:defRPr/>
            </a:pPr>
            <a:r>
              <a:rPr lang="en-US" altLang="ru-RU" sz="2400" b="1" dirty="0" smtClean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I.  </a:t>
            </a:r>
            <a:r>
              <a:rPr lang="ru-RU" altLang="ru-RU" sz="2400" b="1" dirty="0" smtClean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Управление 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капиталом банка и его финансовой устойчивостью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188" y="1196975"/>
            <a:ext cx="7921625" cy="51428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273050"/>
            <a:r>
              <a:rPr lang="ru-RU" sz="2200" dirty="0">
                <a:latin typeface="Arial" pitchFamily="34" charset="0"/>
                <a:cs typeface="Arial" pitchFamily="34" charset="0"/>
              </a:rPr>
              <a:t>Банком считается такое учреждение, которое оказывает все три вида основных операций: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- депозитные;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- кредитные;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- расчетные.</a:t>
            </a:r>
          </a:p>
          <a:p>
            <a:pPr indent="273050"/>
            <a:endParaRPr lang="ru-RU" sz="2200" dirty="0">
              <a:latin typeface="Arial" pitchFamily="34" charset="0"/>
              <a:cs typeface="Arial" pitchFamily="34" charset="0"/>
            </a:endParaRPr>
          </a:p>
          <a:p>
            <a:pPr indent="273050"/>
            <a:r>
              <a:rPr lang="ru-RU" sz="2200" dirty="0">
                <a:latin typeface="Arial" pitchFamily="34" charset="0"/>
                <a:cs typeface="Arial" pitchFamily="34" charset="0"/>
              </a:rPr>
              <a:t>Другие операции, выполняемые банком: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- кассовое обслуживание клиентов;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- инкассация денежных средств, векселей, платежных и расчетных документов;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- привлечение во вклады и размещение драгоценных металлов;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- покупка и продажа иностранной валюты;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- выдача банковских гарантий.</a:t>
            </a:r>
          </a:p>
          <a:p>
            <a:pPr indent="182563" fontAlgn="auto">
              <a:lnSpc>
                <a:spcPct val="120000"/>
              </a:lnSpc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A8E2DB-F5A1-49DD-B904-55EDA70C56F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2132856"/>
            <a:ext cx="80648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Банкам разрешено также заниматься рядом небанковских операций: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- размещением, продажей, учетом и хранением ценных бумаг;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- лизингом;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- консультационными и информационными услугами;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- выдачей поручительств за третьих лиц;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- доверительным управлением денежными средствами и иным имуществом по договору с физическими и юридическими лицами;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- предоставлением  в аренду специальных помещений и сейфов;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- приобретением от третьих лиц права требования исполнения обязательств в денежной форме;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- осуществлением операций с драгоценными металлами и камнями.</a:t>
            </a:r>
          </a:p>
          <a:p>
            <a:pPr indent="273050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404664"/>
            <a:ext cx="813690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4625"/>
            <a:r>
              <a:rPr lang="ru-RU" sz="2000" dirty="0">
                <a:latin typeface="Arial" pitchFamily="34" charset="0"/>
                <a:cs typeface="Arial" pitchFamily="34" charset="0"/>
              </a:rPr>
              <a:t>Небанковские кредитные организации могут: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- выполнять клиринговые расчеты;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- заниматься инкассацией денежных средств;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- обменивать валюту;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- управлять денежными средствами клиентов.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913"/>
            <a:ext cx="8507413" cy="1800225"/>
          </a:xfrm>
        </p:spPr>
        <p:txBody>
          <a:bodyPr rtlCol="0">
            <a:normAutofit fontScale="92500"/>
          </a:bodyPr>
          <a:lstStyle/>
          <a:p>
            <a:pPr marL="0" indent="268288" eaLnBrk="1" fontAlgn="auto" hangingPunct="1">
              <a:lnSpc>
                <a:spcPct val="13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ru-RU" sz="22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Капитал банка </a:t>
            </a:r>
            <a:r>
              <a:rPr lang="ru-RU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специально создаваемые фонды и резервы, предназначенные для обеспечения его экономической стабильности, поглощения возможных убытков и находящиеся в использовании банка в течение всего периода функционирования.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68313" y="1844675"/>
            <a:ext cx="84963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8288">
              <a:lnSpc>
                <a:spcPct val="120000"/>
              </a:lnSpc>
            </a:pPr>
            <a:r>
              <a:rPr 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Капитал банка </a:t>
            </a:r>
            <a:r>
              <a:rPr lang="ru-RU" sz="2000">
                <a:latin typeface="Arial" charset="0"/>
                <a:cs typeface="Arial" charset="0"/>
              </a:rPr>
              <a:t>– это </a:t>
            </a:r>
            <a:r>
              <a:rPr lang="ru-RU" sz="2000" b="1">
                <a:latin typeface="Arial" charset="0"/>
                <a:cs typeface="Arial" charset="0"/>
              </a:rPr>
              <a:t>собственные средства кредитной организации</a:t>
            </a:r>
            <a:r>
              <a:rPr lang="ru-RU" sz="2000">
                <a:latin typeface="Arial" charset="0"/>
                <a:cs typeface="Arial" charset="0"/>
              </a:rPr>
              <a:t>,  полученные от акционеров (участников) банка при его создании и образованные в процессе дальнейшей его деятельности, которые находятся в распоряжении банка без ограничения сроков.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1188" y="4652963"/>
            <a:ext cx="7993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/>
            <a:r>
              <a:rPr lang="ru-RU" sz="2000">
                <a:latin typeface="Arial" charset="0"/>
                <a:cs typeface="Arial" charset="0"/>
              </a:rPr>
              <a:t>По способу образования ресурсы банка подразделяются на </a:t>
            </a:r>
            <a:r>
              <a:rPr lang="ru-RU" sz="2000" b="1">
                <a:solidFill>
                  <a:srgbClr val="C00000"/>
                </a:solidFill>
                <a:latin typeface="Arial" charset="0"/>
                <a:cs typeface="Arial" charset="0"/>
              </a:rPr>
              <a:t>собственные и привлеченные</a:t>
            </a:r>
            <a:endParaRPr lang="ru-RU" sz="200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5300663"/>
            <a:ext cx="8135938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182563">
              <a:lnSpc>
                <a:spcPct val="120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Привлеченные средства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средства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клиентов, полученные на определенный срок или до востребования, и средства, заимствованные в банковском секторе и на </a:t>
            </a: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финансовом рынке.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68313" y="3429000"/>
            <a:ext cx="8280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8288">
              <a:lnSpc>
                <a:spcPct val="120000"/>
              </a:lnSpc>
            </a:pPr>
            <a:r>
              <a:rPr 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Ресурсная база банка - </a:t>
            </a:r>
            <a:r>
              <a:rPr lang="ru-RU" sz="2000">
                <a:latin typeface="Arial" charset="0"/>
                <a:cs typeface="Arial" charset="0"/>
              </a:rPr>
              <a:t>совокупность всех средств, имеющихся в  распоряжении банка и используемых для осуществления активных операций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9CC784-136B-4095-9B29-910AB2BDE8F6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692150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>
                <a:effectLst/>
              </a:rPr>
              <a:t>Собственные средства (капитал) банка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850" y="3573016"/>
            <a:ext cx="8351838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Основные элементы капитала банка:</a:t>
            </a:r>
          </a:p>
          <a:p>
            <a:pPr>
              <a:buFont typeface="Arial" charset="0"/>
              <a:buNone/>
            </a:pPr>
            <a:r>
              <a:rPr lang="ru-RU" altLang="ru-RU" dirty="0">
                <a:latin typeface="Arial" charset="0"/>
                <a:cs typeface="Arial" charset="0"/>
              </a:rPr>
              <a:t>◄ </a:t>
            </a:r>
            <a:r>
              <a:rPr lang="ru-RU" altLang="ru-RU" sz="2000" dirty="0">
                <a:latin typeface="Arial" charset="0"/>
                <a:cs typeface="Arial" charset="0"/>
              </a:rPr>
              <a:t>Уставный капитал (фонд)</a:t>
            </a:r>
          </a:p>
          <a:p>
            <a:pPr>
              <a:buFont typeface="Arial" charset="0"/>
              <a:buNone/>
            </a:pPr>
            <a:r>
              <a:rPr lang="ru-RU" altLang="ru-RU" sz="2000" dirty="0">
                <a:latin typeface="Arial" charset="0"/>
                <a:cs typeface="Arial" charset="0"/>
              </a:rPr>
              <a:t>  ◄ Резервный фонд</a:t>
            </a:r>
          </a:p>
          <a:p>
            <a:pPr>
              <a:buFont typeface="Arial" charset="0"/>
              <a:buNone/>
            </a:pPr>
            <a:r>
              <a:rPr lang="ru-RU" altLang="ru-RU" sz="2000" dirty="0">
                <a:latin typeface="Arial" charset="0"/>
                <a:cs typeface="Arial" charset="0"/>
              </a:rPr>
              <a:t>   ◄ Эмиссионный доход</a:t>
            </a:r>
          </a:p>
          <a:p>
            <a:pPr>
              <a:buFont typeface="Arial" charset="0"/>
              <a:buNone/>
            </a:pPr>
            <a:r>
              <a:rPr lang="ru-RU" altLang="ru-RU" sz="2000" dirty="0">
                <a:latin typeface="Arial" charset="0"/>
                <a:cs typeface="Arial" charset="0"/>
              </a:rPr>
              <a:t>    ◄ Прибыль (предшествующих лет и текущего года)</a:t>
            </a:r>
          </a:p>
          <a:p>
            <a:pPr>
              <a:buFont typeface="Arial" charset="0"/>
              <a:buNone/>
            </a:pPr>
            <a:r>
              <a:rPr lang="ru-RU" altLang="ru-RU" sz="2000" dirty="0">
                <a:latin typeface="Arial" charset="0"/>
                <a:cs typeface="Arial" charset="0"/>
              </a:rPr>
              <a:t>     ◄ Прирост стоимости от переоценки имущества</a:t>
            </a:r>
          </a:p>
          <a:p>
            <a:pPr>
              <a:buFont typeface="Arial" charset="0"/>
              <a:buNone/>
            </a:pPr>
            <a:r>
              <a:rPr lang="ru-RU" altLang="ru-RU" sz="2000" dirty="0">
                <a:latin typeface="Arial" charset="0"/>
                <a:cs typeface="Arial" charset="0"/>
              </a:rPr>
              <a:t>      ◄ Резервы на возможные потери</a:t>
            </a:r>
          </a:p>
          <a:p>
            <a:pPr>
              <a:buFont typeface="Arial" charset="0"/>
              <a:buNone/>
            </a:pPr>
            <a:r>
              <a:rPr lang="ru-RU" altLang="ru-RU" sz="2000" dirty="0">
                <a:latin typeface="Arial" charset="0"/>
                <a:cs typeface="Arial" charset="0"/>
              </a:rPr>
              <a:t>       ◄ </a:t>
            </a:r>
            <a:r>
              <a:rPr lang="ru-RU" altLang="ru-RU" sz="2000" dirty="0" err="1">
                <a:latin typeface="Arial" charset="0"/>
                <a:cs typeface="Arial" charset="0"/>
              </a:rPr>
              <a:t>Субординированные</a:t>
            </a:r>
            <a:r>
              <a:rPr lang="ru-RU" altLang="ru-RU" sz="2000" dirty="0">
                <a:latin typeface="Arial" charset="0"/>
                <a:cs typeface="Arial" charset="0"/>
              </a:rPr>
              <a:t> кредиты (депозиты)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548680"/>
            <a:ext cx="88569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3050">
              <a:lnSpc>
                <a:spcPct val="120000"/>
              </a:lnSpc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Собственные средства (капитал) банка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формируются совокупностью различных фондов  и резервов, создаваемых коммерческим банком для обеспечения финансовой основы его деятельности. </a:t>
            </a:r>
          </a:p>
          <a:p>
            <a:pPr indent="273050">
              <a:lnSpc>
                <a:spcPct val="120000"/>
              </a:lnSpc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Капитал банка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на начальном этапе представляет собой уставный капитал, вложенный владельцами банка, а затем его объем увеличивается получаемой прибылью (остающейся в распоряжении банка), а также иными способами.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6F89AE-3367-48A5-846A-C3A98B0425C0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170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9144000" cy="5492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 dirty="0">
                <a:solidFill>
                  <a:srgbClr val="C00000"/>
                </a:solidFill>
                <a:effectLst/>
              </a:rPr>
              <a:t>Функции, выполняемые собственным капиталом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549275"/>
            <a:ext cx="9144000" cy="4319588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Защитная </a:t>
            </a:r>
            <a:r>
              <a:rPr lang="ru-RU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(основная)</a:t>
            </a:r>
            <a:r>
              <a:rPr lang="ru-RU" sz="20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финансовая «подушка» безопасности, гарантирует платежеспособность банка.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Интерпретация состояния платежеспособности: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=                                         =                                           =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1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достаточная                    2) критическая                 3) неплатежеспособность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650" y="2133600"/>
            <a:ext cx="647700" cy="1800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2275" y="2133600"/>
            <a:ext cx="576263" cy="1800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692275" y="3500438"/>
            <a:ext cx="5762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863600" y="2751138"/>
            <a:ext cx="323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А  </a:t>
            </a:r>
          </a:p>
        </p:txBody>
      </p:sp>
      <p:sp>
        <p:nvSpPr>
          <p:cNvPr id="8201" name="TextBox 10"/>
          <p:cNvSpPr txBox="1">
            <a:spLocks noChangeArrowheads="1"/>
          </p:cNvSpPr>
          <p:nvPr/>
        </p:nvSpPr>
        <p:spPr bwMode="auto">
          <a:xfrm>
            <a:off x="1763713" y="2625725"/>
            <a:ext cx="576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 </a:t>
            </a:r>
            <a:r>
              <a:rPr lang="ru-RU" altLang="ru-RU" sz="2000" b="1"/>
              <a:t>О</a:t>
            </a:r>
          </a:p>
        </p:txBody>
      </p:sp>
      <p:sp>
        <p:nvSpPr>
          <p:cNvPr id="8202" name="TextBox 11"/>
          <p:cNvSpPr txBox="1">
            <a:spLocks noChangeArrowheads="1"/>
          </p:cNvSpPr>
          <p:nvPr/>
        </p:nvSpPr>
        <p:spPr bwMode="auto">
          <a:xfrm>
            <a:off x="1692275" y="3500438"/>
            <a:ext cx="719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 СК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63938" y="2060575"/>
            <a:ext cx="720725" cy="1873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716463" y="2060575"/>
            <a:ext cx="647700" cy="1873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05" name="TextBox 15"/>
          <p:cNvSpPr txBox="1">
            <a:spLocks noChangeArrowheads="1"/>
          </p:cNvSpPr>
          <p:nvPr/>
        </p:nvSpPr>
        <p:spPr bwMode="auto">
          <a:xfrm>
            <a:off x="3635375" y="2708275"/>
            <a:ext cx="6492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А</a:t>
            </a:r>
          </a:p>
        </p:txBody>
      </p:sp>
      <p:sp>
        <p:nvSpPr>
          <p:cNvPr id="8206" name="TextBox 16"/>
          <p:cNvSpPr txBox="1">
            <a:spLocks noChangeArrowheads="1"/>
          </p:cNvSpPr>
          <p:nvPr/>
        </p:nvSpPr>
        <p:spPr bwMode="auto">
          <a:xfrm>
            <a:off x="4859338" y="2708275"/>
            <a:ext cx="3603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16688" y="2060575"/>
            <a:ext cx="719137" cy="1809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596188" y="1700213"/>
            <a:ext cx="796925" cy="2601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7596188" y="2060575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604125" y="3870325"/>
            <a:ext cx="7207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1" name="TextBox 23"/>
          <p:cNvSpPr txBox="1">
            <a:spLocks noChangeArrowheads="1"/>
          </p:cNvSpPr>
          <p:nvPr/>
        </p:nvSpPr>
        <p:spPr bwMode="auto">
          <a:xfrm>
            <a:off x="7596188" y="3933825"/>
            <a:ext cx="796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- СК</a:t>
            </a:r>
          </a:p>
        </p:txBody>
      </p:sp>
      <p:sp>
        <p:nvSpPr>
          <p:cNvPr id="8212" name="TextBox 24"/>
          <p:cNvSpPr txBox="1">
            <a:spLocks noChangeArrowheads="1"/>
          </p:cNvSpPr>
          <p:nvPr/>
        </p:nvSpPr>
        <p:spPr bwMode="auto">
          <a:xfrm>
            <a:off x="7808913" y="2781300"/>
            <a:ext cx="584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О</a:t>
            </a:r>
          </a:p>
        </p:txBody>
      </p:sp>
      <p:sp>
        <p:nvSpPr>
          <p:cNvPr id="8213" name="TextBox 25"/>
          <p:cNvSpPr txBox="1">
            <a:spLocks noChangeArrowheads="1"/>
          </p:cNvSpPr>
          <p:nvPr/>
        </p:nvSpPr>
        <p:spPr bwMode="auto">
          <a:xfrm>
            <a:off x="6732588" y="2765425"/>
            <a:ext cx="287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b="1"/>
              <a:t>А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0" y="4941888"/>
            <a:ext cx="9144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ru-RU" b="1" dirty="0">
                <a:latin typeface="Arial" charset="0"/>
                <a:cs typeface="Arial" charset="0"/>
              </a:rPr>
              <a:t>Вспомогательные функции: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b="1" dirty="0">
                <a:solidFill>
                  <a:srgbClr val="7030A0"/>
                </a:solidFill>
                <a:latin typeface="Arial" charset="0"/>
                <a:cs typeface="Arial" charset="0"/>
              </a:rPr>
              <a:t> Оперативная</a:t>
            </a:r>
            <a:r>
              <a:rPr lang="ru-RU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dirty="0">
                <a:latin typeface="Arial" charset="0"/>
                <a:cs typeface="Arial" charset="0"/>
              </a:rPr>
              <a:t>– возможность инвестирования в недвижимость, в развитие банка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b="1" dirty="0">
                <a:solidFill>
                  <a:srgbClr val="7030A0"/>
                </a:solidFill>
                <a:latin typeface="Arial" charset="0"/>
                <a:cs typeface="Arial" charset="0"/>
              </a:rPr>
              <a:t> Регулятивная</a:t>
            </a:r>
            <a:r>
              <a:rPr lang="ru-RU" dirty="0">
                <a:latin typeface="Arial" charset="0"/>
                <a:cs typeface="Arial" charset="0"/>
              </a:rPr>
              <a:t> – подлежит контролю со стороны общества 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ru-RU" dirty="0">
                <a:latin typeface="Arial" charset="0"/>
                <a:cs typeface="Arial" charset="0"/>
              </a:rPr>
              <a:t>                                 и Центрального банка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66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ru-RU" sz="2400" b="1">
                <a:solidFill>
                  <a:srgbClr val="0070C0"/>
                </a:solidFill>
                <a:effectLst/>
                <a:cs typeface="Arial" charset="0"/>
              </a:rPr>
              <a:t>Особое внимание надзорных органов </a:t>
            </a:r>
            <a:br>
              <a:rPr lang="ru-RU" sz="2400" b="1">
                <a:solidFill>
                  <a:srgbClr val="0070C0"/>
                </a:solidFill>
                <a:effectLst/>
                <a:cs typeface="Arial" charset="0"/>
              </a:rPr>
            </a:br>
            <a:r>
              <a:rPr lang="ru-RU" sz="2400" b="1">
                <a:solidFill>
                  <a:srgbClr val="0070C0"/>
                </a:solidFill>
                <a:effectLst/>
                <a:cs typeface="Arial" charset="0"/>
              </a:rPr>
              <a:t>к достаточности капитала банков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352742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Объективная специфика банковского бизнеса: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рыночная стоимость банковских активов более изменчива, чем у нефинансовых предприятий – она очень чувствительна к изменению процентных ставок, к ухудшению кредитоспособности заемщиков;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банки в большей степени оперируют непостоянными (краткосрочными) источниками ресурсов, которые в любой момент могут быть отозваны (изъяты) из ресурсной базы банков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975DC8-F81B-4D72-9EBD-191CCFFF9214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66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ru-RU" sz="2400" b="1">
                <a:solidFill>
                  <a:srgbClr val="0070C0"/>
                </a:solidFill>
                <a:effectLst/>
              </a:rPr>
              <a:t>Определение уровня достаточности капитала: </a:t>
            </a:r>
            <a:br>
              <a:rPr lang="ru-RU" sz="2400" b="1">
                <a:solidFill>
                  <a:srgbClr val="0070C0"/>
                </a:solidFill>
                <a:effectLst/>
              </a:rPr>
            </a:br>
            <a:r>
              <a:rPr lang="ru-RU" sz="2400" b="1">
                <a:solidFill>
                  <a:srgbClr val="0070C0"/>
                </a:solidFill>
                <a:effectLst/>
              </a:rPr>
              <a:t>эволюция подходов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157192"/>
            <a:ext cx="8748464" cy="1295996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ru-RU" sz="1900" dirty="0">
                <a:solidFill>
                  <a:schemeClr val="tx1"/>
                </a:solidFill>
                <a:latin typeface="Arial" charset="0"/>
                <a:cs typeface="Arial" charset="0"/>
              </a:rPr>
              <a:t>  </a:t>
            </a:r>
            <a:r>
              <a:rPr lang="ru-RU" sz="1900" b="1" dirty="0">
                <a:solidFill>
                  <a:srgbClr val="002060"/>
                </a:solidFill>
                <a:latin typeface="Arial" charset="0"/>
                <a:cs typeface="Arial" charset="0"/>
              </a:rPr>
              <a:t>2011 г. – БАЗЕЛЬ </a:t>
            </a:r>
            <a:r>
              <a:rPr lang="en-US" sz="1900" b="1" dirty="0">
                <a:solidFill>
                  <a:srgbClr val="002060"/>
                </a:solidFill>
                <a:latin typeface="Arial" charset="0"/>
                <a:cs typeface="Arial" charset="0"/>
              </a:rPr>
              <a:t>III</a:t>
            </a:r>
            <a:r>
              <a:rPr lang="ru-RU" sz="19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1900" dirty="0">
                <a:solidFill>
                  <a:srgbClr val="002060"/>
                </a:solidFill>
                <a:latin typeface="Arial" charset="0"/>
                <a:cs typeface="Arial" charset="0"/>
              </a:rPr>
              <a:t>– «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Международный механизм регулирования для банков»</a:t>
            </a:r>
            <a:r>
              <a:rPr lang="ru-RU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ru-RU" sz="2000" dirty="0">
                <a:solidFill>
                  <a:srgbClr val="002060"/>
                </a:solidFill>
                <a:latin typeface="Arial" charset="0"/>
                <a:cs typeface="Arial" charset="0"/>
              </a:rPr>
              <a:t>более высокие требования к достаточности капитала и к его структуре</a:t>
            </a:r>
            <a:endParaRPr lang="ru-RU" sz="2000" i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70A498-0847-4925-B147-CA640178430E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536" y="908050"/>
            <a:ext cx="8208714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Начало </a:t>
            </a:r>
            <a:r>
              <a:rPr lang="en-US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XX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века </a:t>
            </a:r>
            <a:r>
              <a:rPr lang="ru-RU" sz="2000" dirty="0">
                <a:latin typeface="Arial" charset="0"/>
                <a:cs typeface="Arial" charset="0"/>
              </a:rPr>
              <a:t>– отношение СК к сумме депозитов</a:t>
            </a:r>
            <a:endParaRPr lang="ru-RU" sz="2000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1268761"/>
            <a:ext cx="8497639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Середина </a:t>
            </a:r>
            <a:r>
              <a:rPr lang="en-US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XX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века </a:t>
            </a:r>
            <a:r>
              <a:rPr lang="ru-RU" sz="2000" dirty="0">
                <a:latin typeface="Arial" charset="0"/>
                <a:cs typeface="Arial" charset="0"/>
              </a:rPr>
              <a:t>– отношение СК к общей сумме активов</a:t>
            </a:r>
          </a:p>
          <a:p>
            <a:endParaRPr lang="ru-RU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528" y="1628800"/>
            <a:ext cx="82092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Конец </a:t>
            </a:r>
            <a:r>
              <a:rPr lang="en-US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XX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века </a:t>
            </a:r>
            <a:r>
              <a:rPr lang="ru-RU" sz="2000" dirty="0">
                <a:latin typeface="Arial" charset="0"/>
                <a:cs typeface="Arial" charset="0"/>
              </a:rPr>
              <a:t>– отношение СК к активам с учетом рисков</a:t>
            </a:r>
            <a:endParaRPr lang="ru-RU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7544" y="3356992"/>
            <a:ext cx="83526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19</a:t>
            </a:r>
            <a:r>
              <a:rPr lang="en-US" b="1" dirty="0">
                <a:solidFill>
                  <a:srgbClr val="002060"/>
                </a:solidFill>
                <a:latin typeface="Arial" charset="0"/>
                <a:cs typeface="Arial" charset="0"/>
              </a:rPr>
              <a:t>88</a:t>
            </a:r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1992 гг.  - БАЗЕЛЬ </a:t>
            </a:r>
            <a:r>
              <a:rPr lang="en-US" b="1" dirty="0">
                <a:solidFill>
                  <a:srgbClr val="002060"/>
                </a:solidFill>
                <a:latin typeface="Arial" charset="0"/>
                <a:cs typeface="Arial" charset="0"/>
              </a:rPr>
              <a:t>I </a:t>
            </a:r>
            <a:r>
              <a:rPr lang="en-US" dirty="0">
                <a:latin typeface="Arial" charset="0"/>
                <a:cs typeface="Arial" charset="0"/>
              </a:rPr>
              <a:t>– </a:t>
            </a:r>
            <a:r>
              <a:rPr lang="ru-RU" dirty="0">
                <a:latin typeface="Arial" charset="0"/>
                <a:cs typeface="Arial" charset="0"/>
              </a:rPr>
              <a:t>«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Соглашение по международной     унификации расчета капитала»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7544" y="4149081"/>
            <a:ext cx="820814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2004 г. – БАЗЕЛЬ </a:t>
            </a:r>
            <a:r>
              <a:rPr lang="en-US" b="1" dirty="0">
                <a:solidFill>
                  <a:srgbClr val="002060"/>
                </a:solidFill>
                <a:latin typeface="Arial" charset="0"/>
                <a:cs typeface="Arial" charset="0"/>
              </a:rPr>
              <a:t>II</a:t>
            </a:r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dirty="0">
                <a:latin typeface="Arial" charset="0"/>
                <a:cs typeface="Arial" charset="0"/>
              </a:rPr>
              <a:t>– </a:t>
            </a:r>
            <a:r>
              <a:rPr lang="ru-RU" dirty="0">
                <a:solidFill>
                  <a:srgbClr val="FF0000"/>
                </a:solidFill>
                <a:latin typeface="Arial" charset="0"/>
                <a:cs typeface="Arial" charset="0"/>
              </a:rPr>
              <a:t>«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Международная конвергенция измерения капитала и стандартов капитала» </a:t>
            </a:r>
            <a:r>
              <a:rPr lang="ru-RU" sz="2000" dirty="0">
                <a:latin typeface="Arial" charset="0"/>
                <a:cs typeface="Arial" charset="0"/>
              </a:rPr>
              <a:t>- повышенные требования к надзору</a:t>
            </a:r>
            <a:endParaRPr lang="ru-RU" sz="20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5288" y="2780928"/>
            <a:ext cx="8280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Рекомендации </a:t>
            </a:r>
            <a:r>
              <a:rPr lang="ru-RU" sz="2000" b="1" dirty="0" err="1">
                <a:solidFill>
                  <a:srgbClr val="0070C0"/>
                </a:solidFill>
                <a:latin typeface="Arial" charset="0"/>
                <a:cs typeface="Arial" charset="0"/>
              </a:rPr>
              <a:t>Базельского</a:t>
            </a:r>
            <a:r>
              <a:rPr lang="ru-RU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 комитета по банковскому надзору:</a:t>
            </a:r>
          </a:p>
        </p:txBody>
      </p:sp>
      <p:sp>
        <p:nvSpPr>
          <p:cNvPr id="9227" name="TextBox 12"/>
          <p:cNvSpPr txBox="1">
            <a:spLocks noChangeArrowheads="1"/>
          </p:cNvSpPr>
          <p:nvPr/>
        </p:nvSpPr>
        <p:spPr bwMode="auto">
          <a:xfrm>
            <a:off x="323850" y="2060849"/>
            <a:ext cx="8496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Основной принцип достаточности </a:t>
            </a:r>
            <a:r>
              <a:rPr lang="ru-RU" sz="2000" dirty="0">
                <a:latin typeface="Arial" charset="0"/>
                <a:cs typeface="Arial" charset="0"/>
              </a:rPr>
              <a:t>– размер капитала банка должен соответствовать размеру активов с учетом степени их риска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6C205-FEA2-4DC7-95F8-AFC71DEF653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9750" y="188913"/>
            <a:ext cx="7993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7030A0"/>
                </a:solidFill>
              </a:rPr>
              <a:t>БАЗЕЛЬ</a:t>
            </a:r>
            <a:r>
              <a:rPr lang="en-US" sz="2400" b="1">
                <a:solidFill>
                  <a:srgbClr val="7030A0"/>
                </a:solidFill>
              </a:rPr>
              <a:t> III</a:t>
            </a:r>
            <a:r>
              <a:rPr lang="ru-RU" sz="2400" b="1">
                <a:solidFill>
                  <a:srgbClr val="7030A0"/>
                </a:solidFill>
              </a:rPr>
              <a:t> </a:t>
            </a:r>
            <a:r>
              <a:rPr lang="en-US" sz="2400" b="1">
                <a:solidFill>
                  <a:srgbClr val="7030A0"/>
                </a:solidFill>
              </a:rPr>
              <a:t> </a:t>
            </a:r>
            <a:r>
              <a:rPr lang="ru-RU" sz="2400" b="1">
                <a:solidFill>
                  <a:srgbClr val="7030A0"/>
                </a:solidFill>
              </a:rPr>
              <a:t>в России</a:t>
            </a:r>
            <a:endParaRPr lang="ru-RU" sz="240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1189" y="908051"/>
            <a:ext cx="7777236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•"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Инструкция</a:t>
            </a:r>
            <a:r>
              <a:rPr lang="ru-RU" sz="2000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Банка России 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latin typeface="Arial" charset="0"/>
                <a:cs typeface="Arial" charset="0"/>
              </a:rPr>
              <a:t>-</a:t>
            </a:r>
            <a:r>
              <a:rPr lang="ru-RU" sz="2000" b="1" dirty="0">
                <a:solidFill>
                  <a:srgbClr val="7030A0"/>
                </a:solidFill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от 28 июня 2017 г. № 180-И</a:t>
            </a:r>
            <a:r>
              <a:rPr lang="ru-RU" sz="2000" b="1" dirty="0">
                <a:latin typeface="Arial" charset="0"/>
                <a:cs typeface="Arial" charset="0"/>
              </a:rPr>
              <a:t>)</a:t>
            </a:r>
            <a:endParaRPr lang="ru-RU" sz="2000" b="1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latin typeface="Arial" charset="0"/>
                <a:cs typeface="Arial" charset="0"/>
              </a:rPr>
              <a:t>«Об обязательных нормативах банков» 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latin typeface="Arial" charset="0"/>
                <a:cs typeface="Arial" charset="0"/>
              </a:rPr>
              <a:t> - </a:t>
            </a: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от 29.11.2019 №199-И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"Об обязательных нормативах и надбавках к нормативам достаточности капитала банков с универсальной лицензией»).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latin typeface="Arial" charset="0"/>
                <a:cs typeface="Arial" charset="0"/>
              </a:rPr>
              <a:t> </a:t>
            </a:r>
            <a:r>
              <a:rPr lang="ru-RU" sz="2000" i="1" dirty="0">
                <a:latin typeface="Arial" charset="0"/>
                <a:cs typeface="Arial" charset="0"/>
              </a:rPr>
              <a:t>Форма отчетности 04090135</a:t>
            </a:r>
          </a:p>
          <a:p>
            <a:endParaRPr lang="ru-RU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1560" y="4221088"/>
            <a:ext cx="792125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charset="0"/>
              <a:buChar char="•"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Положение</a:t>
            </a:r>
            <a:r>
              <a:rPr lang="ru-RU" sz="2000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Банка России </a:t>
            </a:r>
            <a:r>
              <a:rPr lang="ru-RU" sz="2000" dirty="0">
                <a:solidFill>
                  <a:srgbClr val="7030A0"/>
                </a:solidFill>
                <a:latin typeface="Arial" charset="0"/>
                <a:cs typeface="Arial" charset="0"/>
              </a:rPr>
              <a:t>№395-П от 28.12.2012 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solidFill>
                  <a:srgbClr val="7030A0"/>
                </a:solidFill>
                <a:latin typeface="Arial" charset="0"/>
                <a:cs typeface="Arial" charset="0"/>
              </a:rPr>
              <a:t>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новая редакция </a:t>
            </a: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№ 646-П от</a:t>
            </a:r>
            <a:r>
              <a:rPr lang="ru-RU" sz="2000" b="1" dirty="0">
                <a:solidFill>
                  <a:srgbClr val="7030A0"/>
                </a:solidFill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04.07.2018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«О методике определения величины собственных средств (капитала)  кредитных организаций»</a:t>
            </a:r>
            <a:endParaRPr lang="ru-RU" sz="2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latin typeface="Arial" charset="0"/>
                <a:cs typeface="Arial" charset="0"/>
              </a:rPr>
              <a:t> </a:t>
            </a:r>
            <a:r>
              <a:rPr lang="ru-RU" sz="2000" i="1" dirty="0">
                <a:latin typeface="Arial" charset="0"/>
                <a:cs typeface="Arial" charset="0"/>
              </a:rPr>
              <a:t>Форма отчетности 04090123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ru-RU" sz="2000" i="1" dirty="0">
                <a:latin typeface="Arial" charset="0"/>
                <a:cs typeface="Arial" charset="0"/>
              </a:rPr>
              <a:t> Форма отчетности 04090802</a:t>
            </a:r>
            <a:endParaRPr lang="ru-RU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/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dirty="0">
                <a:effectLst/>
              </a:rPr>
              <a:t>Компоненты собственного капитала</a:t>
            </a:r>
            <a:br>
              <a:rPr lang="ru-RU" sz="2400" b="1" dirty="0">
                <a:effectLst/>
              </a:rPr>
            </a:br>
            <a:r>
              <a:rPr lang="ru-RU" sz="2200" b="1" dirty="0">
                <a:solidFill>
                  <a:srgbClr val="C00000"/>
                </a:solidFill>
                <a:effectLst/>
              </a:rPr>
              <a:t>1-й уровень – основной капитал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400" b="1" dirty="0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Основной капитал (К</a:t>
            </a:r>
            <a:r>
              <a:rPr lang="ru-RU" altLang="ru-RU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) =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Базовый капитал (К</a:t>
            </a:r>
            <a:r>
              <a:rPr lang="ru-RU" altLang="ru-RU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1</a:t>
            </a: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) + Добавочный капитал</a:t>
            </a:r>
          </a:p>
          <a:p>
            <a:pPr marL="0" indent="0" algn="ctr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Базовый капитал: </a:t>
            </a:r>
          </a:p>
          <a:p>
            <a:pPr marL="0" indent="0" eaLnBrk="1" hangingPunct="1">
              <a:lnSpc>
                <a:spcPts val="2300"/>
              </a:lnSpc>
              <a:buFont typeface="Arial" charset="0"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Уставный (акционерный) капитал + Эмиссионный доход + Резервный фонд + Прибыль, подтвержденная аудиторским заключением – (Нематериальные активы + Отложенные налоговые активы + Вложения в собственные акции и дочерний капитал + Убытки)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Добавочный капитал:</a:t>
            </a:r>
          </a:p>
          <a:p>
            <a:pPr marL="0" indent="0" eaLnBrk="1" hangingPunct="1">
              <a:lnSpc>
                <a:spcPts val="2300"/>
              </a:lnSpc>
              <a:buFont typeface="Arial" charset="0"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Часть привилегированных акций + Часть эмиссионного дохода + </a:t>
            </a:r>
            <a:r>
              <a:rPr lang="ru-RU" altLang="ru-RU" sz="2000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Субординированный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 кредит (депозит) с дополнительными условиями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44AEA6-9BE7-4F28-89B9-415AEFDA3A80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5538"/>
          </a:xfrm>
        </p:spPr>
        <p:txBody>
          <a:bodyPr/>
          <a:lstStyle/>
          <a:p>
            <a:pPr eaLnBrk="1" fontAlgn="auto" hangingPunct="1">
              <a:lnSpc>
                <a:spcPts val="2900"/>
              </a:lnSpc>
              <a:spcAft>
                <a:spcPts val="0"/>
              </a:spcAft>
              <a:defRPr/>
            </a:pPr>
            <a:r>
              <a:rPr lang="ru-RU" sz="2400" b="1" dirty="0">
                <a:effectLst/>
              </a:rPr>
              <a:t>Компоненты собственного капитала 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2200" b="1" dirty="0">
                <a:solidFill>
                  <a:srgbClr val="C00000"/>
                </a:solidFill>
                <a:effectLst/>
              </a:rPr>
              <a:t>2-й уровень – дополнительный капитал</a:t>
            </a:r>
            <a:endParaRPr lang="ru-RU" sz="2200" dirty="0">
              <a:solidFill>
                <a:srgbClr val="C00000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16557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Дополнительный капитал:</a:t>
            </a:r>
          </a:p>
          <a:p>
            <a:pPr marL="0" indent="0" eaLnBrk="1" hangingPunct="1">
              <a:lnSpc>
                <a:spcPts val="2300"/>
              </a:lnSpc>
              <a:buFont typeface="Arial" charset="0"/>
              <a:buNone/>
            </a:pPr>
            <a:r>
              <a:rPr lang="ru-RU" altLang="ru-RU" sz="2000" dirty="0"/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Часть уставного капитала + Часть эмиссионного дохода + Часть резервного фонда + Прибыль, не подтвержденная аудиторами + Некоторые виды </a:t>
            </a:r>
            <a:r>
              <a:rPr lang="ru-RU" altLang="ru-RU" sz="2000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суборда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 + Стоимость переоценки имущества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F08A3B-15DE-4E1C-9B32-01734F3B3972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179512" y="2924944"/>
            <a:ext cx="8424862" cy="3643312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cs typeface="Arial" panose="020B0604020202020204" pitchFamily="34" charset="0"/>
              </a:rPr>
              <a:t>Собственные средства (капитал) банка: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капитал + Дополнительный капитал – (Просроченная дебиторская задолженность + Вложения в активы доверительного управления + Некоторые субординированные кредиты)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15888"/>
            <a:ext cx="8229600" cy="5762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 dirty="0">
                <a:solidFill>
                  <a:srgbClr val="FF0000"/>
                </a:solidFill>
                <a:effectLst/>
              </a:rPr>
              <a:t>Нормативы достаточности капитала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507413" cy="424921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К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  <a:endParaRPr 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1.</a:t>
            </a:r>
            <a:r>
              <a:rPr lang="en-US" sz="20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i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=  --------------------------------- </a:t>
            </a:r>
            <a:r>
              <a:rPr lang="ru-RU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х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100%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Ар + КР + 12,5 ∙ ОР + РР </a:t>
            </a:r>
          </a:p>
          <a:p>
            <a:pPr marL="0" indent="0" algn="r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2000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1.1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– для базового капитала </a:t>
            </a:r>
            <a:r>
              <a:rPr 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К</a:t>
            </a:r>
            <a:r>
              <a:rPr lang="ru-RU" sz="1400" b="1" dirty="0">
                <a:solidFill>
                  <a:schemeClr val="tx1"/>
                </a:solidFill>
                <a:latin typeface="Arial" charset="0"/>
                <a:cs typeface="Arial" charset="0"/>
              </a:rPr>
              <a:t>1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   ≥   4,5%</a:t>
            </a:r>
          </a:p>
          <a:p>
            <a:pPr marL="0" indent="0" eaLnBrk="1" hangingPunct="1">
              <a:buFont typeface="Arial" charset="0"/>
              <a:buNone/>
            </a:pPr>
            <a:endParaRPr 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1.2 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–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для основного капитала </a:t>
            </a:r>
            <a:r>
              <a:rPr 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К</a:t>
            </a:r>
            <a:r>
              <a:rPr lang="ru-RU" sz="1400" b="1" dirty="0">
                <a:solidFill>
                  <a:schemeClr val="tx1"/>
                </a:solidFill>
                <a:latin typeface="Arial" charset="0"/>
                <a:cs typeface="Arial" charset="0"/>
              </a:rPr>
              <a:t>2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≥   6,0%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1200" dirty="0">
                <a:solidFill>
                  <a:schemeClr val="tx1"/>
                </a:solidFill>
                <a:latin typeface="Arial" charset="0"/>
                <a:cs typeface="Arial" charset="0"/>
              </a:rPr>
              <a:t>     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1.0 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–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для всего капитала К</a:t>
            </a:r>
            <a:r>
              <a:rPr lang="ru-RU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0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(сумма собственных средств)       ≥   8%</a:t>
            </a:r>
          </a:p>
          <a:p>
            <a:pPr marL="0" indent="0" eaLnBrk="1" hangingPunct="1">
              <a:buFont typeface="Arial" charset="0"/>
              <a:buNone/>
            </a:pPr>
            <a:endParaRPr lang="ru-RU" sz="1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3AA68-6A9A-46A7-8FD9-370F3D47E06A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323850" y="1052513"/>
            <a:ext cx="8496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27584" y="908720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В основе расчета нормативов отношение Кука = 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1556792"/>
            <a:ext cx="7560840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F413CE-36B3-4AB3-A460-887EBE29006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650" y="260350"/>
            <a:ext cx="8208963" cy="349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/>
              <a:t>Норматив финансового рычага</a:t>
            </a:r>
            <a:r>
              <a:rPr lang="ru-RU" sz="2200" dirty="0"/>
              <a:t> (H1.4) –</a:t>
            </a:r>
          </a:p>
          <a:p>
            <a:pPr algn="ctr"/>
            <a:r>
              <a:rPr lang="ru-RU" sz="2200" dirty="0"/>
              <a:t>отношение величины основного капитала банка(К</a:t>
            </a:r>
            <a:r>
              <a:rPr lang="ru-RU" dirty="0"/>
              <a:t>2</a:t>
            </a:r>
            <a:r>
              <a:rPr lang="ru-RU" sz="2200" dirty="0"/>
              <a:t>) к сумме:</a:t>
            </a:r>
          </a:p>
          <a:p>
            <a:pPr algn="ctr"/>
            <a:endParaRPr lang="ru-RU" sz="2200" dirty="0"/>
          </a:p>
          <a:p>
            <a:r>
              <a:rPr lang="ru-RU" dirty="0"/>
              <a:t>• </a:t>
            </a:r>
            <a:r>
              <a:rPr lang="ru-RU" sz="2000" dirty="0"/>
              <a:t>балансовых активов, взвешенных по уровню кредитного риска 100 процентов (</a:t>
            </a:r>
            <a:r>
              <a:rPr lang="ru-RU" sz="2000" dirty="0" err="1"/>
              <a:t>АРфр</a:t>
            </a:r>
            <a:r>
              <a:rPr lang="ru-RU" sz="2000" dirty="0"/>
              <a:t>) ;</a:t>
            </a:r>
          </a:p>
          <a:p>
            <a:pPr>
              <a:spcBef>
                <a:spcPts val="600"/>
              </a:spcBef>
            </a:pPr>
            <a:r>
              <a:rPr lang="ru-RU" dirty="0"/>
              <a:t>• </a:t>
            </a:r>
            <a:r>
              <a:rPr lang="ru-RU" sz="2000" dirty="0"/>
              <a:t>кредитного риска по условным обязательствам кредитного характера (</a:t>
            </a:r>
            <a:r>
              <a:rPr lang="ru-RU" sz="2000" dirty="0" err="1"/>
              <a:t>КРВфр</a:t>
            </a:r>
            <a:r>
              <a:rPr lang="ru-RU" sz="2000" dirty="0"/>
              <a:t>);</a:t>
            </a:r>
          </a:p>
          <a:p>
            <a:pPr>
              <a:spcBef>
                <a:spcPts val="600"/>
              </a:spcBef>
            </a:pPr>
            <a:r>
              <a:rPr lang="ru-RU" dirty="0"/>
              <a:t>• </a:t>
            </a:r>
            <a:r>
              <a:rPr lang="ru-RU" sz="2000" dirty="0"/>
              <a:t>кредитного риска по операциям с ПФИ (</a:t>
            </a:r>
            <a:r>
              <a:rPr lang="ru-RU" sz="2000" dirty="0" err="1"/>
              <a:t>КРСфр</a:t>
            </a:r>
            <a:r>
              <a:rPr lang="ru-RU" sz="2000" dirty="0"/>
              <a:t>), </a:t>
            </a:r>
          </a:p>
          <a:p>
            <a:pPr>
              <a:spcBef>
                <a:spcPts val="600"/>
              </a:spcBef>
            </a:pPr>
            <a:r>
              <a:rPr lang="ru-RU" dirty="0"/>
              <a:t>• </a:t>
            </a:r>
            <a:r>
              <a:rPr lang="ru-RU" sz="2000" dirty="0"/>
              <a:t>кредитного риска по сделкам купли-продажи ценных бумаг и по операциям займа ценных бумаг (</a:t>
            </a:r>
            <a:r>
              <a:rPr lang="ru-RU" sz="2000" dirty="0" err="1"/>
              <a:t>РКЦБфр</a:t>
            </a:r>
            <a:r>
              <a:rPr lang="ru-RU" sz="2000" dirty="0"/>
              <a:t>).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789040"/>
            <a:ext cx="67691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9"/>
          <p:cNvSpPr txBox="1">
            <a:spLocks noChangeArrowheads="1"/>
          </p:cNvSpPr>
          <p:nvPr/>
        </p:nvSpPr>
        <p:spPr bwMode="auto">
          <a:xfrm>
            <a:off x="1187624" y="5301208"/>
            <a:ext cx="76342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/>
              <a:t>Требование ЦБ:  </a:t>
            </a:r>
            <a:r>
              <a:rPr lang="ru-RU" sz="2200" b="1" dirty="0">
                <a:solidFill>
                  <a:srgbClr val="FF0000"/>
                </a:solidFill>
              </a:rPr>
              <a:t>H1.4 ≥ 3%  </a:t>
            </a:r>
          </a:p>
        </p:txBody>
      </p:sp>
    </p:spTree>
    <p:extLst>
      <p:ext uri="{BB962C8B-B14F-4D97-AF65-F5344CB8AC3E}">
        <p14:creationId xmlns:p14="http://schemas.microsoft.com/office/powerpoint/2010/main" val="942105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65187"/>
          </a:xfrm>
        </p:spPr>
        <p:txBody>
          <a:bodyPr/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400" b="1" dirty="0"/>
              <a:t>Расчет активов (Ар), взвешенных по степени риска</a:t>
            </a:r>
            <a:br>
              <a:rPr lang="ru-RU" sz="2400" b="1" dirty="0"/>
            </a:br>
            <a:r>
              <a:rPr lang="ru-RU" sz="2000" dirty="0"/>
              <a:t>(Инструкция №199-И)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179388" y="1052513"/>
          <a:ext cx="8785225" cy="5822506"/>
        </p:xfrm>
        <a:graphic>
          <a:graphicData uri="http://schemas.openxmlformats.org/drawingml/2006/table">
            <a:tbl>
              <a:tblPr bandRow="1">
                <a:tableStyleId>{FABFCF23-3B69-468F-B69F-88F6DE6A72F2}</a:tableStyleId>
              </a:tblPr>
              <a:tblGrid>
                <a:gridCol w="6852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110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Группа активов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Коэффициент риска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I</a:t>
                      </a:r>
                      <a:r>
                        <a:rPr lang="ru-RU" sz="1800" dirty="0"/>
                        <a:t>. Наличная валюта, чеки, золото, средства на счетах, обязательные резервы и т.п.</a:t>
                      </a: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7518">
                <a:tc>
                  <a:txBody>
                    <a:bodyPr/>
                    <a:lstStyle/>
                    <a:p>
                      <a:r>
                        <a:rPr lang="en-US" sz="1800" dirty="0"/>
                        <a:t>II</a:t>
                      </a:r>
                      <a:r>
                        <a:rPr lang="ru-RU" sz="1800" dirty="0"/>
                        <a:t>. Кредиты в рублях региональным и муниципальным властям; кредиты организациям, обеспеченные </a:t>
                      </a:r>
                      <a:r>
                        <a:rPr lang="ru-RU" sz="1800" baseline="0" dirty="0"/>
                        <a:t>поручительствами и гарантиями властей; средства в клиринговых расчетах; кредиты фондовым биржам, международным и национальным институтам развития,  заемщикам с высокими кредитными рейтингами и т.п.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0,2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173">
                <a:tc>
                  <a:txBody>
                    <a:bodyPr/>
                    <a:lstStyle/>
                    <a:p>
                      <a:r>
                        <a:rPr lang="en-US" sz="1800" dirty="0"/>
                        <a:t>III</a:t>
                      </a:r>
                      <a:r>
                        <a:rPr lang="ru-RU" sz="1800" dirty="0"/>
                        <a:t>.</a:t>
                      </a:r>
                      <a:r>
                        <a:rPr lang="ru-RU" sz="1800" baseline="0" dirty="0"/>
                        <a:t> Кредиты в иностранной валюте, кредиты в рублях кредитным организациям в части обеспеченной гарантиями и поручительствами, кредиты  акционерным обществам из списка естественных монополий и стратегических предприятий, кредиты организациям федеральной собственности  и т.п.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0,5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240">
                <a:tc>
                  <a:txBody>
                    <a:bodyPr/>
                    <a:lstStyle/>
                    <a:p>
                      <a:r>
                        <a:rPr lang="en-US" sz="1800" dirty="0"/>
                        <a:t>IV</a:t>
                      </a:r>
                      <a:r>
                        <a:rPr lang="ru-RU" sz="1800" dirty="0"/>
                        <a:t>. Все прочие активы банков</a:t>
                      </a: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1,0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V</a:t>
                      </a:r>
                      <a:r>
                        <a:rPr lang="ru-RU" sz="1800" dirty="0"/>
                        <a:t>.</a:t>
                      </a:r>
                      <a:r>
                        <a:rPr lang="ru-RU" sz="1800" baseline="0" dirty="0"/>
                        <a:t> Кредиты кредитным организациям и правительствам, входящим в категорию стран «7»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1,5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CD561-DC9C-4804-BCA8-4BD31F32E1C9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39750" y="188913"/>
            <a:ext cx="8147050" cy="13684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120000"/>
              </a:lnSpc>
            </a:pPr>
            <a:r>
              <a:rPr lang="ru-RU" altLang="ru-RU" sz="2400" b="1">
                <a:solidFill>
                  <a:schemeClr val="tx1"/>
                </a:solidFill>
                <a:effectLst/>
              </a:rPr>
              <a:t>Расчет кредитного риска (КР) </a:t>
            </a:r>
            <a:r>
              <a:rPr lang="ru-RU" altLang="ru-RU" sz="2400">
                <a:solidFill>
                  <a:schemeClr val="tx1"/>
                </a:solidFill>
                <a:effectLst/>
              </a:rPr>
              <a:t>по условным обязательствам кредитного характера, срочным сделкам и производным финансовым инструментам</a:t>
            </a:r>
            <a:endParaRPr lang="ru-RU" altLang="ru-RU" sz="2000" b="1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292600"/>
            <a:ext cx="8229600" cy="20161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70C0"/>
                </a:solidFill>
                <a:latin typeface="+mn-lt"/>
              </a:rPr>
              <a:t>Расчет операционного риска (ОР) – 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Положение №346-П от 3 ноября 2009 г. «О порядке расчета операционного риска»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70C0"/>
                </a:solidFill>
                <a:latin typeface="+mn-lt"/>
              </a:rPr>
              <a:t>ОР = (0,15 ∑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Di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)/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n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3D1CE8-31D5-40C4-B97F-A6E15344717F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395288" y="1773238"/>
            <a:ext cx="85693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 = Номинальная величина обязательств х Коэффициент риска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Коэффициент риска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1,0 по обязательствам с высоким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0,5 по обязательствам со средним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0,2 по обязательствам  с низким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 по обязательствам без риска.</a:t>
            </a:r>
            <a:r>
              <a:rPr lang="ru-RU"/>
              <a:t> </a:t>
            </a:r>
          </a:p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255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ru-RU" sz="2400" b="1" dirty="0">
                <a:effectLst/>
              </a:rPr>
              <a:t>Расчет рыночного риска (РР) </a:t>
            </a:r>
            <a:r>
              <a:rPr lang="ru-RU" altLang="ru-RU" sz="2400" dirty="0">
                <a:effectLst/>
              </a:rPr>
              <a:t/>
            </a:r>
            <a:br>
              <a:rPr lang="ru-RU" altLang="ru-RU" sz="2400" dirty="0">
                <a:effectLst/>
              </a:rPr>
            </a:br>
            <a:r>
              <a:rPr lang="ru-RU" altLang="ru-RU" sz="2000" b="1" dirty="0">
                <a:solidFill>
                  <a:schemeClr val="tx1"/>
                </a:solidFill>
                <a:effectLst/>
              </a:rPr>
              <a:t>Положение №387-П от 28 сентября 2012 г.</a:t>
            </a:r>
            <a:r>
              <a:rPr lang="ru-RU" altLang="ru-RU" sz="2000" dirty="0">
                <a:solidFill>
                  <a:schemeClr val="tx1"/>
                </a:solidFill>
                <a:effectLst/>
              </a:rPr>
              <a:t> «О порядке расчета кредитными организациями величины рыночного риска»</a:t>
            </a:r>
            <a:endParaRPr lang="ru-RU" alt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473700"/>
          </a:xfrm>
        </p:spPr>
        <p:txBody>
          <a:bodyPr rtlCol="0">
            <a:normAutofit fontScale="850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РР = 12,5 х (ПР + ФР) + ВР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>
              <a:solidFill>
                <a:srgbClr val="0070C0"/>
              </a:solidFill>
              <a:latin typeface="+mn-lt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ПР</a:t>
            </a:r>
            <a:r>
              <a:rPr lang="ru-RU" sz="20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ценным бумагам и производным финансовым инструментам, чувствительным к изменениям процентных ставок, и срочным сделкам с ценными бумагами, чувствительными к изменению процентных ставок</a:t>
            </a:r>
            <a:r>
              <a:rPr lang="ru-RU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(процентный риск);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ФР</a:t>
            </a:r>
            <a:r>
              <a:rPr lang="ru-RU" sz="2000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 -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ценным бумагам и производным финансовым инструментам, чувствительным к изменению текущей (справедливой) стоимости на долевые ценные бумаги, и срочным сделкам с долевыми ценными бумагами и ценными бумагами, конвертируемыми в долевые ценные бумаги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(фондовый риск);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ВР</a:t>
            </a:r>
            <a:r>
              <a:rPr lang="ru-RU" sz="20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-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открытым кредитной организацией позициям в иностранных валютах и драгоценных металлах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(валютный риск).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CD99D6-E2DA-40A5-A1D9-4C2CBC15F27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0"/>
            <a:ext cx="835292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 2018 года российские банки </a:t>
            </a:r>
            <a:r>
              <a:rPr lang="ru-RU" sz="2000" dirty="0" smtClean="0"/>
              <a:t>стали разделяться </a:t>
            </a:r>
            <a:r>
              <a:rPr lang="ru-RU" sz="2000" dirty="0"/>
              <a:t>на две категории: </a:t>
            </a:r>
          </a:p>
          <a:p>
            <a:r>
              <a:rPr lang="ru-RU" sz="2000" b="1" dirty="0">
                <a:latin typeface="Palatino Linotype"/>
              </a:rPr>
              <a:t>▪ </a:t>
            </a:r>
            <a:r>
              <a:rPr lang="ru-RU" sz="2000" b="1" dirty="0"/>
              <a:t>банки с базовой лицензией;</a:t>
            </a:r>
          </a:p>
          <a:p>
            <a:r>
              <a:rPr lang="ru-RU" sz="2000" b="1" dirty="0">
                <a:latin typeface="Palatino Linotype"/>
              </a:rPr>
              <a:t>▪ универсальные </a:t>
            </a:r>
            <a:r>
              <a:rPr lang="ru-RU" sz="2000" b="1" dirty="0"/>
              <a:t>банки.</a:t>
            </a:r>
          </a:p>
          <a:p>
            <a:r>
              <a:rPr lang="ru-RU" sz="2000" dirty="0"/>
              <a:t>Критерий разделения: размер собственных средств (капитала).</a:t>
            </a:r>
          </a:p>
          <a:p>
            <a:endParaRPr lang="ru-RU" sz="1000" dirty="0"/>
          </a:p>
          <a:p>
            <a:r>
              <a:rPr lang="ru-RU" sz="2000" dirty="0"/>
              <a:t>Для получения базовой лицензии требования по минимальному размеру капитала остаются на текущем уровне в 300 </a:t>
            </a:r>
            <a:r>
              <a:rPr lang="ru-RU" sz="2000" dirty="0" err="1"/>
              <a:t>млн</a:t>
            </a:r>
            <a:r>
              <a:rPr lang="ru-RU" sz="2000" dirty="0"/>
              <a:t> рублей, </a:t>
            </a:r>
          </a:p>
          <a:p>
            <a:r>
              <a:rPr lang="ru-RU" sz="2000" dirty="0"/>
              <a:t>максимальный размер ограничен планкой в 3 </a:t>
            </a:r>
            <a:r>
              <a:rPr lang="ru-RU" sz="2000" dirty="0" err="1"/>
              <a:t>млрд</a:t>
            </a:r>
            <a:r>
              <a:rPr lang="ru-RU" sz="2000" dirty="0"/>
              <a:t> рублей. </a:t>
            </a:r>
          </a:p>
          <a:p>
            <a:endParaRPr lang="ru-RU" sz="1200" dirty="0"/>
          </a:p>
          <a:p>
            <a:r>
              <a:rPr lang="ru-RU" sz="2000" dirty="0"/>
              <a:t>Для получения универсальной лицензии капитал банка должен составлять не менее 1 </a:t>
            </a:r>
            <a:r>
              <a:rPr lang="ru-RU" sz="2000" dirty="0" err="1"/>
              <a:t>млрд</a:t>
            </a:r>
            <a:r>
              <a:rPr lang="ru-RU" sz="2000" dirty="0"/>
              <a:t> рублей.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3573016"/>
            <a:ext cx="83529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Банки с универсальной лицензией </a:t>
            </a:r>
            <a:r>
              <a:rPr lang="ru-RU" sz="2000" dirty="0"/>
              <a:t>имеют возможность выполнения всех видов банковских операций, при этом они обязаны выполнять в полном объеме все действующие  нормативные требования.</a:t>
            </a:r>
          </a:p>
          <a:p>
            <a:endParaRPr lang="ru-RU" sz="2000" dirty="0"/>
          </a:p>
          <a:p>
            <a:r>
              <a:rPr lang="ru-RU" sz="2000" b="1" dirty="0"/>
              <a:t>Для банков с базовой лицензией </a:t>
            </a:r>
            <a:r>
              <a:rPr lang="ru-RU" sz="2000" dirty="0"/>
              <a:t>вводятся ограничения по видам банковских операций с одновременным применением к ним упрощенных регулятивных требований. </a:t>
            </a:r>
          </a:p>
          <a:p>
            <a:r>
              <a:rPr lang="ru-RU" sz="2000" dirty="0"/>
              <a:t>Например, упрощения по нормативам достаточности капитала: 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</a:rPr>
              <a:t>Н 1.0, </a:t>
            </a:r>
            <a:r>
              <a:rPr lang="ru-RU" sz="2000" b="1" strike="sngStrike" dirty="0">
                <a:solidFill>
                  <a:srgbClr val="0070C0"/>
                </a:solidFill>
              </a:rPr>
              <a:t>Н 1.1, </a:t>
            </a:r>
            <a:r>
              <a:rPr lang="ru-RU" sz="2000" b="1" dirty="0">
                <a:solidFill>
                  <a:srgbClr val="0070C0"/>
                </a:solidFill>
              </a:rPr>
              <a:t>Н1.2, </a:t>
            </a:r>
            <a:r>
              <a:rPr lang="ru-RU" sz="2000" b="1" strike="sngStrike" dirty="0">
                <a:solidFill>
                  <a:srgbClr val="0070C0"/>
                </a:solidFill>
              </a:rPr>
              <a:t>Н 1.4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A8E2DB-F5A1-49DD-B904-55EDA70C56F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6064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Устойчивость и надежность банка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692696"/>
            <a:ext cx="82809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3050"/>
            <a:r>
              <a:rPr lang="ru-RU" sz="2000" b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Устойчивость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банка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– его способность противостоять каким-либо внешним воздействиям. </a:t>
            </a:r>
          </a:p>
          <a:p>
            <a:pPr indent="273050"/>
            <a:r>
              <a:rPr lang="ru-RU" sz="2000" dirty="0">
                <a:latin typeface="Arial" pitchFamily="34" charset="0"/>
                <a:cs typeface="Arial" pitchFamily="34" charset="0"/>
              </a:rPr>
              <a:t>О состоянии устойчивости банка (улучшение, стабильное, ухудшение) может свидетельствовать  динамика важнейших показателей за некоторый период времени.</a:t>
            </a:r>
          </a:p>
          <a:p>
            <a:pPr indent="273050"/>
            <a:endParaRPr lang="ru-RU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indent="273050"/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Надежность банка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определяется совокупностью факторов, при которых банк способен выполнить свои обязательства, иметь достаточный запас прочности при кризисных ситуациях, не нарушать установленные Банком России нормативы и законы.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6250"/>
          </a:xfrm>
        </p:spPr>
        <p:txBody>
          <a:bodyPr/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200" b="1" dirty="0">
                <a:solidFill>
                  <a:srgbClr val="FF0000"/>
                </a:solidFill>
              </a:rPr>
              <a:t>Оценка финансового состояния банка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3" y="3141663"/>
            <a:ext cx="8002587" cy="1223962"/>
          </a:xfrm>
        </p:spPr>
        <p:txBody>
          <a:bodyPr/>
          <a:lstStyle/>
          <a:p>
            <a:pPr marL="0" indent="0" eaLnBrk="1" hangingPunct="1">
              <a:lnSpc>
                <a:spcPct val="120000"/>
              </a:lnSpc>
              <a:buFont typeface="Arial" charset="0"/>
              <a:buNone/>
            </a:pPr>
            <a:r>
              <a:rPr lang="ru-RU" sz="1800" b="1">
                <a:solidFill>
                  <a:schemeClr val="tx1"/>
                </a:solidFill>
                <a:latin typeface="Arial" charset="0"/>
                <a:cs typeface="Arial" charset="0"/>
              </a:rPr>
              <a:t>2)</a:t>
            </a:r>
            <a:r>
              <a:rPr lang="ru-RU" sz="1800" b="1">
                <a:latin typeface="Arial" charset="0"/>
                <a:cs typeface="Arial" charset="0"/>
              </a:rPr>
              <a:t>  </a:t>
            </a:r>
            <a:r>
              <a:rPr lang="ru-RU" sz="1800" b="1">
                <a:solidFill>
                  <a:schemeClr val="tx1"/>
                </a:solidFill>
                <a:latin typeface="Arial" charset="0"/>
                <a:cs typeface="Arial" charset="0"/>
              </a:rPr>
              <a:t>абсолютные показатели  мало информативны, поэтому следует отдавать предпочтение сравнительному анализу банков внутри страны;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A202B6-FFE0-40C4-B9C0-FF82D5198E40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50825" y="692150"/>
            <a:ext cx="85693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Основные принципы анализа и оценки финансового состояния коммерческих банков</a:t>
            </a:r>
            <a:r>
              <a:rPr lang="ru-RU" sz="2000" b="1">
                <a:latin typeface="Arial" charset="0"/>
                <a:cs typeface="Arial" charset="0"/>
              </a:rPr>
              <a:t> </a:t>
            </a:r>
            <a:r>
              <a:rPr lang="ru-RU" sz="2000" i="1">
                <a:latin typeface="Arial" charset="0"/>
                <a:cs typeface="Arial" charset="0"/>
              </a:rPr>
              <a:t>(установлены Мировым банком):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39552" y="1628775"/>
            <a:ext cx="8209161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b="1" dirty="0">
                <a:latin typeface="Arial" charset="0"/>
                <a:cs typeface="Arial" charset="0"/>
              </a:rPr>
              <a:t>1)  главными направлениями анализа должны быть:</a:t>
            </a:r>
          </a:p>
          <a:p>
            <a:pPr marL="268288">
              <a:lnSpc>
                <a:spcPct val="120000"/>
              </a:lnSpc>
              <a:defRPr/>
            </a:pPr>
            <a:r>
              <a:rPr lang="ru-RU" b="1" dirty="0">
                <a:latin typeface="Arial" charset="0"/>
                <a:cs typeface="Arial" charset="0"/>
              </a:rPr>
              <a:t> уровень доходности, состояние ликвидности, качество активов и достаточность резервов, достаточность капитала, эффективность управления банком;</a:t>
            </a:r>
            <a:r>
              <a:rPr lang="ru-RU" dirty="0"/>
              <a:t>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4213" y="4221163"/>
            <a:ext cx="80645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latin typeface="Arial" charset="0"/>
                <a:cs typeface="Arial" charset="0"/>
              </a:rPr>
              <a:t>3)  для проведения сравнительного анализа требуется создание единообразного формата, содержащего ключевые позиции о деятельности банка, то есть конкретные показатели и способы их расчета;</a:t>
            </a: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55650" y="5732463"/>
            <a:ext cx="8064500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latin typeface="Arial" charset="0"/>
                <a:cs typeface="Arial" charset="0"/>
              </a:rPr>
              <a:t>4) правильные выводы могут основываться лишь на правильном понимании особенностей учета в банковской сфере.</a:t>
            </a:r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12CF56-CA0E-44DE-8CF8-2D6464FF259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57200" y="188913"/>
            <a:ext cx="8229600" cy="2664023"/>
          </a:xfrm>
          <a:prstGeom prst="rect">
            <a:avLst/>
          </a:prstGeom>
        </p:spPr>
        <p:txBody>
          <a:bodyPr/>
          <a:lstStyle/>
          <a:p>
            <a:pPr algn="ctr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Субъекты внешней оценки деятельности банка: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>
                <a:latin typeface="+mn-lt"/>
                <a:cs typeface="Arial" panose="020B0604020202020204" pitchFamily="34" charset="0"/>
              </a:rPr>
              <a:t>▪ Центральные банки и другие надзорные органы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>
                <a:latin typeface="+mn-lt"/>
                <a:cs typeface="Arial" panose="020B0604020202020204" pitchFamily="34" charset="0"/>
              </a:rPr>
              <a:t>  ▪ Рейтинговые агентства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>
                <a:latin typeface="+mn-lt"/>
                <a:cs typeface="Arial" panose="020B0604020202020204" pitchFamily="34" charset="0"/>
              </a:rPr>
              <a:t>    ▪ Аудиторские фирмы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>
                <a:latin typeface="+mn-lt"/>
                <a:cs typeface="Arial" panose="020B0604020202020204" pitchFamily="34" charset="0"/>
              </a:rPr>
              <a:t>      ▪ Банки-партнеры, другие контрагенты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>
                <a:latin typeface="+mn-lt"/>
                <a:cs typeface="Arial" panose="020B0604020202020204" pitchFamily="34" charset="0"/>
              </a:rPr>
              <a:t>        ▪ Печатные и Интернет-издания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95198" y="3068960"/>
            <a:ext cx="83534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200" b="1" dirty="0">
                <a:solidFill>
                  <a:srgbClr val="0070C0"/>
                </a:solidFill>
                <a:latin typeface="Arial" charset="0"/>
                <a:cs typeface="Arial" charset="0"/>
              </a:rPr>
              <a:t>Ведущие мировые рейтинговые агентства:</a:t>
            </a:r>
          </a:p>
          <a:p>
            <a:pPr>
              <a:lnSpc>
                <a:spcPct val="120000"/>
              </a:lnSpc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Moody's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Fitch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Ratings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Standard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Poor‘s</a:t>
            </a:r>
            <a:endParaRPr lang="ru-RU" sz="22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68223" y="4179102"/>
            <a:ext cx="8280400" cy="239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Российские </a:t>
            </a:r>
            <a:r>
              <a:rPr lang="ru-RU" sz="2200" b="1" dirty="0">
                <a:solidFill>
                  <a:srgbClr val="0070C0"/>
                </a:solidFill>
                <a:latin typeface="Arial" charset="0"/>
                <a:cs typeface="Arial" charset="0"/>
              </a:rPr>
              <a:t>рейтинговые </a:t>
            </a:r>
            <a:r>
              <a:rPr lang="ru-RU" sz="22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агентства, аккредитованные Банком России:</a:t>
            </a:r>
            <a:endParaRPr lang="ru-RU" sz="2200" b="1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120000"/>
              </a:lnSpc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АКРА -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Аналитическое кредитное рейтинговое агентство</a:t>
            </a:r>
          </a:p>
          <a:p>
            <a:pPr>
              <a:lnSpc>
                <a:spcPct val="120000"/>
              </a:lnSpc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Эксперт РА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          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НРА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Национальное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Рейтинговое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Агентство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          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Национальные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Рейтинги.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4E091-B3A2-455A-9AD0-20CA0699BC9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9750" y="0"/>
            <a:ext cx="7920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Шкала рейтинговых оценок АКРА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9388" y="404813"/>
            <a:ext cx="842486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низкий; финансовая отчетность характеризуется очень высокими значениями основных финансовых показателей; способность своевременно и полностью выполнять обязательства - максимально высокая.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0825" y="1628775"/>
            <a:ext cx="8569325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невысокий; основные финансовые коэффициенты и показатели имеют высокие значения;  способность своевременно и полностью выполнять обязательства  - очень высокая.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0825" y="2636838"/>
            <a:ext cx="8642350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>
                <a:solidFill>
                  <a:srgbClr val="00B050"/>
                </a:solidFill>
              </a:rPr>
              <a:t>«A»</a:t>
            </a:r>
            <a:r>
              <a:rPr lang="ru-RU" sz="2000"/>
              <a:t>– уровень кредитного риска – незначительный; основные финансовые коэффициенты имеют адекватные значения; способность своевременно и полностью выполнять обязательства – высокая.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0825" y="3644900"/>
            <a:ext cx="85693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>
                <a:solidFill>
                  <a:srgbClr val="7030A0"/>
                </a:solidFill>
              </a:rPr>
              <a:t>«BBB» </a:t>
            </a:r>
            <a:r>
              <a:rPr lang="ru-RU" sz="2000"/>
              <a:t>- уровень кредитного риска – умеренный</a:t>
            </a:r>
            <a:r>
              <a:rPr lang="ru-RU"/>
              <a:t>; ……</a:t>
            </a:r>
          </a:p>
          <a:p>
            <a:pPr>
              <a:lnSpc>
                <a:spcPct val="120000"/>
              </a:lnSpc>
            </a:pPr>
            <a:r>
              <a:rPr lang="ru-RU" sz="2000" b="1">
                <a:solidFill>
                  <a:srgbClr val="7030A0"/>
                </a:solidFill>
              </a:rPr>
              <a:t>«BB» </a:t>
            </a:r>
            <a:r>
              <a:rPr lang="ru-RU"/>
              <a:t> </a:t>
            </a:r>
            <a:r>
              <a:rPr lang="ru-RU" sz="2000"/>
              <a:t>- уровень кредитного риска – повышенный</a:t>
            </a:r>
            <a:r>
              <a:rPr lang="ru-RU"/>
              <a:t>; ……</a:t>
            </a:r>
          </a:p>
          <a:p>
            <a:r>
              <a:rPr lang="ru-RU" b="1">
                <a:solidFill>
                  <a:srgbClr val="7030A0"/>
                </a:solidFill>
              </a:rPr>
              <a:t>«</a:t>
            </a:r>
            <a:r>
              <a:rPr lang="ru-RU" sz="2000" b="1">
                <a:solidFill>
                  <a:srgbClr val="7030A0"/>
                </a:solidFill>
              </a:rPr>
              <a:t>B» </a:t>
            </a:r>
            <a:r>
              <a:rPr lang="ru-RU" sz="2000"/>
              <a:t> – уровень кредитного риска умеренный в краткосрочной перспективе …..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0825" y="5013325"/>
            <a:ext cx="87137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«CCС», «CC», «C»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высокий; есть случаи неисполнения части текущих обязательств</a:t>
            </a:r>
            <a:r>
              <a:rPr lang="ru-RU" dirty="0"/>
              <a:t>, ….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3850" y="5732463"/>
            <a:ext cx="8496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«</a:t>
            </a:r>
            <a:r>
              <a:rPr lang="en-US" sz="2000" b="1"/>
              <a:t>RD, SD, D</a:t>
            </a:r>
            <a:r>
              <a:rPr lang="ru-RU" sz="2000" b="1"/>
              <a:t>»</a:t>
            </a:r>
            <a:r>
              <a:rPr lang="ru-RU" sz="2000"/>
              <a:t> </a:t>
            </a:r>
            <a:r>
              <a:rPr lang="ru-RU"/>
              <a:t>- </a:t>
            </a:r>
            <a:r>
              <a:rPr lang="ru-RU" sz="2000"/>
              <a:t>зафиксированы дефолты (технические, выборочные, полные)</a:t>
            </a:r>
            <a:r>
              <a:rPr lang="ru-RU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5492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>
                <a:solidFill>
                  <a:srgbClr val="0070C0"/>
                </a:solidFill>
                <a:effectLst/>
              </a:rPr>
              <a:t>Рейтинговая система </a:t>
            </a:r>
            <a:r>
              <a:rPr lang="en-US" altLang="ru-RU" sz="2400" b="1">
                <a:solidFill>
                  <a:srgbClr val="0070C0"/>
                </a:solidFill>
                <a:effectLst/>
              </a:rPr>
              <a:t>CAMELS </a:t>
            </a:r>
            <a:endParaRPr lang="ru-RU" altLang="ru-RU" sz="2400" b="1">
              <a:solidFill>
                <a:srgbClr val="0070C0"/>
              </a:solidFill>
              <a:effectLst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107950" y="549275"/>
            <a:ext cx="9036050" cy="64087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C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capital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adequacy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 (достаточность капитала) </a:t>
            </a: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…какой капитал банка может быть использован для защиты его кредиторов (вкладчиков), и достаточна ли его величина</a:t>
            </a:r>
            <a:endParaRPr lang="en-US" altLang="ru-RU" sz="1800" b="1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ts val="600"/>
              </a:spcBef>
              <a:buFont typeface="Arial" charset="0"/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  <a:r>
              <a:rPr lang="ru-RU" altLang="ru-RU" sz="1600" b="1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—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asset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quality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(качество активов)</a:t>
            </a: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…области повышенного кредитного риска, состав ссудного портфеля, финансовое воздействие проблемных займов, структура ценных бумаг</a:t>
            </a:r>
          </a:p>
          <a:p>
            <a:pPr marL="0" indent="0" eaLnBrk="1" hangingPunct="1">
              <a:spcBef>
                <a:spcPts val="600"/>
              </a:spcBef>
              <a:buFont typeface="Arial" charset="0"/>
              <a:buNone/>
            </a:pPr>
            <a:r>
              <a:rPr lang="ru-RU" altLang="ru-RU" sz="1600" b="1" dirty="0">
                <a:latin typeface="Arial" charset="0"/>
                <a:cs typeface="Arial" charset="0"/>
              </a:rPr>
              <a:t> 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M</a:t>
            </a:r>
            <a:r>
              <a:rPr lang="ru-RU" altLang="ru-RU" sz="1600" b="1" dirty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management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(качество управления)</a:t>
            </a:r>
            <a:endParaRPr lang="ru-RU" altLang="ru-RU" sz="1800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… качество банковского менеджмента на основе оценки результатов работы, соблюдения законов и инструкций, принятой системы контроля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600" b="1" dirty="0">
                <a:latin typeface="Arial" charset="0"/>
                <a:cs typeface="Arial" charset="0"/>
              </a:rPr>
              <a:t> 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ru-RU" altLang="ru-RU" sz="1600" b="1" dirty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earnings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(доходность,  прибыльность)</a:t>
            </a:r>
            <a:endParaRPr lang="ru-RU" altLang="ru-RU" sz="1800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… эффективность деятельности банка, источники получения прибыли, ее достаточность для будущего развития банка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000" b="1" dirty="0">
                <a:latin typeface="Arial" charset="0"/>
                <a:cs typeface="Arial" charset="0"/>
              </a:rPr>
              <a:t> </a:t>
            </a:r>
            <a:r>
              <a:rPr lang="ru-RU" alt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L</a:t>
            </a: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—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liquidity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(ликвидность)</a:t>
            </a:r>
            <a:endParaRPr lang="ru-RU" altLang="ru-RU" sz="1800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… наличие достаточной ликвидности у банка с точки зрения своевременного исполнения его обязательств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S</a:t>
            </a:r>
            <a:r>
              <a:rPr lang="ru-RU" altLang="ru-RU" sz="16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600" b="1" dirty="0">
                <a:solidFill>
                  <a:srgbClr val="7030A0"/>
                </a:solidFill>
                <a:latin typeface="Arial" charset="0"/>
                <a:cs typeface="Arial" charset="0"/>
              </a:rPr>
              <a:t>—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sensitivity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to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risk</a:t>
            </a:r>
            <a:r>
              <a:rPr lang="ru-RU" alt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 (чувствительность к риску)</a:t>
            </a:r>
            <a:endParaRPr lang="ru-RU" altLang="ru-RU" sz="1800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… чувствительность финансового состояния банка к изменению процентных ставок и других рыночных индикаторов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 bwMode="auto">
          <a:xfrm>
            <a:off x="323850" y="0"/>
            <a:ext cx="8362950" cy="18446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altLang="ru-RU" sz="2400" b="1" dirty="0">
                <a:effectLst/>
              </a:rPr>
              <a:t>Методика оценки Банком России  </a:t>
            </a:r>
            <a:br>
              <a:rPr lang="ru-RU" altLang="ru-RU" sz="2400" b="1" dirty="0">
                <a:effectLst/>
              </a:rPr>
            </a:br>
            <a:r>
              <a:rPr lang="ru-RU" altLang="ru-RU" sz="2400" b="1" dirty="0">
                <a:effectLst/>
              </a:rPr>
              <a:t>экономического положения банков</a:t>
            </a:r>
            <a:r>
              <a:rPr lang="ru-RU" altLang="ru-RU" sz="2000" b="1" dirty="0">
                <a:effectLst/>
              </a:rPr>
              <a:t/>
            </a:r>
            <a:br>
              <a:rPr lang="ru-RU" altLang="ru-RU" sz="2000" b="1" dirty="0">
                <a:effectLst/>
              </a:rPr>
            </a:br>
            <a:r>
              <a:rPr lang="ru-RU" altLang="ru-RU" sz="2000" b="1" dirty="0">
                <a:solidFill>
                  <a:schemeClr val="tx1"/>
                </a:solidFill>
                <a:effectLst/>
              </a:rPr>
              <a:t>(Указание Банка России от</a:t>
            </a:r>
            <a:r>
              <a:rPr lang="ru-RU" sz="2000" dirty="0"/>
              <a:t> </a:t>
            </a:r>
            <a:r>
              <a:rPr lang="ru-RU" sz="2000" b="1" dirty="0">
                <a:effectLst/>
              </a:rPr>
              <a:t>03.04.2017 № 4336-У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altLang="ru-RU" sz="2000" b="1" dirty="0">
                <a:solidFill>
                  <a:schemeClr val="tx1"/>
                </a:solidFill>
                <a:effectLst/>
              </a:rPr>
              <a:t>«Об  оценке экономического положения банков»)</a:t>
            </a:r>
            <a:endParaRPr lang="ru-RU" altLang="ru-RU" sz="2000" b="1" dirty="0">
              <a:effectLst/>
            </a:endParaRPr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457200" y="2997200"/>
            <a:ext cx="8229600" cy="3455988"/>
          </a:xfrm>
        </p:spPr>
        <p:txBody>
          <a:bodyPr/>
          <a:lstStyle/>
          <a:p>
            <a:pPr marL="0" indent="0" eaLnBrk="1" hangingPunct="1">
              <a:buFontTx/>
              <a:buChar char="-"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 капитала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 активов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 доходности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 ликвидности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 процентного риска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- риска концентрации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 качества управления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 обязательных нормативов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>
                <a:solidFill>
                  <a:srgbClr val="7030A0"/>
                </a:solidFill>
                <a:latin typeface="Arial" charset="0"/>
                <a:cs typeface="Arial" charset="0"/>
              </a:rPr>
              <a:t>- прозрачности структуры собственности банка</a:t>
            </a:r>
          </a:p>
          <a:p>
            <a:pPr marL="0" indent="0" eaLnBrk="1" hangingPunct="1">
              <a:buFontTx/>
              <a:buChar char="-"/>
            </a:pPr>
            <a:endParaRPr lang="ru-RU" altLang="ru-RU" sz="2000" b="1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85806-C250-4DAF-8E2F-AA21198FD672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323850" y="2133600"/>
            <a:ext cx="85693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8288"/>
            <a:r>
              <a:rPr lang="ru-RU" sz="2200" b="1"/>
              <a:t>Итоговая оценка экономического положения банка определяется по результатам оценок: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3382963"/>
          </a:xfrm>
        </p:spPr>
        <p:txBody>
          <a:bodyPr rtlCol="0">
            <a:normAutofit/>
          </a:bodyPr>
          <a:lstStyle/>
          <a:p>
            <a:pPr marL="514350" indent="-51435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оценки капитала банка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romanUcPeriod"/>
              <a:defRPr/>
            </a:pPr>
            <a:endParaRPr lang="ru-RU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ПК1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достаточность собственных средств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(норматив Н1.0 в соответствии с Инструкцией №180-И)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ПК2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оценка качества капитала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DDFE04-0705-47ED-AEBE-DF05D5A77BB6}" type="slidenum">
              <a:rPr lang="en-US"/>
              <a:pPr>
                <a:defRPr/>
              </a:pPr>
              <a:t>24</a:t>
            </a:fld>
            <a:endParaRPr lang="en-US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565400"/>
            <a:ext cx="367188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468313" y="3573463"/>
            <a:ext cx="82804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/>
              <a:t>К </a:t>
            </a:r>
            <a:r>
              <a:rPr lang="ru-RU" sz="2200"/>
              <a:t>- собственные средства (капитал) банка,</a:t>
            </a:r>
          </a:p>
          <a:p>
            <a:r>
              <a:rPr lang="ru-RU" sz="2200" b="1"/>
              <a:t>А</a:t>
            </a:r>
            <a:r>
              <a:rPr lang="ru-RU" sz="2200"/>
              <a:t> – совокупные  активы банка</a:t>
            </a:r>
          </a:p>
          <a:p>
            <a:r>
              <a:rPr lang="ru-RU" sz="2200" b="1"/>
              <a:t>Ариск0</a:t>
            </a:r>
            <a:r>
              <a:rPr lang="ru-RU" sz="2200"/>
              <a:t> - совокупная величина активов, имеющих нулевой коэффициент риска.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-458788"/>
            <a:ext cx="8075612" cy="16557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Обобщающий результат оценки капитала: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179388" y="2781300"/>
          <a:ext cx="8350250" cy="2059558"/>
        </p:xfrm>
        <a:graphic>
          <a:graphicData uri="http://schemas.openxmlformats.org/drawingml/2006/table">
            <a:tbl>
              <a:tblPr bandRow="1">
                <a:tableStyleId>{10A1B5D5-9B99-4C35-A422-299274C87663}</a:tableStyleId>
              </a:tblPr>
              <a:tblGrid>
                <a:gridCol w="1224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0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69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14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Пока-</a:t>
                      </a:r>
                      <a:r>
                        <a:rPr lang="ru-RU" sz="1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затель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балл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балла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балла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балла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Вес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3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</a:pPr>
                      <a:r>
                        <a:rPr lang="ru-RU" sz="1800" b="1" dirty="0">
                          <a:latin typeface="Arial" pitchFamily="34" charset="0"/>
                          <a:cs typeface="Arial" pitchFamily="34" charset="0"/>
                        </a:rPr>
                        <a:t>ПК1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1" dirty="0">
                          <a:latin typeface="Arial" pitchFamily="34" charset="0"/>
                          <a:cs typeface="Arial" pitchFamily="34" charset="0"/>
                        </a:rPr>
                        <a:t>≥ 11%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&lt; 11 и ≥ 8,1%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8%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&lt; 8%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1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  <a:p>
                      <a:pPr algn="ctr"/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ПК2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 10%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 8% и &lt; 10%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 6% и &lt; 8%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6%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2" marR="91442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028B24-446D-4B42-B181-265FB328FB36}" type="slidenum">
              <a:rPr lang="en-US"/>
              <a:pPr>
                <a:defRPr/>
              </a:pPr>
              <a:t>25</a:t>
            </a:fld>
            <a:endParaRPr lang="en-US"/>
          </a:p>
        </p:txBody>
      </p:sp>
      <p:pic>
        <p:nvPicPr>
          <p:cNvPr id="25634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476250"/>
            <a:ext cx="51101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68313" y="4797425"/>
            <a:ext cx="8280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b="1">
                <a:latin typeface="Arial" charset="0"/>
                <a:cs typeface="Arial" charset="0"/>
              </a:rPr>
              <a:t>Пример №1: ПК1 = 11,2%;   ПК2 = 6%; РГК =  (1 х 3 + 3 х 2) : 5 = 1,8</a:t>
            </a:r>
          </a:p>
          <a:p>
            <a:pPr>
              <a:lnSpc>
                <a:spcPct val="150000"/>
              </a:lnSpc>
            </a:pPr>
            <a:r>
              <a:rPr lang="ru-RU" b="1">
                <a:solidFill>
                  <a:srgbClr val="7030A0"/>
                </a:solidFill>
                <a:latin typeface="Arial" charset="0"/>
                <a:cs typeface="Arial" charset="0"/>
              </a:rPr>
              <a:t>Состояние капитала - удовлетворительное</a:t>
            </a:r>
          </a:p>
          <a:p>
            <a:pPr>
              <a:lnSpc>
                <a:spcPct val="150000"/>
              </a:lnSpc>
            </a:pPr>
            <a:r>
              <a:rPr lang="ru-RU" b="1">
                <a:latin typeface="Arial" charset="0"/>
                <a:cs typeface="Arial" charset="0"/>
              </a:rPr>
              <a:t>Пример №2: ПК1 = 10,8%; ПК2 = 6%; РГК =  (2 х 3 + 3 х 2) : 5 = 2,4 </a:t>
            </a:r>
            <a:r>
              <a:rPr lang="ru-RU" b="1">
                <a:solidFill>
                  <a:srgbClr val="7030A0"/>
                </a:solidFill>
                <a:latin typeface="Arial" charset="0"/>
                <a:cs typeface="Arial" charset="0"/>
              </a:rPr>
              <a:t>Состояние капитала - сомнительное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1052513"/>
            <a:ext cx="83534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dirty="0">
                <a:latin typeface="Arial" charset="0"/>
                <a:cs typeface="Arial" charset="0"/>
              </a:rPr>
              <a:t>Расчетное значение РГК округляется до целого числа.</a:t>
            </a:r>
          </a:p>
          <a:p>
            <a:r>
              <a:rPr lang="ru-RU" altLang="ru-RU" sz="2000" dirty="0">
                <a:latin typeface="Arial" charset="0"/>
                <a:cs typeface="Arial" charset="0"/>
              </a:rPr>
              <a:t>Состояние капитала:    </a:t>
            </a: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«хорошее», </a:t>
            </a:r>
            <a:r>
              <a:rPr lang="ru-RU" altLang="ru-RU" sz="2000" dirty="0">
                <a:latin typeface="Arial" charset="0"/>
                <a:cs typeface="Arial" charset="0"/>
              </a:rPr>
              <a:t>если РГК = 1; </a:t>
            </a:r>
          </a:p>
          <a:p>
            <a:r>
              <a:rPr lang="ru-RU" altLang="ru-RU" sz="2000" dirty="0">
                <a:latin typeface="Arial" charset="0"/>
                <a:cs typeface="Arial" charset="0"/>
              </a:rPr>
              <a:t>                                        </a:t>
            </a: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«удовлетворительное», </a:t>
            </a:r>
            <a:r>
              <a:rPr lang="ru-RU" altLang="ru-RU" sz="2000" dirty="0">
                <a:latin typeface="Arial" charset="0"/>
                <a:cs typeface="Arial" charset="0"/>
              </a:rPr>
              <a:t>если РГК = 2, </a:t>
            </a:r>
          </a:p>
          <a:p>
            <a:r>
              <a:rPr lang="ru-RU" altLang="ru-RU" sz="2000" dirty="0">
                <a:latin typeface="Arial" charset="0"/>
                <a:cs typeface="Arial" charset="0"/>
              </a:rPr>
              <a:t>                                        </a:t>
            </a: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«сомнительное», </a:t>
            </a:r>
            <a:r>
              <a:rPr lang="ru-RU" altLang="ru-RU" sz="2000" dirty="0">
                <a:latin typeface="Arial" charset="0"/>
                <a:cs typeface="Arial" charset="0"/>
              </a:rPr>
              <a:t>если РГК = 3; </a:t>
            </a:r>
          </a:p>
          <a:p>
            <a:r>
              <a:rPr lang="ru-RU" altLang="ru-RU" sz="2000" dirty="0">
                <a:latin typeface="Arial" charset="0"/>
                <a:cs typeface="Arial" charset="0"/>
              </a:rPr>
              <a:t>                                        </a:t>
            </a: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«неудовлетворительное», </a:t>
            </a:r>
            <a:r>
              <a:rPr lang="ru-RU" altLang="ru-RU" sz="2000" dirty="0">
                <a:latin typeface="Arial" charset="0"/>
                <a:cs typeface="Arial" charset="0"/>
              </a:rPr>
              <a:t>если РГК = 4.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A9D862-BE14-40CE-9598-F745FA60196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5603" name="TextBox 6"/>
          <p:cNvSpPr txBox="1">
            <a:spLocks noChangeArrowheads="1"/>
          </p:cNvSpPr>
          <p:nvPr/>
        </p:nvSpPr>
        <p:spPr bwMode="auto">
          <a:xfrm>
            <a:off x="395288" y="188913"/>
            <a:ext cx="8424862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7030A0"/>
                </a:solidFill>
              </a:rPr>
              <a:t>Оценка активов банка определяется по результатам оценок показателей:</a:t>
            </a:r>
          </a:p>
          <a:p>
            <a:r>
              <a:rPr lang="ru-RU" sz="2200"/>
              <a:t>- качества ссуд, </a:t>
            </a:r>
          </a:p>
          <a:p>
            <a:r>
              <a:rPr lang="ru-RU" sz="2200"/>
              <a:t>- риска потерь,</a:t>
            </a:r>
          </a:p>
          <a:p>
            <a:r>
              <a:rPr lang="ru-RU" sz="2200"/>
              <a:t>- доли просроченных ссуд, </a:t>
            </a:r>
            <a:endParaRPr lang="ru-RU" sz="2200" b="1">
              <a:solidFill>
                <a:srgbClr val="7030A0"/>
              </a:solidFill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4076700"/>
            <a:ext cx="55451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395288" y="1989138"/>
            <a:ext cx="8497887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- размера резервов на потери по ссудам и иным активам,  </a:t>
            </a:r>
          </a:p>
          <a:p>
            <a:r>
              <a:rPr lang="ru-RU" sz="2200"/>
              <a:t>- концентрации крупных кредитных рисков, </a:t>
            </a:r>
          </a:p>
          <a:p>
            <a:r>
              <a:rPr lang="ru-RU" sz="2200"/>
              <a:t>- концентрации кредитных рисков на акционеров (участников)</a:t>
            </a:r>
          </a:p>
          <a:p>
            <a:r>
              <a:rPr lang="ru-RU" sz="2200"/>
              <a:t>- концентрации кредитных рисков на инсайдеров.</a:t>
            </a:r>
          </a:p>
        </p:txBody>
      </p:sp>
      <p:sp>
        <p:nvSpPr>
          <p:cNvPr id="25606" name="TextBox 10"/>
          <p:cNvSpPr txBox="1">
            <a:spLocks noChangeArrowheads="1"/>
          </p:cNvSpPr>
          <p:nvPr/>
        </p:nvSpPr>
        <p:spPr bwMode="auto">
          <a:xfrm>
            <a:off x="539750" y="3573463"/>
            <a:ext cx="82804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solidFill>
                  <a:srgbClr val="7030A0"/>
                </a:solidFill>
              </a:rPr>
              <a:t>Обобщающий результат оценки активов: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476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000" b="1">
                <a:effectLst/>
              </a:rPr>
              <a:t>Классификация банков по группам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0" y="476250"/>
            <a:ext cx="9144000" cy="6265863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>
                <a:solidFill>
                  <a:srgbClr val="7030A0"/>
                </a:solidFill>
                <a:latin typeface="Arial" charset="0"/>
                <a:cs typeface="Arial" charset="0"/>
              </a:rPr>
              <a:t>Группа 1.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  <a:cs typeface="Arial" charset="0"/>
              </a:rPr>
              <a:t>Банки, в деятельности которых не выявлены текущие трудности, у которых капитал, активы, доходность, ликвидность и качество управления оцениваются как «хорошие», </a:t>
            </a:r>
            <a:r>
              <a:rPr lang="ru-RU" sz="1800">
                <a:solidFill>
                  <a:schemeClr val="tx1"/>
                </a:solidFill>
                <a:latin typeface="Arial" charset="0"/>
                <a:cs typeface="Arial" charset="0"/>
              </a:rPr>
              <a:t>процентный риск - приемлемый, риск концентрации  - низкий, а структура собственности признается прозрачной либо достаточно прозрачной.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>
                <a:solidFill>
                  <a:srgbClr val="7030A0"/>
                </a:solidFill>
                <a:latin typeface="Arial" charset="0"/>
                <a:cs typeface="Arial" charset="0"/>
              </a:rPr>
              <a:t>Группа 2.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  <a:cs typeface="Arial" charset="0"/>
              </a:rPr>
              <a:t>Банки, не имеющие текущих трудностей, но в деятельности которых выявлены недостатки, которые в случае их неустранения могут привести к возникновению трудностей в ближайшие 12 месяцев.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>
                <a:solidFill>
                  <a:srgbClr val="7030A0"/>
                </a:solidFill>
                <a:latin typeface="Arial" charset="0"/>
                <a:cs typeface="Arial" charset="0"/>
              </a:rPr>
              <a:t>Группа 3.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  <a:cs typeface="Arial" charset="0"/>
              </a:rPr>
              <a:t>Банки, имеющие недостатки в деятельности, неустранение которых может в ближайшие 12 месяцев привести к ситуации, угрожающей законным интересам их вкладчиков и кредиторов.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>
                <a:solidFill>
                  <a:srgbClr val="7030A0"/>
                </a:solidFill>
                <a:latin typeface="Arial" charset="0"/>
                <a:cs typeface="Arial" charset="0"/>
              </a:rPr>
              <a:t>Группа 4.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  <a:cs typeface="Arial" charset="0"/>
              </a:rPr>
              <a:t>Банки, нарушения в деятельности которых создают реальную угрозу интересам их вкладчиков и кредиторов и устранение которых требует вмешательства органов управления и акционеров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>
                <a:solidFill>
                  <a:srgbClr val="7030A0"/>
                </a:solidFill>
                <a:latin typeface="Arial" charset="0"/>
                <a:cs typeface="Arial" charset="0"/>
              </a:rPr>
              <a:t>Группа 5.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>
                <a:solidFill>
                  <a:schemeClr val="tx1"/>
                </a:solidFill>
                <a:latin typeface="Arial" charset="0"/>
                <a:cs typeface="Arial" charset="0"/>
              </a:rPr>
              <a:t>Банки, в отношении которых имеются основания для отзыва лицензии, либо для осуществления мер по предупреждению несостоятельности (банкротства)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13431</TotalTime>
  <Words>2327</Words>
  <Application>Microsoft Office PowerPoint</Application>
  <PresentationFormat>Экран (4:3)</PresentationFormat>
  <Paragraphs>321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Century Gothic</vt:lpstr>
      <vt:lpstr>Courier New</vt:lpstr>
      <vt:lpstr>Palatino Linotype</vt:lpstr>
      <vt:lpstr>Times New Roman</vt:lpstr>
      <vt:lpstr>Исполнительная</vt:lpstr>
      <vt:lpstr>Банковский менеджмент  и формирование банковской стратегии</vt:lpstr>
      <vt:lpstr>Презентация PowerPoint</vt:lpstr>
      <vt:lpstr>Презентация PowerPoint</vt:lpstr>
      <vt:lpstr>Презентация PowerPoint</vt:lpstr>
      <vt:lpstr>Собственные средства (капитал) банка</vt:lpstr>
      <vt:lpstr>Функции, выполняемые собственным капиталом</vt:lpstr>
      <vt:lpstr>Особое внимание надзорных органов  к достаточности капитала банков</vt:lpstr>
      <vt:lpstr>Определение уровня достаточности капитала:  эволюция подходов</vt:lpstr>
      <vt:lpstr>Презентация PowerPoint</vt:lpstr>
      <vt:lpstr>Компоненты собственного капитала 1-й уровень – основной капитал </vt:lpstr>
      <vt:lpstr>Компоненты собственного капитала  2-й уровень – дополнительный капитал</vt:lpstr>
      <vt:lpstr>Нормативы достаточности капитала</vt:lpstr>
      <vt:lpstr>Презентация PowerPoint</vt:lpstr>
      <vt:lpstr>Расчет активов (Ар), взвешенных по степени риска (Инструкция №199-И)</vt:lpstr>
      <vt:lpstr>Расчет кредитного риска (КР) по условным обязательствам кредитного характера, срочным сделкам и производным финансовым инструментам</vt:lpstr>
      <vt:lpstr>Расчет рыночного риска (РР)  Положение №387-П от 28 сентября 2012 г. «О порядке расчета кредитными организациями величины рыночного риска»</vt:lpstr>
      <vt:lpstr>Презентация PowerPoint</vt:lpstr>
      <vt:lpstr>Презентация PowerPoint</vt:lpstr>
      <vt:lpstr>Оценка финансового состояния банка</vt:lpstr>
      <vt:lpstr>Презентация PowerPoint</vt:lpstr>
      <vt:lpstr>Презентация PowerPoint</vt:lpstr>
      <vt:lpstr>Рейтинговая система CAMELS </vt:lpstr>
      <vt:lpstr>Методика оценки Банком России   экономического положения банков (Указание Банка России от 03.04.2017 № 4336-У  «Об  оценке экономического положения банков»)</vt:lpstr>
      <vt:lpstr>Презентация PowerPoint</vt:lpstr>
      <vt:lpstr>Обобщающий результат оценки капитала: </vt:lpstr>
      <vt:lpstr>Презентация PowerPoint</vt:lpstr>
      <vt:lpstr>Классификация банков по группам</vt:lpstr>
    </vt:vector>
  </TitlesOfParts>
  <Company>CBR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капиталом банка и его финансовой устойчивостью</dc:title>
  <dc:creator>Savaley_VV</dc:creator>
  <cp:lastModifiedBy>user</cp:lastModifiedBy>
  <cp:revision>361</cp:revision>
  <cp:lastPrinted>2014-09-30T06:54:09Z</cp:lastPrinted>
  <dcterms:created xsi:type="dcterms:W3CDTF">2014-09-03T05:39:51Z</dcterms:created>
  <dcterms:modified xsi:type="dcterms:W3CDTF">2022-03-05T00:58:13Z</dcterms:modified>
</cp:coreProperties>
</file>