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8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8027" autoAdjust="0"/>
    <p:restoredTop sz="94620" autoAdjust="0"/>
  </p:normalViewPr>
  <p:slideViewPr>
    <p:cSldViewPr snapToGrid="0">
      <p:cViewPr varScale="1">
        <p:scale>
          <a:sx n="101" d="100"/>
          <a:sy n="101" d="100"/>
        </p:scale>
        <p:origin x="150" y="2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EA3FBE-EF39-4EA9-897D-A9C979025C43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9A200-BC7B-4F70-B945-7F65A391EE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84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9A200-BC7B-4F70-B945-7F65A391EE6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735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CEE496-E79E-4083-A612-C6E1E72428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Управление рисками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B2C3D9-91AE-457D-9A78-F973C05125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Тема 6</a:t>
            </a:r>
          </a:p>
        </p:txBody>
      </p:sp>
    </p:spTree>
    <p:extLst>
      <p:ext uri="{BB962C8B-B14F-4D97-AF65-F5344CB8AC3E}">
        <p14:creationId xmlns:p14="http://schemas.microsoft.com/office/powerpoint/2010/main" val="3238483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BD274-78BD-4E9D-BAAE-D472BBC8A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918850-31F6-4F39-B7D3-E3293410D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40189"/>
            <a:ext cx="8915400" cy="3777622"/>
          </a:xfrm>
        </p:spPr>
        <p:txBody>
          <a:bodyPr/>
          <a:lstStyle/>
          <a:p>
            <a:r>
              <a:rPr lang="ru-RU" dirty="0"/>
              <a:t>Понятия риска и управления им</a:t>
            </a:r>
          </a:p>
          <a:p>
            <a:r>
              <a:rPr lang="ru-RU" dirty="0"/>
              <a:t>Выявление источников риска</a:t>
            </a:r>
          </a:p>
          <a:p>
            <a:r>
              <a:rPr lang="ru-RU" dirty="0"/>
              <a:t>Анализ и оценка риска</a:t>
            </a:r>
          </a:p>
          <a:p>
            <a:r>
              <a:rPr lang="en-US" dirty="0"/>
              <a:t>PERT-</a:t>
            </a:r>
            <a:r>
              <a:rPr lang="ru-RU" dirty="0"/>
              <a:t>моделирование</a:t>
            </a:r>
          </a:p>
          <a:p>
            <a:r>
              <a:rPr lang="ru-RU" dirty="0"/>
              <a:t>Определение реакции на риск</a:t>
            </a:r>
          </a:p>
          <a:p>
            <a:r>
              <a:rPr lang="ru-RU" dirty="0"/>
              <a:t>Планирование расходов в чрезвычайных обстоятельствах</a:t>
            </a:r>
          </a:p>
          <a:p>
            <a:r>
              <a:rPr lang="ru-RU" dirty="0"/>
              <a:t>Создание резервов на случай чрезвычайных обстоятельств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3014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812A4D-D5BC-453C-8424-A87C440F3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Риск</a:t>
            </a:r>
            <a:r>
              <a:rPr lang="ru-RU" sz="2800" dirty="0"/>
              <a:t> – это вероятность наступления нежелательного события и всех его возможных последствий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1E915C-08D3-41A6-88C9-4A979C77B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448175"/>
          </a:xfrm>
        </p:spPr>
        <p:txBody>
          <a:bodyPr/>
          <a:lstStyle/>
          <a:p>
            <a:r>
              <a:rPr lang="ru-RU" b="1" dirty="0"/>
              <a:t>Управление риском </a:t>
            </a:r>
            <a:r>
              <a:rPr lang="ru-RU" dirty="0"/>
              <a:t>нацелено на то, чтобы выявить как можно больше возможных отрицательных событий (того, что может пойти не так), минимизировать их влияние (определить, что можно сделать до начала проекта), постараться справиться с реакцией на те события, которые все же произойдут (спланировать действия в чрезвычайных обстоятельствах) и обеспечить средства на покрытие непредвиденных расходов.</a:t>
            </a:r>
          </a:p>
          <a:p>
            <a:r>
              <a:rPr lang="ru-RU" dirty="0"/>
              <a:t>Составляющие процесса управления риском: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dirty="0"/>
              <a:t>Выявление источников риска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dirty="0"/>
              <a:t>Анализ и оценка риска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dirty="0"/>
              <a:t>Определение реакции на риск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dirty="0"/>
              <a:t>Планирование расходов в чрезвычайных обстоятельствах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dirty="0"/>
              <a:t>Создание резервов на случай чрезвычайных обстоятельств</a:t>
            </a:r>
          </a:p>
        </p:txBody>
      </p:sp>
    </p:spTree>
    <p:extLst>
      <p:ext uri="{BB962C8B-B14F-4D97-AF65-F5344CB8AC3E}">
        <p14:creationId xmlns:p14="http://schemas.microsoft.com/office/powerpoint/2010/main" val="3397312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7F9F7-12CA-4370-9473-51AAEDF2C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2715"/>
          </a:xfrm>
        </p:spPr>
        <p:txBody>
          <a:bodyPr/>
          <a:lstStyle/>
          <a:p>
            <a:r>
              <a:rPr lang="ru-RU" dirty="0"/>
              <a:t>Выявление источников риска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D62A3B-17D7-401D-9D93-7904F360F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66825"/>
            <a:ext cx="8915400" cy="511492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Составление списка факторов, которые могут затормозить работу над проектом или помешать его реализации, а также результатов их воздействия.</a:t>
            </a:r>
          </a:p>
          <a:p>
            <a:r>
              <a:rPr lang="ru-RU" dirty="0"/>
              <a:t>Потенциальными проблемными участками являются работы, которые раньше никогда не выполнялись.</a:t>
            </a:r>
          </a:p>
          <a:p>
            <a:r>
              <a:rPr lang="ru-RU" dirty="0"/>
              <a:t>Сначала выявляются </a:t>
            </a:r>
            <a:r>
              <a:rPr lang="ru-RU" dirty="0" err="1"/>
              <a:t>макрориски</a:t>
            </a:r>
            <a:r>
              <a:rPr lang="ru-RU" dirty="0"/>
              <a:t>, а затем проверяются конкретные участки работ над проектом.</a:t>
            </a:r>
          </a:p>
          <a:p>
            <a:r>
              <a:rPr lang="ru-RU" dirty="0"/>
              <a:t>Для каждого выявленного риска должно быть определено: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dirty="0"/>
              <a:t>Нежелательные события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dirty="0"/>
              <a:t>Все последствия события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dirty="0"/>
              <a:t>Степень серьезности влияния события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dirty="0"/>
              <a:t>Вероятность того, что событие произойдет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dirty="0"/>
              <a:t>Время, когда вероятное событие произойдет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dirty="0"/>
              <a:t>Взаимосвязь данного события с другими частями проекта и с другими проектами</a:t>
            </a:r>
          </a:p>
        </p:txBody>
      </p:sp>
    </p:spTree>
    <p:extLst>
      <p:ext uri="{BB962C8B-B14F-4D97-AF65-F5344CB8AC3E}">
        <p14:creationId xmlns:p14="http://schemas.microsoft.com/office/powerpoint/2010/main" val="3430722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0644B4-B1C4-4B29-8B50-596A809C3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9390"/>
          </a:xfrm>
        </p:spPr>
        <p:txBody>
          <a:bodyPr/>
          <a:lstStyle/>
          <a:p>
            <a:r>
              <a:rPr lang="ru-RU" dirty="0"/>
              <a:t>Анализ и оценка риска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2B29C7-08DF-4D41-BE62-50E688044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33501"/>
            <a:ext cx="8915400" cy="2028824"/>
          </a:xfrm>
        </p:spPr>
        <p:txBody>
          <a:bodyPr/>
          <a:lstStyle/>
          <a:p>
            <a:r>
              <a:rPr lang="ru-RU" dirty="0"/>
              <a:t>Выбираются потенциально рискованные события, требующие особого внимания, т.к. с ними связана высокая вероятность их наступления и возникновения в этой связи потерь.</a:t>
            </a:r>
          </a:p>
          <a:p>
            <a:r>
              <a:rPr lang="ru-RU" dirty="0"/>
              <a:t>Анализ риска направлен на количественную оценку степени серьезности выявленного события, вероятности его наступления и чувствительности проекта к нему.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8EC8D3-9019-4458-8647-1CD39D3A7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2637" y="3495676"/>
            <a:ext cx="744855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641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AE519-1252-49EB-A30F-04E843F85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0815"/>
          </a:xfrm>
        </p:spPr>
        <p:txBody>
          <a:bodyPr/>
          <a:lstStyle/>
          <a:p>
            <a:r>
              <a:rPr lang="ru-RU" dirty="0"/>
              <a:t>Методы анализа и оценки рисков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BE9E19-BFE4-4A78-A4DE-DC7BB0CDC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04925"/>
            <a:ext cx="8915400" cy="5219700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Анализ сценария (А): неколичественный </a:t>
            </a:r>
            <a:r>
              <a:rPr lang="ru-RU" dirty="0"/>
              <a:t>– на основе субъективного мнения о вероятности наступления и серьезности последствий негативного события строится оценка альтернатив (принять или снизить, разделить или переложить риск на источник рентабельности).</a:t>
            </a:r>
          </a:p>
          <a:p>
            <a:r>
              <a:rPr lang="ru-RU" b="1" dirty="0"/>
              <a:t>Анализ с использованием поправочных коэффициентов и допусков</a:t>
            </a:r>
            <a:r>
              <a:rPr lang="ru-RU" dirty="0"/>
              <a:t> – используются данные о предыдущих сходных проектах, на основе которых определяется поправочный коэффициент между старым и новым проектами.</a:t>
            </a:r>
          </a:p>
          <a:p>
            <a:r>
              <a:rPr lang="ru-RU" b="1" dirty="0"/>
              <a:t>Анализ сценария (В): полуколичественный</a:t>
            </a:r>
            <a:r>
              <a:rPr lang="ru-RU" dirty="0"/>
              <a:t> – разрабатываются варианты сценариев (базовый, наиболее благоприятный и наихудший), каждый из которых можно использовать на практике для выявления влияния происходящих событий на ход реализации проекта.</a:t>
            </a:r>
          </a:p>
          <a:p>
            <a:r>
              <a:rPr lang="ru-RU" b="1" dirty="0"/>
              <a:t>Анализ способности быстро реагировать</a:t>
            </a:r>
            <a:r>
              <a:rPr lang="ru-RU" dirty="0"/>
              <a:t> – переменным проекта присваиваются различные величины для выявления последствий и их глубины.</a:t>
            </a:r>
          </a:p>
          <a:p>
            <a:r>
              <a:rPr lang="ru-RU" b="1" dirty="0"/>
              <a:t>Анализ вероятности </a:t>
            </a:r>
            <a:r>
              <a:rPr lang="ru-RU" dirty="0"/>
              <a:t>– используются «деревья решений», позволяющие оценить альтернативные действия (чистая приведенная стоимость, кривые кумулятивных затрат, </a:t>
            </a:r>
            <a:r>
              <a:rPr lang="en-US" dirty="0"/>
              <a:t>PERT</a:t>
            </a:r>
            <a:r>
              <a:rPr lang="ru-RU" dirty="0"/>
              <a:t>-моделирование).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7215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4DA24E-8AFB-4EFF-970B-59CCCAB98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0340"/>
          </a:xfrm>
        </p:spPr>
        <p:txBody>
          <a:bodyPr/>
          <a:lstStyle/>
          <a:p>
            <a:r>
              <a:rPr lang="en-US" dirty="0"/>
              <a:t>PERT-</a:t>
            </a:r>
            <a:r>
              <a:rPr lang="ru-RU" dirty="0"/>
              <a:t>моделирование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FAD231-ADEF-43E6-A531-82FEA1684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14450"/>
            <a:ext cx="8915400" cy="2286000"/>
          </a:xfrm>
        </p:spPr>
        <p:txBody>
          <a:bodyPr/>
          <a:lstStyle/>
          <a:p>
            <a:r>
              <a:rPr lang="ru-RU" dirty="0"/>
              <a:t>Почти полностью совпадает с методом критического пути, за исключением того, что продолжительность каждой операции имеет пределы, которые исходят из статистического распределения.</a:t>
            </a:r>
          </a:p>
          <a:p>
            <a:r>
              <a:rPr lang="ru-RU" dirty="0"/>
              <a:t>Использует три оценки расчета времени для каждой операции.</a:t>
            </a:r>
          </a:p>
          <a:p>
            <a:r>
              <a:rPr lang="ru-RU" dirty="0"/>
              <a:t>Знание средневзвешенной продолжительности операции и его отклонения позволяет рассчитать вероятность различных продолжительностей проекта.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12A3D9-596A-4098-B17E-320193EB0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9010" y="3781425"/>
            <a:ext cx="7304665" cy="210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171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4DA24E-8AFB-4EFF-970B-59CCCAB98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0340"/>
          </a:xfrm>
        </p:spPr>
        <p:txBody>
          <a:bodyPr/>
          <a:lstStyle/>
          <a:p>
            <a:r>
              <a:rPr lang="en-US" dirty="0"/>
              <a:t>PERT-</a:t>
            </a:r>
            <a:r>
              <a:rPr lang="ru-RU" dirty="0"/>
              <a:t>моделирование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FAD231-ADEF-43E6-A531-82FEA1684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14450"/>
            <a:ext cx="8915400" cy="5029200"/>
          </a:xfrm>
        </p:spPr>
        <p:txBody>
          <a:bodyPr/>
          <a:lstStyle/>
          <a:p>
            <a:r>
              <a:rPr lang="ru-RU" dirty="0"/>
              <a:t>Средневзвешенные значения накладывают на сеть проекта и критический путь и рассчитывают раннее, позднее и резервное время начала и завершения проектных работ.</a:t>
            </a:r>
          </a:p>
          <a:p>
            <a:endParaRPr lang="ru-RU" dirty="0"/>
          </a:p>
          <a:p>
            <a:r>
              <a:rPr lang="ru-RU" dirty="0"/>
              <a:t>Отклонения в оценках времени операции: </a:t>
            </a:r>
          </a:p>
          <a:p>
            <a:endParaRPr lang="ru-RU" dirty="0"/>
          </a:p>
          <a:p>
            <a:r>
              <a:rPr lang="ru-RU" dirty="0"/>
              <a:t>Отклонение в оценках времени проекта: </a:t>
            </a:r>
          </a:p>
          <a:p>
            <a:endParaRPr lang="ru-RU" dirty="0"/>
          </a:p>
          <a:p>
            <a:r>
              <a:rPr lang="ru-RU" dirty="0"/>
              <a:t>Средняя продолжительность проекта (Т</a:t>
            </a:r>
            <a:r>
              <a:rPr lang="ru-RU" sz="1200" dirty="0"/>
              <a:t>Е</a:t>
            </a:r>
            <a:r>
              <a:rPr lang="ru-RU" dirty="0"/>
              <a:t>) – это сумма всех средних показателей времени, отведенных на выполнение операций по критическому пути и она следует нормальному распределению.</a:t>
            </a:r>
            <a:endParaRPr lang="ru-RU" sz="1200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255801-734F-4466-B1AB-966E3EFB5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2937" y="2494287"/>
            <a:ext cx="1128713" cy="5405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A594FDE-1813-462A-AB43-0BA6AEB85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2937" y="3294242"/>
            <a:ext cx="1505386" cy="53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112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4DA24E-8AFB-4EFF-970B-59CCCAB98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0340"/>
          </a:xfrm>
        </p:spPr>
        <p:txBody>
          <a:bodyPr/>
          <a:lstStyle/>
          <a:p>
            <a:r>
              <a:rPr lang="en-US" dirty="0"/>
              <a:t>PERT-</a:t>
            </a:r>
            <a:r>
              <a:rPr lang="ru-RU" dirty="0"/>
              <a:t>моделирование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FAD231-ADEF-43E6-A531-82FEA1684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14450"/>
            <a:ext cx="8915400" cy="990600"/>
          </a:xfrm>
        </p:spPr>
        <p:txBody>
          <a:bodyPr/>
          <a:lstStyle/>
          <a:p>
            <a:r>
              <a:rPr lang="ru-RU" dirty="0"/>
              <a:t>Зная среднюю продолжительность проекта и среднее отклонение операций можно с помощью статистических таблиц рассчитать вероятность выполнения проекта к определенному времени.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FB45A8-B04E-4ED6-B49D-0E1CBA513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424" y="2305050"/>
            <a:ext cx="6789364" cy="17621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F94F3DF-656E-44DA-9DE0-7702A49C5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3424" y="4243387"/>
            <a:ext cx="6789364" cy="221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510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F9F9D2-02B0-442C-BEFC-1F4D729AE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2715"/>
          </a:xfrm>
        </p:spPr>
        <p:txBody>
          <a:bodyPr/>
          <a:lstStyle/>
          <a:p>
            <a:r>
              <a:rPr lang="ru-RU" dirty="0"/>
              <a:t>Реакция на риск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BB292C-78B6-496D-8A08-D2A54B343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28750"/>
            <a:ext cx="8915400" cy="4482472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Альтернативы:</a:t>
            </a:r>
          </a:p>
          <a:p>
            <a:r>
              <a:rPr lang="ru-RU" b="1" dirty="0"/>
              <a:t>Снижение риска </a:t>
            </a:r>
            <a:r>
              <a:rPr lang="ru-RU" dirty="0"/>
              <a:t>– создание резервов на случай неблагоприятных событий.</a:t>
            </a:r>
          </a:p>
          <a:p>
            <a:r>
              <a:rPr lang="ru-RU" b="1" dirty="0"/>
              <a:t>Сохранение риска </a:t>
            </a:r>
            <a:r>
              <a:rPr lang="ru-RU" dirty="0"/>
              <a:t>– в случае слишком больших потерь и низкой вероятности наступления события. Разрабатывается чрезвычайный план.</a:t>
            </a:r>
          </a:p>
          <a:p>
            <a:r>
              <a:rPr lang="ru-RU" b="1" dirty="0"/>
              <a:t>Переадресация риска </a:t>
            </a:r>
            <a:r>
              <a:rPr lang="ru-RU" dirty="0"/>
              <a:t>– почти всегда приводит к выплате надбавки за риск. Это либо страхование, либо привлечение подрядчика с фиксированной стоимостью контракта.</a:t>
            </a:r>
          </a:p>
          <a:p>
            <a:r>
              <a:rPr lang="ru-RU" b="1" dirty="0"/>
              <a:t>Участие в рисках </a:t>
            </a:r>
            <a:r>
              <a:rPr lang="ru-RU" dirty="0"/>
              <a:t>– разные участники проекта принимают на себя части риска.</a:t>
            </a:r>
          </a:p>
        </p:txBody>
      </p:sp>
    </p:spTree>
    <p:extLst>
      <p:ext uri="{BB962C8B-B14F-4D97-AF65-F5344CB8AC3E}">
        <p14:creationId xmlns:p14="http://schemas.microsoft.com/office/powerpoint/2010/main" val="1640688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F6BFB-302F-4EB3-B733-21FCE275B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24073"/>
            <a:ext cx="8911687" cy="1280890"/>
          </a:xfrm>
        </p:spPr>
        <p:txBody>
          <a:bodyPr/>
          <a:lstStyle/>
          <a:p>
            <a:r>
              <a:rPr lang="ru-RU" dirty="0"/>
              <a:t>Планирование на случай непредвиденных обстоятельств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554ED5-D213-4D8F-9D0A-F178DC7A4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14500"/>
            <a:ext cx="9183688" cy="2028825"/>
          </a:xfrm>
        </p:spPr>
        <p:txBody>
          <a:bodyPr/>
          <a:lstStyle/>
          <a:p>
            <a:r>
              <a:rPr lang="ru-RU" dirty="0"/>
              <a:t>План на случай непредвиденных обстоятельств представляет собой превентивные действия, призванные снизить или смягчить негативное влияние риска.</a:t>
            </a:r>
          </a:p>
          <a:p>
            <a:r>
              <a:rPr lang="ru-RU" dirty="0"/>
              <a:t>Оценивает альтернативные меры для возможных рисков до того, как они произойдут, и отбирает лучший план из рассмотренных.</a:t>
            </a:r>
          </a:p>
          <a:p>
            <a:r>
              <a:rPr lang="ru-RU" dirty="0"/>
              <a:t>В план должна входить оценка затрат и указан источник финансирования.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67A005-3A0E-4AC9-8B6C-09A1962BF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4274" y="3852862"/>
            <a:ext cx="6648451" cy="281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827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872A3-56DB-4ED5-BF82-3F73C5B0B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33376"/>
            <a:ext cx="8911687" cy="1285874"/>
          </a:xfrm>
        </p:spPr>
        <p:txBody>
          <a:bodyPr/>
          <a:lstStyle/>
          <a:p>
            <a:r>
              <a:rPr lang="ru-RU" dirty="0"/>
              <a:t>Создание резервов на случай непредвиденных обстоятельств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0CA31B-3941-4BD9-A5FC-5561C9510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619251"/>
            <a:ext cx="9231313" cy="4905374"/>
          </a:xfrm>
        </p:spPr>
        <p:txBody>
          <a:bodyPr/>
          <a:lstStyle/>
          <a:p>
            <a:r>
              <a:rPr lang="ru-RU" dirty="0"/>
              <a:t>Фонды для использования в непредвиденных обстоятельствах создаются на случай покрытия ошибок в расчетах, упущений или неопределенностей, которые могут вскрыться по ходу реализации проекта.</a:t>
            </a:r>
          </a:p>
          <a:p>
            <a:r>
              <a:rPr lang="ru-RU" dirty="0"/>
              <a:t>Величина и количество резервов зависят от степени «новизны» проекта, неточности в оценках времени и затрат, технических проблем, небольших изменений в масштабе и от непредвиденных проблем.</a:t>
            </a:r>
          </a:p>
          <a:p>
            <a:r>
              <a:rPr lang="ru-RU" dirty="0"/>
              <a:t>Резервный фонд подразделяют на: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b="1" dirty="0"/>
              <a:t>Сметные резервы </a:t>
            </a:r>
            <a:r>
              <a:rPr lang="ru-RU" dirty="0"/>
              <a:t>выделяют на конкретные участки или промежуточные результаты проекта.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b="1" dirty="0"/>
              <a:t>Резервы управления </a:t>
            </a:r>
            <a:r>
              <a:rPr lang="ru-RU" dirty="0"/>
              <a:t>выделяются для рисков, связанных с проектом в целом.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b="1" dirty="0"/>
              <a:t>Технические резервы </a:t>
            </a:r>
            <a:r>
              <a:rPr lang="ru-RU" dirty="0"/>
              <a:t>– разновидность резервов управления, часто ассоциируются с новыми, неиспытанными инновационными процессами и продуктами.</a:t>
            </a:r>
          </a:p>
          <a:p>
            <a:pPr marL="57150" indent="0"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60911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8F0E10-F430-4B0B-BB0F-274AED783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Изменение методов управления контролем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B31009-FCFF-4416-821B-A1AD986A8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295775"/>
          </a:xfrm>
        </p:spPr>
        <p:txBody>
          <a:bodyPr/>
          <a:lstStyle/>
          <a:p>
            <a:r>
              <a:rPr lang="ru-RU" dirty="0"/>
              <a:t>Выявить возможные изменения</a:t>
            </a:r>
          </a:p>
          <a:p>
            <a:r>
              <a:rPr lang="ru-RU" dirty="0"/>
              <a:t>Составить список всех ожидаемых последствий возможных изменений с указанием того, как они повлияют на график и смету</a:t>
            </a:r>
          </a:p>
          <a:p>
            <a:r>
              <a:rPr lang="ru-RU" dirty="0"/>
              <a:t>Официально рассмотреть, взвесить, оценить и одобрить или отклонить изменения</a:t>
            </a:r>
          </a:p>
          <a:p>
            <a:r>
              <a:rPr lang="ru-RU" dirty="0"/>
              <a:t>Участвовать в обсуждении и разрешении конфликтов, возникающих по поводу изменения условий и затрат</a:t>
            </a:r>
          </a:p>
          <a:p>
            <a:r>
              <a:rPr lang="ru-RU" dirty="0"/>
              <a:t>Доводить информацию об изменениях до сведения тех сторон, которых они касаются</a:t>
            </a:r>
          </a:p>
          <a:p>
            <a:r>
              <a:rPr lang="ru-RU" dirty="0"/>
              <a:t>Назначать ответственность за вынесение изменений</a:t>
            </a:r>
          </a:p>
          <a:p>
            <a:r>
              <a:rPr lang="ru-RU" dirty="0"/>
              <a:t>Отслеживать изменения, которые необходимо вносить</a:t>
            </a:r>
          </a:p>
        </p:txBody>
      </p:sp>
    </p:spTree>
    <p:extLst>
      <p:ext uri="{BB962C8B-B14F-4D97-AF65-F5344CB8AC3E}">
        <p14:creationId xmlns:p14="http://schemas.microsoft.com/office/powerpoint/2010/main" val="139163759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322</TotalTime>
  <Words>863</Words>
  <Application>Microsoft Office PowerPoint</Application>
  <PresentationFormat>Широкоэкранный</PresentationFormat>
  <Paragraphs>78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Wingdings</vt:lpstr>
      <vt:lpstr>Wingdings 3</vt:lpstr>
      <vt:lpstr>Легкий дым</vt:lpstr>
      <vt:lpstr>Управление рисками</vt:lpstr>
      <vt:lpstr>План</vt:lpstr>
      <vt:lpstr>Риск – это вероятность наступления нежелательного события и всех его возможных последствий</vt:lpstr>
      <vt:lpstr>Выявление источников риска</vt:lpstr>
      <vt:lpstr>Анализ и оценка риска</vt:lpstr>
      <vt:lpstr>Методы анализа и оценки рисков</vt:lpstr>
      <vt:lpstr>PERT-моделирование</vt:lpstr>
      <vt:lpstr>PERT-моделирование</vt:lpstr>
      <vt:lpstr>PERT-моделирование</vt:lpstr>
      <vt:lpstr>Реакция на риск</vt:lpstr>
      <vt:lpstr>Планирование на случай непредвиденных обстоятельств</vt:lpstr>
      <vt:lpstr>Создание резервов на случай непредвиденных обстоятельств</vt:lpstr>
      <vt:lpstr>Изменение методов управления контролем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рисками</dc:title>
  <dc:creator>Инна</dc:creator>
  <cp:lastModifiedBy>Инна</cp:lastModifiedBy>
  <cp:revision>14</cp:revision>
  <dcterms:created xsi:type="dcterms:W3CDTF">2020-10-23T05:52:17Z</dcterms:created>
  <dcterms:modified xsi:type="dcterms:W3CDTF">2020-10-23T11:14:58Z</dcterms:modified>
</cp:coreProperties>
</file>