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30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79" r:id="rId23"/>
    <p:sldId id="275" r:id="rId24"/>
    <p:sldId id="280" r:id="rId25"/>
    <p:sldId id="281" r:id="rId26"/>
    <p:sldId id="282" r:id="rId27"/>
    <p:sldId id="284" r:id="rId28"/>
    <p:sldId id="276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112" y="0"/>
            <a:ext cx="73152" cy="6858000"/>
          </a:xfrm>
          <a:prstGeom prst="rect">
            <a:avLst/>
          </a:prstGeom>
        </p:spPr>
      </p:pic>
      <p:pic>
        <p:nvPicPr>
          <p:cNvPr id="7" name="Picture 6" descr="1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0"/>
            <a:ext cx="1333500" cy="68580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0352"/>
            <a:ext cx="9144000" cy="22860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6781800" cy="1069975"/>
          </a:xfrm>
        </p:spPr>
        <p:txBody>
          <a:bodyPr bIns="0" anchor="b" anchorCtr="0">
            <a:noAutofit/>
          </a:bodyPr>
          <a:lstStyle>
            <a:lvl1pPr>
              <a:defRPr sz="4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38400"/>
            <a:ext cx="6781800" cy="7620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6610350"/>
            <a:ext cx="1524000" cy="2286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6610350"/>
            <a:ext cx="1198880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6611112"/>
            <a:ext cx="5600700" cy="2286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6629400"/>
            <a:ext cx="7705726" cy="22860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245101"/>
            <a:ext cx="6934199" cy="1155700"/>
          </a:xfrm>
        </p:spPr>
        <p:txBody>
          <a:bodyPr anchor="t">
            <a:normAutofit/>
          </a:bodyPr>
          <a:lstStyle>
            <a:lvl1pPr algn="r">
              <a:defRPr sz="42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4114800"/>
            <a:ext cx="6934199" cy="1130300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10" name="Picture 9" descr="9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3980" cy="68580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6610350"/>
            <a:ext cx="1524000" cy="24688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6610350"/>
            <a:ext cx="381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6610350"/>
            <a:ext cx="5562600" cy="247650"/>
          </a:xfrm>
        </p:spPr>
        <p:txBody>
          <a:bodyPr/>
          <a:lstStyle/>
          <a:p>
            <a:endParaRPr lang="ru-RU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2456" y="0"/>
            <a:ext cx="7315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grpSp>
        <p:nvGrpSpPr>
          <p:cNvPr id="3" name="Group 14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14" name="Picture 13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2438400"/>
            <a:ext cx="40386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2438400"/>
            <a:ext cx="40386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352800" cy="9144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524000"/>
            <a:ext cx="42672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2514599"/>
            <a:ext cx="3352800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048"/>
            <a:ext cx="3355848" cy="914400"/>
          </a:xfrm>
        </p:spPr>
        <p:txBody>
          <a:bodyPr anchor="b">
            <a:normAutofit/>
          </a:bodyPr>
          <a:lstStyle>
            <a:lvl1pPr algn="l">
              <a:defRPr lang="en-US" sz="1800" b="1" i="0" kern="1200" cap="all" spc="1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554480"/>
            <a:ext cx="4270248" cy="4059936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355848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n-US" sz="14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7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524000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5637212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9085"/>
            <a:ext cx="2057400" cy="55370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5216"/>
            <a:ext cx="6019800" cy="55412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lumMod val="75000"/>
                  <a:alpha val="61000"/>
                </a:schemeClr>
              </a:gs>
              <a:gs pos="38000">
                <a:schemeClr val="bg1">
                  <a:lumMod val="75000"/>
                  <a:alpha val="76000"/>
                </a:scheme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610350"/>
            <a:ext cx="1524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610350"/>
            <a:ext cx="6629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6610350"/>
            <a:ext cx="381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988840"/>
            <a:ext cx="6781800" cy="2520280"/>
          </a:xfrm>
        </p:spPr>
        <p:txBody>
          <a:bodyPr/>
          <a:lstStyle/>
          <a:p>
            <a:pPr algn="r"/>
            <a:r>
              <a:rPr lang="ru-RU" dirty="0"/>
              <a:t>Тема 1.Теория регламентации труда персонала в </a:t>
            </a:r>
            <a:r>
              <a:rPr lang="ru-RU" dirty="0" smtClean="0"/>
              <a:t>организациях</a:t>
            </a:r>
            <a:br>
              <a:rPr lang="ru-RU" dirty="0" smtClean="0"/>
            </a:br>
            <a:r>
              <a:rPr lang="ru-RU" sz="1800" dirty="0" smtClean="0"/>
              <a:t>Автор: ст. преподаватель кафедры УПТП Николаева В.И.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7518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 лекции: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88841"/>
            <a:ext cx="828092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03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/>
              <a:t>Рис. 1. Взаимосвязь курса «Регламентация и нормирование труда» с другими </a:t>
            </a:r>
            <a:r>
              <a:rPr lang="ru-RU" dirty="0"/>
              <a:t>дисциплинами (науками)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44824"/>
            <a:ext cx="8820471" cy="438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3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Регламентация  труда. Основные 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Регламентация труда </a:t>
            </a:r>
            <a:r>
              <a:rPr lang="ru-RU" sz="2400" dirty="0"/>
              <a:t>— это установление правил, положений, инструкций, норм, определяющих порядок деятельности работников при осуществлении ими трудовых функций. Основой регламентации является «регламент» (от фр. </a:t>
            </a:r>
            <a:r>
              <a:rPr lang="ru-RU" sz="2400" dirty="0" err="1">
                <a:solidFill>
                  <a:srgbClr val="FF0000"/>
                </a:solidFill>
              </a:rPr>
              <a:t>reglament</a:t>
            </a:r>
            <a:r>
              <a:rPr lang="ru-RU" sz="2400" dirty="0"/>
              <a:t> — правило) — совокупность правил, положений, определяющих внутреннюю организацию и порядок деятельности государственного органа, организации, предприятия (а также порядок проведения заседаний и конференций).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012" y="5285778"/>
            <a:ext cx="2088232" cy="157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2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91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Основная нормативная база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rgbClr val="000000"/>
                </a:solidFill>
                <a:latin typeface="Times New Roman"/>
              </a:rPr>
              <a:t>Гражданский кодекс </a:t>
            </a:r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РФ</a:t>
            </a:r>
          </a:p>
          <a:p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4800" dirty="0">
                <a:solidFill>
                  <a:srgbClr val="000000"/>
                </a:solidFill>
                <a:latin typeface="Times New Roman"/>
              </a:rPr>
              <a:t>Федеральный закон «Об акционерных </a:t>
            </a:r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обществах»</a:t>
            </a:r>
          </a:p>
          <a:p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Трудовой </a:t>
            </a:r>
            <a:r>
              <a:rPr lang="ru-RU" sz="4800" dirty="0">
                <a:solidFill>
                  <a:srgbClr val="000000"/>
                </a:solidFill>
                <a:latin typeface="Times New Roman"/>
              </a:rPr>
              <a:t>кодекс </a:t>
            </a:r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РФ</a:t>
            </a:r>
            <a:endParaRPr lang="ru-RU" sz="4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25144"/>
            <a:ext cx="2451100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85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история становления регламентации </a:t>
            </a:r>
            <a:r>
              <a:rPr lang="ru-RU" dirty="0" smtClean="0"/>
              <a:t>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pravo.ru/diploma/doc44p0/instrum6555/item6557.html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36912"/>
            <a:ext cx="273367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948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Классификация форм регламентации труда персонала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Система</a:t>
            </a:r>
          </a:p>
          <a:p>
            <a:r>
              <a:rPr lang="ru-RU" dirty="0" smtClean="0"/>
              <a:t>Формы регламентации труда</a:t>
            </a:r>
          </a:p>
          <a:p>
            <a:r>
              <a:rPr lang="ru-RU" dirty="0"/>
              <a:t>документированные и недокументированные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sz="2800" b="1" dirty="0">
                <a:solidFill>
                  <a:srgbClr val="7030A0"/>
                </a:solidFill>
              </a:rPr>
              <a:t>положение о подразделении, должностные инструкции, личностные спецификации, схемы </a:t>
            </a:r>
            <a:r>
              <a:rPr lang="ru-RU" sz="2800" b="1" dirty="0" err="1">
                <a:solidFill>
                  <a:srgbClr val="7030A0"/>
                </a:solidFill>
              </a:rPr>
              <a:t>оргструктур</a:t>
            </a:r>
            <a:r>
              <a:rPr lang="ru-RU" sz="2800" b="1" dirty="0">
                <a:solidFill>
                  <a:srgbClr val="7030A0"/>
                </a:solidFill>
              </a:rPr>
              <a:t> управления, различные нормы: времени, численности, управляемости; правила внутреннего трудового распорядка и т. д.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8840"/>
            <a:ext cx="24574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93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Классификация регламентов по элементам системы управления организации на рис. 2.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56842"/>
            <a:ext cx="7704856" cy="43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47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К регламентам, упорядочивающим деятельность рабочих </a:t>
            </a:r>
            <a:r>
              <a:rPr lang="ru-RU" dirty="0" smtClean="0"/>
              <a:t>кадров, относятся: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72136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Единый тарифно-квалификационный справочник работ и профессий (ЕТКС) или аналогичные отраслевые справочники, </a:t>
            </a: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Общероссийский </a:t>
            </a:r>
            <a:r>
              <a:rPr lang="ru-RU" sz="3200" dirty="0">
                <a:solidFill>
                  <a:schemeClr val="tx1"/>
                </a:solidFill>
              </a:rPr>
              <a:t>классификатор профессий рабочих, должностей служащих и тарифных разрядов, </a:t>
            </a: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маршрутно-технологические </a:t>
            </a:r>
            <a:r>
              <a:rPr lang="ru-RU" sz="3200" dirty="0">
                <a:solidFill>
                  <a:schemeClr val="tx1"/>
                </a:solidFill>
              </a:rPr>
              <a:t>карты производственного процесса</a:t>
            </a:r>
            <a:r>
              <a:rPr lang="ru-RU" sz="3200" dirty="0" smtClean="0">
                <a:solidFill>
                  <a:schemeClr val="tx1"/>
                </a:solidFill>
              </a:rPr>
              <a:t>,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модели рабочих мест, </a:t>
            </a: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трудовой </a:t>
            </a:r>
            <a:r>
              <a:rPr lang="ru-RU" sz="3200" dirty="0">
                <a:solidFill>
                  <a:schemeClr val="tx1"/>
                </a:solidFill>
              </a:rPr>
              <a:t>договор и т. д.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941168"/>
            <a:ext cx="19050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85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определение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608512"/>
          </a:xfrm>
        </p:spPr>
        <p:txBody>
          <a:bodyPr>
            <a:noAutofit/>
          </a:bodyPr>
          <a:lstStyle/>
          <a:p>
            <a:r>
              <a:rPr lang="ru-RU" sz="2800" dirty="0"/>
              <a:t>Трудовая деятельность служащих, занятых в органах государственного </a:t>
            </a:r>
            <a:r>
              <a:rPr lang="ru-RU" sz="2800" dirty="0" smtClean="0"/>
              <a:t>управления </a:t>
            </a:r>
            <a:r>
              <a:rPr lang="ru-RU" sz="2800" dirty="0"/>
              <a:t>— это специфическая область человеческой деятельности, обособившаяся в ходе разделения и кооперации общественного труда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По своей сути это труд управленческий, направленный на решение тех задач, которые поставлены перед конкретным органом управления и документально закреплены законодательным или нормативно-правовым актом. </a:t>
            </a:r>
          </a:p>
        </p:txBody>
      </p:sp>
    </p:spTree>
    <p:extLst>
      <p:ext uri="{BB962C8B-B14F-4D97-AF65-F5344CB8AC3E}">
        <p14:creationId xmlns:p14="http://schemas.microsoft.com/office/powerpoint/2010/main" val="26154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основными видами регламентации труда государственных служащих являются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721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Конституция РФ,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Федеральный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закон от 27 июля 2004 г. № 79-ФЗ «О государственной гражданской службе Российской Федерации»,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законы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о государственной службе субъектов РФ,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Положение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«О проведении аттестации федерального государственного служащего»,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Положение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«О порядке присвоения и сохранения квалификационных разрядов федеральным государственным служащим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»,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Положение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«О проведении конкурса на замещение вакантной государственной должности федеральной государственной службы», положения о структурных подразделениях, должностные инструкции и др. </a:t>
            </a:r>
            <a:endParaRPr lang="ru-RU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008" y="2919780"/>
            <a:ext cx="1924992" cy="1521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973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Организационно-правовое регламентирование отражается в ряде документов, имеющих: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•нормативный </a:t>
            </a:r>
            <a:r>
              <a:rPr lang="ru-RU" dirty="0"/>
              <a:t>характер (например, положение о структурном подразделении, положение об организации, порядок составления политики компании, должностные инструкции и др.). см. Пример рекомендаций по разработке политики компании;</a:t>
            </a:r>
          </a:p>
          <a:p>
            <a:r>
              <a:rPr lang="ru-RU" dirty="0"/>
              <a:t>• характер административного указания, которое является обязательным, адресуется конкретным управляемым объектам или лицам (например, приказ, распоряжение, инструкция);</a:t>
            </a:r>
          </a:p>
          <a:p>
            <a:r>
              <a:rPr lang="ru-RU" dirty="0"/>
              <a:t>• рекомендательный характер (например, распорядок рабочего дня руководителя, регламент деятельности офисного административно-управленческого персонала и т. п.)</a:t>
            </a:r>
          </a:p>
        </p:txBody>
      </p:sp>
    </p:spTree>
    <p:extLst>
      <p:ext uri="{BB962C8B-B14F-4D97-AF65-F5344CB8AC3E}">
        <p14:creationId xmlns:p14="http://schemas.microsoft.com/office/powerpoint/2010/main" val="249347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Экономическое регламентирование определяет границы и порядок экономических отношений в трудовом процессе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08920"/>
            <a:ext cx="8219256" cy="341724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dirty="0" smtClean="0"/>
              <a:t>К </a:t>
            </a:r>
            <a:r>
              <a:rPr lang="ru-RU" sz="4000" dirty="0"/>
              <a:t>ним относятся: Положение об оплате труда, Положение о материальном стимулировании работников организации, Положение о премировании и т. п.</a:t>
            </a:r>
          </a:p>
        </p:txBody>
      </p:sp>
    </p:spTree>
    <p:extLst>
      <p:ext uri="{BB962C8B-B14F-4D97-AF65-F5344CB8AC3E}">
        <p14:creationId xmlns:p14="http://schemas.microsoft.com/office/powerpoint/2010/main" val="342766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b="1" dirty="0"/>
              <a:t>Социально-психологическое регламентирование устанавливает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определенный </a:t>
            </a:r>
            <a:r>
              <a:rPr lang="ru-RU" sz="3200" dirty="0"/>
              <a:t>порядок социально-психологических отношений (например, Кодекс деловой этики). А это, в свою очередь, способствует усилению и четкому использованию организационно-правовых и экономических форм регламентирования труда.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235904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1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кадровая документация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Результатом регламентирования трудовых и связанных с ними иных отношений работодателя и работника является комплекс </a:t>
            </a:r>
            <a:r>
              <a:rPr lang="ru-RU" sz="4400" dirty="0" smtClean="0"/>
              <a:t>документов</a:t>
            </a:r>
            <a:endParaRPr lang="ru-RU" sz="4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70454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0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46881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800" dirty="0"/>
              <a:t>для большинства кадровиков и руководителей является загадочным следующий вопрос: </a:t>
            </a:r>
            <a:r>
              <a:rPr lang="ru-RU" sz="4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что составляет систему кадровых документов?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10075"/>
            <a:ext cx="1905000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324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Правила внутреннего трудового распорядка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800" dirty="0"/>
              <a:t>Статья 190. Порядок утверждения правил внутреннего трудового распорядка. Правила внутреннего трудового распорядка утверждаются работодателем с учетом мнения представительного органа работников в порядке, установленном статьей 372 настоящего Кодекса для принятия локальных нормативных актов. Правила внутреннего трудового распорядка, как правило, являются приложением к коллективному договору. </a:t>
            </a:r>
          </a:p>
        </p:txBody>
      </p:sp>
    </p:spTree>
    <p:extLst>
      <p:ext uri="{BB962C8B-B14F-4D97-AF65-F5344CB8AC3E}">
        <p14:creationId xmlns:p14="http://schemas.microsoft.com/office/powerpoint/2010/main" val="290091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Документы, устанавливающие порядок обработки персональных данных работников, их права и обязанности в этой области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(статьи 86, 87, 88, 89 ТК РФ). Персональные данные работника - информация, необходимая работодателю в связи с трудовыми отношениями и касающаяся конкретного работника. Обработка персональных данных работника - получение, хранение, комбинирование, передача или любое другое использование персональных данных работника.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452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144963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График </a:t>
            </a:r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сменности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.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При сменной работе каждая группа работников должна производить работу в течение установленной продолжительности рабочего времени в соответствии с графиком сменности (статья 103 ТК РФ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)</a:t>
            </a:r>
            <a:endParaRPr lang="ru-RU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430053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67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14496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График отпусков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(статья 123 ТК РФ). Ежегодный основной оплачиваемый отпуск предоставляется работникам продолжительностью 28 календарных дней. Право на использование отпуска за первый год работы возникает у работника по истечении шести месяцев его непрерывной работы у данного работодателя. По соглашению сторон оплачиваемый отпуск работнику может быть предоставлен и до истечения шести месяцев.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4360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14496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Правила и инструкции по охране труда.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Работодатель обязан обеспечить безопасные условия и охрану труда, правила и инструкции по охране труда должны быть составлены и доведены под подпись до сведения работников (статья 212 ТК РФ). </a:t>
            </a:r>
            <a:endParaRPr lang="ru-RU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09120"/>
            <a:ext cx="291921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8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3650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/>
              </a:rPr>
              <a:t>Кроме того, ТК РФ устанавливает обязанность работодателя по документированию трудовых правоотношений с работником: трудовой договор должен быть заключен в письменной форме (статья 67 ТК РФ); прием на работу, увольнение оформляются приказом (распоряжением) работодателя, с которыми работник знакомиться под подпись (статьи 68, 84.1 ТК РФ); обязательно издание приказа (распоряжения) о применении дисциплинарного взыскания (статья 193 ТК РФ); на всех работников ведутся трудовые книжки (статья 66 ТК РФ).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6575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весь комплекс кадровых документов можно разделить на два вида: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1. 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обязательные кадровые документы</a:t>
            </a:r>
            <a:r>
              <a:rPr lang="ru-RU" sz="2800" dirty="0"/>
              <a:t>, наличие которых прямо предусмотрено ТК РФ для всех работодателей (юридических лиц и индивидуальных предпринимателей);</a:t>
            </a:r>
          </a:p>
          <a:p>
            <a:r>
              <a:rPr lang="ru-RU" sz="2800" dirty="0"/>
              <a:t>2. 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факультативные кадровые документы</a:t>
            </a:r>
            <a:r>
              <a:rPr lang="ru-RU" sz="2800" dirty="0"/>
              <a:t>, которые работодатель может принимать в рамках локального нормотворчества, их перечень, порядок ведения работодатель определяет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19247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Факультативные кадровые документы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носят </a:t>
            </a:r>
            <a:r>
              <a:rPr lang="ru-RU" sz="3200" dirty="0"/>
              <a:t>рекомендательный характер, они также содержат нормы трудового права и необходимы для регламентации трудовых отношений. </a:t>
            </a:r>
            <a:endParaRPr lang="ru-RU" sz="3200" dirty="0" smtClean="0"/>
          </a:p>
          <a:p>
            <a:r>
              <a:rPr lang="ru-RU" sz="3200" dirty="0" smtClean="0"/>
              <a:t>К </a:t>
            </a:r>
            <a:r>
              <a:rPr lang="ru-RU" sz="3200" dirty="0"/>
              <a:t>факультативным кадровым документам можно отнести, например, положения о структурных подразделениях, положения о персонале, должностные инструкции</a:t>
            </a:r>
          </a:p>
        </p:txBody>
      </p:sp>
    </p:spTree>
    <p:extLst>
      <p:ext uri="{BB962C8B-B14F-4D97-AF65-F5344CB8AC3E}">
        <p14:creationId xmlns:p14="http://schemas.microsoft.com/office/powerpoint/2010/main" val="38189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/>
              <a:t>Рассмотрим содержание некоторых видов регламентирующей документации.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13176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52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Положение о персонале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600" b="1" dirty="0"/>
              <a:t>Положение о персонале отражает вопросы профессионального и </a:t>
            </a:r>
            <a:r>
              <a:rPr lang="ru-RU" sz="3600" b="1" dirty="0" smtClean="0"/>
              <a:t>социального </a:t>
            </a:r>
            <a:r>
              <a:rPr lang="ru-RU" sz="3600" b="1" dirty="0"/>
              <a:t>развития трудового коллектива, его взаимоотношений с администрацией, гарантированности занятости персонала и др. Положение разрабатывается в основном в коммерческих организациях</a:t>
            </a:r>
            <a:r>
              <a:rPr lang="ru-RU" dirty="0"/>
              <a:t>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48680"/>
            <a:ext cx="17907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96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Положение о персонале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sz="3600" dirty="0"/>
              <a:t>В текст положения рекомендуется включать следующие разделы: общие положения; понятие персонала; принципы взаимоотношений администрации и персонала; программа развития персонала; система найма персонала; обучение персонала; право персонала на выбор форм организации труда; гарантированность занятости персонала; социальные гарантии персонала; участие персонала в прибылях; ответственность администрации и персонала; заключительные положения.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67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9144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/>
              <a:t>Положение о подразделении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89654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документ, регламентирующий деятельность какого-либо структурного подразделения организации (отдела, службы, бюро, группы и т. п.): его задачи, функции, права, ответственность. Типовая структура положения включает следующие разделы.</a:t>
            </a:r>
          </a:p>
          <a:p>
            <a:r>
              <a:rPr lang="ru-RU" dirty="0"/>
              <a:t>1. Общие положения (кому подчиняется данное подразделение, степень его самостоятельности, какими нормативно-правовыми документами оно </a:t>
            </a:r>
            <a:r>
              <a:rPr lang="ru-RU" dirty="0" smtClean="0"/>
              <a:t>руководствуется </a:t>
            </a:r>
            <a:r>
              <a:rPr lang="ru-RU" dirty="0"/>
              <a:t>в своей деятельности и т. п.).</a:t>
            </a:r>
          </a:p>
          <a:p>
            <a:r>
              <a:rPr lang="ru-RU" dirty="0"/>
              <a:t>2. Задачи подразделения</a:t>
            </a:r>
            <a:r>
              <a:rPr lang="ru-RU" dirty="0" smtClean="0"/>
              <a:t>.</a:t>
            </a:r>
          </a:p>
          <a:p>
            <a:r>
              <a:rPr lang="ru-RU" dirty="0" err="1"/>
              <a:t>Оргструктура</a:t>
            </a:r>
            <a:r>
              <a:rPr lang="ru-RU" dirty="0"/>
              <a:t> подразделения (схема с указанием </a:t>
            </a:r>
            <a:r>
              <a:rPr lang="ru-RU" dirty="0" smtClean="0"/>
              <a:t>линейно-функциональной</a:t>
            </a:r>
            <a:r>
              <a:rPr lang="ru-RU" dirty="0"/>
              <a:t>, методической и иной подчиненности и взаимосвязей отдельных звеньев и работников подразделения).</a:t>
            </a:r>
          </a:p>
          <a:p>
            <a:r>
              <a:rPr lang="ru-RU" dirty="0"/>
              <a:t>4. Функции подразделения.</a:t>
            </a:r>
          </a:p>
          <a:p>
            <a:r>
              <a:rPr lang="ru-RU" dirty="0"/>
              <a:t>5. Взаимоотношения подразделения с другими звеньями организации с указанием информации, документации, получаемой и передаваемой данными подразделением, от кого и кому, сроки и периодичность.</a:t>
            </a:r>
          </a:p>
          <a:p>
            <a:r>
              <a:rPr lang="ru-RU" dirty="0"/>
              <a:t>6. Права подразделения (в пределах возложенных на него функций).</a:t>
            </a:r>
          </a:p>
          <a:p>
            <a:r>
              <a:rPr lang="ru-RU" dirty="0"/>
              <a:t>7. Ответственность подразделения (в рамках </a:t>
            </a:r>
            <a:r>
              <a:rPr lang="ru-RU" dirty="0" smtClean="0"/>
              <a:t>приданных ему </a:t>
            </a:r>
            <a:r>
              <a:rPr lang="ru-RU" dirty="0"/>
              <a:t>полномочий, за некачественное, несвоевременное их </a:t>
            </a:r>
            <a:r>
              <a:rPr lang="ru-RU" dirty="0" smtClean="0"/>
              <a:t>выполнение)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6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Штатное расписание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документ, </a:t>
            </a:r>
            <a:r>
              <a:rPr lang="ru-RU" sz="3600" b="1" dirty="0"/>
              <a:t>утверждаемом руководителем организации и </a:t>
            </a:r>
            <a:r>
              <a:rPr lang="ru-RU" sz="3600" b="1" dirty="0" smtClean="0"/>
              <a:t>содержащий </a:t>
            </a:r>
            <a:r>
              <a:rPr lang="ru-RU" sz="3600" b="1" dirty="0"/>
              <a:t>сведения о численности работников соответствующих категорий (штатных единицах) по каждой должности, наименованиях должностей, должностных окладах и надбавках к ним.</a:t>
            </a:r>
          </a:p>
        </p:txBody>
      </p:sp>
    </p:spTree>
    <p:extLst>
      <p:ext uri="{BB962C8B-B14F-4D97-AF65-F5344CB8AC3E}">
        <p14:creationId xmlns:p14="http://schemas.microsoft.com/office/powerpoint/2010/main" val="142450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59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/>
              <a:t>Общие положения. Указывается отдел (подразделение) и полное наименование должности; порядок назначения и освобождения работника от занимаемой должности; подчиненность должности и должностные лица, которыми руководит работник; замещение по должности во время отсутствия; определяются квалификационные требования к работнику по образованию, специальности, стажу работы по специальности. Перечисляются правовые акты и нормативные документы, которыми должен руководствоваться работник в своей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59144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/>
              <a:t>Цели. Формулируются цели, которые руководство организации ставит перед работником по данной должности.</a:t>
            </a:r>
          </a:p>
          <a:p>
            <a:r>
              <a:rPr lang="ru-RU" sz="2400" dirty="0"/>
              <a:t>III. Функции. Определяются конкретные действия работника, периодичность и сроки их выполнения; указывается форма участия работника в управленческой деятельности: руководить, утверждать, исполнять, согласовывать и т. д.</a:t>
            </a:r>
          </a:p>
        </p:txBody>
      </p:sp>
    </p:spTree>
    <p:extLst>
      <p:ext uri="{BB962C8B-B14F-4D97-AF65-F5344CB8AC3E}">
        <p14:creationId xmlns:p14="http://schemas.microsoft.com/office/powerpoint/2010/main" val="38602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/>
              <a:t>IV. Информационные взаимоотношения. Связи по должности. Перечисляются содержание информации, форма ее предоставления, сроки и периодичность поступления или передачи, от каких должностных лиц или подразделений она поступает и кому передается.</a:t>
            </a:r>
          </a:p>
        </p:txBody>
      </p:sp>
    </p:spTree>
    <p:extLst>
      <p:ext uri="{BB962C8B-B14F-4D97-AF65-F5344CB8AC3E}">
        <p14:creationId xmlns:p14="http://schemas.microsoft.com/office/powerpoint/2010/main" val="366360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/>
              <a:t>5. Права</a:t>
            </a:r>
            <a:r>
              <a:rPr lang="ru-RU" sz="2400" dirty="0"/>
              <a:t>. Определяются права, предоставляемые работнику для самостоятельного выполнения возложенных на него функций, по отношению к его подчиненным, внешним организациям.</a:t>
            </a:r>
          </a:p>
        </p:txBody>
      </p:sp>
    </p:spTree>
    <p:extLst>
      <p:ext uri="{BB962C8B-B14F-4D97-AF65-F5344CB8AC3E}">
        <p14:creationId xmlns:p14="http://schemas.microsoft.com/office/powerpoint/2010/main" val="269434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6. Ответственность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. Устанавливаются виды ответственности за несвоевременное и некачественное выполнение работником должностных обязанностей и неиспользование предоставленных ему прав; указываются показатели, по которым руководитель оценивает работника.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928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Личностная спецификация может быть составлена либо в текстовой, либо в табличной форме (табл. 1).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19256" cy="39933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76488"/>
            <a:ext cx="8064896" cy="378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13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три категории качеств. </a:t>
            </a:r>
            <a:br>
              <a:rPr lang="ru-RU" dirty="0">
                <a:solidFill>
                  <a:srgbClr val="000000"/>
                </a:solidFill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Times New Roman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Основные требуемые качества, т. е. такие, без наличия которых работа не может осуществляться на удовлетворительном уровне.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 Желательные качества: преимущество должно отдаваться кандидатам, обладающим ими, при условии наличия у них других главных качеств.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 Противопоказания: качества, автоматически исключающие кандидатов, хотя и подходящих по другим параметрам. </a:t>
            </a:r>
          </a:p>
          <a:p>
            <a:endParaRPr lang="ru-RU" dirty="0"/>
          </a:p>
        </p:txBody>
      </p:sp>
      <p:pic>
        <p:nvPicPr>
          <p:cNvPr id="14338" name="Picture 2" descr="http://t0.gstatic.com/images?q=tbn:ANd9GcSopFcy0WqL0PwjXB6bG5-eQSFs2bfkB0KRw9-LZPozqekPfUqk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149080"/>
            <a:ext cx="1638300" cy="252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08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/>
              </a:rPr>
              <a:t>Существуют и другие варианты составления личностной спецификации.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9212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</a:rPr>
              <a:t>Так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, в США широко используется личностная спецификация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Манро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 Фрейзера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, включающая пять пунктов: </a:t>
            </a:r>
            <a:endParaRPr lang="ru-RU" sz="1600" b="1" dirty="0" smtClean="0">
              <a:solidFill>
                <a:schemeClr val="tx1"/>
              </a:solidFill>
              <a:latin typeface="Times New Roman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</a:rPr>
              <a:t>а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) воздействие на других людей (физические данные, внешность, речь, манера поведения); </a:t>
            </a:r>
            <a:endParaRPr lang="ru-RU" sz="1600" b="1" dirty="0" smtClean="0">
              <a:solidFill>
                <a:schemeClr val="tx1"/>
              </a:solidFill>
              <a:latin typeface="Times New Roman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</a:rPr>
              <a:t>б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) накопленная квалификация (образование, профессиональное обучение, подготовка, опыт работы); 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в) природные способности (быстрота понимания и способность к обучению); 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г) движущая сила — мотивация (поставленные перед собой цели, решимость и последовательность в достижении целей, успех в их достижении); </a:t>
            </a:r>
            <a:endParaRPr lang="ru-RU" sz="1200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д) адаптация (эмоциональная устойчивость, способность противостоять стрессам и контактность с людьми).</a:t>
            </a:r>
          </a:p>
        </p:txBody>
      </p:sp>
    </p:spTree>
    <p:extLst>
      <p:ext uri="{BB962C8B-B14F-4D97-AF65-F5344CB8AC3E}">
        <p14:creationId xmlns:p14="http://schemas.microsoft.com/office/powerpoint/2010/main" val="308820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dirty="0"/>
              <a:t>Подготовка личностной спецификации требует специальных знаний и осуществляется чаще всего профессиональным консультантом или специально обученным сотрудником службы управления персоналом. При отборе кандидатов на вакантную должность использование этого документа </a:t>
            </a:r>
            <a:r>
              <a:rPr lang="ru-RU" sz="3200" dirty="0" err="1"/>
              <a:t>заклю</a:t>
            </a:r>
            <a:r>
              <a:rPr lang="ru-RU" sz="3200" dirty="0"/>
              <a:t>-чается в том, что личностные качества каждого претендента сравниваются с качествами «идеального» сотрудника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9680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Оперограмма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документ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, устанавливающий последовательность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выполнения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операции по определенной процедуре с указанием конкретных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исполнителей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и затрат времени на выполнение каждой операции (табл.2). </a:t>
            </a:r>
            <a:endParaRPr lang="ru-RU" sz="4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138" y="18864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44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56" y="1"/>
            <a:ext cx="93057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1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dirty="0"/>
              <a:t>Важно различать политику компании, процедуру управления и </a:t>
            </a:r>
            <a:r>
              <a:rPr lang="ru-RU" sz="4000" dirty="0" smtClean="0"/>
              <a:t>технологическую </a:t>
            </a:r>
            <a:r>
              <a:rPr lang="ru-RU" sz="4000" dirty="0"/>
              <a:t>инструкцию, так как каждый из этих документов выполняет свою функцию. </a:t>
            </a:r>
            <a:endParaRPr lang="ru-RU" sz="4000" dirty="0" smtClean="0"/>
          </a:p>
          <a:p>
            <a:r>
              <a:rPr lang="ru-RU" sz="4000" dirty="0" smtClean="0"/>
              <a:t>Во </a:t>
            </a:r>
            <a:r>
              <a:rPr lang="ru-RU" sz="4000" dirty="0"/>
              <a:t>всех трех документах описываются действия работников, но с различной степенью детализации.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372228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Политика компании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144963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dirty="0" smtClean="0"/>
              <a:t>это </a:t>
            </a:r>
            <a:r>
              <a:rPr lang="ru-RU" sz="3600" dirty="0"/>
              <a:t>документ, в котором описывается позиция </a:t>
            </a:r>
            <a:r>
              <a:rPr lang="ru-RU" sz="3600" dirty="0" smtClean="0"/>
              <a:t>компании </a:t>
            </a:r>
            <a:r>
              <a:rPr lang="ru-RU" sz="3600" dirty="0"/>
              <a:t>в конкретной области, т. е. управленческое решение и принципы его реализации. Совокупность таких документов определяет политику компании.</a:t>
            </a:r>
          </a:p>
        </p:txBody>
      </p:sp>
      <p:pic>
        <p:nvPicPr>
          <p:cNvPr id="16386" name="Picture 2" descr="http://t2.gstatic.com/images?q=tbn:ANd9GcSKwkwoAtn-zLt1-CAYCQc7RjqjH4wH45pquyLPY9ysrlsZUChej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8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Процедура управления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это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документ, в котором перечисляются по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порядку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и описываются шаги (этапы), которые должна предпринять группа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сотрудников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для выполнения конкретной функции (цикла действий).</a:t>
            </a:r>
            <a:endParaRPr lang="ru-RU" sz="4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265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8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Технологическая инструкция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000000"/>
                </a:solidFill>
                <a:latin typeface="Times New Roman"/>
              </a:rPr>
              <a:t>это </a:t>
            </a:r>
            <a:r>
              <a:rPr lang="ru-RU" sz="5400" dirty="0">
                <a:solidFill>
                  <a:srgbClr val="000000"/>
                </a:solidFill>
                <a:latin typeface="Times New Roman"/>
              </a:rPr>
              <a:t>документ, в котором описывается </a:t>
            </a:r>
            <a:r>
              <a:rPr lang="ru-RU" sz="5400" dirty="0" smtClean="0">
                <a:solidFill>
                  <a:srgbClr val="000000"/>
                </a:solidFill>
                <a:latin typeface="Times New Roman"/>
              </a:rPr>
              <a:t>последовательность </a:t>
            </a:r>
            <a:r>
              <a:rPr lang="ru-RU" sz="5400" dirty="0">
                <a:solidFill>
                  <a:srgbClr val="000000"/>
                </a:solidFill>
                <a:latin typeface="Times New Roman"/>
              </a:rPr>
              <a:t>действий одного работника.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752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Технологическая инструкция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14496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все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действия выполняются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одним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работником. Описание последовательности из 5—6 действий, выполняемых одним работником, — типичная технологическая инструкция. Иными словами, технологическая инструкция — это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процедура управления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для одного работника</a:t>
            </a:r>
            <a:r>
              <a:rPr lang="ru-RU" sz="54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68075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Кратко сделаем следующие выводы: </a:t>
            </a:r>
            <a:br>
              <a:rPr lang="ru-RU" dirty="0">
                <a:solidFill>
                  <a:srgbClr val="000000"/>
                </a:solidFill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в политике компании определяется,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что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надо делать;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в процедуре управления говорится,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кто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что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и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когда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должен делать;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в технологической инструкции описывается,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как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сделать то, что 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</a:rPr>
              <a:t>предписано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политикой компании и процедурой управления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20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cro">
  <a:themeElements>
    <a:clrScheme name="Macro">
      <a:dk1>
        <a:sysClr val="windowText" lastClr="000000"/>
      </a:dk1>
      <a:lt1>
        <a:sysClr val="window" lastClr="FFFFFF"/>
      </a:lt1>
      <a:dk2>
        <a:srgbClr val="3F3F4D"/>
      </a:dk2>
      <a:lt2>
        <a:srgbClr val="DDDDDD"/>
      </a:lt2>
      <a:accent1>
        <a:srgbClr val="A51009"/>
      </a:accent1>
      <a:accent2>
        <a:srgbClr val="DE7014"/>
      </a:accent2>
      <a:accent3>
        <a:srgbClr val="704836"/>
      </a:accent3>
      <a:accent4>
        <a:srgbClr val="F2B431"/>
      </a:accent4>
      <a:accent5>
        <a:srgbClr val="7F221D"/>
      </a:accent5>
      <a:accent6>
        <a:srgbClr val="CDAC77"/>
      </a:accent6>
      <a:hlink>
        <a:srgbClr val="F5B123"/>
      </a:hlink>
      <a:folHlink>
        <a:srgbClr val="E19B0B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TC101859866[[fn=Макрос]]</Template>
  <TotalTime>175</TotalTime>
  <Words>1963</Words>
  <Application>Microsoft Office PowerPoint</Application>
  <PresentationFormat>Экран (4:3)</PresentationFormat>
  <Paragraphs>119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1" baseType="lpstr">
      <vt:lpstr>Calibri</vt:lpstr>
      <vt:lpstr>Times New Roman</vt:lpstr>
      <vt:lpstr>Wingdings</vt:lpstr>
      <vt:lpstr>Macro</vt:lpstr>
      <vt:lpstr>Тема 1.Теория регламентации труда персонала в организациях Автор: ст. преподаватель кафедры УПТП Николаева В.И.</vt:lpstr>
      <vt:lpstr>В лекции:</vt:lpstr>
      <vt:lpstr>Рис. 1. Взаимосвязь курса «Регламентация и нормирование труда» с другими дисциплинами (науками)</vt:lpstr>
      <vt:lpstr>Регламентация  труда. Основные термины</vt:lpstr>
      <vt:lpstr>Основная нормативная база</vt:lpstr>
      <vt:lpstr>история становления регламентации труда</vt:lpstr>
      <vt:lpstr>Классификация форм регламентации труда персонала </vt:lpstr>
      <vt:lpstr>Классификация регламентов по элементам системы управления организации на рис. 2.</vt:lpstr>
      <vt:lpstr>К регламентам, упорядочивающим деятельность рабочих кадров, относятся:</vt:lpstr>
      <vt:lpstr>определение</vt:lpstr>
      <vt:lpstr>основными видами регламентации труда государственных служащих являются</vt:lpstr>
      <vt:lpstr>Организационно-правовое регламентирование отражается в ряде документов, имеющих: </vt:lpstr>
      <vt:lpstr>Экономическое регламентирование определяет границы и порядок экономических отношений в трудовом процессе</vt:lpstr>
      <vt:lpstr>Социально-психологическое регламентирование устанавливает </vt:lpstr>
      <vt:lpstr>кадровая документация</vt:lpstr>
      <vt:lpstr>Презентация PowerPoint</vt:lpstr>
      <vt:lpstr> В обязательном порядке: </vt:lpstr>
      <vt:lpstr> В обязательном порядке: </vt:lpstr>
      <vt:lpstr> В обязательном порядке: </vt:lpstr>
      <vt:lpstr> В обязательном порядке: </vt:lpstr>
      <vt:lpstr> В обязательном порядке: </vt:lpstr>
      <vt:lpstr> В обязательном порядке: </vt:lpstr>
      <vt:lpstr>весь комплекс кадровых документов можно разделить на два вида:</vt:lpstr>
      <vt:lpstr>Факультативные кадровые документы </vt:lpstr>
      <vt:lpstr>Презентация PowerPoint</vt:lpstr>
      <vt:lpstr>Положение о персонале</vt:lpstr>
      <vt:lpstr>Положение о персонале</vt:lpstr>
      <vt:lpstr>Положение о подразделении</vt:lpstr>
      <vt:lpstr>Штатное расписание</vt:lpstr>
      <vt:lpstr>Презентация PowerPoint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Личностная спецификация может быть составлена либо в текстовой, либо в табличной форме (табл. 1). </vt:lpstr>
      <vt:lpstr>три категории качеств.  </vt:lpstr>
      <vt:lpstr>Существуют и другие варианты составления личностной спецификации. </vt:lpstr>
      <vt:lpstr>Презентация PowerPoint</vt:lpstr>
      <vt:lpstr>Оперограмма</vt:lpstr>
      <vt:lpstr>Презентация PowerPoint</vt:lpstr>
      <vt:lpstr>Презентация PowerPoint</vt:lpstr>
      <vt:lpstr>Политика компании </vt:lpstr>
      <vt:lpstr>Процедура управления </vt:lpstr>
      <vt:lpstr>Технологическая инструкция </vt:lpstr>
      <vt:lpstr>Технологическая инструкция </vt:lpstr>
      <vt:lpstr>Кратко сделаем следующие выводы: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1.Теория регламентации труда персонала в организациях Автор: ст. преподаватель кафедры УПТП Николаева В.И.</dc:title>
  <dc:creator>test</dc:creator>
  <cp:lastModifiedBy>Николаева Виктория</cp:lastModifiedBy>
  <cp:revision>51</cp:revision>
  <dcterms:created xsi:type="dcterms:W3CDTF">2013-02-03T09:48:42Z</dcterms:created>
  <dcterms:modified xsi:type="dcterms:W3CDTF">2017-03-09T06:51:50Z</dcterms:modified>
</cp:coreProperties>
</file>