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4" r:id="rId4"/>
    <p:sldId id="266" r:id="rId5"/>
    <p:sldId id="263" r:id="rId6"/>
    <p:sldId id="262" r:id="rId7"/>
    <p:sldId id="261" r:id="rId8"/>
    <p:sldId id="260" r:id="rId9"/>
    <p:sldId id="25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FE42FD2-A116-4EA3-856F-E64D03D0C2D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8111D42-A4F0-4C04-910F-BFC84C6A9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РЕЙДЕРСТВО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</a:t>
            </a:r>
            <a:r>
              <a:rPr lang="ru-RU" b="1" dirty="0" err="1" smtClean="0"/>
              <a:t>Рейдерство</a:t>
            </a:r>
            <a:r>
              <a:rPr lang="ru-RU" dirty="0" smtClean="0"/>
              <a:t>  — недружественное поглощение предприятия против воли его собственников, имеющих преимущественное положение в данном предприятии, и/или его руководителя. Захват бизнеса путём </a:t>
            </a:r>
            <a:r>
              <a:rPr lang="ru-RU" dirty="0" err="1" smtClean="0"/>
              <a:t>рейдерства</a:t>
            </a:r>
            <a:r>
              <a:rPr lang="ru-RU" dirty="0" smtClean="0"/>
              <a:t> называют «рейдерским захватом». К рейдерской деятельности также относят корпоративный шантаж.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4978896" cy="56494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3600" dirty="0" err="1" smtClean="0"/>
              <a:t>Рейдерство</a:t>
            </a:r>
            <a:r>
              <a:rPr lang="ru-RU" sz="3600" dirty="0" smtClean="0"/>
              <a:t> — искусственное создание условий, позволяющих существенно уменьшить стоимость приобретения права собственности на актив (объект) группой лиц.</a:t>
            </a:r>
            <a:endParaRPr lang="ru-RU" dirty="0"/>
          </a:p>
        </p:txBody>
      </p:sp>
      <p:sp>
        <p:nvSpPr>
          <p:cNvPr id="11266" name="AutoShape 2" descr="data:image/jpeg;base64,/9j/4AAQSkZJRgABAQAAAQABAAD/2wCEAAkGBxQSEhUUEhQUFRQUFBUXFBUVFRQVFhQUFRQWFhQUFBQYHCggGBolHBQUITEhJykrLi4uFx80ODQsNygtLisBCgoKDg0OFxAQFCwcFRwsLCwsLCwsLCwsLCwsLCwsLCwsLCssLCwsLCw2LCw3LDc3LDcsLCwrLCw3Nzc3LCw3K//AABEIAMkA+wMBIgACEQEDEQH/xAAcAAABBQEBAQAAAAAAAAAAAAAEAgMFBgcAAQj/xABJEAACAQIDBAYFCQQIBQUAAAABAgMAEQQSIQUGMUEHEyJRYXEygZGhsRQjQlJykqLB0UNigvAkM1NzssLS4VSDk7PxFRY0NUT/xAAWAQEBAQAAAAAAAAAAAAAAAAAAAQL/xAAaEQEBAQEBAQEAAAAAAAAAAAAAAREhMUEC/9oADAMBAAIRAxEAPwArGjsN9k/Cq8TVgxfoN9k/Cq+TQJNciEkAak8K8NPbOb51PP8AKgcGAl+r71/WlHAyc0PqsfcKnHNC4PHCQEi4t32/Kgg3S1NNUttogZW5k2PiPGou4PhQdDhme+UXtx4D40nEYJ0F2Ww8wfhU9szDZIwTxbX1cvd8acxEQZSp5i1BUWpMcRY2HGnZUIJB4jQ+qnNnD5weR+FAzLg3UEkCw8RQ4apzH+g3lUAvEeY+NAX8jfu94/Wvfkzjl7xUgzUzHiQ3A3oAlmtxomCQsQBxOgpGPS635j3juoPBT2dftCgn0wMh5D7y/rTj7OkAJIFgCTqOA9dKixdJk2z2GGV9VIuV01FuN6AM0SNmynXLx8V/WgUmBq4xHsr5D4UFbOzZfqe9f1oWSMqbEEHuItVl+WqZDHY5hz0twvTO1UBja/0RcHuNBXaIw+Ed/RFx38B76FJq0xLlAA4AWoIR9lyD6IPkRQZHfU421QrFXVltwPfUJJLmYk8SSaD0UsUgUsUExsn0P4j8BRwoLZHoH7R+Ao+qgfEnsN9k/Cq+amsQ3Zb7J+FQWaoriae2f/Wp5/lQ5pzBuBIpJsAdaCyMbUhGFtLWOulDttCP6w9/6UDs/HKEsxsRw48KATaMrFyG0y6ADh5+umMPHmYL3n3c/dRe1JkexVhmGnA6ikbLlRSWYgHgOPrPwoLAmJsLHhy8PKvMOnYAzZiBqedRGL2ioHYIJv4+2m8JtTjnIU8rX1oPNtQ5Xzcm+I4/lQ2zh84PI/Cjcdj45EILC41B14/+KBwLBXBJ0119VAdtEfNt5VXlGo8x8ansbi0KMAwuRpxqEA1HmKCXeovAwsDciwtbXnU5s/CNiDaIXA4uQQi+bW4+A1q37O2HFEhUgOWFnZhx8AOQqyJrO8U/YbyPvqKwx7a+Yq57y7ovbNhu0vExE9r+Bj6XkdfOqTG2VxmuLHUEEEW4gjiDUVNiUimJtpKVIBNz4eNMnFr9b401LilIOvI9/dQcmIq3YLaFgL9w+FUASVMw7RUAdrl40F2inVrkWvz7/wCeFRe25mvl+gddOduRqCw21Qsja9k29oAqRl2pHImUsL8QbHQ+ygDJqWh2iUUCRTwFiOY5VDJIDbu5+VTybRjI9IDwOlAWxBGvA8j+lQGPQJIQOGhHhflUnLtCMD0r+A1qExM+di3fy7hQOI1PKaEU08j0E/sj0D9o/AUfUbsduwftH4CpHNVRHzN2T5H4VAE1OycD5VX71FKzV2akE0kmgWTSDXman8Jhw97mwHGgbghaRsqKWY8lFz5+XjRb7v4ofsW9RQ+4NU5uZDlmexuDFof4xVn2jjkgiaWQkIguxAJNrgcBx41ZE1mzbJxA/YS/cY/Ckf8Apc5/YTf9J/0q3Lv9gf7Vh5xS/ktOrvxgT+3t5xzD/JTIdU0bExJ/YS+tSPjT0W7uL5QsPNox8Wq4jfDBf8Qnsf4ZaCxHSBgl9FpH+zGw975aZDqNw2587/1hSP1lz7Bp76nMBujBHq4Mp/f9H7g09t6rmN6TR+xw585XAt/AgN/vCqztPfLGT3BlMan6MQ6v8Q7XvpwytU2rtzDYRbSOqkDsxrq5H7sa6geOgrPttdIU8jj5P8yikEXCu725PcEAeA9tU4m5J5nieZPea6mrI1bdvf2KeyYi0Mp0Bv8ANufBj6J8D7TU3tnd2DFayJZ7aSIcr25XP0h53rDqldk7yYnDWEUrZR9Bu2nkFb0fVammLbtDo8kFzDKjjksgKH7wuD7BUDi91cYl7wOw70Kvf1Kb+6pnBdJkgsJoEbvaNyn4WB+IqZw3SNhW9NZk81Vh+FifdTidZ6+zJxxgnHnDJ/ppI2dPygn/AOlJ/prUo9+cCf29vOOYf5KdO+eC/wCIX7sv+mmHWYQ7GxTcMNP/ANJx8RR0W7WNP/539bRj4tV6k37wI/bE+UUv+mjtg7xw4wuIc/zeXMWXL6Wa1tf3TVyHWczbIxUSl5IXVVF2a6kAd5yk0xHiga0nfVrYHEa27FvawH51jiT1LCJ/NXBqiosXRkc4NRRymnVNCI1Pq1BO7KNk9Z/KpESVGbOPYHr+Jo0NVQwWqvmpYS1DM2p86iuNJzVxNJJoPSaPwKZVJbQEc+7vPtoLCx5mA5cT6qXtHEknLyHxoLZukwMrW4dUbW4ektSO+/8A8DEfYH+JagNxMTecrbhC3rs6frVh30H9BxH92fcQa1PE+sSrWuijcjBY7BPNiomd1ndARLKnYVI2AsjAcWNZLW3dCm2sPDgJFmnhiY4mQhZJEQ2McQBsxvbQ+ystI/encHZ77NfHYDrYgkbSKHMtpFQkMrJN2lJsQCLa24g1Qtwd3/l+OigYHq9ZJrEj5pNWFxwzEqtxr2q0rfjbOH2pshHjxUcU4VZmwxnVC7KPnIXjLDMQQSt+ar30F0JyYXCwz4nEYiCOSQ5VV5EDrFFck5Cb3ZidOeRaBrpX6PcPhMKuIwcZQJIFmGeR7pJZVbtk2s+UaW9M34VC9Dm7+HxuInTFRiRUhVlBZ1sxexPZI5VpmA3j2XjsFNCJkhilMyuk7rG+aYmR3Adr+lISCOB7rVQOhTFxYXGYoTzRJaPIHaRFR2SWxKMTZgbXFuVBGbP2Bh33g+RtH/RvlE6dXmcdlIJHUZr5tCoPHlWlT9HmxnlbChMmIEYkyrPKJAhNg6hmIIv4Ed9Z/svaEQ3l64yRiH5TiD1pderscPKAc97WJIHrrT5cTstMa20XxkHWiAQj5+IqqBiSVQalje3PwFBkB3QGG2zDgZz1sTSx2OqmSGS9s2U3U6EG3NfGtH3n3L2RhImLYWa5jkZWjXGzKpRb3kZMwQag3aw0PcaouJ3nixm34MUDkgWWJFd+x83GD22v6ILMx15EXrU97NsQTwSJFtHDRq0MquoaGQyBkIsCXGU2uNO+gyjoe3Zw+PmnTFoXEcUbKA7pZmYgm6ML8Kvr9GOysQJo8Os0MsLZGcPOQr5Qw0lJV11F7e0VT+gnaUUM+JaeWOINDGAZHVATnYkAsRci9aJtLebCY2DGYY42LDuGaJJROqZgUV0kRgwzJ2srWOuVhzoMa6Pt2kx20Bh5W+bRZHkyGxkWMhcqNyuWBuNbA8OIunSTsHZWEw8yR4aaLEIqdS9sR1cjOyjSRiY3sCSV46G2vCndHeFjGPCzYoYQxLIEmR1A64dhQjsCjLqx10YC2t61/e3eHCw7MlixGLixUrwSIMpjzzOykIRHGbLYldeAteg+dav/AERnt4n7MPxkrP6v/RGO3ifsw/GSrPS+LN0hSZdnz+PVj2zIPzrFmNq2LpOa2zpfF4f+6h/KsbzXFKzDiTURFPUcDTiPUVP4fFVIRSXqtwy0fBPQXPBNZF8qLD1E4LFCwB7h8KODjvqoB6yoqVu0fM/GjS1RuIbtGopeevc1DZ6VnoJHZx7R8vzFM7QSzX5GmIMRla/t8qkXKuvgaA3cFv6X5wv/AIkP5VcN7xfA4n+5c+wXqn7mwlMYncVkH4SdR/DV23lTNhMQO+CX/Aa1PE+sKryvadwmGeV0jjGZ5GCoO9mNh5Dx5VlsYuwcQcP8qER6gEjrLpybITlvmIDaXta9RtbPu5tDBYVhs2R43MEMglnmKLGZJZA0uHQNxW7XIv8ARsbkG1D6Qd1DgZrpc4eYkxHjkPExE+HEd477GqmqpXfz6zwrr1rfRZuyqQri5FBlk1iuL9XHwDL+82pv3W8bwZ/hd0cdIAyYWUg8MwWP3SEVEdS2fJbtZsttPSvlt7a+l14183STWmL90pb2PerSUTjN3cXELyYadRzPVsQPMqCBUYLHhX043GqF0l7rwvBJikCxzRjMxFlEq3AIYc27jxJ050xNZBXV2YXtfXuq29HW6/y2fPKP6NAQ0pPB24rFfu5t4faFRUPPu7iEwy4pkHUtls2dCQH0RmQG4DcvMVFAVte39qYPHSNs0OoMsSNFPEysnWozFIWy92W9r2IYjQ2vjmPwbwyPFILPGxVhxFweR5g8QeYIoQxWidEkemJbxiHs6w/nWd1p3RMn9Hmbvnt92JD/AJjVhfBXSq1tnt4yxD8V/wAqx4CwrXOlhv6Gg78QnujlP5VkcptSswyTSlakWr0CooqM0TE9AxtRULaigsEM9Grij31Co1PiWqOwu1uT+0UrFMCbg3BFQGVl8R/PGljEkWINQShauz0NFiweOhp5hQOZ6VHiCvA0KWrzPQWfdPHH5ZADbVmHtjcD3mtM2hHmikX60bj2qRWMbFxOTEQN3TR38s4B9xNbfWolfOyG4B8Kn9w51TaOFZyAvW2ueF3R0T8TLURjcN1Ukkf9m7p9xiv5UwRWWlq6SN3pMLipHYEwzyPIknK7ks0bHkwJOnMWPfa77v7xRbVwM8ONyqUVmkkVGSKJVt1cnWMSquDc2vrlOlqqGx+knGQRiN+rnRRYdaGL25AuGGb1gnxqN2/vdPisoYRRxI4dYI0tEzgggyqT85w56eFUFbwbWKYaPBYSN0wzjP1siFXxzhh87rwTMBYDW2XgNK2nZ+GEUUcY0EcaIB4IoUfCqd8o/wDV0wxijCxwzRSzs9xldNWw8It2jbUnQWK8SSBeasZrhXzFiWuGPeGPxr6bc6HyNfMoQleB1Hce6pVj6aja4B7wD7RUZvRgevweIiHF4Xy/bC5k/EBRezHzQxHvijPtQGiqqMdbHRC+AniLYaVY58NJCmabDtNEJi6qBeSMM0lxxyg8RoJ/b+8Uey8Dh8PgSrmRQetZGaKVGVutkWQEKz58ul9AeHCjNhwfJ5sNJ1eZHgGD6wEZoHw8kwGa+uRwtr34oO+qH/7xkixM8mHERgllZxDIgeHjYSKmmVyBckEXLG96in+i/d2TEYqKVQRBh3V2fkzLqkaHmbgX7h5igN/8Skm0cU0ZBXrFW41BKRoj/iVh6qP2t0jY2dDGDHCjCx6lCrZTxGdmJHqsaqAFRXta30Yx2wIP15ZD7CE/yVklbRuJBkwEA71ZvvuzD41Yn6V/pfmtDh075mb7sZH+esudav8A0u4gGfDx/Vidj/G4A/7ZqiFaVIYy14Fp+1eZKikKKfh4ikhafw660BiNToamkWnbUAWQj9DTU0II00NGL7R8P0rjFfh7Of8AvQRViKfixBHl3UrL66baLuoDEmDedeMKAOlOJiCOOtA87GxsbHke48jW+bPxIlijkHCREf7yg/nWBXB4VrvRxjeswKKT2oWaM+ABzJ+Fl9lWJVB6QML1eOl7pMsg8mWx/ErVXq0TpZwP9TOO9om9d3T4Se2s7pWo6urq6oraeij/AOvX+9lv979LVaGYG7PMII1JUMTEM7i2btSAgAcO8nN3C9J6HcYGw0sXOObNb92RRY+1H9lUzpAiCtCxvd/lbEszEFvl2IU5cxsNAmgtyq/GfrZ1lgPDHof+ZhP9NA4vaqWIwksuMl1ATDiF0DD+1nCdXEPtG/cDXz7EAzBRYliAANSSTYAAc6+mcFgo1w7QqqrBnaOOMgEGK+Vo7XF81pALngR5UMRey5gIl+VY/Dif9oIpMOEU39EZ7k24X591ScsbRsoZgyvcK1srBgM1mHA3AY3FuHDWq1LuxGspSPC7LAkBGR8NKHymxys6FlVuGo4kG1WOTDCKPCxgZQhyhQ7yBbQPoHftMBbQnWiMh3uxsqQxCNmVWl2ksluYXHEgnutnIv8AvHvqj1o+80VtnNLz6/HRD/m7SVj+GF6zmpWo6urq6ivGOlb/ALMw3VQxR/2caL91QPyrFN2cH12Lgj5GRSfsp229ymtzdwASTYAEk9wGpNajP6Yv0i4nrNoS90axxj1LmPvdqrY0p7F4szSSSnjK7v5ZmJA9QNvVSKyE3r0VxWvAKB1ReicKnGhVqQwvCgdVacy16q06EoAiljXW7/bU3iGSQ/ODK311H+Ic6CxGBZNeK8mXUevuoIqZddefP+eNNMlGYiPS9D2oB2Xvppou6jCtNlKAPhV76J9q5Z5IGOkqZl+3HxHmVJP8FU1kpWAxLYeaOZPSjcMB324r6xceug27erZnynCyxAXYrmT7adpfaRb11hoNfQWExKyosiG6OoZT3qwuKyDfzZHyfFtYWjmvIndcn5xfU1z5MK1T8q7XV1dWWl16JMf1eNMZOk8TAeLx9tfw9ZV53B2+k0uJwU6xZoMTiDBmsWkVp5mcBG5rbUjkw7rnHNkY9sPPFMouYnDW7wPSX1gkeutCwm1Dh8fHi8OCMPtQxr21ByS/KI1lVgDYEgOQb/tCfo1UatLh4oxn6pdCvoRBmF2AuFUX0vfTuoXDYuPIAc5ZXdsqpIzKesbLnCqcpIPBre6icfCxZWzoEjBYh1Nsw4OxDDRRewPM34gWAG1JSbLJgTrZfnXub8NAONETgNVvaO0HbHQw5bRiGeUkghjIkkcIsCNEtKxB1zX5W1lsHG0UblljU9pgsZcp6PINbLcg3AsNb8Saz3F74qwxGOjCydThcJCoBshxErM8oBOpUF47/YPnRFZ6R8SI0hwSm5R5cRL4PPJI6L6hI/qK1RqdxmKeV2kkYs7sWZjzJ/nhyAFNVGnV1dXqIWICgliQFA4kk2AHiTRV76KdnZpJcQeCDq1+01mf2KF+/Vm6Q9o9TgZLHtS2iX+O+cjyQOakt29lDC4aOLTMBdyOcjaufK+g8AKznpN2r12JEKnsYcWPjK9i3sXKPMtWvIx7VMAtShS7V5asq8r2ur0CgUq1IRpYUJAuoqRQUCoxRqDSh401owLQKkS4pETsvonzHI+Yq24zZ6Sa+i3eOfmKruMwDRnUaciOFAJJAkgNrIx5fRP6VDTQFTZhY1NlKFxQIOuqnkf50oIgrXlqNeAH0fYePqodkoGWSmylEWritBfejDbN0bCudUu8V+aE9tfUTfybwqf3z2H8rw5VR86nbi+0Bqnkw087HlWTYTEPDIksZs6NmU/EHwIuD4Gtp2LtRMTCsqcG4qeKMPSU+IPt0POtRKwYjvuDzB0IPcRyNcBcgDUk2AHEnuA5mrv0k7u9W/ymMdiQ/OgfQkPBvJv8XnQmwN9RhFAjwWGz2sZAXDt5lsx99vCstCN1+jyfEEPiA0EPcR864/dQ+gPFvYamtuYRMKj4XEMzYKF8NNEVBEscc0s6OM66sVfKQeNiONRWM6UcWwskcEfjld2Hlma3tBqu4bbbPK7YtpJUnQxzG4LhbhkeMHsgo6qwHDQjnVRsHRzvquLU4eWQHEREhGbsnExA2SXKfp2tmX189LnFi0dmVXRmXRlVgWXwYA3FfPW2NzXjgTEwOuJw5QMzxggxkDtEodcoPPiOYFr0Fu9uxicYScOgspsZWORFJ5ZuJOvAA0MbFvlvhkdcHgwZsTIbSdUUYwR/TN27IktewbReLcgYN924oWwkLokcEuKaRowS6GWPDhcPCzMBnBCOxJHaa/fStzt3IsAHdZBNO6lQyxt1SgdpkVh6R7OYi9yE4Cq70mbTQquHR2dxiDM5a91tCIwGv6JLF2y6WFtACKCX3o6M0e8mCIjbnC39WfsN9A+BuPKsxx+BkgcxzI0bj6LCx8weDDxFxU9snfzG4dcokEqjgJwZLeTZg3tJpzbW/mIxSdXLFhSv90zEHvUu5ynxGtF6q1Xvoz3fzv8AKpB2UJEIP0n4M/kuoHjfuqC3Q3bbGy63EKEda/v6tT9Y+4a919jijSJAqhUjjWwHBVVR7gAKSJaA3m2yuEw7ymxYdmNT9OQ+iPLmfAGsNLEksxJZiWZjxZmN2J8yTU7vnvEcbPdSeojuIh9b60pHeeXcAO81BA0tSPRXtq8r0GorrVwFKBpSLc0BGEXnRsYpuOO1PotARh1ooCkQrpRAWgtxFDYldPj5U/e386VzC+lBB4jZ4Oq6Hu5f7VFYzCmxBFjyqxOtjam3UEWIvVRSytcTf0tfHnUttTZ+U3XgeXcajCtRTDw92oprLRVq4i9AJap7c/b3ySWz/wBTJbP+43ASAe4+HkKiGjpBWg22eJJUKsA6OtiOKsrD4WrIN7d1XwbFlu8BPZfiVvwSTuPIHgfPSpvc/eRsOBHLcwfRPFornkOacdOXLurRQUlT6Lo6+DKyn3EVr1PHz7XVoO8/R8ReTB6jUmEnh/dMf8J9R4CqBJGVJVgVZTZlYEEHuIOoNZalKXEOEKB2CMwZkDHIzDQMV4E8NfCrXsfft8JhUw8MKMBnLtKWbMzuzMAqZbDtW4mqhXUFkx2/OLkFg4jFsoMefMF4EB3Zivmtj41Wz8dT4k8TXV38+s8BQdVg3U3WkxrX1SBTZpO+3FY78W8eA91TO6u4TSWkxYKJxEXB2+39QeHHyrSooljUKoVUUWAFgqqO7kBVkS03s/BJBGscShUUWAHvJPMnmedZv0hb29aWwuHb5sG0zj9oR+zU/VHM8zpwvd7fTfMyhoMI3Y1Ekw4uOaxH6ve3PlpqaCI6WpI4CvRXlqUKiur0V1q9FB6BROETnTCLc0fGtA/HRUEdzQ0YqQw4sKB5Ep0LXsYp7LQWPypNu72cq8rie+gZxC8/bQxo8igpUsfD30A+IizAj+QagpotbHiKsDGo/aMFxmHLj5d9BCyQ2porRpoiMxdxv460EZHAx4D9KJjwQGp1Pu/3ox8Snj7KZbFr3H3frQJZKc2TtmXCyERnMjC7RN6JPMj6racR6waElxRPAW95oVdDfxoNS2FvLBitEbLJziewfxy8mHiPXandtbAw+KHz0YJHBx2XXyYa28DceFZRPhdQV56qRyI148iKmtlb5YmDsyfPoOTmzjyktc/xA1rUw/tTo1cXOGlVx9SXst6nUEH2CqzLutjFfIcNKTyKjMv3x2R6zWn7M3yws1gX6pvqy2X2PfKfbVgU3FxqDwI1FMhtZVszo7xMljMyQrzF+sf7q9n8Xqq9bB3Uw+EsyLmk/tHszfw8l9Qpe096MNBcNIGcfQj7bX7iBov8RFVLa2/E8gIgUQr9drPJ6h6Kn71OQ7V42tteHDLmmcLf0RxZvBFGrVl+9G9smMJjW8UH1LjNJ/ekaW/dGnffS0NiEZ3zyMzux1ZyWa1ibEmhpTqalph0LavSgNMq5pYl8KikvER5U0UokYjwNIZweQFAxSxSrU7DBz9lAuCO3nT60gGnUW9UE4cUfGKFiFqLiqAmMU+Kaip8CgnCK8vXg8NR/POuBoO8qTItxbnyr01xPfQAuKaaisSnMeuhSaqIjGQZTpwPD9KHqalQMLGoieIqbH1HvqKZNJIpZpBoEFaSVpZpJoFQyZfLmKfniRhe4Hj+RoU0g0DTReujYMIVUrmcKfSQMwQ+ag2PrpiK1xfQUTJjByF/dQIWADRVFhp3CvDETcX5d3A0hsT4fiP5U08xOnAdwoPJ28ifDgP1NAvFRRFeEUAJSuFFstNNHQN5aTlpzLT0MN9T/wCaBuGK+p4fGixXuWuy0HpSlxxEUqJe+iEFB5EaLjpkR06gIoC4qJFCRGihQSuW2qm3hyr0SA8dD/PsrhSZ+FA5e1dSY/RFcOJoOagp47a/yKNamJuHqNAEabkQEWOopyk1URWJwxXXiO/u86GNTUnA+RqFNRSTSDSzSTQJNINLNINB1eXr2k0HGkkUqvDQJrw16a8FAk0mlmvYfSHnQLiw3M+z9adIp2kNQN2p2OOmxRQoE5aUor2lCgejohFodKLjoPRFToBrkp2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data:image/jpeg;base64,/9j/4AAQSkZJRgABAQAAAQABAAD/2wCEAAkGBxQSEhUUEhQUFRQUFBUXFBUVFRQVFhQUFRQWFhQUFBQYHCggGBolHBQUITEhJykrLi4uFx80ODQsNygtLisBCgoKDg0OFxAQFCwcFRwsLCwsLCwsLCwsLCwsLCwsLCwsLCssLCwsLCw2LCw3LDc3LDcsLCwrLCw3Nzc3LCw3K//AABEIAMkA+wMBIgACEQEDEQH/xAAcAAABBQEBAQAAAAAAAAAAAAAEAgMFBgcAAQj/xABJEAACAQIDBAYFCQQIBQUAAAABAgMAEQQSIQUGMUEHEyJRYXEygZGhsRQjQlJykqLB0UNigvAkM1NzssLS4VSDk7PxFRY0NUT/xAAWAQEBAQAAAAAAAAAAAAAAAAAAAQL/xAAaEQEBAQEBAQEAAAAAAAAAAAAAAREhMUEC/9oADAMBAAIRAxEAPwArGjsN9k/Cq8TVgxfoN9k/Cq+TQJNciEkAak8K8NPbOb51PP8AKgcGAl+r71/WlHAyc0PqsfcKnHNC4PHCQEi4t32/Kgg3S1NNUttogZW5k2PiPGou4PhQdDhme+UXtx4D40nEYJ0F2Ww8wfhU9szDZIwTxbX1cvd8acxEQZSp5i1BUWpMcRY2HGnZUIJB4jQ+qnNnD5weR+FAzLg3UEkCw8RQ4apzH+g3lUAvEeY+NAX8jfu94/Wvfkzjl7xUgzUzHiQ3A3oAlmtxomCQsQBxOgpGPS635j3juoPBT2dftCgn0wMh5D7y/rTj7OkAJIFgCTqOA9dKixdJk2z2GGV9VIuV01FuN6AM0SNmynXLx8V/WgUmBq4xHsr5D4UFbOzZfqe9f1oWSMqbEEHuItVl+WqZDHY5hz0twvTO1UBja/0RcHuNBXaIw+Ed/RFx38B76FJq0xLlAA4AWoIR9lyD6IPkRQZHfU421QrFXVltwPfUJJLmYk8SSaD0UsUgUsUExsn0P4j8BRwoLZHoH7R+Ao+qgfEnsN9k/Cq+amsQ3Zb7J+FQWaoriae2f/Wp5/lQ5pzBuBIpJsAdaCyMbUhGFtLWOulDttCP6w9/6UDs/HKEsxsRw48KATaMrFyG0y6ADh5+umMPHmYL3n3c/dRe1JkexVhmGnA6ikbLlRSWYgHgOPrPwoLAmJsLHhy8PKvMOnYAzZiBqedRGL2ioHYIJv4+2m8JtTjnIU8rX1oPNtQ5Xzcm+I4/lQ2zh84PI/Cjcdj45EILC41B14/+KBwLBXBJ0119VAdtEfNt5VXlGo8x8ansbi0KMAwuRpxqEA1HmKCXeovAwsDciwtbXnU5s/CNiDaIXA4uQQi+bW4+A1q37O2HFEhUgOWFnZhx8AOQqyJrO8U/YbyPvqKwx7a+Yq57y7ovbNhu0vExE9r+Bj6XkdfOqTG2VxmuLHUEEEW4gjiDUVNiUimJtpKVIBNz4eNMnFr9b401LilIOvI9/dQcmIq3YLaFgL9w+FUASVMw7RUAdrl40F2inVrkWvz7/wCeFRe25mvl+gddOduRqCw21Qsja9k29oAqRl2pHImUsL8QbHQ+ygDJqWh2iUUCRTwFiOY5VDJIDbu5+VTybRjI9IDwOlAWxBGvA8j+lQGPQJIQOGhHhflUnLtCMD0r+A1qExM+di3fy7hQOI1PKaEU08j0E/sj0D9o/AUfUbsduwftH4CpHNVRHzN2T5H4VAE1OycD5VX71FKzV2akE0kmgWTSDXman8Jhw97mwHGgbghaRsqKWY8lFz5+XjRb7v4ofsW9RQ+4NU5uZDlmexuDFof4xVn2jjkgiaWQkIguxAJNrgcBx41ZE1mzbJxA/YS/cY/Ckf8Apc5/YTf9J/0q3Lv9gf7Vh5xS/ktOrvxgT+3t5xzD/JTIdU0bExJ/YS+tSPjT0W7uL5QsPNox8Wq4jfDBf8Qnsf4ZaCxHSBgl9FpH+zGw975aZDqNw2587/1hSP1lz7Bp76nMBujBHq4Mp/f9H7g09t6rmN6TR+xw585XAt/AgN/vCqztPfLGT3BlMan6MQ6v8Q7XvpwytU2rtzDYRbSOqkDsxrq5H7sa6geOgrPttdIU8jj5P8yikEXCu725PcEAeA9tU4m5J5nieZPea6mrI1bdvf2KeyYi0Mp0Bv8ANufBj6J8D7TU3tnd2DFayJZ7aSIcr25XP0h53rDqldk7yYnDWEUrZR9Bu2nkFb0fVammLbtDo8kFzDKjjksgKH7wuD7BUDi91cYl7wOw70Kvf1Kb+6pnBdJkgsJoEbvaNyn4WB+IqZw3SNhW9NZk81Vh+FifdTidZ6+zJxxgnHnDJ/ppI2dPygn/AOlJ/prUo9+cCf29vOOYf5KdO+eC/wCIX7sv+mmHWYQ7GxTcMNP/ANJx8RR0W7WNP/539bRj4tV6k37wI/bE+UUv+mjtg7xw4wuIc/zeXMWXL6Wa1tf3TVyHWczbIxUSl5IXVVF2a6kAd5yk0xHiga0nfVrYHEa27FvawH51jiT1LCJ/NXBqiosXRkc4NRRymnVNCI1Pq1BO7KNk9Z/KpESVGbOPYHr+Jo0NVQwWqvmpYS1DM2p86iuNJzVxNJJoPSaPwKZVJbQEc+7vPtoLCx5mA5cT6qXtHEknLyHxoLZukwMrW4dUbW4ektSO+/8A8DEfYH+JagNxMTecrbhC3rs6frVh30H9BxH92fcQa1PE+sSrWuijcjBY7BPNiomd1ndARLKnYVI2AsjAcWNZLW3dCm2sPDgJFmnhiY4mQhZJEQ2McQBsxvbQ+ystI/encHZ77NfHYDrYgkbSKHMtpFQkMrJN2lJsQCLa24g1Qtwd3/l+OigYHq9ZJrEj5pNWFxwzEqtxr2q0rfjbOH2pshHjxUcU4VZmwxnVC7KPnIXjLDMQQSt+ar30F0JyYXCwz4nEYiCOSQ5VV5EDrFFck5Cb3ZidOeRaBrpX6PcPhMKuIwcZQJIFmGeR7pJZVbtk2s+UaW9M34VC9Dm7+HxuInTFRiRUhVlBZ1sxexPZI5VpmA3j2XjsFNCJkhilMyuk7rG+aYmR3Adr+lISCOB7rVQOhTFxYXGYoTzRJaPIHaRFR2SWxKMTZgbXFuVBGbP2Bh33g+RtH/RvlE6dXmcdlIJHUZr5tCoPHlWlT9HmxnlbChMmIEYkyrPKJAhNg6hmIIv4Ed9Z/svaEQ3l64yRiH5TiD1pderscPKAc97WJIHrrT5cTstMa20XxkHWiAQj5+IqqBiSVQalje3PwFBkB3QGG2zDgZz1sTSx2OqmSGS9s2U3U6EG3NfGtH3n3L2RhImLYWa5jkZWjXGzKpRb3kZMwQag3aw0PcaouJ3nixm34MUDkgWWJFd+x83GD22v6ILMx15EXrU97NsQTwSJFtHDRq0MquoaGQyBkIsCXGU2uNO+gyjoe3Zw+PmnTFoXEcUbKA7pZmYgm6ML8Kvr9GOysQJo8Os0MsLZGcPOQr5Qw0lJV11F7e0VT+gnaUUM+JaeWOINDGAZHVATnYkAsRci9aJtLebCY2DGYY42LDuGaJJROqZgUV0kRgwzJ2srWOuVhzoMa6Pt2kx20Bh5W+bRZHkyGxkWMhcqNyuWBuNbA8OIunSTsHZWEw8yR4aaLEIqdS9sR1cjOyjSRiY3sCSV46G2vCndHeFjGPCzYoYQxLIEmR1A64dhQjsCjLqx10YC2t61/e3eHCw7MlixGLixUrwSIMpjzzOykIRHGbLYldeAteg+dav/AERnt4n7MPxkrP6v/RGO3ifsw/GSrPS+LN0hSZdnz+PVj2zIPzrFmNq2LpOa2zpfF4f+6h/KsbzXFKzDiTURFPUcDTiPUVP4fFVIRSXqtwy0fBPQXPBNZF8qLD1E4LFCwB7h8KODjvqoB6yoqVu0fM/GjS1RuIbtGopeevc1DZ6VnoJHZx7R8vzFM7QSzX5GmIMRla/t8qkXKuvgaA3cFv6X5wv/AIkP5VcN7xfA4n+5c+wXqn7mwlMYncVkH4SdR/DV23lTNhMQO+CX/Aa1PE+sKryvadwmGeV0jjGZ5GCoO9mNh5Dx5VlsYuwcQcP8qER6gEjrLpybITlvmIDaXta9RtbPu5tDBYVhs2R43MEMglnmKLGZJZA0uHQNxW7XIv8ARsbkG1D6Qd1DgZrpc4eYkxHjkPExE+HEd477GqmqpXfz6zwrr1rfRZuyqQri5FBlk1iuL9XHwDL+82pv3W8bwZ/hd0cdIAyYWUg8MwWP3SEVEdS2fJbtZsttPSvlt7a+l14183STWmL90pb2PerSUTjN3cXELyYadRzPVsQPMqCBUYLHhX043GqF0l7rwvBJikCxzRjMxFlEq3AIYc27jxJ050xNZBXV2YXtfXuq29HW6/y2fPKP6NAQ0pPB24rFfu5t4faFRUPPu7iEwy4pkHUtls2dCQH0RmQG4DcvMVFAVte39qYPHSNs0OoMsSNFPEysnWozFIWy92W9r2IYjQ2vjmPwbwyPFILPGxVhxFweR5g8QeYIoQxWidEkemJbxiHs6w/nWd1p3RMn9Hmbvnt92JD/AJjVhfBXSq1tnt4yxD8V/wAqx4CwrXOlhv6Gg78QnujlP5VkcptSswyTSlakWr0CooqM0TE9AxtRULaigsEM9Grij31Co1PiWqOwu1uT+0UrFMCbg3BFQGVl8R/PGljEkWINQShauz0NFiweOhp5hQOZ6VHiCvA0KWrzPQWfdPHH5ZADbVmHtjcD3mtM2hHmikX60bj2qRWMbFxOTEQN3TR38s4B9xNbfWolfOyG4B8Kn9w51TaOFZyAvW2ueF3R0T8TLURjcN1Ukkf9m7p9xiv5UwRWWlq6SN3pMLipHYEwzyPIknK7ks0bHkwJOnMWPfa77v7xRbVwM8ONyqUVmkkVGSKJVt1cnWMSquDc2vrlOlqqGx+knGQRiN+rnRRYdaGL25AuGGb1gnxqN2/vdPisoYRRxI4dYI0tEzgggyqT85w56eFUFbwbWKYaPBYSN0wzjP1siFXxzhh87rwTMBYDW2XgNK2nZ+GEUUcY0EcaIB4IoUfCqd8o/wDV0wxijCxwzRSzs9xldNWw8It2jbUnQWK8SSBeasZrhXzFiWuGPeGPxr6bc6HyNfMoQleB1Hce6pVj6aja4B7wD7RUZvRgevweIiHF4Xy/bC5k/EBRezHzQxHvijPtQGiqqMdbHRC+AniLYaVY58NJCmabDtNEJi6qBeSMM0lxxyg8RoJ/b+8Uey8Dh8PgSrmRQetZGaKVGVutkWQEKz58ul9AeHCjNhwfJ5sNJ1eZHgGD6wEZoHw8kwGa+uRwtr34oO+qH/7xkixM8mHERgllZxDIgeHjYSKmmVyBckEXLG96in+i/d2TEYqKVQRBh3V2fkzLqkaHmbgX7h5igN/8Skm0cU0ZBXrFW41BKRoj/iVh6qP2t0jY2dDGDHCjCx6lCrZTxGdmJHqsaqAFRXta30Yx2wIP15ZD7CE/yVklbRuJBkwEA71ZvvuzD41Yn6V/pfmtDh075mb7sZH+esudav8A0u4gGfDx/Vidj/G4A/7ZqiFaVIYy14Fp+1eZKikKKfh4ikhafw660BiNToamkWnbUAWQj9DTU0II00NGL7R8P0rjFfh7Of8AvQRViKfixBHl3UrL66baLuoDEmDedeMKAOlOJiCOOtA87GxsbHke48jW+bPxIlijkHCREf7yg/nWBXB4VrvRxjeswKKT2oWaM+ABzJ+Fl9lWJVB6QML1eOl7pMsg8mWx/ErVXq0TpZwP9TOO9om9d3T4Se2s7pWo6urq6oraeij/AOvX+9lv979LVaGYG7PMII1JUMTEM7i2btSAgAcO8nN3C9J6HcYGw0sXOObNb92RRY+1H9lUzpAiCtCxvd/lbEszEFvl2IU5cxsNAmgtyq/GfrZ1lgPDHof+ZhP9NA4vaqWIwksuMl1ATDiF0DD+1nCdXEPtG/cDXz7EAzBRYliAANSSTYAAc6+mcFgo1w7QqqrBnaOOMgEGK+Vo7XF81pALngR5UMRey5gIl+VY/Dif9oIpMOEU39EZ7k24X591ScsbRsoZgyvcK1srBgM1mHA3AY3FuHDWq1LuxGspSPC7LAkBGR8NKHymxys6FlVuGo4kG1WOTDCKPCxgZQhyhQ7yBbQPoHftMBbQnWiMh3uxsqQxCNmVWl2ksluYXHEgnutnIv8AvHvqj1o+80VtnNLz6/HRD/m7SVj+GF6zmpWo6urq6ivGOlb/ALMw3VQxR/2caL91QPyrFN2cH12Lgj5GRSfsp229ymtzdwASTYAEk9wGpNajP6Yv0i4nrNoS90axxj1LmPvdqrY0p7F4szSSSnjK7v5ZmJA9QNvVSKyE3r0VxWvAKB1ReicKnGhVqQwvCgdVacy16q06EoAiljXW7/bU3iGSQ/ODK311H+Ic6CxGBZNeK8mXUevuoIqZddefP+eNNMlGYiPS9D2oB2Xvppou6jCtNlKAPhV76J9q5Z5IGOkqZl+3HxHmVJP8FU1kpWAxLYeaOZPSjcMB324r6xceug27erZnynCyxAXYrmT7adpfaRb11hoNfQWExKyosiG6OoZT3qwuKyDfzZHyfFtYWjmvIndcn5xfU1z5MK1T8q7XV1dWWl16JMf1eNMZOk8TAeLx9tfw9ZV53B2+k0uJwU6xZoMTiDBmsWkVp5mcBG5rbUjkw7rnHNkY9sPPFMouYnDW7wPSX1gkeutCwm1Dh8fHi8OCMPtQxr21ByS/KI1lVgDYEgOQb/tCfo1UatLh4oxn6pdCvoRBmF2AuFUX0vfTuoXDYuPIAc5ZXdsqpIzKesbLnCqcpIPBre6icfCxZWzoEjBYh1Nsw4OxDDRRewPM34gWAG1JSbLJgTrZfnXub8NAONETgNVvaO0HbHQw5bRiGeUkghjIkkcIsCNEtKxB1zX5W1lsHG0UblljU9pgsZcp6PINbLcg3AsNb8Saz3F74qwxGOjCydThcJCoBshxErM8oBOpUF47/YPnRFZ6R8SI0hwSm5R5cRL4PPJI6L6hI/qK1RqdxmKeV2kkYs7sWZjzJ/nhyAFNVGnV1dXqIWICgliQFA4kk2AHiTRV76KdnZpJcQeCDq1+01mf2KF+/Vm6Q9o9TgZLHtS2iX+O+cjyQOakt29lDC4aOLTMBdyOcjaufK+g8AKznpN2r12JEKnsYcWPjK9i3sXKPMtWvIx7VMAtShS7V5asq8r2ur0CgUq1IRpYUJAuoqRQUCoxRqDSh401owLQKkS4pETsvonzHI+Yq24zZ6Sa+i3eOfmKruMwDRnUaciOFAJJAkgNrIx5fRP6VDTQFTZhY1NlKFxQIOuqnkf50oIgrXlqNeAH0fYePqodkoGWSmylEWritBfejDbN0bCudUu8V+aE9tfUTfybwqf3z2H8rw5VR86nbi+0Bqnkw087HlWTYTEPDIksZs6NmU/EHwIuD4Gtp2LtRMTCsqcG4qeKMPSU+IPt0POtRKwYjvuDzB0IPcRyNcBcgDUk2AHEnuA5mrv0k7u9W/ymMdiQ/OgfQkPBvJv8XnQmwN9RhFAjwWGz2sZAXDt5lsx99vCstCN1+jyfEEPiA0EPcR864/dQ+gPFvYamtuYRMKj4XEMzYKF8NNEVBEscc0s6OM66sVfKQeNiONRWM6UcWwskcEfjld2Hlma3tBqu4bbbPK7YtpJUnQxzG4LhbhkeMHsgo6qwHDQjnVRsHRzvquLU4eWQHEREhGbsnExA2SXKfp2tmX189LnFi0dmVXRmXRlVgWXwYA3FfPW2NzXjgTEwOuJw5QMzxggxkDtEodcoPPiOYFr0Fu9uxicYScOgspsZWORFJ5ZuJOvAA0MbFvlvhkdcHgwZsTIbSdUUYwR/TN27IktewbReLcgYN924oWwkLokcEuKaRowS6GWPDhcPCzMBnBCOxJHaa/fStzt3IsAHdZBNO6lQyxt1SgdpkVh6R7OYi9yE4Cq70mbTQquHR2dxiDM5a91tCIwGv6JLF2y6WFtACKCX3o6M0e8mCIjbnC39WfsN9A+BuPKsxx+BkgcxzI0bj6LCx8weDDxFxU9snfzG4dcokEqjgJwZLeTZg3tJpzbW/mIxSdXLFhSv90zEHvUu5ynxGtF6q1Xvoz3fzv8AKpB2UJEIP0n4M/kuoHjfuqC3Q3bbGy63EKEda/v6tT9Y+4a919jijSJAqhUjjWwHBVVR7gAKSJaA3m2yuEw7ymxYdmNT9OQ+iPLmfAGsNLEksxJZiWZjxZmN2J8yTU7vnvEcbPdSeojuIh9b60pHeeXcAO81BA0tSPRXtq8r0GorrVwFKBpSLc0BGEXnRsYpuOO1PotARh1ooCkQrpRAWgtxFDYldPj5U/e386VzC+lBB4jZ4Oq6Hu5f7VFYzCmxBFjyqxOtjam3UEWIvVRSytcTf0tfHnUttTZ+U3XgeXcajCtRTDw92oprLRVq4i9AJap7c/b3ySWz/wBTJbP+43ASAe4+HkKiGjpBWg22eJJUKsA6OtiOKsrD4WrIN7d1XwbFlu8BPZfiVvwSTuPIHgfPSpvc/eRsOBHLcwfRPFornkOacdOXLurRQUlT6Lo6+DKyn3EVr1PHz7XVoO8/R8ReTB6jUmEnh/dMf8J9R4CqBJGVJVgVZTZlYEEHuIOoNZalKXEOEKB2CMwZkDHIzDQMV4E8NfCrXsfft8JhUw8MKMBnLtKWbMzuzMAqZbDtW4mqhXUFkx2/OLkFg4jFsoMefMF4EB3Zivmtj41Wz8dT4k8TXV38+s8BQdVg3U3WkxrX1SBTZpO+3FY78W8eA91TO6u4TSWkxYKJxEXB2+39QeHHyrSooljUKoVUUWAFgqqO7kBVkS03s/BJBGscShUUWAHvJPMnmedZv0hb29aWwuHb5sG0zj9oR+zU/VHM8zpwvd7fTfMyhoMI3Y1Ekw4uOaxH6ve3PlpqaCI6WpI4CvRXlqUKiur0V1q9FB6BROETnTCLc0fGtA/HRUEdzQ0YqQw4sKB5Ep0LXsYp7LQWPypNu72cq8rie+gZxC8/bQxo8igpUsfD30A+IizAj+QagpotbHiKsDGo/aMFxmHLj5d9BCyQ2porRpoiMxdxv460EZHAx4D9KJjwQGp1Pu/3ox8Snj7KZbFr3H3frQJZKc2TtmXCyERnMjC7RN6JPMj6racR6waElxRPAW95oVdDfxoNS2FvLBitEbLJziewfxy8mHiPXandtbAw+KHz0YJHBx2XXyYa28DceFZRPhdQV56qRyI148iKmtlb5YmDsyfPoOTmzjyktc/xA1rUw/tTo1cXOGlVx9SXst6nUEH2CqzLutjFfIcNKTyKjMv3x2R6zWn7M3yws1gX6pvqy2X2PfKfbVgU3FxqDwI1FMhtZVszo7xMljMyQrzF+sf7q9n8Xqq9bB3Uw+EsyLmk/tHszfw8l9Qpe096MNBcNIGcfQj7bX7iBov8RFVLa2/E8gIgUQr9drPJ6h6Kn71OQ7V42tteHDLmmcLf0RxZvBFGrVl+9G9smMJjW8UH1LjNJ/ekaW/dGnffS0NiEZ3zyMzux1ZyWa1ibEmhpTqalph0LavSgNMq5pYl8KikvER5U0UokYjwNIZweQFAxSxSrU7DBz9lAuCO3nT60gGnUW9UE4cUfGKFiFqLiqAmMU+Kaip8CgnCK8vXg8NR/POuBoO8qTItxbnyr01xPfQAuKaaisSnMeuhSaqIjGQZTpwPD9KHqalQMLGoieIqbH1HvqKZNJIpZpBoEFaSVpZpJoFQyZfLmKfniRhe4Hj+RoU0g0DTReujYMIVUrmcKfSQMwQ+ag2PrpiK1xfQUTJjByF/dQIWADRVFhp3CvDETcX5d3A0hsT4fiP5U08xOnAdwoPJ28ifDgP1NAvFRRFeEUAJSuFFstNNHQN5aTlpzLT0MN9T/wCaBuGK+p4fGixXuWuy0HpSlxxEUqJe+iEFB5EaLjpkR06gIoC4qJFCRGihQSuW2qm3hyr0SA8dD/PsrhSZ+FA5e1dSY/RFcOJoOagp47a/yKNamJuHqNAEabkQEWOopyk1URWJwxXXiO/u86GNTUnA+RqFNRSTSDSzSTQJNINLNINB1eXr2k0HGkkUqvDQJrw16a8FAk0mlmvYfSHnQLiw3M+z9adIp2kNQN2p2OOmxRQoE5aUor2lCgejohFodKLjoPRFToBrkp2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data:image/jpeg;base64,/9j/4AAQSkZJRgABAQAAAQABAAD/2wCEAAkGBxQSEhUUEhQUFRQUFBUXFBUVFRQVFhQUFRQWFhQUFBQYHCggGBolHBQUITEhJykrLi4uFx80ODQsNygtLisBCgoKDg0OFxAQFCwcFRwsLCwsLCwsLCwsLCwsLCwsLCwsLCssLCwsLCw2LCw3LDc3LDcsLCwrLCw3Nzc3LCw3K//AABEIAMkA+wMBIgACEQEDEQH/xAAcAAABBQEBAQAAAAAAAAAAAAAEAgMFBgcAAQj/xABJEAACAQIDBAYFCQQIBQUAAAABAgMAEQQSIQUGMUEHEyJRYXEygZGhsRQjQlJykqLB0UNigvAkM1NzssLS4VSDk7PxFRY0NUT/xAAWAQEBAQAAAAAAAAAAAAAAAAAAAQL/xAAaEQEBAQEBAQEAAAAAAAAAAAAAAREhMUEC/9oADAMBAAIRAxEAPwArGjsN9k/Cq8TVgxfoN9k/Cq+TQJNciEkAak8K8NPbOb51PP8AKgcGAl+r71/WlHAyc0PqsfcKnHNC4PHCQEi4t32/Kgg3S1NNUttogZW5k2PiPGou4PhQdDhme+UXtx4D40nEYJ0F2Ww8wfhU9szDZIwTxbX1cvd8acxEQZSp5i1BUWpMcRY2HGnZUIJB4jQ+qnNnD5weR+FAzLg3UEkCw8RQ4apzH+g3lUAvEeY+NAX8jfu94/Wvfkzjl7xUgzUzHiQ3A3oAlmtxomCQsQBxOgpGPS635j3juoPBT2dftCgn0wMh5D7y/rTj7OkAJIFgCTqOA9dKixdJk2z2GGV9VIuV01FuN6AM0SNmynXLx8V/WgUmBq4xHsr5D4UFbOzZfqe9f1oWSMqbEEHuItVl+WqZDHY5hz0twvTO1UBja/0RcHuNBXaIw+Ed/RFx38B76FJq0xLlAA4AWoIR9lyD6IPkRQZHfU421QrFXVltwPfUJJLmYk8SSaD0UsUgUsUExsn0P4j8BRwoLZHoH7R+Ao+qgfEnsN9k/Cq+amsQ3Zb7J+FQWaoriae2f/Wp5/lQ5pzBuBIpJsAdaCyMbUhGFtLWOulDttCP6w9/6UDs/HKEsxsRw48KATaMrFyG0y6ADh5+umMPHmYL3n3c/dRe1JkexVhmGnA6ikbLlRSWYgHgOPrPwoLAmJsLHhy8PKvMOnYAzZiBqedRGL2ioHYIJv4+2m8JtTjnIU8rX1oPNtQ5Xzcm+I4/lQ2zh84PI/Cjcdj45EILC41B14/+KBwLBXBJ0119VAdtEfNt5VXlGo8x8ansbi0KMAwuRpxqEA1HmKCXeovAwsDciwtbXnU5s/CNiDaIXA4uQQi+bW4+A1q37O2HFEhUgOWFnZhx8AOQqyJrO8U/YbyPvqKwx7a+Yq57y7ovbNhu0vExE9r+Bj6XkdfOqTG2VxmuLHUEEEW4gjiDUVNiUimJtpKVIBNz4eNMnFr9b401LilIOvI9/dQcmIq3YLaFgL9w+FUASVMw7RUAdrl40F2inVrkWvz7/wCeFRe25mvl+gddOduRqCw21Qsja9k29oAqRl2pHImUsL8QbHQ+ygDJqWh2iUUCRTwFiOY5VDJIDbu5+VTybRjI9IDwOlAWxBGvA8j+lQGPQJIQOGhHhflUnLtCMD0r+A1qExM+di3fy7hQOI1PKaEU08j0E/sj0D9o/AUfUbsduwftH4CpHNVRHzN2T5H4VAE1OycD5VX71FKzV2akE0kmgWTSDXman8Jhw97mwHGgbghaRsqKWY8lFz5+XjRb7v4ofsW9RQ+4NU5uZDlmexuDFof4xVn2jjkgiaWQkIguxAJNrgcBx41ZE1mzbJxA/YS/cY/Ckf8Apc5/YTf9J/0q3Lv9gf7Vh5xS/ktOrvxgT+3t5xzD/JTIdU0bExJ/YS+tSPjT0W7uL5QsPNox8Wq4jfDBf8Qnsf4ZaCxHSBgl9FpH+zGw975aZDqNw2587/1hSP1lz7Bp76nMBujBHq4Mp/f9H7g09t6rmN6TR+xw585XAt/AgN/vCqztPfLGT3BlMan6MQ6v8Q7XvpwytU2rtzDYRbSOqkDsxrq5H7sa6geOgrPttdIU8jj5P8yikEXCu725PcEAeA9tU4m5J5nieZPea6mrI1bdvf2KeyYi0Mp0Bv8ANufBj6J8D7TU3tnd2DFayJZ7aSIcr25XP0h53rDqldk7yYnDWEUrZR9Bu2nkFb0fVammLbtDo8kFzDKjjksgKH7wuD7BUDi91cYl7wOw70Kvf1Kb+6pnBdJkgsJoEbvaNyn4WB+IqZw3SNhW9NZk81Vh+FifdTidZ6+zJxxgnHnDJ/ppI2dPygn/AOlJ/prUo9+cCf29vOOYf5KdO+eC/wCIX7sv+mmHWYQ7GxTcMNP/ANJx8RR0W7WNP/539bRj4tV6k37wI/bE+UUv+mjtg7xw4wuIc/zeXMWXL6Wa1tf3TVyHWczbIxUSl5IXVVF2a6kAd5yk0xHiga0nfVrYHEa27FvawH51jiT1LCJ/NXBqiosXRkc4NRRymnVNCI1Pq1BO7KNk9Z/KpESVGbOPYHr+Jo0NVQwWqvmpYS1DM2p86iuNJzVxNJJoPSaPwKZVJbQEc+7vPtoLCx5mA5cT6qXtHEknLyHxoLZukwMrW4dUbW4ektSO+/8A8DEfYH+JagNxMTecrbhC3rs6frVh30H9BxH92fcQa1PE+sSrWuijcjBY7BPNiomd1ndARLKnYVI2AsjAcWNZLW3dCm2sPDgJFmnhiY4mQhZJEQ2McQBsxvbQ+ystI/encHZ77NfHYDrYgkbSKHMtpFQkMrJN2lJsQCLa24g1Qtwd3/l+OigYHq9ZJrEj5pNWFxwzEqtxr2q0rfjbOH2pshHjxUcU4VZmwxnVC7KPnIXjLDMQQSt+ar30F0JyYXCwz4nEYiCOSQ5VV5EDrFFck5Cb3ZidOeRaBrpX6PcPhMKuIwcZQJIFmGeR7pJZVbtk2s+UaW9M34VC9Dm7+HxuInTFRiRUhVlBZ1sxexPZI5VpmA3j2XjsFNCJkhilMyuk7rG+aYmR3Adr+lISCOB7rVQOhTFxYXGYoTzRJaPIHaRFR2SWxKMTZgbXFuVBGbP2Bh33g+RtH/RvlE6dXmcdlIJHUZr5tCoPHlWlT9HmxnlbChMmIEYkyrPKJAhNg6hmIIv4Ed9Z/svaEQ3l64yRiH5TiD1pderscPKAc97WJIHrrT5cTstMa20XxkHWiAQj5+IqqBiSVQalje3PwFBkB3QGG2zDgZz1sTSx2OqmSGS9s2U3U6EG3NfGtH3n3L2RhImLYWa5jkZWjXGzKpRb3kZMwQag3aw0PcaouJ3nixm34MUDkgWWJFd+x83GD22v6ILMx15EXrU97NsQTwSJFtHDRq0MquoaGQyBkIsCXGU2uNO+gyjoe3Zw+PmnTFoXEcUbKA7pZmYgm6ML8Kvr9GOysQJo8Os0MsLZGcPOQr5Qw0lJV11F7e0VT+gnaUUM+JaeWOINDGAZHVATnYkAsRci9aJtLebCY2DGYY42LDuGaJJROqZgUV0kRgwzJ2srWOuVhzoMa6Pt2kx20Bh5W+bRZHkyGxkWMhcqNyuWBuNbA8OIunSTsHZWEw8yR4aaLEIqdS9sR1cjOyjSRiY3sCSV46G2vCndHeFjGPCzYoYQxLIEmR1A64dhQjsCjLqx10YC2t61/e3eHCw7MlixGLixUrwSIMpjzzOykIRHGbLYldeAteg+dav/AERnt4n7MPxkrP6v/RGO3ifsw/GSrPS+LN0hSZdnz+PVj2zIPzrFmNq2LpOa2zpfF4f+6h/KsbzXFKzDiTURFPUcDTiPUVP4fFVIRSXqtwy0fBPQXPBNZF8qLD1E4LFCwB7h8KODjvqoB6yoqVu0fM/GjS1RuIbtGopeevc1DZ6VnoJHZx7R8vzFM7QSzX5GmIMRla/t8qkXKuvgaA3cFv6X5wv/AIkP5VcN7xfA4n+5c+wXqn7mwlMYncVkH4SdR/DV23lTNhMQO+CX/Aa1PE+sKryvadwmGeV0jjGZ5GCoO9mNh5Dx5VlsYuwcQcP8qER6gEjrLpybITlvmIDaXta9RtbPu5tDBYVhs2R43MEMglnmKLGZJZA0uHQNxW7XIv8ARsbkG1D6Qd1DgZrpc4eYkxHjkPExE+HEd477GqmqpXfz6zwrr1rfRZuyqQri5FBlk1iuL9XHwDL+82pv3W8bwZ/hd0cdIAyYWUg8MwWP3SEVEdS2fJbtZsttPSvlt7a+l14183STWmL90pb2PerSUTjN3cXELyYadRzPVsQPMqCBUYLHhX043GqF0l7rwvBJikCxzRjMxFlEq3AIYc27jxJ050xNZBXV2YXtfXuq29HW6/y2fPKP6NAQ0pPB24rFfu5t4faFRUPPu7iEwy4pkHUtls2dCQH0RmQG4DcvMVFAVte39qYPHSNs0OoMsSNFPEysnWozFIWy92W9r2IYjQ2vjmPwbwyPFILPGxVhxFweR5g8QeYIoQxWidEkemJbxiHs6w/nWd1p3RMn9Hmbvnt92JD/AJjVhfBXSq1tnt4yxD8V/wAqx4CwrXOlhv6Gg78QnujlP5VkcptSswyTSlakWr0CooqM0TE9AxtRULaigsEM9Grij31Co1PiWqOwu1uT+0UrFMCbg3BFQGVl8R/PGljEkWINQShauz0NFiweOhp5hQOZ6VHiCvA0KWrzPQWfdPHH5ZADbVmHtjcD3mtM2hHmikX60bj2qRWMbFxOTEQN3TR38s4B9xNbfWolfOyG4B8Kn9w51TaOFZyAvW2ueF3R0T8TLURjcN1Ukkf9m7p9xiv5UwRWWlq6SN3pMLipHYEwzyPIknK7ks0bHkwJOnMWPfa77v7xRbVwM8ONyqUVmkkVGSKJVt1cnWMSquDc2vrlOlqqGx+knGQRiN+rnRRYdaGL25AuGGb1gnxqN2/vdPisoYRRxI4dYI0tEzgggyqT85w56eFUFbwbWKYaPBYSN0wzjP1siFXxzhh87rwTMBYDW2XgNK2nZ+GEUUcY0EcaIB4IoUfCqd8o/wDV0wxijCxwzRSzs9xldNWw8It2jbUnQWK8SSBeasZrhXzFiWuGPeGPxr6bc6HyNfMoQleB1Hce6pVj6aja4B7wD7RUZvRgevweIiHF4Xy/bC5k/EBRezHzQxHvijPtQGiqqMdbHRC+AniLYaVY58NJCmabDtNEJi6qBeSMM0lxxyg8RoJ/b+8Uey8Dh8PgSrmRQetZGaKVGVutkWQEKz58ul9AeHCjNhwfJ5sNJ1eZHgGD6wEZoHw8kwGa+uRwtr34oO+qH/7xkixM8mHERgllZxDIgeHjYSKmmVyBckEXLG96in+i/d2TEYqKVQRBh3V2fkzLqkaHmbgX7h5igN/8Skm0cU0ZBXrFW41BKRoj/iVh6qP2t0jY2dDGDHCjCx6lCrZTxGdmJHqsaqAFRXta30Yx2wIP15ZD7CE/yVklbRuJBkwEA71ZvvuzD41Yn6V/pfmtDh075mb7sZH+esudav8A0u4gGfDx/Vidj/G4A/7ZqiFaVIYy14Fp+1eZKikKKfh4ikhafw660BiNToamkWnbUAWQj9DTU0II00NGL7R8P0rjFfh7Of8AvQRViKfixBHl3UrL66baLuoDEmDedeMKAOlOJiCOOtA87GxsbHke48jW+bPxIlijkHCREf7yg/nWBXB4VrvRxjeswKKT2oWaM+ABzJ+Fl9lWJVB6QML1eOl7pMsg8mWx/ErVXq0TpZwP9TOO9om9d3T4Se2s7pWo6urq6oraeij/AOvX+9lv979LVaGYG7PMII1JUMTEM7i2btSAgAcO8nN3C9J6HcYGw0sXOObNb92RRY+1H9lUzpAiCtCxvd/lbEszEFvl2IU5cxsNAmgtyq/GfrZ1lgPDHof+ZhP9NA4vaqWIwksuMl1ATDiF0DD+1nCdXEPtG/cDXz7EAzBRYliAANSSTYAAc6+mcFgo1w7QqqrBnaOOMgEGK+Vo7XF81pALngR5UMRey5gIl+VY/Dif9oIpMOEU39EZ7k24X591ScsbRsoZgyvcK1srBgM1mHA3AY3FuHDWq1LuxGspSPC7LAkBGR8NKHymxys6FlVuGo4kG1WOTDCKPCxgZQhyhQ7yBbQPoHftMBbQnWiMh3uxsqQxCNmVWl2ksluYXHEgnutnIv8AvHvqj1o+80VtnNLz6/HRD/m7SVj+GF6zmpWo6urq6ivGOlb/ALMw3VQxR/2caL91QPyrFN2cH12Lgj5GRSfsp229ymtzdwASTYAEk9wGpNajP6Yv0i4nrNoS90axxj1LmPvdqrY0p7F4szSSSnjK7v5ZmJA9QNvVSKyE3r0VxWvAKB1ReicKnGhVqQwvCgdVacy16q06EoAiljXW7/bU3iGSQ/ODK311H+Ic6CxGBZNeK8mXUevuoIqZddefP+eNNMlGYiPS9D2oB2Xvppou6jCtNlKAPhV76J9q5Z5IGOkqZl+3HxHmVJP8FU1kpWAxLYeaOZPSjcMB324r6xceug27erZnynCyxAXYrmT7adpfaRb11hoNfQWExKyosiG6OoZT3qwuKyDfzZHyfFtYWjmvIndcn5xfU1z5MK1T8q7XV1dWWl16JMf1eNMZOk8TAeLx9tfw9ZV53B2+k0uJwU6xZoMTiDBmsWkVp5mcBG5rbUjkw7rnHNkY9sPPFMouYnDW7wPSX1gkeutCwm1Dh8fHi8OCMPtQxr21ByS/KI1lVgDYEgOQb/tCfo1UatLh4oxn6pdCvoRBmF2AuFUX0vfTuoXDYuPIAc5ZXdsqpIzKesbLnCqcpIPBre6icfCxZWzoEjBYh1Nsw4OxDDRRewPM34gWAG1JSbLJgTrZfnXub8NAONETgNVvaO0HbHQw5bRiGeUkghjIkkcIsCNEtKxB1zX5W1lsHG0UblljU9pgsZcp6PINbLcg3AsNb8Saz3F74qwxGOjCydThcJCoBshxErM8oBOpUF47/YPnRFZ6R8SI0hwSm5R5cRL4PPJI6L6hI/qK1RqdxmKeV2kkYs7sWZjzJ/nhyAFNVGnV1dXqIWICgliQFA4kk2AHiTRV76KdnZpJcQeCDq1+01mf2KF+/Vm6Q9o9TgZLHtS2iX+O+cjyQOakt29lDC4aOLTMBdyOcjaufK+g8AKznpN2r12JEKnsYcWPjK9i3sXKPMtWvIx7VMAtShS7V5asq8r2ur0CgUq1IRpYUJAuoqRQUCoxRqDSh401owLQKkS4pETsvonzHI+Yq24zZ6Sa+i3eOfmKruMwDRnUaciOFAJJAkgNrIx5fRP6VDTQFTZhY1NlKFxQIOuqnkf50oIgrXlqNeAH0fYePqodkoGWSmylEWritBfejDbN0bCudUu8V+aE9tfUTfybwqf3z2H8rw5VR86nbi+0Bqnkw087HlWTYTEPDIksZs6NmU/EHwIuD4Gtp2LtRMTCsqcG4qeKMPSU+IPt0POtRKwYjvuDzB0IPcRyNcBcgDUk2AHEnuA5mrv0k7u9W/ymMdiQ/OgfQkPBvJv8XnQmwN9RhFAjwWGz2sZAXDt5lsx99vCstCN1+jyfEEPiA0EPcR864/dQ+gPFvYamtuYRMKj4XEMzYKF8NNEVBEscc0s6OM66sVfKQeNiONRWM6UcWwskcEfjld2Hlma3tBqu4bbbPK7YtpJUnQxzG4LhbhkeMHsgo6qwHDQjnVRsHRzvquLU4eWQHEREhGbsnExA2SXKfp2tmX189LnFi0dmVXRmXRlVgWXwYA3FfPW2NzXjgTEwOuJw5QMzxggxkDtEodcoPPiOYFr0Fu9uxicYScOgspsZWORFJ5ZuJOvAA0MbFvlvhkdcHgwZsTIbSdUUYwR/TN27IktewbReLcgYN924oWwkLokcEuKaRowS6GWPDhcPCzMBnBCOxJHaa/fStzt3IsAHdZBNO6lQyxt1SgdpkVh6R7OYi9yE4Cq70mbTQquHR2dxiDM5a91tCIwGv6JLF2y6WFtACKCX3o6M0e8mCIjbnC39WfsN9A+BuPKsxx+BkgcxzI0bj6LCx8weDDxFxU9snfzG4dcokEqjgJwZLeTZg3tJpzbW/mIxSdXLFhSv90zEHvUu5ynxGtF6q1Xvoz3fzv8AKpB2UJEIP0n4M/kuoHjfuqC3Q3bbGy63EKEda/v6tT9Y+4a919jijSJAqhUjjWwHBVVR7gAKSJaA3m2yuEw7ymxYdmNT9OQ+iPLmfAGsNLEksxJZiWZjxZmN2J8yTU7vnvEcbPdSeojuIh9b60pHeeXcAO81BA0tSPRXtq8r0GorrVwFKBpSLc0BGEXnRsYpuOO1PotARh1ooCkQrpRAWgtxFDYldPj5U/e386VzC+lBB4jZ4Oq6Hu5f7VFYzCmxBFjyqxOtjam3UEWIvVRSytcTf0tfHnUttTZ+U3XgeXcajCtRTDw92oprLRVq4i9AJap7c/b3ySWz/wBTJbP+43ASAe4+HkKiGjpBWg22eJJUKsA6OtiOKsrD4WrIN7d1XwbFlu8BPZfiVvwSTuPIHgfPSpvc/eRsOBHLcwfRPFornkOacdOXLurRQUlT6Lo6+DKyn3EVr1PHz7XVoO8/R8ReTB6jUmEnh/dMf8J9R4CqBJGVJVgVZTZlYEEHuIOoNZalKXEOEKB2CMwZkDHIzDQMV4E8NfCrXsfft8JhUw8MKMBnLtKWbMzuzMAqZbDtW4mqhXUFkx2/OLkFg4jFsoMefMF4EB3Zivmtj41Wz8dT4k8TXV38+s8BQdVg3U3WkxrX1SBTZpO+3FY78W8eA91TO6u4TSWkxYKJxEXB2+39QeHHyrSooljUKoVUUWAFgqqO7kBVkS03s/BJBGscShUUWAHvJPMnmedZv0hb29aWwuHb5sG0zj9oR+zU/VHM8zpwvd7fTfMyhoMI3Y1Ekw4uOaxH6ve3PlpqaCI6WpI4CvRXlqUKiur0V1q9FB6BROETnTCLc0fGtA/HRUEdzQ0YqQw4sKB5Ep0LXsYp7LQWPypNu72cq8rie+gZxC8/bQxo8igpUsfD30A+IizAj+QagpotbHiKsDGo/aMFxmHLj5d9BCyQ2porRpoiMxdxv460EZHAx4D9KJjwQGp1Pu/3ox8Snj7KZbFr3H3frQJZKc2TtmXCyERnMjC7RN6JPMj6racR6waElxRPAW95oVdDfxoNS2FvLBitEbLJziewfxy8mHiPXandtbAw+KHz0YJHBx2XXyYa28DceFZRPhdQV56qRyI148iKmtlb5YmDsyfPoOTmzjyktc/xA1rUw/tTo1cXOGlVx9SXst6nUEH2CqzLutjFfIcNKTyKjMv3x2R6zWn7M3yws1gX6pvqy2X2PfKfbVgU3FxqDwI1FMhtZVszo7xMljMyQrzF+sf7q9n8Xqq9bB3Uw+EsyLmk/tHszfw8l9Qpe096MNBcNIGcfQj7bX7iBov8RFVLa2/E8gIgUQr9drPJ6h6Kn71OQ7V42tteHDLmmcLf0RxZvBFGrVl+9G9smMJjW8UH1LjNJ/ekaW/dGnffS0NiEZ3zyMzux1ZyWa1ibEmhpTqalph0LavSgNMq5pYl8KikvER5U0UokYjwNIZweQFAxSxSrU7DBz9lAuCO3nT60gGnUW9UE4cUfGKFiFqLiqAmMU+Kaip8CgnCK8vXg8NR/POuBoO8qTItxbnyr01xPfQAuKaaisSnMeuhSaqIjGQZTpwPD9KHqalQMLGoieIqbH1HvqKZNJIpZpBoEFaSVpZpJoFQyZfLmKfniRhe4Hj+RoU0g0DTReujYMIVUrmcKfSQMwQ+ag2PrpiK1xfQUTJjByF/dQIWADRVFhp3CvDETcX5d3A0hsT4fiP5U08xOnAdwoPJ28ifDgP1NAvFRRFeEUAJSuFFstNNHQN5aTlpzLT0MN9T/wCaBuGK+p4fGixXuWuy0HpSlxxEUqJe+iEFB5EaLjpkR06gIoC4qJFCRGihQSuW2qm3hyr0SA8dD/PsrhSZ+FA5e1dSY/RFcOJoOagp47a/yKNamJuHqNAEabkQEWOopyk1URWJwxXXiO/u86GNTUnA+RqFNRSTSDSzSTQJNINLNINB1eXr2k0HGkkUqvDQJrw16a8FAk0mlmvYfSHnQLiw3M+z9adIp2kNQN2p2OOmxRQoE5aUor2lCgejohFodKLjoPRFToBrkp2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2" name="AutoShape 8" descr="data:image/jpeg;base64,/9j/4AAQSkZJRgABAQAAAQABAAD/2wCEAAkGBxQSEhUUEhQUFRQUFBUXFBUVFRQVFhQUFRQWFhQUFBQYHCggGBolHBQUITEhJykrLi4uFx80ODQsNygtLisBCgoKDg0OFxAQFCwcFRwsLCwsLCwsLCwsLCwsLCwsLCwsLCssLCwsLCw2LCw3LDc3LDcsLCwrLCw3Nzc3LCw3K//AABEIAMkA+wMBIgACEQEDEQH/xAAcAAABBQEBAQAAAAAAAAAAAAAEAgMFBgcAAQj/xABJEAACAQIDBAYFCQQIBQUAAAABAgMAEQQSIQUGMUEHEyJRYXEygZGhsRQjQlJykqLB0UNigvAkM1NzssLS4VSDk7PxFRY0NUT/xAAWAQEBAQAAAAAAAAAAAAAAAAAAAQL/xAAaEQEBAQEBAQEAAAAAAAAAAAAAAREhMUEC/9oADAMBAAIRAxEAPwArGjsN9k/Cq8TVgxfoN9k/Cq+TQJNciEkAak8K8NPbOb51PP8AKgcGAl+r71/WlHAyc0PqsfcKnHNC4PHCQEi4t32/Kgg3S1NNUttogZW5k2PiPGou4PhQdDhme+UXtx4D40nEYJ0F2Ww8wfhU9szDZIwTxbX1cvd8acxEQZSp5i1BUWpMcRY2HGnZUIJB4jQ+qnNnD5weR+FAzLg3UEkCw8RQ4apzH+g3lUAvEeY+NAX8jfu94/Wvfkzjl7xUgzUzHiQ3A3oAlmtxomCQsQBxOgpGPS635j3juoPBT2dftCgn0wMh5D7y/rTj7OkAJIFgCTqOA9dKixdJk2z2GGV9VIuV01FuN6AM0SNmynXLx8V/WgUmBq4xHsr5D4UFbOzZfqe9f1oWSMqbEEHuItVl+WqZDHY5hz0twvTO1UBja/0RcHuNBXaIw+Ed/RFx38B76FJq0xLlAA4AWoIR9lyD6IPkRQZHfU421QrFXVltwPfUJJLmYk8SSaD0UsUgUsUExsn0P4j8BRwoLZHoH7R+Ao+qgfEnsN9k/Cq+amsQ3Zb7J+FQWaoriae2f/Wp5/lQ5pzBuBIpJsAdaCyMbUhGFtLWOulDttCP6w9/6UDs/HKEsxsRw48KATaMrFyG0y6ADh5+umMPHmYL3n3c/dRe1JkexVhmGnA6ikbLlRSWYgHgOPrPwoLAmJsLHhy8PKvMOnYAzZiBqedRGL2ioHYIJv4+2m8JtTjnIU8rX1oPNtQ5Xzcm+I4/lQ2zh84PI/Cjcdj45EILC41B14/+KBwLBXBJ0119VAdtEfNt5VXlGo8x8ansbi0KMAwuRpxqEA1HmKCXeovAwsDciwtbXnU5s/CNiDaIXA4uQQi+bW4+A1q37O2HFEhUgOWFnZhx8AOQqyJrO8U/YbyPvqKwx7a+Yq57y7ovbNhu0vExE9r+Bj6XkdfOqTG2VxmuLHUEEEW4gjiDUVNiUimJtpKVIBNz4eNMnFr9b401LilIOvI9/dQcmIq3YLaFgL9w+FUASVMw7RUAdrl40F2inVrkWvz7/wCeFRe25mvl+gddOduRqCw21Qsja9k29oAqRl2pHImUsL8QbHQ+ygDJqWh2iUUCRTwFiOY5VDJIDbu5+VTybRjI9IDwOlAWxBGvA8j+lQGPQJIQOGhHhflUnLtCMD0r+A1qExM+di3fy7hQOI1PKaEU08j0E/sj0D9o/AUfUbsduwftH4CpHNVRHzN2T5H4VAE1OycD5VX71FKzV2akE0kmgWTSDXman8Jhw97mwHGgbghaRsqKWY8lFz5+XjRb7v4ofsW9RQ+4NU5uZDlmexuDFof4xVn2jjkgiaWQkIguxAJNrgcBx41ZE1mzbJxA/YS/cY/Ckf8Apc5/YTf9J/0q3Lv9gf7Vh5xS/ktOrvxgT+3t5xzD/JTIdU0bExJ/YS+tSPjT0W7uL5QsPNox8Wq4jfDBf8Qnsf4ZaCxHSBgl9FpH+zGw975aZDqNw2587/1hSP1lz7Bp76nMBujBHq4Mp/f9H7g09t6rmN6TR+xw585XAt/AgN/vCqztPfLGT3BlMan6MQ6v8Q7XvpwytU2rtzDYRbSOqkDsxrq5H7sa6geOgrPttdIU8jj5P8yikEXCu725PcEAeA9tU4m5J5nieZPea6mrI1bdvf2KeyYi0Mp0Bv8ANufBj6J8D7TU3tnd2DFayJZ7aSIcr25XP0h53rDqldk7yYnDWEUrZR9Bu2nkFb0fVammLbtDo8kFzDKjjksgKH7wuD7BUDi91cYl7wOw70Kvf1Kb+6pnBdJkgsJoEbvaNyn4WB+IqZw3SNhW9NZk81Vh+FifdTidZ6+zJxxgnHnDJ/ppI2dPygn/AOlJ/prUo9+cCf29vOOYf5KdO+eC/wCIX7sv+mmHWYQ7GxTcMNP/ANJx8RR0W7WNP/539bRj4tV6k37wI/bE+UUv+mjtg7xw4wuIc/zeXMWXL6Wa1tf3TVyHWczbIxUSl5IXVVF2a6kAd5yk0xHiga0nfVrYHEa27FvawH51jiT1LCJ/NXBqiosXRkc4NRRymnVNCI1Pq1BO7KNk9Z/KpESVGbOPYHr+Jo0NVQwWqvmpYS1DM2p86iuNJzVxNJJoPSaPwKZVJbQEc+7vPtoLCx5mA5cT6qXtHEknLyHxoLZukwMrW4dUbW4ektSO+/8A8DEfYH+JagNxMTecrbhC3rs6frVh30H9BxH92fcQa1PE+sSrWuijcjBY7BPNiomd1ndARLKnYVI2AsjAcWNZLW3dCm2sPDgJFmnhiY4mQhZJEQ2McQBsxvbQ+ystI/encHZ77NfHYDrYgkbSKHMtpFQkMrJN2lJsQCLa24g1Qtwd3/l+OigYHq9ZJrEj5pNWFxwzEqtxr2q0rfjbOH2pshHjxUcU4VZmwxnVC7KPnIXjLDMQQSt+ar30F0JyYXCwz4nEYiCOSQ5VV5EDrFFck5Cb3ZidOeRaBrpX6PcPhMKuIwcZQJIFmGeR7pJZVbtk2s+UaW9M34VC9Dm7+HxuInTFRiRUhVlBZ1sxexPZI5VpmA3j2XjsFNCJkhilMyuk7rG+aYmR3Adr+lISCOB7rVQOhTFxYXGYoTzRJaPIHaRFR2SWxKMTZgbXFuVBGbP2Bh33g+RtH/RvlE6dXmcdlIJHUZr5tCoPHlWlT9HmxnlbChMmIEYkyrPKJAhNg6hmIIv4Ed9Z/svaEQ3l64yRiH5TiD1pderscPKAc97WJIHrrT5cTstMa20XxkHWiAQj5+IqqBiSVQalje3PwFBkB3QGG2zDgZz1sTSx2OqmSGS9s2U3U6EG3NfGtH3n3L2RhImLYWa5jkZWjXGzKpRb3kZMwQag3aw0PcaouJ3nixm34MUDkgWWJFd+x83GD22v6ILMx15EXrU97NsQTwSJFtHDRq0MquoaGQyBkIsCXGU2uNO+gyjoe3Zw+PmnTFoXEcUbKA7pZmYgm6ML8Kvr9GOysQJo8Os0MsLZGcPOQr5Qw0lJV11F7e0VT+gnaUUM+JaeWOINDGAZHVATnYkAsRci9aJtLebCY2DGYY42LDuGaJJROqZgUV0kRgwzJ2srWOuVhzoMa6Pt2kx20Bh5W+bRZHkyGxkWMhcqNyuWBuNbA8OIunSTsHZWEw8yR4aaLEIqdS9sR1cjOyjSRiY3sCSV46G2vCndHeFjGPCzYoYQxLIEmR1A64dhQjsCjLqx10YC2t61/e3eHCw7MlixGLixUrwSIMpjzzOykIRHGbLYldeAteg+dav/AERnt4n7MPxkrP6v/RGO3ifsw/GSrPS+LN0hSZdnz+PVj2zIPzrFmNq2LpOa2zpfF4f+6h/KsbzXFKzDiTURFPUcDTiPUVP4fFVIRSXqtwy0fBPQXPBNZF8qLD1E4LFCwB7h8KODjvqoB6yoqVu0fM/GjS1RuIbtGopeevc1DZ6VnoJHZx7R8vzFM7QSzX5GmIMRla/t8qkXKuvgaA3cFv6X5wv/AIkP5VcN7xfA4n+5c+wXqn7mwlMYncVkH4SdR/DV23lTNhMQO+CX/Aa1PE+sKryvadwmGeV0jjGZ5GCoO9mNh5Dx5VlsYuwcQcP8qER6gEjrLpybITlvmIDaXta9RtbPu5tDBYVhs2R43MEMglnmKLGZJZA0uHQNxW7XIv8ARsbkG1D6Qd1DgZrpc4eYkxHjkPExE+HEd477GqmqpXfz6zwrr1rfRZuyqQri5FBlk1iuL9XHwDL+82pv3W8bwZ/hd0cdIAyYWUg8MwWP3SEVEdS2fJbtZsttPSvlt7a+l14183STWmL90pb2PerSUTjN3cXELyYadRzPVsQPMqCBUYLHhX043GqF0l7rwvBJikCxzRjMxFlEq3AIYc27jxJ050xNZBXV2YXtfXuq29HW6/y2fPKP6NAQ0pPB24rFfu5t4faFRUPPu7iEwy4pkHUtls2dCQH0RmQG4DcvMVFAVte39qYPHSNs0OoMsSNFPEysnWozFIWy92W9r2IYjQ2vjmPwbwyPFILPGxVhxFweR5g8QeYIoQxWidEkemJbxiHs6w/nWd1p3RMn9Hmbvnt92JD/AJjVhfBXSq1tnt4yxD8V/wAqx4CwrXOlhv6Gg78QnujlP5VkcptSswyTSlakWr0CooqM0TE9AxtRULaigsEM9Grij31Co1PiWqOwu1uT+0UrFMCbg3BFQGVl8R/PGljEkWINQShauz0NFiweOhp5hQOZ6VHiCvA0KWrzPQWfdPHH5ZADbVmHtjcD3mtM2hHmikX60bj2qRWMbFxOTEQN3TR38s4B9xNbfWolfOyG4B8Kn9w51TaOFZyAvW2ueF3R0T8TLURjcN1Ukkf9m7p9xiv5UwRWWlq6SN3pMLipHYEwzyPIknK7ks0bHkwJOnMWPfa77v7xRbVwM8ONyqUVmkkVGSKJVt1cnWMSquDc2vrlOlqqGx+knGQRiN+rnRRYdaGL25AuGGb1gnxqN2/vdPisoYRRxI4dYI0tEzgggyqT85w56eFUFbwbWKYaPBYSN0wzjP1siFXxzhh87rwTMBYDW2XgNK2nZ+GEUUcY0EcaIB4IoUfCqd8o/wDV0wxijCxwzRSzs9xldNWw8It2jbUnQWK8SSBeasZrhXzFiWuGPeGPxr6bc6HyNfMoQleB1Hce6pVj6aja4B7wD7RUZvRgevweIiHF4Xy/bC5k/EBRezHzQxHvijPtQGiqqMdbHRC+AniLYaVY58NJCmabDtNEJi6qBeSMM0lxxyg8RoJ/b+8Uey8Dh8PgSrmRQetZGaKVGVutkWQEKz58ul9AeHCjNhwfJ5sNJ1eZHgGD6wEZoHw8kwGa+uRwtr34oO+qH/7xkixM8mHERgllZxDIgeHjYSKmmVyBckEXLG96in+i/d2TEYqKVQRBh3V2fkzLqkaHmbgX7h5igN/8Skm0cU0ZBXrFW41BKRoj/iVh6qP2t0jY2dDGDHCjCx6lCrZTxGdmJHqsaqAFRXta30Yx2wIP15ZD7CE/yVklbRuJBkwEA71ZvvuzD41Yn6V/pfmtDh075mb7sZH+esudav8A0u4gGfDx/Vidj/G4A/7ZqiFaVIYy14Fp+1eZKikKKfh4ikhafw660BiNToamkWnbUAWQj9DTU0II00NGL7R8P0rjFfh7Of8AvQRViKfixBHl3UrL66baLuoDEmDedeMKAOlOJiCOOtA87GxsbHke48jW+bPxIlijkHCREf7yg/nWBXB4VrvRxjeswKKT2oWaM+ABzJ+Fl9lWJVB6QML1eOl7pMsg8mWx/ErVXq0TpZwP9TOO9om9d3T4Se2s7pWo6urq6oraeij/AOvX+9lv979LVaGYG7PMII1JUMTEM7i2btSAgAcO8nN3C9J6HcYGw0sXOObNb92RRY+1H9lUzpAiCtCxvd/lbEszEFvl2IU5cxsNAmgtyq/GfrZ1lgPDHof+ZhP9NA4vaqWIwksuMl1ATDiF0DD+1nCdXEPtG/cDXz7EAzBRYliAANSSTYAAc6+mcFgo1w7QqqrBnaOOMgEGK+Vo7XF81pALngR5UMRey5gIl+VY/Dif9oIpMOEU39EZ7k24X591ScsbRsoZgyvcK1srBgM1mHA3AY3FuHDWq1LuxGspSPC7LAkBGR8NKHymxys6FlVuGo4kG1WOTDCKPCxgZQhyhQ7yBbQPoHftMBbQnWiMh3uxsqQxCNmVWl2ksluYXHEgnutnIv8AvHvqj1o+80VtnNLz6/HRD/m7SVj+GF6zmpWo6urq6ivGOlb/ALMw3VQxR/2caL91QPyrFN2cH12Lgj5GRSfsp229ymtzdwASTYAEk9wGpNajP6Yv0i4nrNoS90axxj1LmPvdqrY0p7F4szSSSnjK7v5ZmJA9QNvVSKyE3r0VxWvAKB1ReicKnGhVqQwvCgdVacy16q06EoAiljXW7/bU3iGSQ/ODK311H+Ic6CxGBZNeK8mXUevuoIqZddefP+eNNMlGYiPS9D2oB2Xvppou6jCtNlKAPhV76J9q5Z5IGOkqZl+3HxHmVJP8FU1kpWAxLYeaOZPSjcMB324r6xceug27erZnynCyxAXYrmT7adpfaRb11hoNfQWExKyosiG6OoZT3qwuKyDfzZHyfFtYWjmvIndcn5xfU1z5MK1T8q7XV1dWWl16JMf1eNMZOk8TAeLx9tfw9ZV53B2+k0uJwU6xZoMTiDBmsWkVp5mcBG5rbUjkw7rnHNkY9sPPFMouYnDW7wPSX1gkeutCwm1Dh8fHi8OCMPtQxr21ByS/KI1lVgDYEgOQb/tCfo1UatLh4oxn6pdCvoRBmF2AuFUX0vfTuoXDYuPIAc5ZXdsqpIzKesbLnCqcpIPBre6icfCxZWzoEjBYh1Nsw4OxDDRRewPM34gWAG1JSbLJgTrZfnXub8NAONETgNVvaO0HbHQw5bRiGeUkghjIkkcIsCNEtKxB1zX5W1lsHG0UblljU9pgsZcp6PINbLcg3AsNb8Saz3F74qwxGOjCydThcJCoBshxErM8oBOpUF47/YPnRFZ6R8SI0hwSm5R5cRL4PPJI6L6hI/qK1RqdxmKeV2kkYs7sWZjzJ/nhyAFNVGnV1dXqIWICgliQFA4kk2AHiTRV76KdnZpJcQeCDq1+01mf2KF+/Vm6Q9o9TgZLHtS2iX+O+cjyQOakt29lDC4aOLTMBdyOcjaufK+g8AKznpN2r12JEKnsYcWPjK9i3sXKPMtWvIx7VMAtShS7V5asq8r2ur0CgUq1IRpYUJAuoqRQUCoxRqDSh401owLQKkS4pETsvonzHI+Yq24zZ6Sa+i3eOfmKruMwDRnUaciOFAJJAkgNrIx5fRP6VDTQFTZhY1NlKFxQIOuqnkf50oIgrXlqNeAH0fYePqodkoGWSmylEWritBfejDbN0bCudUu8V+aE9tfUTfybwqf3z2H8rw5VR86nbi+0Bqnkw087HlWTYTEPDIksZs6NmU/EHwIuD4Gtp2LtRMTCsqcG4qeKMPSU+IPt0POtRKwYjvuDzB0IPcRyNcBcgDUk2AHEnuA5mrv0k7u9W/ymMdiQ/OgfQkPBvJv8XnQmwN9RhFAjwWGz2sZAXDt5lsx99vCstCN1+jyfEEPiA0EPcR864/dQ+gPFvYamtuYRMKj4XEMzYKF8NNEVBEscc0s6OM66sVfKQeNiONRWM6UcWwskcEfjld2Hlma3tBqu4bbbPK7YtpJUnQxzG4LhbhkeMHsgo6qwHDQjnVRsHRzvquLU4eWQHEREhGbsnExA2SXKfp2tmX189LnFi0dmVXRmXRlVgWXwYA3FfPW2NzXjgTEwOuJw5QMzxggxkDtEodcoPPiOYFr0Fu9uxicYScOgspsZWORFJ5ZuJOvAA0MbFvlvhkdcHgwZsTIbSdUUYwR/TN27IktewbReLcgYN924oWwkLokcEuKaRowS6GWPDhcPCzMBnBCOxJHaa/fStzt3IsAHdZBNO6lQyxt1SgdpkVh6R7OYi9yE4Cq70mbTQquHR2dxiDM5a91tCIwGv6JLF2y6WFtACKCX3o6M0e8mCIjbnC39WfsN9A+BuPKsxx+BkgcxzI0bj6LCx8weDDxFxU9snfzG4dcokEqjgJwZLeTZg3tJpzbW/mIxSdXLFhSv90zEHvUu5ynxGtF6q1Xvoz3fzv8AKpB2UJEIP0n4M/kuoHjfuqC3Q3bbGy63EKEda/v6tT9Y+4a919jijSJAqhUjjWwHBVVR7gAKSJaA3m2yuEw7ymxYdmNT9OQ+iPLmfAGsNLEksxJZiWZjxZmN2J8yTU7vnvEcbPdSeojuIh9b60pHeeXcAO81BA0tSPRXtq8r0GorrVwFKBpSLc0BGEXnRsYpuOO1PotARh1ooCkQrpRAWgtxFDYldPj5U/e386VzC+lBB4jZ4Oq6Hu5f7VFYzCmxBFjyqxOtjam3UEWIvVRSytcTf0tfHnUttTZ+U3XgeXcajCtRTDw92oprLRVq4i9AJap7c/b3ySWz/wBTJbP+43ASAe4+HkKiGjpBWg22eJJUKsA6OtiOKsrD4WrIN7d1XwbFlu8BPZfiVvwSTuPIHgfPSpvc/eRsOBHLcwfRPFornkOacdOXLurRQUlT6Lo6+DKyn3EVr1PHz7XVoO8/R8ReTB6jUmEnh/dMf8J9R4CqBJGVJVgVZTZlYEEHuIOoNZalKXEOEKB2CMwZkDHIzDQMV4E8NfCrXsfft8JhUw8MKMBnLtKWbMzuzMAqZbDtW4mqhXUFkx2/OLkFg4jFsoMefMF4EB3Zivmtj41Wz8dT4k8TXV38+s8BQdVg3U3WkxrX1SBTZpO+3FY78W8eA91TO6u4TSWkxYKJxEXB2+39QeHHyrSooljUKoVUUWAFgqqO7kBVkS03s/BJBGscShUUWAHvJPMnmedZv0hb29aWwuHb5sG0zj9oR+zU/VHM8zpwvd7fTfMyhoMI3Y1Ekw4uOaxH6ve3PlpqaCI6WpI4CvRXlqUKiur0V1q9FB6BROETnTCLc0fGtA/HRUEdzQ0YqQw4sKB5Ep0LXsYp7LQWPypNu72cq8rie+gZxC8/bQxo8igpUsfD30A+IizAj+QagpotbHiKsDGo/aMFxmHLj5d9BCyQ2porRpoiMxdxv460EZHAx4D9KJjwQGp1Pu/3ox8Snj7KZbFr3H3frQJZKc2TtmXCyERnMjC7RN6JPMj6racR6waElxRPAW95oVdDfxoNS2FvLBitEbLJziewfxy8mHiPXandtbAw+KHz0YJHBx2XXyYa28DceFZRPhdQV56qRyI148iKmtlb5YmDsyfPoOTmzjyktc/xA1rUw/tTo1cXOGlVx9SXst6nUEH2CqzLutjFfIcNKTyKjMv3x2R6zWn7M3yws1gX6pvqy2X2PfKfbVgU3FxqDwI1FMhtZVszo7xMljMyQrzF+sf7q9n8Xqq9bB3Uw+EsyLmk/tHszfw8l9Qpe096MNBcNIGcfQj7bX7iBov8RFVLa2/E8gIgUQr9drPJ6h6Kn71OQ7V42tteHDLmmcLf0RxZvBFGrVl+9G9smMJjW8UH1LjNJ/ekaW/dGnffS0NiEZ3zyMzux1ZyWa1ibEmhpTqalph0LavSgNMq5pYl8KikvER5U0UokYjwNIZweQFAxSxSrU7DBz9lAuCO3nT60gGnUW9UE4cUfGKFiFqLiqAmMU+Kaip8CgnCK8vXg8NR/POuBoO8qTItxbnyr01xPfQAuKaaisSnMeuhSaqIjGQZTpwPD9KHqalQMLGoieIqbH1HvqKZNJIpZpBoEFaSVpZpJoFQyZfLmKfniRhe4Hj+RoU0g0DTReujYMIVUrmcKfSQMwQ+ag2PrpiK1xfQUTJjByF/dQIWADRVFhp3CvDETcX5d3A0hsT4fiP5U08xOnAdwoPJ28ifDgP1NAvFRRFeEUAJSuFFstNNHQN5aTlpzLT0MN9T/wCaBuGK+p4fGixXuWuy0HpSlxxEUqJe+iEFB5EaLjpkR06gIoC4qJFCRGihQSuW2qm3hyr0SA8dD/PsrhSZ+FA5e1dSY/RFcOJoOagp47a/yKNamJuHqNAEabkQEWOopyk1URWJwxXXiO/u86GNTUnA+RqFNRSTSDSzSTQJNINLNINB1eXr2k0HGkkUqvDQJrw16a8FAk0mlmvYfSHnQLiw3M+z9adIp2kNQN2p2OOmxRQoE5aUor2lCgejohFodKLjoPRFToBrkp2g/9k="/>
          <p:cNvSpPr>
            <a:spLocks noChangeAspect="1" noChangeArrowheads="1"/>
          </p:cNvSpPr>
          <p:nvPr/>
        </p:nvSpPr>
        <p:spPr bwMode="auto">
          <a:xfrm>
            <a:off x="155575" y="-2193925"/>
            <a:ext cx="57150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media_3_4ed1f297_106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2060848"/>
            <a:ext cx="3600400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</a:t>
            </a:r>
            <a:r>
              <a:rPr lang="ru-RU" dirty="0" smtClean="0"/>
              <a:t>ричины развития </a:t>
            </a:r>
            <a:r>
              <a:rPr lang="ru-RU" dirty="0" err="1" smtClean="0"/>
              <a:t>рейдерства</a:t>
            </a:r>
            <a:r>
              <a:rPr lang="ru-RU" dirty="0" smtClean="0"/>
              <a:t>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1) Масштабная коррупция, слабость правоохранительной системы и судов.</a:t>
            </a:r>
          </a:p>
          <a:p>
            <a:r>
              <a:rPr lang="ru-RU" dirty="0" smtClean="0"/>
              <a:t>2) Рост благосостояния, рост активов как производственных, так и недвижимости и земли.</a:t>
            </a:r>
          </a:p>
          <a:p>
            <a:r>
              <a:rPr lang="ru-RU" dirty="0" smtClean="0"/>
              <a:t>3) Неэффективное использование собственности, потому что собственность в России не является неприкасаемой. Собственность - это то, что можно отнимать.</a:t>
            </a:r>
          </a:p>
          <a:p>
            <a:r>
              <a:rPr lang="ru-RU" dirty="0" smtClean="0"/>
              <a:t>4). Низкий уровень предпринимательской культуры. Собственники компаний больше думают о развитии бизнеса и о взаимоотношениях с административными органами власти, и значительно реже - о потенциальном захвате.</a:t>
            </a:r>
          </a:p>
          <a:p>
            <a:r>
              <a:rPr lang="ru-RU" dirty="0" smtClean="0"/>
              <a:t>5) Слабость рыночных институтов. Рыночные институты, по мнению экспертов, не являются сегодня настоящими регуляторами в рыночной среде.</a:t>
            </a:r>
          </a:p>
          <a:p>
            <a:r>
              <a:rPr lang="ru-RU" dirty="0" smtClean="0"/>
              <a:t>6) Равнодушное, а местами даже агрессивное отношение общества к бизнесменам и в принципе к частной собственности.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04665"/>
            <a:ext cx="8291264" cy="432048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400" dirty="0" smtClean="0"/>
              <a:t>Современное российское </a:t>
            </a:r>
            <a:r>
              <a:rPr lang="ru-RU" sz="3400" dirty="0" err="1" smtClean="0"/>
              <a:t>рейдерство</a:t>
            </a:r>
            <a:r>
              <a:rPr lang="ru-RU" sz="3400" dirty="0" smtClean="0"/>
              <a:t> принято разделять на</a:t>
            </a:r>
          </a:p>
          <a:p>
            <a:r>
              <a:rPr lang="ru-RU" b="1" dirty="0" smtClean="0"/>
              <a:t>«белое»</a:t>
            </a:r>
            <a:r>
              <a:rPr lang="ru-RU" dirty="0" smtClean="0"/>
              <a:t> — в рамках закона. По мнению некоторых исследователей, в России основная масса «белой» рейдерской деятельности сводится к корпоративному шантажу, то есть созданию с помощью </a:t>
            </a:r>
            <a:r>
              <a:rPr lang="ru-RU" dirty="0" err="1" smtClean="0"/>
              <a:t>миноритарного</a:t>
            </a:r>
            <a:r>
              <a:rPr lang="ru-RU" dirty="0" smtClean="0"/>
              <a:t> пакета акций помех для нормальной работы предприятия в расчёте на то, что руководство компании выкупит этот пакет по завышенной цене, чтобы избавиться от шантажиста. Слабость российских правовых норм и процедур приводит к предпочтительности других видов </a:t>
            </a:r>
            <a:r>
              <a:rPr lang="ru-RU" dirty="0" err="1" smtClean="0"/>
              <a:t>рейдерства</a:t>
            </a:r>
            <a:r>
              <a:rPr lang="ru-RU" dirty="0" smtClean="0"/>
              <a:t>, если целью является захват предприятия.</a:t>
            </a:r>
          </a:p>
          <a:p>
            <a:r>
              <a:rPr lang="ru-RU" b="1" dirty="0" smtClean="0"/>
              <a:t>«серое»</a:t>
            </a:r>
            <a:r>
              <a:rPr lang="ru-RU" dirty="0" smtClean="0"/>
              <a:t> — с нарушением гражданско-правовых норм.</a:t>
            </a:r>
          </a:p>
          <a:p>
            <a:r>
              <a:rPr lang="ru-RU" b="1" dirty="0" smtClean="0"/>
              <a:t>«чёрное»</a:t>
            </a:r>
            <a:r>
              <a:rPr lang="ru-RU" dirty="0" smtClean="0"/>
              <a:t> — с нарушением уголовного законодательства.</a:t>
            </a:r>
          </a:p>
          <a:p>
            <a:endParaRPr lang="ru-RU" dirty="0"/>
          </a:p>
        </p:txBody>
      </p:sp>
      <p:pic>
        <p:nvPicPr>
          <p:cNvPr id="4" name="Рисунок 3" descr="reid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4653136"/>
            <a:ext cx="3672408" cy="19439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        В российской практике существуют несколько законных способов лишить владельца контрольного пакета управления акционерным обществом, а также много существенно отличающихся от рейдерской практики в других странах:</a:t>
            </a:r>
          </a:p>
          <a:p>
            <a:r>
              <a:rPr lang="ru-RU" sz="2000" dirty="0" smtClean="0"/>
              <a:t>(законный) владелец контрольного пакета добровольно продаёт свои акции;</a:t>
            </a:r>
          </a:p>
          <a:p>
            <a:r>
              <a:rPr lang="ru-RU" sz="2000" dirty="0" smtClean="0"/>
              <a:t>(законный) собрание акционеров принимает решение о дополнительном выпуске акций, и захватчик приобретает их;</a:t>
            </a:r>
          </a:p>
          <a:p>
            <a:r>
              <a:rPr lang="ru-RU" sz="2000" dirty="0" smtClean="0"/>
              <a:t>(законный) акционер лишается своих акций за долги в силу судебного решения;</a:t>
            </a:r>
          </a:p>
          <a:p>
            <a:endParaRPr lang="ru-RU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933056"/>
            <a:ext cx="5184576" cy="26791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подкуп генерального директора общества с выводом активов из компании;</a:t>
            </a:r>
          </a:p>
          <a:p>
            <a:r>
              <a:rPr lang="ru-RU" dirty="0" smtClean="0"/>
              <a:t>подкуп генерального директора общества с продажей им контрольного пакета акций;</a:t>
            </a:r>
          </a:p>
          <a:p>
            <a:r>
              <a:rPr lang="ru-RU" dirty="0" smtClean="0"/>
              <a:t>проведение акционерного собрания без кворума с решениями о назначении нового руководства и дополнительном выпуске акций, после которого контрольный пакет переходит к рейдеру;</a:t>
            </a:r>
          </a:p>
          <a:p>
            <a:r>
              <a:rPr lang="ru-RU" dirty="0" smtClean="0"/>
              <a:t>незаконный перевод акций </a:t>
            </a:r>
            <a:r>
              <a:rPr lang="ru-RU" dirty="0" err="1" smtClean="0"/>
              <a:t>реестродержателем</a:t>
            </a:r>
            <a:r>
              <a:rPr lang="ru-RU" dirty="0" smtClean="0"/>
              <a:t>;</a:t>
            </a:r>
          </a:p>
          <a:p>
            <a:r>
              <a:rPr lang="ru-RU" dirty="0" smtClean="0"/>
              <a:t>подделка соглашения о продаже акций с предъявлением его в реестре;</a:t>
            </a:r>
          </a:p>
          <a:p>
            <a:r>
              <a:rPr lang="ru-RU" dirty="0" smtClean="0"/>
              <a:t>подделка долгового обязательства с предъявлением его в суде и получение решения о взыскании;</a:t>
            </a:r>
          </a:p>
          <a:p>
            <a:r>
              <a:rPr lang="ru-RU" dirty="0" smtClean="0"/>
              <a:t>подкуп генерального директора с формированием фиктивной задолженности;</a:t>
            </a:r>
          </a:p>
          <a:p>
            <a:r>
              <a:rPr lang="ru-RU" dirty="0" smtClean="0"/>
              <a:t>подкуп генерального директора с доведением компании до банкротства;</a:t>
            </a:r>
          </a:p>
          <a:p>
            <a:r>
              <a:rPr lang="ru-RU" dirty="0" smtClean="0"/>
              <a:t>путём оспаривания приватизации: условия для такого </a:t>
            </a:r>
            <a:r>
              <a:rPr lang="ru-RU" dirty="0" err="1" smtClean="0"/>
              <a:t>рейдерства</a:t>
            </a:r>
            <a:r>
              <a:rPr lang="ru-RU" dirty="0" smtClean="0"/>
              <a:t> создаются в тот момент, когда предприятие приватизируется незаконным путём.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084640" cy="105837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Способы защиты от </a:t>
            </a:r>
            <a:r>
              <a:rPr lang="ru-RU" b="1" dirty="0" err="1" smtClean="0"/>
              <a:t>рейдерства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640557"/>
            <a:ext cx="5266928" cy="521744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Для усложнения рейдерской деятельности обычно рекомендуются следующие меры:</a:t>
            </a:r>
          </a:p>
          <a:p>
            <a:r>
              <a:rPr lang="ru-RU" dirty="0" smtClean="0"/>
              <a:t>наличие чёткой схемы управления предприятием;</a:t>
            </a:r>
          </a:p>
          <a:p>
            <a:r>
              <a:rPr lang="ru-RU" dirty="0" smtClean="0"/>
              <a:t>регулярная проверка состояния документов о регистрации, поддержка связи с местными регистрирующими органами;</a:t>
            </a:r>
          </a:p>
          <a:p>
            <a:r>
              <a:rPr lang="ru-RU" dirty="0" smtClean="0"/>
              <a:t>прозрачность собственности и адекватная капитализация предприятия;</a:t>
            </a:r>
          </a:p>
          <a:p>
            <a:r>
              <a:rPr lang="ru-RU" dirty="0" smtClean="0"/>
              <a:t>совпадение юридического и фактического адреса компании; в случае использования нескольких адресов, </a:t>
            </a:r>
            <a:r>
              <a:rPr lang="ru-RU" dirty="0" err="1" smtClean="0"/>
              <a:t>обязание</a:t>
            </a:r>
            <a:r>
              <a:rPr lang="ru-RU" dirty="0" smtClean="0"/>
              <a:t> </a:t>
            </a:r>
            <a:r>
              <a:rPr lang="ru-RU" dirty="0" err="1" smtClean="0"/>
              <a:t>регистрирущего</a:t>
            </a:r>
            <a:r>
              <a:rPr lang="ru-RU" dirty="0" smtClean="0"/>
              <a:t> органа высылать расписку о получении документов на регистрацию по обоим адресам.</a:t>
            </a:r>
          </a:p>
          <a:p>
            <a:r>
              <a:rPr lang="ru-RU" dirty="0" smtClean="0"/>
              <a:t>диверсификация</a:t>
            </a:r>
          </a:p>
          <a:p>
            <a:endParaRPr lang="ru-RU" dirty="0"/>
          </a:p>
        </p:txBody>
      </p:sp>
      <p:pic>
        <p:nvPicPr>
          <p:cNvPr id="4" name="Рисунок 3" descr="205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556792"/>
            <a:ext cx="2857500" cy="37669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российских условиях предприятия часто захватываются не в производственных целях, а для овладения их недвижимостью. При этом производство обычно уничтожается. Согласно высказываниям в 2006 году президента России В. В. Путина, а также исследованию «Центра политических технологий», опубликованному в мае 2008 года, </a:t>
            </a:r>
            <a:r>
              <a:rPr lang="ru-RU" dirty="0" err="1" smtClean="0"/>
              <a:t>рейдерство</a:t>
            </a:r>
            <a:r>
              <a:rPr lang="ru-RU" dirty="0" smtClean="0"/>
              <a:t> в его нынешнем виде в России снижает её привлекательность для инвестиций.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65</TotalTime>
  <Words>450</Words>
  <Application>Microsoft Office PowerPoint</Application>
  <PresentationFormat>Экран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Справедливость</vt:lpstr>
      <vt:lpstr>РЕЙДЕРСТВО</vt:lpstr>
      <vt:lpstr>Слайд 2</vt:lpstr>
      <vt:lpstr>Слайд 3</vt:lpstr>
      <vt:lpstr>Причины развития рейдерства в России</vt:lpstr>
      <vt:lpstr>Слайд 5</vt:lpstr>
      <vt:lpstr>Слайд 6</vt:lpstr>
      <vt:lpstr>Слайд 7</vt:lpstr>
      <vt:lpstr>     Способы защиты от рейдерства 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РЕЙДЕРСТВО</dc:title>
  <dc:creator>Admin</dc:creator>
  <cp:lastModifiedBy>Алекс</cp:lastModifiedBy>
  <cp:revision>10</cp:revision>
  <dcterms:created xsi:type="dcterms:W3CDTF">2013-12-16T11:06:37Z</dcterms:created>
  <dcterms:modified xsi:type="dcterms:W3CDTF">2013-12-19T00:39:17Z</dcterms:modified>
</cp:coreProperties>
</file>