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notesMasterIdLst>
    <p:notesMasterId r:id="rId70"/>
  </p:notesMasterIdLst>
  <p:handoutMasterIdLst>
    <p:handoutMasterId r:id="rId71"/>
  </p:handoutMasterIdLst>
  <p:sldIdLst>
    <p:sldId id="256" r:id="rId2"/>
    <p:sldId id="257" r:id="rId3"/>
    <p:sldId id="480" r:id="rId4"/>
    <p:sldId id="481" r:id="rId5"/>
    <p:sldId id="540" r:id="rId6"/>
    <p:sldId id="264" r:id="rId7"/>
    <p:sldId id="541" r:id="rId8"/>
    <p:sldId id="542" r:id="rId9"/>
    <p:sldId id="543" r:id="rId10"/>
    <p:sldId id="544" r:id="rId11"/>
    <p:sldId id="545" r:id="rId12"/>
    <p:sldId id="483" r:id="rId13"/>
    <p:sldId id="491" r:id="rId14"/>
    <p:sldId id="492" r:id="rId15"/>
    <p:sldId id="546" r:id="rId16"/>
    <p:sldId id="547" r:id="rId17"/>
    <p:sldId id="493" r:id="rId18"/>
    <p:sldId id="548" r:id="rId19"/>
    <p:sldId id="494" r:id="rId20"/>
    <p:sldId id="497" r:id="rId21"/>
    <p:sldId id="549" r:id="rId22"/>
    <p:sldId id="484" r:id="rId23"/>
    <p:sldId id="485" r:id="rId24"/>
    <p:sldId id="495" r:id="rId25"/>
    <p:sldId id="499" r:id="rId26"/>
    <p:sldId id="564" r:id="rId27"/>
    <p:sldId id="500" r:id="rId28"/>
    <p:sldId id="550" r:id="rId29"/>
    <p:sldId id="453" r:id="rId30"/>
    <p:sldId id="551" r:id="rId31"/>
    <p:sldId id="567" r:id="rId32"/>
    <p:sldId id="568" r:id="rId33"/>
    <p:sldId id="569" r:id="rId34"/>
    <p:sldId id="570" r:id="rId35"/>
    <p:sldId id="571" r:id="rId36"/>
    <p:sldId id="573" r:id="rId37"/>
    <p:sldId id="572" r:id="rId38"/>
    <p:sldId id="552" r:id="rId39"/>
    <p:sldId id="574" r:id="rId40"/>
    <p:sldId id="575" r:id="rId41"/>
    <p:sldId id="576" r:id="rId42"/>
    <p:sldId id="553" r:id="rId43"/>
    <p:sldId id="554" r:id="rId44"/>
    <p:sldId id="555" r:id="rId45"/>
    <p:sldId id="556" r:id="rId46"/>
    <p:sldId id="557" r:id="rId47"/>
    <p:sldId id="558" r:id="rId48"/>
    <p:sldId id="559" r:id="rId49"/>
    <p:sldId id="560" r:id="rId50"/>
    <p:sldId id="561" r:id="rId51"/>
    <p:sldId id="460" r:id="rId52"/>
    <p:sldId id="461" r:id="rId53"/>
    <p:sldId id="462" r:id="rId54"/>
    <p:sldId id="463" r:id="rId55"/>
    <p:sldId id="577" r:id="rId56"/>
    <p:sldId id="578" r:id="rId57"/>
    <p:sldId id="579" r:id="rId58"/>
    <p:sldId id="580" r:id="rId59"/>
    <p:sldId id="581" r:id="rId60"/>
    <p:sldId id="582" r:id="rId61"/>
    <p:sldId id="583" r:id="rId62"/>
    <p:sldId id="584" r:id="rId63"/>
    <p:sldId id="585" r:id="rId64"/>
    <p:sldId id="586" r:id="rId65"/>
    <p:sldId id="587" r:id="rId66"/>
    <p:sldId id="588" r:id="rId67"/>
    <p:sldId id="589" r:id="rId68"/>
    <p:sldId id="452" r:id="rId69"/>
  </p:sldIdLst>
  <p:sldSz cx="9144000" cy="6858000" type="screen4x3"/>
  <p:notesSz cx="6858000" cy="9144000"/>
  <p:custDataLst>
    <p:tags r:id="rId7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  <a:srgbClr val="005426"/>
    <a:srgbClr val="D3D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4" autoAdjust="0"/>
    <p:restoredTop sz="94660"/>
  </p:normalViewPr>
  <p:slideViewPr>
    <p:cSldViewPr>
      <p:cViewPr varScale="1">
        <p:scale>
          <a:sx n="92" d="100"/>
          <a:sy n="92" d="100"/>
        </p:scale>
        <p:origin x="75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FD502C-37C8-4396-BE20-1AF2039DCA6F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56E1189-DA5B-47A1-8BC4-E0B5C6CDC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3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36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08260A9-3E17-4ACA-B9D0-67F71113FF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2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975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585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5823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1964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51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2502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68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26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64 w 5184"/>
                  <a:gd name="T3" fmla="*/ 3159 h 3159"/>
                  <a:gd name="T4" fmla="*/ 526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6 w 556"/>
                  <a:gd name="T5" fmla="*/ 3159 h 3159"/>
                  <a:gd name="T6" fmla="*/ 56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6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6 w 251"/>
                <a:gd name="T7" fmla="*/ 12 h 12"/>
                <a:gd name="T8" fmla="*/ 256 w 251"/>
                <a:gd name="T9" fmla="*/ 0 h 12"/>
                <a:gd name="T10" fmla="*/ 256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1344 w 251"/>
                <a:gd name="T5" fmla="*/ 12 h 12"/>
                <a:gd name="T6" fmla="*/ 1344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518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C180-7849-434A-A669-ACA77ACC8903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5554-0CB9-4F42-A183-DD77322599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53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C7F3D-6E3B-4F75-AFBF-17BE89F866A4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431FF-D6C5-4C95-85BE-259EC2EC98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2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C5D5D-A2B5-4D69-A413-7320CFA8E190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A011-E930-4BDC-9BBD-0C17AD0946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963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13E2E-DB56-4FFE-A32D-6CFBD3ED9699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73A06-D50F-4249-ADC0-92233E2C8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5582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717FD-0E0D-430D-AE25-CF021519157F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53D7E-1A31-4183-BA21-1C3EFE19F2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553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3414E-78E1-48AA-938A-AD9E1320630E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19CF1-1D6F-460D-BE79-7E2402FB7C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530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F16C-4296-4757-99B9-8F6E4782566F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994BC-2096-41C6-925C-F4DC585344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9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74FF4-CF71-4AC8-A3A4-61B3BFFDF875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1DA75-D31D-430B-8067-44FF920A5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203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EBC1C-5AD2-4022-9F53-4BAE8A47C85A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84B9E-2C34-4114-A037-9BAEB6B591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164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0718D-E263-465D-A50E-95603FA7C54D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B18D-5C56-44E0-BEF5-D706B68AA1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79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3114-6D27-4EBE-A979-1870256C5E3C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ADFCD-A6F0-4892-ABB9-0CD44F26B1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842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EDFDD-0F97-44EB-839A-E2549404635C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6F7E4-A8E5-483B-8B7B-C488D83ADC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2145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64 w 5184"/>
                <a:gd name="T3" fmla="*/ 3159 h 3159"/>
                <a:gd name="T4" fmla="*/ 526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6 w 556"/>
                <a:gd name="T5" fmla="*/ 3159 h 3159"/>
                <a:gd name="T6" fmla="*/ 56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1344 w 251"/>
                  <a:gd name="T5" fmla="*/ 12 h 12"/>
                  <a:gd name="T6" fmla="*/ 1344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6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6 w 251"/>
                  <a:gd name="T7" fmla="*/ 12 h 12"/>
                  <a:gd name="T8" fmla="*/ 256 w 251"/>
                  <a:gd name="T9" fmla="*/ 0 h 12"/>
                  <a:gd name="T10" fmla="*/ 256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415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416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416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CA7ACA3-8307-47D1-B996-1384A05F00AD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13416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416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60F7F90-798C-468B-9E1B-E8AFA30E66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16344/1/#block_62" TargetMode="External"/><Relationship Id="rId2" Type="http://schemas.openxmlformats.org/officeDocument/2006/relationships/hyperlink" Target="http://base.garant.ru/12116344/1/#block_32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base.garant.ru/12116344/1/#block_31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12116344/1/#block_31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12168559/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16344/1/#block_31" TargetMode="External"/><Relationship Id="rId2" Type="http://schemas.openxmlformats.org/officeDocument/2006/relationships/hyperlink" Target="http://base.garant.ru/12168559/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12116344/1/#block_32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base.garant.ru/12116344/1/#block_32" TargetMode="External"/><Relationship Id="rId2" Type="http://schemas.openxmlformats.org/officeDocument/2006/relationships/hyperlink" Target="http://base.garant.ru/12116344/1/#block_35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155" y="3284984"/>
            <a:ext cx="7973599" cy="190985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300" dirty="0">
                <a:effectLst/>
                <a:cs typeface="Calibri" pitchFamily="34" charset="0"/>
              </a:rPr>
              <a:t>Тема 3</a:t>
            </a:r>
            <a:r>
              <a:rPr lang="ru-RU" altLang="ru-RU" sz="3300" dirty="0" smtClean="0">
                <a:effectLst/>
                <a:cs typeface="Calibri" pitchFamily="34" charset="0"/>
              </a:rPr>
              <a:t>. </a:t>
            </a:r>
            <a:r>
              <a:rPr lang="ru-RU" sz="3600" dirty="0">
                <a:effectLst/>
              </a:rPr>
              <a:t>Социальное страхование как организационно-</a:t>
            </a:r>
            <a:br>
              <a:rPr lang="ru-RU" sz="3600" dirty="0">
                <a:effectLst/>
              </a:rPr>
            </a:br>
            <a:r>
              <a:rPr lang="ru-RU" sz="3600" dirty="0">
                <a:effectLst/>
              </a:rPr>
              <a:t>правовая форма социальной защиты населения</a:t>
            </a:r>
            <a:endParaRPr lang="ru-RU" altLang="ru-RU" sz="3300" dirty="0">
              <a:effectLst/>
              <a:cs typeface="Calibri" pitchFamily="34" charset="0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51423" y="476672"/>
            <a:ext cx="841306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Целевые бюджетные и внебюджетные фонды</a:t>
            </a:r>
            <a:endParaRPr lang="ru-RU" altLang="ru-RU" sz="2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dirty="0" smtClean="0"/>
              <a:t>080100.62 </a:t>
            </a:r>
            <a:r>
              <a:rPr lang="ru-RU" altLang="ru-RU" sz="2400" dirty="0" smtClean="0"/>
              <a:t>Экономика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/>
              <a:t>кафедра Международного бизнеса и финансов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Илья Александрович Бедрачук, канд. </a:t>
            </a:r>
            <a:r>
              <a:rPr lang="ru-RU" altLang="ru-RU" sz="2800" dirty="0"/>
              <a:t>экон. </a:t>
            </a:r>
            <a:r>
              <a:rPr lang="ru-RU" altLang="ru-RU" sz="2800" dirty="0" smtClean="0"/>
              <a:t>наук</a:t>
            </a:r>
            <a:endParaRPr lang="ru-RU" altLang="ru-RU" sz="2800" dirty="0"/>
          </a:p>
        </p:txBody>
      </p:sp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F9ADE3-A4AD-4F67-8828-A39C84D95D3C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B271F-2AD5-4467-9190-253E5857C666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Содержание лекции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726334"/>
            <a:ext cx="7731627" cy="4175204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Исторические </a:t>
            </a: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предпосылки и обстоятельства формирования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социального страхования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Сущность,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содержание </a:t>
            </a: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и виды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социального </a:t>
            </a: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страхования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в Российской Федерации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Развитие системы  социального страхования  в Российской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Федерации </a:t>
            </a: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на современном этапе</a:t>
            </a:r>
            <a:endParaRPr lang="ru-RU" altLang="ru-RU" dirty="0">
              <a:solidFill>
                <a:srgbClr val="FFFF00"/>
              </a:solidFill>
              <a:effectLst/>
              <a:cs typeface="Times New Roman" pitchFamily="18" charset="0"/>
            </a:endParaRPr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7884368" y="6340475"/>
            <a:ext cx="1071562" cy="447675"/>
            <a:chOff x="2694" y="3797"/>
            <a:chExt cx="1322" cy="545"/>
          </a:xfrm>
        </p:grpSpPr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5128" name="Picture 8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Обязательное государственное социальное </a:t>
            </a:r>
            <a:r>
              <a:rPr lang="ru-RU" sz="28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страхование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является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одной из форм социальной защиты населения. Социальное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страхование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трактуется как система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материального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обеспечения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граждан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при наступлении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нетрудоспособности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, в старости и в иных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случаях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за счет страховых взносов. Финансирование всех видов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социального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страхования основано на страховых взносах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работодателей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и работников. </a:t>
            </a:r>
            <a:endParaRPr lang="ru-RU" sz="24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2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96752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Суть </a:t>
            </a:r>
            <a:r>
              <a:rPr lang="ru-RU" sz="36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социального страхования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заключается в распределении 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социального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риска на 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работодателей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и самих 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работающих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, которые в 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принудительном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порядке о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тчисляют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страховые платежи в целевые </a:t>
            </a:r>
            <a:r>
              <a:rPr lang="ru-RU" sz="3600" b="1" dirty="0" smtClean="0">
                <a:ea typeface="Tahoma" panose="020B0604030504040204" pitchFamily="34" charset="0"/>
                <a:cs typeface="Tahoma" panose="020B0604030504040204" pitchFamily="34" charset="0"/>
              </a:rPr>
              <a:t>фонды </a:t>
            </a:r>
            <a:r>
              <a:rPr lang="ru-RU" sz="3600" b="1" dirty="0">
                <a:ea typeface="Tahoma" panose="020B0604030504040204" pitchFamily="34" charset="0"/>
                <a:cs typeface="Tahoma" panose="020B0604030504040204" pitchFamily="34" charset="0"/>
              </a:rPr>
              <a:t>социального страхования.  </a:t>
            </a:r>
            <a:endParaRPr lang="ru-RU" sz="36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66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08720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Мировой опыт говорит о том, что </a:t>
            </a:r>
            <a:r>
              <a:rPr lang="ru-RU" sz="28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система 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социального страхования 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—  это основной институт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социальной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защиты в условиях рыночной экономики, призванный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обеспечить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реализацию конституционного права граждан на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материальное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обеспечение в старости, в случае болезни, полной или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частичной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утраты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трудоспособности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, потери кормильца, безработицы</a:t>
            </a:r>
            <a:endParaRPr lang="ru-RU" sz="28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8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1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03351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 smtClean="0">
                <a:effectLst/>
                <a:cs typeface="Times New Roman" pitchFamily="18" charset="0"/>
              </a:rPr>
              <a:t>Исторические </a:t>
            </a:r>
            <a:r>
              <a:rPr lang="ru-RU" sz="4000" dirty="0">
                <a:effectLst/>
                <a:cs typeface="Times New Roman" pitchFamily="18" charset="0"/>
              </a:rPr>
              <a:t>предпосылки и обстоятельства формирования социального страхования</a:t>
            </a:r>
          </a:p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99288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Защиту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граждан, утративших трудоспособность в связи с трудовой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деятельностью в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форме </a:t>
            </a:r>
            <a:r>
              <a:rPr lang="ru-RU" sz="23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социальной помощи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традиционно обеспечивали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семья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, сельская община,  а  ремесленников  — 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корпоративные структуры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(цеха, гильдии, товарищества  и т.д.). Первоначально в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качестве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единственного страхового случая при личном страховании в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рамках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цеховой (корпоративной) взаимопомощи рассматривалась </a:t>
            </a:r>
            <a:r>
              <a:rPr lang="ru-RU" sz="23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смерть </a:t>
            </a:r>
            <a:r>
              <a:rPr lang="ru-RU" sz="23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члена союза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. Впоследствии перечень страховых случаев все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расширялся </a:t>
            </a:r>
            <a:r>
              <a:rPr lang="ru-RU" sz="23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(пенсии по инвалидности вследствие несчастного </a:t>
            </a:r>
            <a:r>
              <a:rPr lang="ru-RU" sz="23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случая </a:t>
            </a:r>
            <a:r>
              <a:rPr lang="ru-RU" sz="23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на производстве, пособия членам семьи погибшего)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. Фонды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выплаты указанных пособий формировались за счет членских </a:t>
            </a:r>
            <a:r>
              <a:rPr lang="ru-RU" sz="23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взносов</a:t>
            </a:r>
            <a:r>
              <a:rPr lang="ru-RU" sz="2300" b="1" dirty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23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5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928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Значительную роль в развитии личного страхования сыграли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страховые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общества Англии, которые с конца  XVII  вводили 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отрабатывали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основные элементы и методы страхования жизни,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используемые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в настоящее время. С этой целью формировалась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статистическая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база на основе построения таблиц смертности,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получила 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свое развитие 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теория вероятности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. На развитие личного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страхования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в Англии оказал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влияние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пожар в Лондоне в 1666 году,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унесший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жизни более 70 тыс. человек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28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45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В конце  XVIII —  начале  XIX  вв. на смену семьи как главной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производственной 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единицы в экономике, базировавшейся на сельском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хозяйстве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, простых ремеслах,  натуральном  хозяйстве, а также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основного 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источника и формы содержания нетрудоспособных людей,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пришло </a:t>
            </a:r>
            <a:r>
              <a:rPr lang="ru-RU" sz="24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крупное промышленное производство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. Перемены, вызванные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урбанизацией 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индустриализацией 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общественной жизни,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становлением рабочего движения, потребовали новой  концепции социальной защиты, взамен ранее существовавшей и основанной на принципах самоподдержки, семейного обеспечения нетрудоспособных граждан и благотворительности. </a:t>
            </a:r>
            <a:endParaRPr lang="ru-RU" sz="24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0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В формирование такой концепции значительный вклад внесли: </a:t>
            </a:r>
            <a:endParaRPr lang="ru-RU" sz="2000" b="1" dirty="0" smtClean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252095">
              <a:spcAft>
                <a:spcPts val="0"/>
              </a:spcAft>
            </a:pPr>
            <a:endParaRPr lang="ru-RU" sz="20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социальные теории протестантов и католической церкви (43-й указ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английской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королевы  Елизаветы  I  о борьбе с бедностью 1601 г.,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папская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энциклика «Рерум </a:t>
            </a:r>
            <a:r>
              <a:rPr lang="ru-RU" sz="2000" b="1" dirty="0" err="1">
                <a:ea typeface="Tahoma" panose="020B0604030504040204" pitchFamily="34" charset="0"/>
                <a:cs typeface="Tahoma" panose="020B0604030504040204" pitchFamily="34" charset="0"/>
              </a:rPr>
              <a:t>новарум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» 1891 г.,  которая до сих пор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считается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одним из основных программных документов  католической церкви в области социальной  политики);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философско-правовые концепции европейских ученых о правовом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порядке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и правовом государстве (Кант, Гегель, английское фабричное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законодательство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);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разработки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французского ученого-гуманиста Е. Клавьера (Проспект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относительно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введения пожизненного страхования 1788 г.,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представленный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им правительству Франции);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правовые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нормы, предложенные канцлером Германии Отто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Бисмарком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, по организации социального страхования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конце  XIX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века</a:t>
            </a: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20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Предпосылки связи социального страхования и капитализма: </a:t>
            </a:r>
          </a:p>
          <a:p>
            <a:pPr indent="252095">
              <a:spcAft>
                <a:spcPts val="0"/>
              </a:spcAft>
            </a:pPr>
            <a:endParaRPr lang="ru-RU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правовые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традиции английского и континентального права, в основе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которого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лежат принципы равенства всех перед законом и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соблюдение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естественных («фундаментальных») прав человека,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одним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из  которых является право на жизнь и на материальное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обеспечение жизнедеятельности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людей;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традиции 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социального характера  по самоорганизации гражданского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общества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на принципах солидарности (кассы взаимопомощи цехов и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гильдий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в средневековой Европе, кооперативное движение в Англии) и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широкого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развития городского и местного самоуправления в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большинстве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европейских стран;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экономические 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предпосылки,  созданные  трансформацией в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хозяйственной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и социальной жизни общества и обусловленные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капиталистическим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способом организации производства  —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повышение 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уровня экономических рисков организации производства,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возрастание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многообразных социальных рисков утраты заработной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платы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наемным персоналом и социальная  незащищенность  в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условиях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городской жизни (без поддержки общины и большой семьи). </a:t>
            </a:r>
            <a:endParaRPr lang="ru-RU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6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6328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Многообразные и противоречивые факторы формирующегося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капиталистического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уклада вызывали необходимость поиска </a:t>
            </a:r>
            <a:r>
              <a:rPr lang="ru-RU" sz="28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соответствующих 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регуляторов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. Растущая потребность в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квалифицированной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рабочей силе и связанное с этим повышение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образовательного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уровня наемных работников  требовали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повышения уровня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оплаты труда и 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резервирования его части для случаев </a:t>
            </a:r>
            <a:r>
              <a:rPr lang="ru-RU" sz="28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наступления 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социальных рисков утраты доходов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280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2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04664"/>
            <a:ext cx="72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Постепенно получила признание идея  о том, что  в оплате </a:t>
            </a:r>
            <a:r>
              <a:rPr lang="ru-RU" sz="2400" dirty="0" smtClean="0"/>
              <a:t>наемного </a:t>
            </a:r>
            <a:r>
              <a:rPr lang="ru-RU" sz="2400" dirty="0"/>
              <a:t>труда  необходимо  предусмотреть две самостоятельные </a:t>
            </a:r>
          </a:p>
          <a:p>
            <a:r>
              <a:rPr lang="ru-RU" sz="2400" dirty="0"/>
              <a:t>части: </a:t>
            </a:r>
          </a:p>
          <a:p>
            <a:r>
              <a:rPr lang="ru-RU" sz="2400" dirty="0"/>
              <a:t>1) непосредственно выплачиваемая  работнику для удовлетворения </a:t>
            </a:r>
            <a:r>
              <a:rPr lang="ru-RU" sz="2400" dirty="0" smtClean="0"/>
              <a:t>текущих </a:t>
            </a:r>
            <a:r>
              <a:rPr lang="ru-RU" sz="2400" dirty="0"/>
              <a:t>потребностей его самого и семьи; </a:t>
            </a:r>
          </a:p>
          <a:p>
            <a:r>
              <a:rPr lang="ru-RU" sz="2400" dirty="0"/>
              <a:t>2) резервируемая  (в специальных фондах вне предприятий) для </a:t>
            </a:r>
            <a:r>
              <a:rPr lang="ru-RU" sz="2400" dirty="0" smtClean="0"/>
              <a:t>удовлетворения </a:t>
            </a:r>
            <a:r>
              <a:rPr lang="ru-RU" sz="2400" dirty="0"/>
              <a:t>потребностей работника (и членов его семьи) на </a:t>
            </a:r>
          </a:p>
          <a:p>
            <a:r>
              <a:rPr lang="ru-RU" sz="2400" dirty="0"/>
              <a:t>случай утраты трудоспособности (связанный  с болезнями, </a:t>
            </a:r>
            <a:r>
              <a:rPr lang="ru-RU" sz="2400" dirty="0" smtClean="0"/>
              <a:t>несчастными </a:t>
            </a:r>
            <a:r>
              <a:rPr lang="ru-RU" sz="2400" dirty="0"/>
              <a:t>случаями, старостью) и достаточная  для достижения </a:t>
            </a:r>
            <a:r>
              <a:rPr lang="ru-RU" sz="2400" dirty="0" smtClean="0"/>
              <a:t>общественно </a:t>
            </a:r>
            <a:r>
              <a:rPr lang="ru-RU" sz="2400" dirty="0"/>
              <a:t>приемлемого уровня материального обеспечения и </a:t>
            </a:r>
            <a:r>
              <a:rPr lang="ru-RU" sz="2400" dirty="0" smtClean="0"/>
              <a:t>медицинского </a:t>
            </a:r>
            <a:r>
              <a:rPr lang="ru-RU" sz="2400" dirty="0"/>
              <a:t>обслуживания. </a:t>
            </a:r>
          </a:p>
        </p:txBody>
      </p:sp>
    </p:spTree>
    <p:extLst>
      <p:ext uri="{BB962C8B-B14F-4D97-AF65-F5344CB8AC3E}">
        <p14:creationId xmlns:p14="http://schemas.microsoft.com/office/powerpoint/2010/main" val="23368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Эта </a:t>
            </a:r>
            <a:r>
              <a:rPr lang="ru-RU" sz="2000" b="1" dirty="0">
                <a:solidFill>
                  <a:srgbClr val="FFFF00"/>
                </a:solidFill>
              </a:rPr>
              <a:t>резервируемая (страхуемая) часть заработной платы</a:t>
            </a:r>
            <a:r>
              <a:rPr lang="ru-RU" sz="2000" b="1" dirty="0"/>
              <a:t> </a:t>
            </a:r>
            <a:r>
              <a:rPr lang="ru-RU" sz="2000" b="1" dirty="0" smtClean="0"/>
              <a:t>выступает </a:t>
            </a:r>
            <a:r>
              <a:rPr lang="ru-RU" sz="2000" b="1" dirty="0"/>
              <a:t>как достаточно точно рассчитанная (умеренно допустимая и </a:t>
            </a:r>
            <a:r>
              <a:rPr lang="ru-RU" sz="2000" b="1" dirty="0" smtClean="0"/>
              <a:t>выгодная </a:t>
            </a:r>
            <a:r>
              <a:rPr lang="ru-RU" sz="2000" b="1" dirty="0"/>
              <a:t>для работников и работодателей) форма компенсации </a:t>
            </a:r>
            <a:r>
              <a:rPr lang="ru-RU" sz="2000" b="1" dirty="0" smtClean="0"/>
              <a:t>утраты </a:t>
            </a:r>
            <a:r>
              <a:rPr lang="ru-RU" sz="2000" b="1" dirty="0"/>
              <a:t>заработка работниками, которая: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а) исчисляется с учетом трудового вклада работников  и  зависит от </a:t>
            </a:r>
            <a:r>
              <a:rPr lang="ru-RU" sz="2000" b="1" dirty="0" smtClean="0"/>
              <a:t>размеров </a:t>
            </a:r>
            <a:r>
              <a:rPr lang="ru-RU" sz="2000" b="1" dirty="0"/>
              <a:t>их текущей заработной платы и периодов их трудовой </a:t>
            </a:r>
            <a:r>
              <a:rPr lang="ru-RU" sz="2000" b="1" dirty="0" smtClean="0"/>
              <a:t>деятельности</a:t>
            </a:r>
            <a:r>
              <a:rPr lang="ru-RU" sz="2000" b="1" dirty="0"/>
              <a:t>; </a:t>
            </a:r>
          </a:p>
          <a:p>
            <a:r>
              <a:rPr lang="ru-RU" sz="2000" b="1" dirty="0"/>
              <a:t>б) резервируется за счет зарабатываемых средств самих работников </a:t>
            </a:r>
            <a:r>
              <a:rPr lang="ru-RU" sz="2000" b="1" dirty="0" smtClean="0"/>
              <a:t>на </a:t>
            </a:r>
            <a:r>
              <a:rPr lang="ru-RU" sz="2000" b="1" dirty="0"/>
              <a:t>основе объединения возможностей достаточно больших групп </a:t>
            </a:r>
          </a:p>
          <a:p>
            <a:r>
              <a:rPr lang="ru-RU" sz="2000" b="1" dirty="0"/>
              <a:t>работников, т.е. используется эффект распределения социальных </a:t>
            </a:r>
            <a:r>
              <a:rPr lang="ru-RU" sz="2000" b="1" dirty="0" smtClean="0"/>
              <a:t>рисков </a:t>
            </a:r>
            <a:r>
              <a:rPr lang="ru-RU" sz="2000" b="1" dirty="0"/>
              <a:t>(которые наступают только для части работников) между всеми </a:t>
            </a:r>
          </a:p>
          <a:p>
            <a:r>
              <a:rPr lang="ru-RU" sz="2000" b="1" dirty="0"/>
              <a:t>работниками, что делает систему социального страхования </a:t>
            </a:r>
            <a:r>
              <a:rPr lang="ru-RU" sz="2000" b="1" dirty="0" smtClean="0"/>
              <a:t>экономически </a:t>
            </a:r>
            <a:r>
              <a:rPr lang="ru-RU" sz="2000" b="1" dirty="0"/>
              <a:t>выгодной; 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36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Эта </a:t>
            </a:r>
            <a:r>
              <a:rPr lang="ru-RU" sz="2000" b="1" dirty="0">
                <a:solidFill>
                  <a:srgbClr val="FFFF00"/>
                </a:solidFill>
              </a:rPr>
              <a:t>резервируемая (страхуемая) часть заработной платы</a:t>
            </a:r>
            <a:r>
              <a:rPr lang="ru-RU" sz="2000" b="1" dirty="0"/>
              <a:t> </a:t>
            </a:r>
            <a:r>
              <a:rPr lang="ru-RU" sz="2000" b="1" dirty="0" smtClean="0"/>
              <a:t>выступает </a:t>
            </a:r>
            <a:r>
              <a:rPr lang="ru-RU" sz="2000" b="1" dirty="0"/>
              <a:t>как достаточно точно рассчитанная (умеренно допустимая и </a:t>
            </a:r>
            <a:r>
              <a:rPr lang="ru-RU" sz="2000" b="1" dirty="0" smtClean="0"/>
              <a:t>выгодная </a:t>
            </a:r>
            <a:r>
              <a:rPr lang="ru-RU" sz="2000" b="1" dirty="0"/>
              <a:t>для работников и работодателей) форма компенсации </a:t>
            </a:r>
            <a:r>
              <a:rPr lang="ru-RU" sz="2000" b="1" dirty="0" smtClean="0"/>
              <a:t>утраты </a:t>
            </a:r>
            <a:r>
              <a:rPr lang="ru-RU" sz="2000" b="1" dirty="0"/>
              <a:t>заработка работниками, которая: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в) выплачивается только в явных  случаях утраты трудоспособности, </a:t>
            </a:r>
            <a:r>
              <a:rPr lang="ru-RU" sz="2000" b="1" dirty="0" smtClean="0"/>
              <a:t>поскольку  </a:t>
            </a:r>
            <a:r>
              <a:rPr lang="ru-RU" sz="2000" b="1" dirty="0"/>
              <a:t>болезненное состояние и инвалидность подтверждается </a:t>
            </a:r>
            <a:r>
              <a:rPr lang="ru-RU" sz="2000" b="1" dirty="0" smtClean="0"/>
              <a:t>медицинской </a:t>
            </a:r>
            <a:r>
              <a:rPr lang="ru-RU" sz="2000" b="1" dirty="0"/>
              <a:t>экспертизой,  а  возраст выхода на пенсию по старости </a:t>
            </a:r>
          </a:p>
          <a:p>
            <a:r>
              <a:rPr lang="ru-RU" sz="2000" b="1" dirty="0"/>
              <a:t>определяется на основе законодательных норм; </a:t>
            </a:r>
          </a:p>
          <a:p>
            <a:r>
              <a:rPr lang="ru-RU" sz="2000" b="1" dirty="0"/>
              <a:t>г) рационально перераспределяется во времени — от периода работы </a:t>
            </a:r>
            <a:r>
              <a:rPr lang="ru-RU" sz="2000" b="1" dirty="0" smtClean="0"/>
              <a:t>к </a:t>
            </a:r>
            <a:r>
              <a:rPr lang="ru-RU" sz="2000" b="1" dirty="0"/>
              <a:t>периоду, когда работа прекращается, а также между работниками (от </a:t>
            </a:r>
          </a:p>
          <a:p>
            <a:r>
              <a:rPr lang="ru-RU" sz="2000" b="1" dirty="0"/>
              <a:t>здоровых — к больным и инвалидам, доживающим и не доживающим </a:t>
            </a:r>
            <a:r>
              <a:rPr lang="ru-RU" sz="2000" b="1" dirty="0" smtClean="0"/>
              <a:t>до </a:t>
            </a:r>
            <a:r>
              <a:rPr lang="ru-RU" sz="2000" b="1" dirty="0"/>
              <a:t>возраста выхода на пенсию); 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8622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8640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Эта </a:t>
            </a:r>
            <a:r>
              <a:rPr lang="ru-RU" sz="2000" b="1" dirty="0">
                <a:solidFill>
                  <a:srgbClr val="FFFF00"/>
                </a:solidFill>
              </a:rPr>
              <a:t>резервируемая (страхуемая) часть заработной платы</a:t>
            </a:r>
            <a:r>
              <a:rPr lang="ru-RU" sz="2000" b="1" dirty="0"/>
              <a:t> </a:t>
            </a:r>
            <a:r>
              <a:rPr lang="ru-RU" sz="2000" b="1" dirty="0" smtClean="0"/>
              <a:t>выступает </a:t>
            </a:r>
            <a:r>
              <a:rPr lang="ru-RU" sz="2000" b="1" dirty="0"/>
              <a:t>как достаточно точно рассчитанная (умеренно допустимая и </a:t>
            </a:r>
            <a:r>
              <a:rPr lang="ru-RU" sz="2000" b="1" dirty="0" smtClean="0"/>
              <a:t>выгодная </a:t>
            </a:r>
            <a:r>
              <a:rPr lang="ru-RU" sz="2000" b="1" dirty="0"/>
              <a:t>для работников и работодателей) форма компенсации </a:t>
            </a:r>
            <a:r>
              <a:rPr lang="ru-RU" sz="2000" b="1" dirty="0" smtClean="0"/>
              <a:t>утраты </a:t>
            </a:r>
            <a:r>
              <a:rPr lang="ru-RU" sz="2000" b="1" dirty="0"/>
              <a:t>заработка работниками, которая: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д) финансируется за счет отчислений работников (с их текущей </a:t>
            </a:r>
            <a:r>
              <a:rPr lang="ru-RU" sz="2000" b="1" dirty="0" smtClean="0"/>
              <a:t>заработной </a:t>
            </a:r>
            <a:r>
              <a:rPr lang="ru-RU" sz="2000" b="1" dirty="0"/>
              <a:t>платы) и средств работодателей (дополнительных к </a:t>
            </a:r>
            <a:r>
              <a:rPr lang="ru-RU" sz="2000" b="1" dirty="0" smtClean="0"/>
              <a:t>текущей </a:t>
            </a:r>
            <a:r>
              <a:rPr lang="ru-RU" sz="2000" b="1" dirty="0"/>
              <a:t>заработной плате), что позволяет гармонизировать </a:t>
            </a:r>
            <a:r>
              <a:rPr lang="ru-RU" sz="2000" b="1" dirty="0" smtClean="0"/>
              <a:t>отношения </a:t>
            </a:r>
            <a:r>
              <a:rPr lang="ru-RU" sz="2000" b="1" dirty="0"/>
              <a:t>между социальными субъектами, препятствует </a:t>
            </a:r>
            <a:r>
              <a:rPr lang="ru-RU" sz="2000" b="1" dirty="0" smtClean="0"/>
              <a:t>неоправданному </a:t>
            </a:r>
            <a:r>
              <a:rPr lang="ru-RU" sz="2000" b="1" dirty="0"/>
              <a:t>снижению текущих доходов работников, повышает уровень и гарантированность страховых выплат. 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117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Таким образом, введение </a:t>
            </a:r>
            <a:r>
              <a:rPr lang="ru-RU" sz="2400" b="1" dirty="0">
                <a:solidFill>
                  <a:srgbClr val="FFFF00"/>
                </a:solidFill>
              </a:rPr>
              <a:t>законодательного регулирования </a:t>
            </a:r>
            <a:r>
              <a:rPr lang="ru-RU" sz="2400" b="1" dirty="0" smtClean="0">
                <a:solidFill>
                  <a:srgbClr val="FFFF00"/>
                </a:solidFill>
              </a:rPr>
              <a:t>социальной </a:t>
            </a:r>
            <a:r>
              <a:rPr lang="ru-RU" sz="2400" b="1" dirty="0">
                <a:solidFill>
                  <a:srgbClr val="FFFF00"/>
                </a:solidFill>
              </a:rPr>
              <a:t>защиты </a:t>
            </a:r>
            <a:r>
              <a:rPr lang="ru-RU" sz="2400" b="1" dirty="0"/>
              <a:t>работников в период становления крупного </a:t>
            </a:r>
            <a:r>
              <a:rPr lang="ru-RU" sz="2400" b="1" dirty="0" smtClean="0"/>
              <a:t>машинного </a:t>
            </a:r>
            <a:r>
              <a:rPr lang="ru-RU" sz="2400" b="1" dirty="0"/>
              <a:t>производства обусловлено общественными </a:t>
            </a:r>
          </a:p>
          <a:p>
            <a:r>
              <a:rPr lang="ru-RU" sz="2400" b="1" dirty="0"/>
              <a:t>потребностями на этапе зрелости рыночных отношений. В данный </a:t>
            </a:r>
            <a:r>
              <a:rPr lang="ru-RU" sz="2400" b="1" dirty="0" smtClean="0"/>
              <a:t>период  </a:t>
            </a:r>
            <a:r>
              <a:rPr lang="ru-RU" sz="2400" b="1" dirty="0"/>
              <a:t>возникла  необходимость выделения специализированных </a:t>
            </a:r>
            <a:r>
              <a:rPr lang="ru-RU" sz="2400" b="1" dirty="0" smtClean="0"/>
              <a:t>страховых </a:t>
            </a:r>
            <a:r>
              <a:rPr lang="ru-RU" sz="2400" b="1" dirty="0"/>
              <a:t>институтов для эффективного решения задач социального </a:t>
            </a:r>
          </a:p>
          <a:p>
            <a:r>
              <a:rPr lang="ru-RU" sz="2400" b="1" dirty="0"/>
              <a:t>страхования. Важным элементом экономических трудовых отношений </a:t>
            </a:r>
            <a:r>
              <a:rPr lang="ru-RU" sz="2400" b="1" dirty="0" smtClean="0"/>
              <a:t>становится </a:t>
            </a:r>
            <a:r>
              <a:rPr lang="ru-RU" sz="2400" b="1" dirty="0"/>
              <a:t>компенсация утраты заработка в случаях наступления </a:t>
            </a:r>
            <a:r>
              <a:rPr lang="ru-RU" sz="2400" b="1" dirty="0" smtClean="0"/>
              <a:t>нетрудоспособности </a:t>
            </a:r>
            <a:r>
              <a:rPr lang="ru-RU" sz="2400" b="1" dirty="0"/>
              <a:t>работника или лишения его места работы. </a:t>
            </a:r>
            <a:endParaRPr lang="ru-RU" sz="2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6527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18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2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03351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>
                <a:effectLst/>
                <a:cs typeface="Times New Roman" pitchFamily="18" charset="0"/>
              </a:rPr>
              <a:t>Сущность, содержание и виды социального страхования в Российской </a:t>
            </a:r>
            <a:r>
              <a:rPr lang="ru-RU" sz="4000" dirty="0" smtClean="0">
                <a:effectLst/>
                <a:cs typeface="Times New Roman" pitchFamily="18" charset="0"/>
              </a:rPr>
              <a:t>Федерации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800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836712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Обязательное социальное страхование  </a:t>
            </a:r>
            <a:r>
              <a:rPr lang="ru-RU" sz="2800" b="1" dirty="0"/>
              <a:t>-  часть </a:t>
            </a:r>
            <a:r>
              <a:rPr lang="ru-RU" sz="2800" b="1" dirty="0" smtClean="0"/>
              <a:t>государственной </a:t>
            </a:r>
            <a:r>
              <a:rPr lang="ru-RU" sz="2800" b="1" dirty="0"/>
              <a:t>системы социальной защиты населения. Ее </a:t>
            </a:r>
            <a:r>
              <a:rPr lang="ru-RU" sz="2800" b="1" dirty="0" smtClean="0"/>
              <a:t>спецификой </a:t>
            </a:r>
            <a:r>
              <a:rPr lang="ru-RU" sz="2800" b="1" dirty="0"/>
              <a:t>является </a:t>
            </a:r>
            <a:r>
              <a:rPr lang="ru-RU" sz="2800" b="1" dirty="0" smtClean="0"/>
              <a:t>страхование </a:t>
            </a:r>
            <a:r>
              <a:rPr lang="ru-RU" sz="2800" b="1" dirty="0"/>
              <a:t>работающих граждан от </a:t>
            </a:r>
          </a:p>
          <a:p>
            <a:r>
              <a:rPr lang="ru-RU" sz="2800" b="1" dirty="0"/>
              <a:t>возможного изменения материального и (или) социального положения, </a:t>
            </a:r>
            <a:r>
              <a:rPr lang="ru-RU" sz="2800" b="1" dirty="0" smtClean="0"/>
              <a:t>в </a:t>
            </a:r>
            <a:r>
              <a:rPr lang="ru-RU" sz="2800" b="1" dirty="0"/>
              <a:t>том числе по независящим от них обстоятельствам</a:t>
            </a:r>
            <a:r>
              <a:rPr lang="ru-RU" sz="2800" b="1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629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Обязательное социальное страхование  </a:t>
            </a:r>
            <a:r>
              <a:rPr lang="ru-RU" sz="2800" b="1" dirty="0"/>
              <a:t>–  это система </a:t>
            </a:r>
            <a:r>
              <a:rPr lang="ru-RU" sz="2800" b="1" dirty="0" smtClean="0"/>
              <a:t>создаваемых </a:t>
            </a:r>
            <a:r>
              <a:rPr lang="ru-RU" sz="2800" b="1" dirty="0"/>
              <a:t>государством правовых, экономических и </a:t>
            </a:r>
          </a:p>
          <a:p>
            <a:r>
              <a:rPr lang="ru-RU" sz="2800" b="1" dirty="0"/>
              <a:t>организационных мер, направленных на компенсацию или </a:t>
            </a:r>
            <a:r>
              <a:rPr lang="ru-RU" sz="2800" b="1" dirty="0" smtClean="0"/>
              <a:t>минимизацию </a:t>
            </a:r>
            <a:r>
              <a:rPr lang="ru-RU" sz="2800" b="1" dirty="0"/>
              <a:t>последствий изменения материального и (или) </a:t>
            </a:r>
            <a:r>
              <a:rPr lang="ru-RU" sz="2800" b="1" dirty="0" smtClean="0"/>
              <a:t>социального </a:t>
            </a:r>
            <a:r>
              <a:rPr lang="ru-RU" sz="2800" b="1" dirty="0"/>
              <a:t>положения работающих граждан и иных категорий </a:t>
            </a:r>
          </a:p>
          <a:p>
            <a:r>
              <a:rPr lang="ru-RU" sz="2800" b="1" dirty="0" smtClean="0"/>
              <a:t>граждан, </a:t>
            </a:r>
            <a:r>
              <a:rPr lang="ru-RU" sz="2800" b="1" dirty="0"/>
              <a:t>вследствие: </a:t>
            </a:r>
            <a:endParaRPr lang="ru-RU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0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трудового </a:t>
            </a:r>
            <a:r>
              <a:rPr lang="ru-RU" sz="2800" b="1" dirty="0"/>
              <a:t>увечья,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профессионального </a:t>
            </a:r>
            <a:r>
              <a:rPr lang="ru-RU" sz="2800" b="1" dirty="0"/>
              <a:t>заболевания,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инвалидности</a:t>
            </a:r>
            <a:r>
              <a:rPr lang="ru-RU" sz="2800" b="1" dirty="0"/>
              <a:t>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болезни </a:t>
            </a:r>
            <a:r>
              <a:rPr lang="ru-RU" sz="2800" b="1" dirty="0"/>
              <a:t>и травмы,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беременности </a:t>
            </a:r>
            <a:r>
              <a:rPr lang="ru-RU" sz="2800" b="1" dirty="0"/>
              <a:t>и родов,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потери </a:t>
            </a:r>
            <a:r>
              <a:rPr lang="ru-RU" sz="2800" b="1" dirty="0"/>
              <a:t>кормильца,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наступления </a:t>
            </a:r>
            <a:r>
              <a:rPr lang="ru-RU" sz="2800" b="1" dirty="0"/>
              <a:t>старости,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необходимости  </a:t>
            </a:r>
            <a:r>
              <a:rPr lang="ru-RU" sz="2800" b="1" dirty="0"/>
              <a:t>получения медицинской помощи, </a:t>
            </a:r>
            <a:r>
              <a:rPr lang="ru-RU" sz="2800" b="1" dirty="0" smtClean="0"/>
              <a:t>санаторно-курортного </a:t>
            </a:r>
            <a:r>
              <a:rPr lang="ru-RU" sz="2800" b="1" dirty="0"/>
              <a:t>лечения,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наступления  </a:t>
            </a:r>
            <a:r>
              <a:rPr lang="ru-RU" sz="2800" b="1" dirty="0"/>
              <a:t>иных социальных </a:t>
            </a:r>
            <a:r>
              <a:rPr lang="ru-RU" sz="2800" b="1" dirty="0" smtClean="0"/>
              <a:t>страховых </a:t>
            </a:r>
            <a:r>
              <a:rPr lang="ru-RU" sz="2800" b="1" dirty="0"/>
              <a:t>рисков, установленных </a:t>
            </a:r>
            <a:r>
              <a:rPr lang="ru-RU" sz="2800" b="1" dirty="0" smtClean="0"/>
              <a:t>законом</a:t>
            </a:r>
            <a:r>
              <a:rPr lang="ru-RU" sz="2800" b="1" dirty="0"/>
              <a:t>. </a:t>
            </a:r>
            <a:endParaRPr lang="ru-RU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81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620688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2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Существенными  признаками социального страхования </a:t>
            </a:r>
            <a:r>
              <a:rPr lang="ru-RU" sz="3200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являются</a:t>
            </a:r>
            <a:r>
              <a:rPr lang="ru-RU" sz="32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:  </a:t>
            </a:r>
            <a:endParaRPr lang="ru-RU" sz="3200" b="1" dirty="0" smtClean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предварительный </a:t>
            </a: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учет или прогнозирование риска, 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  коллективная ответственность за индивидуальный риск, 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>
                <a:ea typeface="Tahoma" panose="020B0604030504040204" pitchFamily="34" charset="0"/>
                <a:cs typeface="Tahoma" panose="020B0604030504040204" pitchFamily="34" charset="0"/>
              </a:rPr>
              <a:t>  всеобщее страхование по всей территории страны. </a:t>
            </a:r>
            <a:endParaRPr lang="ru-RU" sz="32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7584" y="908720"/>
            <a:ext cx="770485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24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u-RU" altLang="ru-RU" sz="2800" b="1" i="1" dirty="0">
                <a:ea typeface="Times New Roman" panose="02020603050405020304" pitchFamily="18" charset="0"/>
              </a:rPr>
              <a:t>Сильная сторона института </a:t>
            </a:r>
            <a:r>
              <a:rPr lang="ru-RU" altLang="ru-RU" sz="2800" b="1" i="1" dirty="0">
                <a:solidFill>
                  <a:srgbClr val="FFFF00"/>
                </a:solidFill>
                <a:ea typeface="Times New Roman" panose="02020603050405020304" pitchFamily="18" charset="0"/>
              </a:rPr>
              <a:t>социального страхования </a:t>
            </a:r>
            <a:r>
              <a:rPr lang="ru-RU" altLang="ru-RU" sz="2800" b="1" i="1" dirty="0">
                <a:ea typeface="Times New Roman" panose="02020603050405020304" pitchFamily="18" charset="0"/>
              </a:rPr>
              <a:t>связана </a:t>
            </a:r>
            <a:r>
              <a:rPr lang="ru-RU" altLang="ru-RU" sz="2800" b="1" i="1" dirty="0" smtClean="0">
                <a:ea typeface="Times New Roman" panose="02020603050405020304" pitchFamily="18" charset="0"/>
              </a:rPr>
              <a:t>с </a:t>
            </a:r>
            <a:r>
              <a:rPr lang="ru-RU" altLang="ru-RU" sz="2800" b="1" i="1" dirty="0">
                <a:ea typeface="Times New Roman" panose="02020603050405020304" pitchFamily="18" charset="0"/>
              </a:rPr>
              <a:t>тесной увязкой индивидуального вклада страхуемого и его </a:t>
            </a:r>
            <a:r>
              <a:rPr lang="ru-RU" altLang="ru-RU" sz="2800" b="1" i="1" dirty="0" smtClean="0">
                <a:ea typeface="Times New Roman" panose="02020603050405020304" pitchFamily="18" charset="0"/>
              </a:rPr>
              <a:t>страхователя </a:t>
            </a:r>
            <a:r>
              <a:rPr lang="ru-RU" altLang="ru-RU" sz="2800" b="1" i="1" dirty="0">
                <a:ea typeface="Times New Roman" panose="02020603050405020304" pitchFamily="18" charset="0"/>
              </a:rPr>
              <a:t>(работодателя) с размером пенсий и пособий, которые </a:t>
            </a:r>
            <a:r>
              <a:rPr lang="ru-RU" altLang="ru-RU" sz="2800" b="1" i="1" dirty="0" smtClean="0">
                <a:ea typeface="Times New Roman" panose="02020603050405020304" pitchFamily="18" charset="0"/>
              </a:rPr>
              <a:t>он </a:t>
            </a:r>
            <a:r>
              <a:rPr lang="ru-RU" altLang="ru-RU" sz="2800" b="1" i="1" dirty="0">
                <a:ea typeface="Times New Roman" panose="02020603050405020304" pitchFamily="18" charset="0"/>
              </a:rPr>
              <a:t>может легко рассчитать исходя из величины страховых тарифов, </a:t>
            </a:r>
            <a:r>
              <a:rPr lang="ru-RU" altLang="ru-RU" sz="2800" b="1" i="1" dirty="0" smtClean="0">
                <a:ea typeface="Times New Roman" panose="02020603050405020304" pitchFamily="18" charset="0"/>
              </a:rPr>
              <a:t>размера </a:t>
            </a:r>
            <a:r>
              <a:rPr lang="ru-RU" altLang="ru-RU" sz="2800" b="1" i="1" dirty="0">
                <a:ea typeface="Times New Roman" panose="02020603050405020304" pitchFamily="18" charset="0"/>
              </a:rPr>
              <a:t>заработной платы и периода внесения страховых взносов. 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615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415117"/>
            <a:ext cx="828092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24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ru-RU" sz="2800" b="1" dirty="0" smtClean="0">
                <a:solidFill>
                  <a:srgbClr val="FFFF00"/>
                </a:solidFill>
                <a:ea typeface="Times New Roman" panose="02020603050405020304" pitchFamily="18" charset="0"/>
              </a:rPr>
              <a:t>Преимущества института социального страхования</a:t>
            </a:r>
          </a:p>
          <a:p>
            <a:pPr lvl="0"/>
            <a:r>
              <a:rPr lang="ru-RU" altLang="ru-RU" sz="2000" b="1" dirty="0">
                <a:ea typeface="Times New Roman" panose="02020603050405020304" pitchFamily="18" charset="0"/>
              </a:rPr>
              <a:t>Во-первых, трудящиеся (которые  вносят страховые взносы)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вовлекаются </a:t>
            </a:r>
            <a:r>
              <a:rPr lang="ru-RU" altLang="ru-RU" sz="2000" b="1" dirty="0">
                <a:ea typeface="Times New Roman" panose="02020603050405020304" pitchFamily="18" charset="0"/>
              </a:rPr>
              <a:t>в процесс резервирования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страховых накоплений</a:t>
            </a:r>
            <a:r>
              <a:rPr lang="ru-RU" altLang="ru-RU" sz="2000" b="1" dirty="0">
                <a:ea typeface="Times New Roman" panose="02020603050405020304" pitchFamily="18" charset="0"/>
              </a:rPr>
              <a:t>.  </a:t>
            </a:r>
          </a:p>
          <a:p>
            <a:pPr lvl="0"/>
            <a:r>
              <a:rPr lang="ru-RU" altLang="ru-RU" sz="2000" b="1" dirty="0">
                <a:ea typeface="Times New Roman" panose="02020603050405020304" pitchFamily="18" charset="0"/>
              </a:rPr>
              <a:t>Во-вторых, создаются специализированные,  а потому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и высокоэффективные </a:t>
            </a:r>
            <a:r>
              <a:rPr lang="ru-RU" altLang="ru-RU" sz="2000" b="1" dirty="0">
                <a:ea typeface="Times New Roman" panose="02020603050405020304" pitchFamily="18" charset="0"/>
              </a:rPr>
              <a:t>страховые учреждения,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занимающиеся исключительно </a:t>
            </a:r>
            <a:r>
              <a:rPr lang="ru-RU" altLang="ru-RU" sz="2000" b="1" dirty="0">
                <a:ea typeface="Times New Roman" panose="02020603050405020304" pitchFamily="18" charset="0"/>
              </a:rPr>
              <a:t>профилактикой, медицинским обслуживанием и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денежными  </a:t>
            </a:r>
            <a:r>
              <a:rPr lang="ru-RU" altLang="ru-RU" sz="2000" b="1" dirty="0">
                <a:ea typeface="Times New Roman" panose="02020603050405020304" pitchFamily="18" charset="0"/>
              </a:rPr>
              <a:t>выплатами, которые обеспечиваются одной и той же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организацией, </a:t>
            </a:r>
            <a:r>
              <a:rPr lang="ru-RU" altLang="ru-RU" sz="2000" b="1" dirty="0">
                <a:ea typeface="Times New Roman" panose="02020603050405020304" pitchFamily="18" charset="0"/>
              </a:rPr>
              <a:t>что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дает </a:t>
            </a:r>
            <a:r>
              <a:rPr lang="ru-RU" altLang="ru-RU" sz="2000" b="1" dirty="0">
                <a:ea typeface="Times New Roman" panose="02020603050405020304" pitchFamily="18" charset="0"/>
              </a:rPr>
              <a:t>максимум удобства для страхуемых. </a:t>
            </a:r>
            <a:endParaRPr lang="ru-RU" altLang="ru-RU" sz="2000" b="1" dirty="0" smtClean="0">
              <a:ea typeface="Times New Roman" panose="02020603050405020304" pitchFamily="18" charset="0"/>
            </a:endParaRPr>
          </a:p>
          <a:p>
            <a:pPr lvl="0"/>
            <a:r>
              <a:rPr lang="ru-RU" altLang="ru-RU" sz="2000" b="1" dirty="0" smtClean="0">
                <a:ea typeface="Times New Roman" panose="02020603050405020304" pitchFamily="18" charset="0"/>
              </a:rPr>
              <a:t>В-третьих</a:t>
            </a:r>
            <a:r>
              <a:rPr lang="ru-RU" altLang="ru-RU" sz="2000" b="1" dirty="0">
                <a:ea typeface="Times New Roman" panose="02020603050405020304" pitchFamily="18" charset="0"/>
              </a:rPr>
              <a:t>, гарантируются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(«</a:t>
            </a:r>
            <a:r>
              <a:rPr lang="ru-RU" altLang="ru-RU" sz="2000" b="1" dirty="0">
                <a:ea typeface="Times New Roman" panose="02020603050405020304" pitchFamily="18" charset="0"/>
              </a:rPr>
              <a:t>материализуются») конституционные права граждан, делающих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страховые </a:t>
            </a:r>
            <a:r>
              <a:rPr lang="ru-RU" altLang="ru-RU" sz="2000" b="1" dirty="0">
                <a:ea typeface="Times New Roman" panose="02020603050405020304" pitchFamily="18" charset="0"/>
              </a:rPr>
              <a:t>взносы, что защищает их от произвольных решений органа,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отвечающего </a:t>
            </a:r>
            <a:r>
              <a:rPr lang="ru-RU" altLang="ru-RU" sz="2000" b="1" dirty="0">
                <a:ea typeface="Times New Roman" panose="02020603050405020304" pitchFamily="18" charset="0"/>
              </a:rPr>
              <a:t>за выплату пособий. Выплаты гарантируются путем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выделения </a:t>
            </a:r>
            <a:r>
              <a:rPr lang="ru-RU" altLang="ru-RU" sz="2000" b="1" dirty="0">
                <a:ea typeface="Times New Roman" panose="02020603050405020304" pitchFamily="18" charset="0"/>
              </a:rPr>
              <a:t>(резервирования) определенных ресурсов и их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распределения </a:t>
            </a:r>
            <a:r>
              <a:rPr lang="ru-RU" altLang="ru-RU" sz="2000" b="1" dirty="0">
                <a:ea typeface="Times New Roman" panose="02020603050405020304" pitchFamily="18" charset="0"/>
              </a:rPr>
              <a:t>в течение длительного периода в соответствии со </a:t>
            </a:r>
            <a:r>
              <a:rPr lang="ru-RU" altLang="ru-RU" sz="2000" b="1" dirty="0" smtClean="0">
                <a:ea typeface="Times New Roman" panose="02020603050405020304" pitchFamily="18" charset="0"/>
              </a:rPr>
              <a:t>страховыми </a:t>
            </a:r>
            <a:r>
              <a:rPr lang="ru-RU" altLang="ru-RU" sz="2000" b="1" dirty="0">
                <a:ea typeface="Times New Roman" panose="02020603050405020304" pitchFamily="18" charset="0"/>
              </a:rPr>
              <a:t>(актуарными) расчетами. </a:t>
            </a:r>
          </a:p>
        </p:txBody>
      </p:sp>
    </p:spTree>
    <p:extLst>
      <p:ext uri="{BB962C8B-B14F-4D97-AF65-F5344CB8AC3E}">
        <p14:creationId xmlns:p14="http://schemas.microsoft.com/office/powerpoint/2010/main" val="422885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Главные </a:t>
            </a:r>
            <a:r>
              <a:rPr lang="ru-RU" sz="2400" b="1" dirty="0">
                <a:solidFill>
                  <a:srgbClr val="FFFF00"/>
                </a:solidFill>
              </a:rPr>
              <a:t>принципиальные положения, на </a:t>
            </a:r>
            <a:r>
              <a:rPr lang="ru-RU" sz="2400" b="1" dirty="0" smtClean="0">
                <a:solidFill>
                  <a:srgbClr val="FFFF00"/>
                </a:solidFill>
              </a:rPr>
              <a:t>которых </a:t>
            </a:r>
            <a:r>
              <a:rPr lang="ru-RU" sz="2400" b="1" dirty="0">
                <a:solidFill>
                  <a:srgbClr val="FFFF00"/>
                </a:solidFill>
              </a:rPr>
              <a:t>базируется рыночная модель системы социального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страхования</a:t>
            </a:r>
            <a:r>
              <a:rPr lang="ru-RU" sz="2400" b="1" dirty="0">
                <a:solidFill>
                  <a:srgbClr val="FFFF00"/>
                </a:solidFill>
              </a:rPr>
              <a:t>: 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endParaRPr lang="ru-RU" sz="2400" b="1" dirty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финансирование формируется из взносов работодателей, </a:t>
            </a:r>
            <a:r>
              <a:rPr lang="ru-RU" sz="2400" b="1" dirty="0" smtClean="0"/>
              <a:t>входящих </a:t>
            </a:r>
            <a:r>
              <a:rPr lang="ru-RU" sz="2400" b="1" dirty="0"/>
              <a:t>в себестоимость продукции, и наемных работников, которые </a:t>
            </a:r>
            <a:r>
              <a:rPr lang="ru-RU" sz="2400" b="1" dirty="0" smtClean="0"/>
              <a:t>удерживаются </a:t>
            </a:r>
            <a:r>
              <a:rPr lang="ru-RU" sz="2400" b="1" dirty="0"/>
              <a:t>из заработной платы;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размеры страховых услуг зависят от размеров взносов. Право на </a:t>
            </a:r>
            <a:r>
              <a:rPr lang="ru-RU" sz="2400" b="1" dirty="0" smtClean="0"/>
              <a:t>получение </a:t>
            </a:r>
            <a:r>
              <a:rPr lang="ru-RU" sz="2400" b="1" dirty="0"/>
              <a:t>услуг имеют только те, кто делает взносы, объем выплат </a:t>
            </a:r>
            <a:r>
              <a:rPr lang="ru-RU" sz="2400" b="1" dirty="0" smtClean="0"/>
              <a:t>зависит </a:t>
            </a:r>
            <a:r>
              <a:rPr lang="ru-RU" sz="2400" b="1" dirty="0"/>
              <a:t>от величины и продолжительности взносов. </a:t>
            </a:r>
          </a:p>
        </p:txBody>
      </p:sp>
    </p:spTree>
    <p:extLst>
      <p:ext uri="{BB962C8B-B14F-4D97-AF65-F5344CB8AC3E}">
        <p14:creationId xmlns:p14="http://schemas.microsoft.com/office/powerpoint/2010/main" val="41834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908720"/>
            <a:ext cx="74888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200" b="1" dirty="0" smtClean="0"/>
              <a:t>Отношения в </a:t>
            </a:r>
            <a:r>
              <a:rPr lang="ru-RU" sz="3200" b="1" dirty="0"/>
              <a:t>системе обязательного социального страхования в Российской Федерации регулируются </a:t>
            </a:r>
            <a:r>
              <a:rPr lang="ru-RU" sz="3200" b="1" dirty="0">
                <a:solidFill>
                  <a:srgbClr val="FFFF00"/>
                </a:solidFill>
              </a:rPr>
              <a:t>Ф</a:t>
            </a:r>
            <a:r>
              <a:rPr lang="ru-RU" sz="3200" b="1" dirty="0" smtClean="0">
                <a:solidFill>
                  <a:srgbClr val="FFFF00"/>
                </a:solidFill>
              </a:rPr>
              <a:t>едеральным </a:t>
            </a:r>
            <a:r>
              <a:rPr lang="ru-RU" sz="3200" b="1" dirty="0">
                <a:solidFill>
                  <a:srgbClr val="FFFF00"/>
                </a:solidFill>
              </a:rPr>
              <a:t>законом от 16 июля 1999 г. N 165-ФЗ «Об основах обязательного социального страхования».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19722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7048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Принципы осуществления </a:t>
            </a:r>
            <a:r>
              <a:rPr lang="ru-RU" sz="2400" b="1" dirty="0">
                <a:solidFill>
                  <a:srgbClr val="FFFF00"/>
                </a:solidFill>
              </a:rPr>
              <a:t>обязательного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социального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страхования:</a:t>
            </a:r>
          </a:p>
          <a:p>
            <a:pPr algn="ctr"/>
            <a:endParaRPr lang="ru-RU" sz="2400" b="1" dirty="0" smtClean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устойчивость финансовой системы обязательного социального </a:t>
            </a:r>
            <a:r>
              <a:rPr lang="ru-RU" sz="2000" b="1" dirty="0" smtClean="0"/>
              <a:t>страхования</a:t>
            </a:r>
            <a:r>
              <a:rPr lang="ru-RU" sz="2000" b="1" dirty="0"/>
              <a:t>, на основе </a:t>
            </a:r>
            <a:r>
              <a:rPr lang="ru-RU" sz="2000" b="1" dirty="0" smtClean="0"/>
              <a:t>эквивалентности </a:t>
            </a:r>
            <a:r>
              <a:rPr lang="ru-RU" sz="2000" b="1" dirty="0"/>
              <a:t>страхового обеспечения </a:t>
            </a:r>
            <a:r>
              <a:rPr lang="ru-RU" sz="2000" b="1" dirty="0" smtClean="0"/>
              <a:t>и средств </a:t>
            </a:r>
            <a:r>
              <a:rPr lang="ru-RU" sz="2000" b="1" dirty="0"/>
              <a:t>обязательного социального страхования;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всеобщий обязательный характер социального страхования, </a:t>
            </a:r>
            <a:r>
              <a:rPr lang="ru-RU" sz="2000" b="1" dirty="0" smtClean="0"/>
              <a:t>доступность </a:t>
            </a:r>
            <a:r>
              <a:rPr lang="ru-RU" sz="2000" b="1" dirty="0"/>
              <a:t>для застрахованных лиц реализации своих социальных </a:t>
            </a:r>
            <a:r>
              <a:rPr lang="ru-RU" sz="2000" b="1" dirty="0" smtClean="0"/>
              <a:t>гарантий</a:t>
            </a:r>
            <a:r>
              <a:rPr lang="ru-RU" sz="2000" b="1" dirty="0"/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государственная гарантия соблюдения прав застрахованных лиц на </a:t>
            </a:r>
            <a:r>
              <a:rPr lang="ru-RU" sz="2000" b="1" dirty="0" smtClean="0"/>
              <a:t>защиту </a:t>
            </a:r>
            <a:r>
              <a:rPr lang="ru-RU" sz="2000" b="1" dirty="0"/>
              <a:t>от социальных страховых рисков и исполнение обязательств </a:t>
            </a:r>
            <a:r>
              <a:rPr lang="ru-RU" sz="2000" b="1" dirty="0" smtClean="0"/>
              <a:t>по </a:t>
            </a:r>
            <a:r>
              <a:rPr lang="ru-RU" sz="2000" b="1" dirty="0"/>
              <a:t>обязательному социальному страхованию независимо от </a:t>
            </a:r>
            <a:r>
              <a:rPr lang="ru-RU" sz="2000" b="1" dirty="0" smtClean="0"/>
              <a:t>финансового </a:t>
            </a:r>
            <a:r>
              <a:rPr lang="ru-RU" sz="2000" b="1" dirty="0"/>
              <a:t>положения страховщика;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государственное регулирование системы обязательного </a:t>
            </a:r>
            <a:r>
              <a:rPr lang="ru-RU" sz="2000" b="1" dirty="0" smtClean="0"/>
              <a:t>социального </a:t>
            </a:r>
            <a:r>
              <a:rPr lang="ru-RU" sz="2000" b="1" dirty="0"/>
              <a:t>страхования; </a:t>
            </a:r>
          </a:p>
        </p:txBody>
      </p:sp>
    </p:spTree>
    <p:extLst>
      <p:ext uri="{BB962C8B-B14F-4D97-AF65-F5344CB8AC3E}">
        <p14:creationId xmlns:p14="http://schemas.microsoft.com/office/powerpoint/2010/main" val="38256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Принципы осуществления </a:t>
            </a:r>
            <a:r>
              <a:rPr lang="ru-RU" sz="2400" b="1" dirty="0">
                <a:solidFill>
                  <a:srgbClr val="FFFF00"/>
                </a:solidFill>
              </a:rPr>
              <a:t>обязательного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социального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страхования:</a:t>
            </a:r>
          </a:p>
          <a:p>
            <a:pPr algn="ctr"/>
            <a:endParaRPr lang="ru-RU" sz="2000" b="1" dirty="0" smtClean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паритетность участия представителей субъектов обязательного </a:t>
            </a:r>
            <a:r>
              <a:rPr lang="ru-RU" sz="2000" b="1" dirty="0" smtClean="0"/>
              <a:t>социального </a:t>
            </a:r>
            <a:r>
              <a:rPr lang="ru-RU" sz="2000" b="1" dirty="0"/>
              <a:t>страхования в органах управления системы </a:t>
            </a:r>
            <a:r>
              <a:rPr lang="ru-RU" sz="2000" b="1" dirty="0" smtClean="0"/>
              <a:t>обязательного </a:t>
            </a:r>
            <a:r>
              <a:rPr lang="ru-RU" sz="2000" b="1" dirty="0"/>
              <a:t>социального страхования;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обязательность уплаты страхователями страховых взносов;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ответственность за целевое использование средств обязательного </a:t>
            </a:r>
            <a:r>
              <a:rPr lang="ru-RU" sz="2000" b="1" dirty="0" smtClean="0"/>
              <a:t>социального </a:t>
            </a:r>
            <a:r>
              <a:rPr lang="ru-RU" sz="2000" b="1" dirty="0"/>
              <a:t>страхования;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обеспечение надзора и общественного контроля;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/>
              <a:t>  автономность финансовой системы обязательного социального </a:t>
            </a:r>
            <a:r>
              <a:rPr lang="ru-RU" sz="2000" b="1" dirty="0" smtClean="0"/>
              <a:t>страхования</a:t>
            </a:r>
            <a:r>
              <a:rPr lang="ru-RU" sz="20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5960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620688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К  субъектам  обязательного социального страхования можно </a:t>
            </a:r>
            <a:r>
              <a:rPr lang="ru-RU" sz="2800" b="1" dirty="0" smtClean="0">
                <a:solidFill>
                  <a:srgbClr val="FFFF00"/>
                </a:solidFill>
              </a:rPr>
              <a:t>отнести</a:t>
            </a:r>
            <a:r>
              <a:rPr lang="ru-RU" sz="2800" b="1" dirty="0">
                <a:solidFill>
                  <a:srgbClr val="FFFF00"/>
                </a:solidFill>
              </a:rPr>
              <a:t>: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2800" b="1" dirty="0"/>
              <a:t> </a:t>
            </a:r>
            <a:r>
              <a:rPr lang="ru-RU" sz="2800" b="1" dirty="0" smtClean="0"/>
              <a:t>страхователей </a:t>
            </a:r>
            <a:r>
              <a:rPr lang="ru-RU" sz="2800" b="1" dirty="0"/>
              <a:t>(работодателей),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2800" b="1" dirty="0" smtClean="0"/>
              <a:t> </a:t>
            </a:r>
            <a:r>
              <a:rPr lang="ru-RU" sz="2800" b="1" dirty="0"/>
              <a:t>страховщиков,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2800" b="1" dirty="0"/>
              <a:t> </a:t>
            </a:r>
            <a:r>
              <a:rPr lang="ru-RU" sz="2800" b="1" dirty="0" smtClean="0"/>
              <a:t>застрахованных </a:t>
            </a:r>
            <a:r>
              <a:rPr lang="ru-RU" sz="2800" b="1" dirty="0"/>
              <a:t>лиц,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2800" b="1" dirty="0"/>
              <a:t> органы, организации и граждан, имеющих </a:t>
            </a:r>
            <a:r>
              <a:rPr lang="ru-RU" sz="2800" b="1" dirty="0" smtClean="0"/>
              <a:t>отношение </a:t>
            </a:r>
            <a:r>
              <a:rPr lang="ru-RU" sz="2800" b="1" dirty="0"/>
              <a:t>к </a:t>
            </a:r>
            <a:r>
              <a:rPr lang="ru-RU" sz="2800" b="1" dirty="0" smtClean="0"/>
              <a:t>конкретным видам </a:t>
            </a:r>
            <a:r>
              <a:rPr lang="ru-RU" sz="2800" b="1" dirty="0"/>
              <a:t>страхования. </a:t>
            </a:r>
          </a:p>
        </p:txBody>
      </p:sp>
    </p:spTree>
    <p:extLst>
      <p:ext uri="{BB962C8B-B14F-4D97-AF65-F5344CB8AC3E}">
        <p14:creationId xmlns:p14="http://schemas.microsoft.com/office/powerpoint/2010/main" val="427395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620688"/>
            <a:ext cx="80648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Страхователи  </a:t>
            </a:r>
            <a:r>
              <a:rPr lang="ru-RU" sz="2400" b="1" dirty="0"/>
              <a:t>-  органы исполнительной власти и органы </a:t>
            </a:r>
            <a:r>
              <a:rPr lang="ru-RU" sz="2400" b="1" dirty="0" smtClean="0"/>
              <a:t>местного </a:t>
            </a:r>
            <a:r>
              <a:rPr lang="ru-RU" sz="2400" b="1" dirty="0"/>
              <a:t>самоуправления, </a:t>
            </a:r>
            <a:r>
              <a:rPr lang="ru-RU" sz="2400" b="1" dirty="0" smtClean="0"/>
              <a:t>организации </a:t>
            </a:r>
            <a:r>
              <a:rPr lang="ru-RU" sz="2400" b="1" dirty="0"/>
              <a:t>любой </a:t>
            </a:r>
            <a:r>
              <a:rPr lang="ru-RU" sz="2400" b="1" dirty="0" smtClean="0"/>
              <a:t>организационно-правовой </a:t>
            </a:r>
            <a:r>
              <a:rPr lang="ru-RU" sz="2400" b="1" dirty="0"/>
              <a:t>формы, а также граждане, обязанные в соответствии с </a:t>
            </a:r>
            <a:r>
              <a:rPr lang="ru-RU" sz="2400" b="1" dirty="0" smtClean="0"/>
              <a:t>федеральными </a:t>
            </a:r>
            <a:r>
              <a:rPr lang="ru-RU" sz="2400" b="1" dirty="0"/>
              <a:t>законами о конкретных видах обязательного </a:t>
            </a:r>
            <a:r>
              <a:rPr lang="ru-RU" sz="2400" b="1" dirty="0" smtClean="0"/>
              <a:t>социального </a:t>
            </a:r>
            <a:r>
              <a:rPr lang="ru-RU" sz="2400" b="1" dirty="0"/>
              <a:t>страхования уплачивать страховые взносы. </a:t>
            </a:r>
            <a:endParaRPr lang="ru-RU" sz="2400" b="1" dirty="0" smtClean="0"/>
          </a:p>
          <a:p>
            <a:r>
              <a:rPr lang="ru-RU" sz="2400" b="1" dirty="0" smtClean="0"/>
              <a:t> </a:t>
            </a:r>
            <a:endParaRPr lang="ru-RU" sz="2400" b="1" dirty="0"/>
          </a:p>
          <a:p>
            <a:r>
              <a:rPr lang="ru-RU" sz="2400" b="1" dirty="0">
                <a:solidFill>
                  <a:srgbClr val="FFFF00"/>
                </a:solidFill>
              </a:rPr>
              <a:t>Страховщики  </a:t>
            </a:r>
            <a:r>
              <a:rPr lang="ru-RU" sz="2400" b="1" dirty="0"/>
              <a:t>-  некоммерческие организации, создаваемые в </a:t>
            </a:r>
            <a:r>
              <a:rPr lang="ru-RU" sz="2400" b="1" dirty="0" smtClean="0"/>
              <a:t>соответствии </a:t>
            </a:r>
            <a:r>
              <a:rPr lang="ru-RU" sz="2400" b="1" dirty="0"/>
              <a:t>с </a:t>
            </a:r>
            <a:r>
              <a:rPr lang="ru-RU" sz="2400" b="1" dirty="0" smtClean="0"/>
              <a:t>законодательством </a:t>
            </a:r>
            <a:r>
              <a:rPr lang="ru-RU" sz="2400" b="1" dirty="0"/>
              <a:t>для обеспечения прав </a:t>
            </a:r>
          </a:p>
          <a:p>
            <a:r>
              <a:rPr lang="ru-RU" sz="2400" b="1" dirty="0"/>
              <a:t>застрахованных лиц по обязательному социальному страхованию при </a:t>
            </a:r>
          </a:p>
          <a:p>
            <a:r>
              <a:rPr lang="ru-RU" sz="2400" b="1" dirty="0"/>
              <a:t>наступлении страховых случаев. </a:t>
            </a:r>
          </a:p>
        </p:txBody>
      </p:sp>
    </p:spTree>
    <p:extLst>
      <p:ext uri="{BB962C8B-B14F-4D97-AF65-F5344CB8AC3E}">
        <p14:creationId xmlns:p14="http://schemas.microsoft.com/office/powerpoint/2010/main" val="16703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страхователей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Страхователи </a:t>
            </a:r>
            <a:r>
              <a:rPr lang="ru-RU" sz="2000" b="1" dirty="0">
                <a:solidFill>
                  <a:srgbClr val="FFFF00"/>
                </a:solidFill>
              </a:rPr>
              <a:t>имеют право:</a:t>
            </a:r>
          </a:p>
          <a:p>
            <a:r>
              <a:rPr lang="ru-RU" dirty="0"/>
              <a:t>1) участвовать через своих представителей в управлении обязательным социальным страхованием;</a:t>
            </a:r>
          </a:p>
          <a:p>
            <a:r>
              <a:rPr lang="ru-RU" dirty="0"/>
              <a:t>2) вносить предложения о </a:t>
            </a:r>
            <a:r>
              <a:rPr lang="ru-RU" dirty="0">
                <a:hlinkClick r:id="rId2"/>
              </a:rPr>
              <a:t>тарифах</a:t>
            </a:r>
            <a:r>
              <a:rPr lang="ru-RU" dirty="0"/>
              <a:t> страховых взносов на конкретные виды обязательного социального страхования страховщикам и в Правительство Российской Федерации;</a:t>
            </a:r>
          </a:p>
          <a:p>
            <a:r>
              <a:rPr lang="ru-RU" dirty="0"/>
              <a:t>3) бесплатно получать у </a:t>
            </a:r>
            <a:r>
              <a:rPr lang="ru-RU" dirty="0">
                <a:hlinkClick r:id="rId3"/>
              </a:rPr>
              <a:t>страховщиков</a:t>
            </a:r>
            <a:r>
              <a:rPr lang="ru-RU" dirty="0"/>
              <a:t> информацию о нормативных правовых актах по вопросам обязательного социального страхования и размерах страхового обеспечения, выплаченного застрахованным лицам;</a:t>
            </a:r>
          </a:p>
          <a:p>
            <a:r>
              <a:rPr lang="ru-RU" dirty="0"/>
              <a:t>4) участвовать через своих представителей в проведении расчетов по определению обоснованности тарифов </a:t>
            </a:r>
            <a:r>
              <a:rPr lang="ru-RU" dirty="0">
                <a:hlinkClick r:id="rId4"/>
              </a:rPr>
              <a:t>страховых взносов</a:t>
            </a:r>
            <a:r>
              <a:rPr lang="ru-RU" dirty="0" smtClean="0"/>
              <a:t>;</a:t>
            </a:r>
          </a:p>
          <a:p>
            <a:r>
              <a:rPr lang="ru-RU" dirty="0"/>
              <a:t>5) ходатайствовать перед страховщиком об отсрочке уплаты страховых взносов в случаях, предусмотренных федеральными законами;</a:t>
            </a:r>
          </a:p>
          <a:p>
            <a:r>
              <a:rPr lang="ru-RU" dirty="0"/>
              <a:t>6) обращаться в суд для защиты своих прав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2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страхователей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Страхователи обязаны: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dirty="0"/>
              <a:t>1) встать на учет и сняться с учета у страховщика в порядке, установленном федеральными законами о конкретных видах обязательного социального страхования;</a:t>
            </a:r>
          </a:p>
          <a:p>
            <a:r>
              <a:rPr lang="ru-RU" dirty="0"/>
              <a:t>2) уплачивать в установленные сроки и в надлежащем размере страховые взносы;</a:t>
            </a:r>
          </a:p>
          <a:p>
            <a:r>
              <a:rPr lang="ru-RU" dirty="0"/>
              <a:t>3) представлять страховщику сведения, необходимые для ведения индивидуального (персонифицированного) учета уплаченных страховых взносов;</a:t>
            </a:r>
          </a:p>
          <a:p>
            <a:r>
              <a:rPr lang="ru-RU" dirty="0"/>
              <a:t>4) вести учет начислений страховых взносов и представлять страховщику в установленные федеральными законами о конкретных видах обязательного социального страхования сроки отчетность по установленной форме</a:t>
            </a:r>
            <a:r>
              <a:rPr lang="ru-RU" dirty="0" smtClean="0"/>
              <a:t>;</a:t>
            </a:r>
          </a:p>
          <a:p>
            <a:r>
              <a:rPr lang="ru-RU" dirty="0"/>
              <a:t>5) предъявлять страховщику для проверки документы по учету и перечислению </a:t>
            </a:r>
            <a:r>
              <a:rPr lang="ru-RU" dirty="0">
                <a:hlinkClick r:id="rId2"/>
              </a:rPr>
              <a:t>страховых взносов</a:t>
            </a:r>
            <a:r>
              <a:rPr lang="ru-RU" dirty="0"/>
              <a:t>, расходованию средств обязательного социального страхования в случаях, предусмотренных федеральными законами о конкретных видах обязательного социального страхования;</a:t>
            </a:r>
          </a:p>
          <a:p>
            <a:r>
              <a:rPr lang="ru-RU" dirty="0"/>
              <a:t>6) выплачивать определенные виды страхового обеспечения застрахованным лицам при наступлении страховых случаев в соответствии с федеральными законами о конкретных видах обязательного социального страхования, в том числе за счет собственных средств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2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страхователей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Страховщики имеют </a:t>
            </a:r>
            <a:r>
              <a:rPr lang="ru-RU" sz="2000" b="1" dirty="0">
                <a:solidFill>
                  <a:srgbClr val="FFFF00"/>
                </a:solidFill>
              </a:rPr>
              <a:t>право:</a:t>
            </a:r>
          </a:p>
          <a:p>
            <a:r>
              <a:rPr lang="ru-RU" dirty="0"/>
              <a:t>1) при наступлении страхового случая при необходимости назначать и проводить экспертизу для проверки наступления страхового случая;</a:t>
            </a:r>
            <a:br>
              <a:rPr lang="ru-RU" dirty="0"/>
            </a:br>
            <a:r>
              <a:rPr lang="ru-RU" dirty="0"/>
              <a:t>2) проверять документы по учету и перечислению страховых взносов, а также документы, связанные с выплатой страхового обеспечения, в соответствии с </a:t>
            </a:r>
            <a:r>
              <a:rPr lang="ru-RU" dirty="0">
                <a:hlinkClick r:id="rId2"/>
              </a:rPr>
              <a:t>Федеральным законом</a:t>
            </a:r>
            <a:r>
              <a:rPr lang="ru-RU" dirty="0"/>
              <a:t> "О 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страхования и территориальные фонды обязательного медицинского страхования" и (или) федеральными законами о конкретных видах обязательного социального страхования;</a:t>
            </a:r>
          </a:p>
          <a:p>
            <a:r>
              <a:rPr lang="ru-RU" dirty="0"/>
              <a:t>3) не принимать к зачету расходы на обязательное социальное страхование, произведенные с нарушением законодательства Российской Федерации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76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страховщиков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Страховщики имеют </a:t>
            </a:r>
            <a:r>
              <a:rPr lang="ru-RU" sz="2000" b="1" dirty="0">
                <a:solidFill>
                  <a:srgbClr val="FFFF00"/>
                </a:solidFill>
              </a:rPr>
              <a:t>право:</a:t>
            </a:r>
          </a:p>
          <a:p>
            <a:r>
              <a:rPr lang="ru-RU" dirty="0"/>
              <a:t>4) взыскивать со страхователей в порядке, установленном законодательством Российской Федерации, недоимки по страховым взносам, а также налагать штрафы, начислять пеню в соответствии с </a:t>
            </a:r>
            <a:r>
              <a:rPr lang="ru-RU" dirty="0">
                <a:hlinkClick r:id="rId2"/>
              </a:rPr>
              <a:t>Федеральным законом</a:t>
            </a:r>
            <a:r>
              <a:rPr lang="ru-RU" dirty="0"/>
              <a:t> "О 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страхования и территориальные фонды обязательного медицинского страхования" и (или) федеральными законами о конкретных видах обязательного социального страхования;</a:t>
            </a:r>
            <a:br>
              <a:rPr lang="ru-RU" dirty="0"/>
            </a:br>
            <a:r>
              <a:rPr lang="ru-RU" dirty="0" smtClean="0"/>
              <a:t>5) </a:t>
            </a:r>
            <a:r>
              <a:rPr lang="ru-RU" dirty="0"/>
              <a:t>предоставлять страхователям отсрочку уплаты </a:t>
            </a:r>
            <a:r>
              <a:rPr lang="ru-RU" dirty="0">
                <a:hlinkClick r:id="rId3"/>
              </a:rPr>
              <a:t>страховых взносов</a:t>
            </a:r>
            <a:r>
              <a:rPr lang="ru-RU" dirty="0"/>
              <a:t> в установленных федеральными законами случаях;</a:t>
            </a:r>
          </a:p>
          <a:p>
            <a:r>
              <a:rPr lang="ru-RU" dirty="0" smtClean="0"/>
              <a:t>6) </a:t>
            </a:r>
            <a:r>
              <a:rPr lang="ru-RU" dirty="0"/>
              <a:t>осуществлять социальное страхование лиц, самостоятельно обеспечивающих себя работой, на условиях, определяемых федеральными законами о конкретных видах обязательного социального страхования;</a:t>
            </a:r>
          </a:p>
          <a:p>
            <a:r>
              <a:rPr lang="ru-RU" dirty="0"/>
              <a:t>7</a:t>
            </a:r>
            <a:r>
              <a:rPr lang="ru-RU" dirty="0" smtClean="0"/>
              <a:t>) </a:t>
            </a:r>
            <a:r>
              <a:rPr lang="ru-RU" dirty="0"/>
              <a:t>обращаться в суд с исками о защите своих прав и возмещении причиненного вреда, в том числе предъявлять регрессные иски о возмещении понесенных расходов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58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страховщиков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Страховщики обязаны: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dirty="0"/>
              <a:t>1) подготавливать с учетом мнения работодателей и профсоюзов обоснование </a:t>
            </a:r>
            <a:r>
              <a:rPr lang="ru-RU" dirty="0">
                <a:hlinkClick r:id="rId2"/>
              </a:rPr>
              <a:t>тарифов</a:t>
            </a:r>
            <a:r>
              <a:rPr lang="ru-RU" dirty="0"/>
              <a:t> страховых взносов;</a:t>
            </a:r>
            <a:br>
              <a:rPr lang="ru-RU" dirty="0"/>
            </a:br>
            <a:r>
              <a:rPr lang="ru-RU" dirty="0"/>
              <a:t>2) обеспечивать сбор страховых взносов в случаях, предусмотренных федеральными законами о конкретных видах обязательного социального страхования, а также своевременную выплату страхового обеспечения (независимо от назначения экспертизы для проверки наступления страхового случая) в соответствии с федеральными законами;</a:t>
            </a:r>
          </a:p>
          <a:p>
            <a:r>
              <a:rPr lang="ru-RU" dirty="0"/>
              <a:t>3) регулярно информировать в установленном порядке страхователей, застрахованных лиц, государственные, общественные организации о своем финансовом состоянии и принимать меры по обеспечению своей финансовой устойчивости;</a:t>
            </a:r>
          </a:p>
          <a:p>
            <a:r>
              <a:rPr lang="ru-RU" dirty="0" smtClean="0"/>
              <a:t>4</a:t>
            </a:r>
            <a:r>
              <a:rPr lang="ru-RU" dirty="0"/>
              <a:t>) обеспечивать контроль за правильным начислением, своевременными уплатой и перечислением страховых взносов страхователями в случаях, предусмотренных федеральными законами о конкретных видах обязательного социального страхования, а также за расходами на обязательное социальное страхование, предусмотренными федеральными законами о конкретных видах обязательного социального страхования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18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страховщиков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Страховщики обязаны: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dirty="0"/>
              <a:t>5) контролировать правильность и своевременность назначения и выплаты страхового обеспечения застрахованным лицам;</a:t>
            </a:r>
            <a:br>
              <a:rPr lang="ru-RU" dirty="0"/>
            </a:br>
            <a:r>
              <a:rPr lang="ru-RU" dirty="0"/>
              <a:t>6) осуществлять учет уплачиваемых страховых взносов в случаях, предусмотренных федеральными законами;</a:t>
            </a:r>
            <a:br>
              <a:rPr lang="ru-RU" dirty="0"/>
            </a:br>
            <a:r>
              <a:rPr lang="ru-RU" dirty="0"/>
              <a:t>7) осуществлять регистрацию страхователей в случаях, предусмотренных федеральными законами;</a:t>
            </a:r>
            <a:br>
              <a:rPr lang="ru-RU" dirty="0"/>
            </a:br>
            <a:r>
              <a:rPr lang="ru-RU" dirty="0"/>
              <a:t>8) осуществлять ведение единого учета застрахованных лиц и страхователей, поступления и расходования средств обязательного социального страхования на основе единых (универсальных) идентификационных знаков, осуществлять в целях обязательного социального страхования информационное взаимодействие и взаимную сверку достоверности сведений, представленных для ведения персонифицированного учета застрахованных лиц, путем заключения соответствующих соглашений;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7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страховщиков</a:t>
            </a:r>
          </a:p>
          <a:p>
            <a:endParaRPr lang="ru-RU" b="1" dirty="0"/>
          </a:p>
          <a:p>
            <a:r>
              <a:rPr lang="ru-RU" sz="2000" b="1" dirty="0" smtClean="0">
                <a:solidFill>
                  <a:srgbClr val="FFFF00"/>
                </a:solidFill>
              </a:rPr>
              <a:t>Страховщики обязаны: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dirty="0" smtClean="0"/>
              <a:t>9</a:t>
            </a:r>
            <a:r>
              <a:rPr lang="ru-RU" dirty="0"/>
              <a:t>) бесплатно предоставлять страхователям и застрахованным лицам либо их представителям, а также государственным и общественным организациям информацию о своей деятельности, за исключением информации, в отношении которой установлено требование об обеспечении ее конфиденциальности и порядок передачи которой устанавливается законодательством Российской Федерации;</a:t>
            </a:r>
          </a:p>
          <a:p>
            <a:r>
              <a:rPr lang="ru-RU" dirty="0"/>
              <a:t>10) бесплатно информировать и консультировать страхователей о нормативных правовых актах по вопросам обязательного социального страхования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4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916832"/>
            <a:ext cx="80648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Застрахованные лица  </a:t>
            </a:r>
            <a:r>
              <a:rPr lang="ru-RU" sz="2400" b="1" dirty="0"/>
              <a:t>-  граждане  РФ, а также иностранные </a:t>
            </a:r>
            <a:r>
              <a:rPr lang="ru-RU" sz="2400" b="1" dirty="0" smtClean="0"/>
              <a:t>граждане </a:t>
            </a:r>
            <a:r>
              <a:rPr lang="ru-RU" sz="2400" b="1" dirty="0"/>
              <a:t>и лица без гражданства, работающие по трудовым </a:t>
            </a:r>
            <a:r>
              <a:rPr lang="ru-RU" sz="2400" b="1" dirty="0" smtClean="0"/>
              <a:t>договорам</a:t>
            </a:r>
            <a:r>
              <a:rPr lang="ru-RU" sz="2400" b="1" dirty="0"/>
              <a:t>, лица, самостоятельно обеспечивающие себя работой, или </a:t>
            </a:r>
            <a:r>
              <a:rPr lang="ru-RU" sz="2400" b="1" dirty="0" smtClean="0"/>
              <a:t>иные </a:t>
            </a:r>
            <a:r>
              <a:rPr lang="ru-RU" sz="2400" b="1" dirty="0"/>
              <a:t>категории граждан, у которых возникают отношения по </a:t>
            </a:r>
            <a:r>
              <a:rPr lang="ru-RU" sz="2400" b="1" dirty="0" smtClean="0"/>
              <a:t>обязательному </a:t>
            </a:r>
            <a:r>
              <a:rPr lang="ru-RU" sz="2400" b="1" dirty="0"/>
              <a:t>социальному страхованию в соответствии с законом. </a:t>
            </a:r>
            <a:r>
              <a:rPr lang="ru-RU" sz="2400" b="1" dirty="0" smtClean="0"/>
              <a:t>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6990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застрахованных лиц</a:t>
            </a:r>
          </a:p>
          <a:p>
            <a:endParaRPr lang="ru-RU" b="1" dirty="0"/>
          </a:p>
          <a:p>
            <a:r>
              <a:rPr lang="ru-RU" sz="2000" b="1" dirty="0">
                <a:solidFill>
                  <a:srgbClr val="FFFF00"/>
                </a:solidFill>
              </a:rPr>
              <a:t>Застрахованные лица имеют право:</a:t>
            </a:r>
          </a:p>
          <a:p>
            <a:r>
              <a:rPr lang="ru-RU" dirty="0"/>
              <a:t>1) на своевременное получение страхового обеспечения в порядке и на условиях, которые установлены федеральными законами о конкретных видах обязательного социального страхования. В случаях, установленных федеральными законами, право на </a:t>
            </a:r>
            <a:r>
              <a:rPr lang="ru-RU" dirty="0">
                <a:hlinkClick r:id="rId2"/>
              </a:rPr>
              <a:t>страховое обеспечение</a:t>
            </a:r>
            <a:r>
              <a:rPr lang="ru-RU" dirty="0"/>
              <a:t> могут иметь члены семьи застрахованного лица и лица, находящиеся на его иждивении;</a:t>
            </a:r>
          </a:p>
          <a:p>
            <a:r>
              <a:rPr lang="ru-RU" dirty="0"/>
              <a:t>2) на защиту лично, через своего представителя или профсоюз своих прав, в том числе в суде;</a:t>
            </a:r>
          </a:p>
          <a:p>
            <a:r>
              <a:rPr lang="ru-RU" dirty="0"/>
              <a:t>3) на участие через своего представителя или профсоюз в управлении обязательным социальным страхованием;</a:t>
            </a:r>
          </a:p>
          <a:p>
            <a:r>
              <a:rPr lang="ru-RU" dirty="0"/>
              <a:t>4) на получение информации о деятельности страховщиков и страхователей;</a:t>
            </a:r>
          </a:p>
          <a:p>
            <a:r>
              <a:rPr lang="ru-RU" dirty="0"/>
              <a:t>5) на внесение предложений через своего представителя или профсоюз о </a:t>
            </a:r>
            <a:r>
              <a:rPr lang="ru-RU" dirty="0">
                <a:hlinkClick r:id="rId3"/>
              </a:rPr>
              <a:t>тарифах</a:t>
            </a:r>
            <a:r>
              <a:rPr lang="ru-RU" dirty="0"/>
              <a:t> страховых взносов страховщикам и в Правительство Российской Федерации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52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28092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Права и обязанности </a:t>
            </a:r>
            <a:r>
              <a:rPr lang="ru-RU" sz="2400" b="1" dirty="0" smtClean="0">
                <a:solidFill>
                  <a:srgbClr val="FFFF00"/>
                </a:solidFill>
              </a:rPr>
              <a:t>застрахованных лиц</a:t>
            </a:r>
          </a:p>
          <a:p>
            <a:endParaRPr lang="ru-RU" b="1" dirty="0"/>
          </a:p>
          <a:p>
            <a:r>
              <a:rPr lang="ru-RU" sz="2000" b="1" dirty="0">
                <a:solidFill>
                  <a:srgbClr val="FFFF00"/>
                </a:solidFill>
              </a:rPr>
              <a:t>Застрахованные лица </a:t>
            </a:r>
            <a:r>
              <a:rPr lang="ru-RU" sz="2000" b="1" dirty="0" smtClean="0">
                <a:solidFill>
                  <a:srgbClr val="FFFF00"/>
                </a:solidFill>
              </a:rPr>
              <a:t>обязаны: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dirty="0"/>
              <a:t>1) своевременно предъявлять страховщику документы, содержащие достоверные сведения и являющиеся основанием для назначения и выплаты страхового обеспечения, предусмотренного федеральным законом о конкретном виде обязательного социального страхования;</a:t>
            </a:r>
            <a:br>
              <a:rPr lang="ru-RU" dirty="0"/>
            </a:br>
            <a:r>
              <a:rPr lang="ru-RU" dirty="0"/>
              <a:t>2) уплачивать страховые взносы, если такая обязанность установлена федеральными законами о конкретных видах обязательного социального страхования.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2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Социальный </a:t>
            </a:r>
            <a:r>
              <a:rPr lang="ru-RU" sz="3200" b="1" dirty="0">
                <a:solidFill>
                  <a:srgbClr val="FFFF00"/>
                </a:solidFill>
              </a:rPr>
              <a:t>риск  </a:t>
            </a:r>
            <a:r>
              <a:rPr lang="ru-RU" sz="3200" b="1" dirty="0"/>
              <a:t>—  это вероятность наступления </a:t>
            </a:r>
            <a:r>
              <a:rPr lang="ru-RU" sz="3200" b="1" dirty="0" smtClean="0"/>
              <a:t>материальной </a:t>
            </a:r>
            <a:r>
              <a:rPr lang="ru-RU" sz="3200" b="1" dirty="0"/>
              <a:t>необеспеченности в результате утраты заработка или </a:t>
            </a:r>
            <a:r>
              <a:rPr lang="ru-RU" sz="3200" b="1" dirty="0" smtClean="0"/>
              <a:t>трудового </a:t>
            </a:r>
            <a:r>
              <a:rPr lang="ru-RU" sz="3200" b="1" dirty="0"/>
              <a:t>дохода по объективным, социально значимым причинам, а </a:t>
            </a:r>
            <a:r>
              <a:rPr lang="ru-RU" sz="3200" b="1" dirty="0" smtClean="0"/>
              <a:t>также </a:t>
            </a:r>
            <a:r>
              <a:rPr lang="ru-RU" sz="3200" b="1" dirty="0"/>
              <a:t>необходимости </a:t>
            </a:r>
            <a:r>
              <a:rPr lang="ru-RU" sz="3200" b="1" dirty="0" smtClean="0"/>
              <a:t>дополнительных </a:t>
            </a:r>
            <a:r>
              <a:rPr lang="ru-RU" sz="3200" b="1" dirty="0"/>
              <a:t>расходов на лечение и </a:t>
            </a:r>
          </a:p>
          <a:p>
            <a:r>
              <a:rPr lang="ru-RU" sz="3200" b="1" dirty="0"/>
              <a:t>социальных услугах. </a:t>
            </a:r>
          </a:p>
        </p:txBody>
      </p:sp>
    </p:spTree>
    <p:extLst>
      <p:ext uri="{BB962C8B-B14F-4D97-AF65-F5344CB8AC3E}">
        <p14:creationId xmlns:p14="http://schemas.microsoft.com/office/powerpoint/2010/main" val="79058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620688"/>
            <a:ext cx="80648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Объектом страховой защиты  различных видов социального </a:t>
            </a:r>
            <a:r>
              <a:rPr lang="ru-RU" sz="2400" b="1" dirty="0" smtClean="0"/>
              <a:t>страхования </a:t>
            </a:r>
            <a:r>
              <a:rPr lang="ru-RU" sz="2400" b="1" dirty="0"/>
              <a:t>является риск утраты заработной платы (доходов)  у </a:t>
            </a:r>
            <a:r>
              <a:rPr lang="ru-RU" sz="2400" b="1" dirty="0" smtClean="0"/>
              <a:t>трудозанятого </a:t>
            </a:r>
            <a:r>
              <a:rPr lang="ru-RU" sz="2400" b="1" dirty="0"/>
              <a:t>населения и риск нести дополнительные расходы, </a:t>
            </a:r>
            <a:r>
              <a:rPr lang="ru-RU" sz="2400" b="1" dirty="0" smtClean="0"/>
              <a:t>связанные </a:t>
            </a:r>
            <a:r>
              <a:rPr lang="ru-RU" sz="2400" b="1" dirty="0"/>
              <a:t>с </a:t>
            </a:r>
            <a:r>
              <a:rPr lang="ru-RU" sz="2400" b="1" dirty="0" smtClean="0"/>
              <a:t>лечением.</a:t>
            </a:r>
          </a:p>
          <a:p>
            <a:endParaRPr lang="ru-RU" sz="2400" b="1" dirty="0"/>
          </a:p>
          <a:p>
            <a:r>
              <a:rPr lang="ru-RU" sz="2400" b="1" dirty="0"/>
              <a:t>Для отдельного индивида необеспеченность вследствие </a:t>
            </a:r>
            <a:r>
              <a:rPr lang="ru-RU" sz="2400" b="1" dirty="0" smtClean="0"/>
              <a:t>болезни</a:t>
            </a:r>
            <a:r>
              <a:rPr lang="ru-RU" sz="2400" b="1" dirty="0"/>
              <a:t>, инвалидности, безработицы, в силу  чего работник не может </a:t>
            </a:r>
          </a:p>
          <a:p>
            <a:r>
              <a:rPr lang="ru-RU" sz="2400" b="1" dirty="0"/>
              <a:t>участвовать в производственном процессе,  представляет  явление случайное, в целом  же  для экономики это явление  закономерное, </a:t>
            </a:r>
          </a:p>
          <a:p>
            <a:r>
              <a:rPr lang="ru-RU" sz="2400" b="1" dirty="0"/>
              <a:t>постоянное и массовое. </a:t>
            </a:r>
          </a:p>
        </p:txBody>
      </p:sp>
    </p:spTree>
    <p:extLst>
      <p:ext uri="{BB962C8B-B14F-4D97-AF65-F5344CB8AC3E}">
        <p14:creationId xmlns:p14="http://schemas.microsoft.com/office/powerpoint/2010/main" val="320200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836712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Актуарные расчёты  </a:t>
            </a:r>
            <a:r>
              <a:rPr lang="ru-RU" sz="3200" b="1" dirty="0"/>
              <a:t>—  </a:t>
            </a:r>
            <a:r>
              <a:rPr lang="ru-RU" sz="3200" b="1" dirty="0" smtClean="0"/>
              <a:t>расчёты </a:t>
            </a:r>
            <a:r>
              <a:rPr lang="ru-RU" sz="3200" b="1" dirty="0"/>
              <a:t>тарифных ставок </a:t>
            </a:r>
            <a:r>
              <a:rPr lang="ru-RU" sz="3200" b="1" dirty="0" smtClean="0"/>
              <a:t>страхования </a:t>
            </a:r>
            <a:r>
              <a:rPr lang="ru-RU" sz="3200" b="1" dirty="0"/>
              <a:t>на основе методов математической статистики, которые </a:t>
            </a:r>
            <a:r>
              <a:rPr lang="ru-RU" sz="3200" b="1" dirty="0" smtClean="0"/>
              <a:t>применяются </a:t>
            </a:r>
            <a:r>
              <a:rPr lang="ru-RU" sz="3200" b="1" dirty="0"/>
              <a:t>во всех видах страхования. Они основаны на </a:t>
            </a:r>
            <a:r>
              <a:rPr lang="ru-RU" sz="3200" b="1" dirty="0" smtClean="0"/>
              <a:t>использовании </a:t>
            </a:r>
            <a:r>
              <a:rPr lang="ru-RU" sz="3200" b="1" dirty="0"/>
              <a:t>закона больших чисел. </a:t>
            </a:r>
          </a:p>
        </p:txBody>
      </p:sp>
    </p:spTree>
    <p:extLst>
      <p:ext uri="{BB962C8B-B14F-4D97-AF65-F5344CB8AC3E}">
        <p14:creationId xmlns:p14="http://schemas.microsoft.com/office/powerpoint/2010/main" val="30000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620688"/>
            <a:ext cx="80648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Социальная защита от различных видов социального риска </a:t>
            </a:r>
            <a:r>
              <a:rPr lang="ru-RU" sz="2400" b="1" dirty="0" smtClean="0"/>
              <a:t>реализуется </a:t>
            </a:r>
            <a:r>
              <a:rPr lang="ru-RU" sz="2400" b="1" dirty="0"/>
              <a:t>в границах отдельных направлений социального </a:t>
            </a:r>
            <a:r>
              <a:rPr lang="ru-RU" sz="2400" b="1" dirty="0" smtClean="0"/>
              <a:t>страхования</a:t>
            </a:r>
            <a:r>
              <a:rPr lang="ru-RU" sz="2400" b="1" dirty="0"/>
              <a:t>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пенсионное </a:t>
            </a:r>
            <a:r>
              <a:rPr lang="ru-RU" sz="2400" b="1" dirty="0"/>
              <a:t>страхование (по старости, инвалидности, потери </a:t>
            </a:r>
            <a:r>
              <a:rPr lang="ru-RU" sz="2400" b="1" dirty="0" smtClean="0"/>
              <a:t>кормильца</a:t>
            </a:r>
            <a:r>
              <a:rPr lang="ru-RU" sz="2400" b="1" dirty="0"/>
              <a:t>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медицинское </a:t>
            </a:r>
            <a:r>
              <a:rPr lang="ru-RU" sz="2400" b="1" dirty="0"/>
              <a:t>страхование (оплата медицинской помощи), включая </a:t>
            </a:r>
            <a:r>
              <a:rPr lang="ru-RU" sz="2400" b="1" dirty="0" smtClean="0"/>
              <a:t>оплату </a:t>
            </a:r>
            <a:r>
              <a:rPr lang="ru-RU" sz="2400" b="1" dirty="0"/>
              <a:t>временной нетрудоспособности;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страхование </a:t>
            </a:r>
            <a:r>
              <a:rPr lang="ru-RU" sz="2400" b="1" dirty="0"/>
              <a:t>от несчастных случаев на производстве  </a:t>
            </a:r>
            <a:r>
              <a:rPr lang="ru-RU" sz="2400" b="1" dirty="0" smtClean="0"/>
              <a:t>(</a:t>
            </a:r>
            <a:r>
              <a:rPr lang="ru-RU" sz="2400" b="1" dirty="0"/>
              <a:t>производственный травматизм, профессиональные заболевания, </a:t>
            </a:r>
            <a:r>
              <a:rPr lang="ru-RU" sz="2400" b="1" dirty="0" smtClean="0"/>
              <a:t>пенсии </a:t>
            </a:r>
            <a:r>
              <a:rPr lang="ru-RU" sz="2400" b="1" dirty="0"/>
              <a:t>иждивенцам погибших на производстве</a:t>
            </a:r>
            <a:r>
              <a:rPr lang="ru-RU" sz="2400" b="1" dirty="0" smtClean="0"/>
              <a:t>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296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7560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 основным видам социального страхования в России сегодня </a:t>
            </a:r>
            <a:r>
              <a:rPr lang="ru-RU" sz="2400" b="1" dirty="0" smtClean="0"/>
              <a:t>относятся</a:t>
            </a:r>
            <a:r>
              <a:rPr lang="ru-RU" sz="2400" b="1" dirty="0"/>
              <a:t>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страховые пенсии (пенсионное обеспечение);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страхование по болезни;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  медицинское </a:t>
            </a:r>
            <a:r>
              <a:rPr lang="ru-RU" sz="2400" b="1" dirty="0"/>
              <a:t>страхование;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страхование от несчастных случаев на производстве;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  страхование по уходу за нетрудоспособными членами общества. </a:t>
            </a:r>
          </a:p>
        </p:txBody>
      </p:sp>
    </p:spTree>
    <p:extLst>
      <p:ext uri="{BB962C8B-B14F-4D97-AF65-F5344CB8AC3E}">
        <p14:creationId xmlns:p14="http://schemas.microsoft.com/office/powerpoint/2010/main" val="25452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56084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Виды социальных страховых рисков и страховые случаи </a:t>
            </a:r>
            <a:r>
              <a:rPr lang="ru-RU" sz="2400" b="1" dirty="0" smtClean="0">
                <a:solidFill>
                  <a:srgbClr val="FFFF00"/>
                </a:solidFill>
              </a:rPr>
              <a:t>определены законодательно: </a:t>
            </a:r>
          </a:p>
          <a:p>
            <a:endParaRPr lang="ru-RU" sz="2000" b="1" dirty="0"/>
          </a:p>
          <a:p>
            <a:r>
              <a:rPr lang="ru-RU" sz="2000" b="1" dirty="0"/>
              <a:t>1) необходимость получения медицинской помощи; </a:t>
            </a:r>
          </a:p>
          <a:p>
            <a:r>
              <a:rPr lang="ru-RU" sz="2000" b="1" dirty="0"/>
              <a:t>2) временная нетрудоспособность; </a:t>
            </a:r>
          </a:p>
          <a:p>
            <a:r>
              <a:rPr lang="ru-RU" sz="2000" b="1" dirty="0"/>
              <a:t>3) трудовое увечье и профессиональное заболевание; </a:t>
            </a:r>
          </a:p>
          <a:p>
            <a:r>
              <a:rPr lang="ru-RU" sz="2000" b="1" dirty="0"/>
              <a:t>4) материнство; </a:t>
            </a:r>
          </a:p>
          <a:p>
            <a:r>
              <a:rPr lang="ru-RU" sz="2000" b="1" dirty="0"/>
              <a:t>5) инвалидность; </a:t>
            </a:r>
          </a:p>
          <a:p>
            <a:r>
              <a:rPr lang="ru-RU" sz="2000" b="1" dirty="0"/>
              <a:t>6) наступление старости; </a:t>
            </a:r>
          </a:p>
          <a:p>
            <a:r>
              <a:rPr lang="ru-RU" sz="2000" b="1" dirty="0"/>
              <a:t>7) потеря кормильца; </a:t>
            </a:r>
          </a:p>
          <a:p>
            <a:r>
              <a:rPr lang="ru-RU" sz="2000" b="1" dirty="0" smtClean="0"/>
              <a:t>8) </a:t>
            </a:r>
            <a:r>
              <a:rPr lang="ru-RU" sz="2000" b="1" dirty="0"/>
              <a:t>смерть застрахованного лица или нетрудоспособных членов его </a:t>
            </a:r>
          </a:p>
          <a:p>
            <a:r>
              <a:rPr lang="ru-RU" sz="2000" b="1" dirty="0"/>
              <a:t>семьи, находящихся на его иждивении.  </a:t>
            </a:r>
          </a:p>
        </p:txBody>
      </p:sp>
    </p:spTree>
    <p:extLst>
      <p:ext uri="{BB962C8B-B14F-4D97-AF65-F5344CB8AC3E}">
        <p14:creationId xmlns:p14="http://schemas.microsoft.com/office/powerpoint/2010/main" val="412082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Каждому виду социального страхового риска соответствует </a:t>
            </a:r>
            <a:r>
              <a:rPr lang="ru-RU" sz="2400" b="1" dirty="0" smtClean="0">
                <a:solidFill>
                  <a:srgbClr val="FFFF00"/>
                </a:solidFill>
              </a:rPr>
              <a:t>определенный </a:t>
            </a:r>
            <a:r>
              <a:rPr lang="ru-RU" sz="2400" b="1" dirty="0">
                <a:solidFill>
                  <a:srgbClr val="FFFF00"/>
                </a:solidFill>
              </a:rPr>
              <a:t>вид страхового </a:t>
            </a:r>
            <a:r>
              <a:rPr lang="ru-RU" sz="2400" b="1" dirty="0" smtClean="0">
                <a:solidFill>
                  <a:srgbClr val="FFFF00"/>
                </a:solidFill>
              </a:rPr>
              <a:t>обеспечения: </a:t>
            </a:r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400" b="1" dirty="0" smtClean="0"/>
              <a:t>1) </a:t>
            </a:r>
            <a:r>
              <a:rPr lang="ru-RU" sz="2400" b="1" dirty="0"/>
              <a:t>оплата медицинской организации расходов, связанных с предоставлением застрахованному лицу необходимой медицинской помощи</a:t>
            </a:r>
            <a:r>
              <a:rPr lang="ru-RU" sz="2400" b="1" dirty="0" smtClean="0"/>
              <a:t>; </a:t>
            </a:r>
            <a:endParaRPr lang="ru-RU" sz="2400" b="1" dirty="0"/>
          </a:p>
          <a:p>
            <a:r>
              <a:rPr lang="ru-RU" sz="2400" b="1" dirty="0"/>
              <a:t>2) пенсия по старости; </a:t>
            </a:r>
          </a:p>
          <a:p>
            <a:r>
              <a:rPr lang="ru-RU" sz="2400" b="1" dirty="0"/>
              <a:t>3) пенсия по инвалидности; </a:t>
            </a:r>
          </a:p>
          <a:p>
            <a:r>
              <a:rPr lang="ru-RU" sz="2400" b="1" dirty="0"/>
              <a:t>4) пенсия по случаю потери кормильца; </a:t>
            </a:r>
          </a:p>
          <a:p>
            <a:r>
              <a:rPr lang="ru-RU" sz="2400" b="1" dirty="0"/>
              <a:t>5) пособие по временной нетрудоспособности; </a:t>
            </a:r>
          </a:p>
          <a:p>
            <a:r>
              <a:rPr lang="ru-RU" sz="2400" b="1" dirty="0"/>
              <a:t>6) страховые выплаты в связи с несчастным случаем на производстве и профессиональным заболеванием, оплата дополнительных расходов на медицинскую реабилитацию, санаторно-курортное лечение, социальную и профессиональную </a:t>
            </a:r>
            <a:r>
              <a:rPr lang="ru-RU" sz="2400" b="1" dirty="0" smtClean="0"/>
              <a:t>реабилитацию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026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7) пособие по беременности и родам; </a:t>
            </a:r>
          </a:p>
          <a:p>
            <a:r>
              <a:rPr lang="ru-RU" sz="2400" b="1" dirty="0" smtClean="0"/>
              <a:t>8</a:t>
            </a:r>
            <a:r>
              <a:rPr lang="ru-RU" sz="2400" b="1" dirty="0"/>
              <a:t>) ежемесячное пособие по уходу за ребенком; </a:t>
            </a:r>
          </a:p>
          <a:p>
            <a:r>
              <a:rPr lang="ru-RU" sz="2400" b="1" dirty="0"/>
              <a:t>9) иные виды страхового обеспечения, </a:t>
            </a:r>
            <a:r>
              <a:rPr lang="ru-RU" sz="2400" b="1" dirty="0" smtClean="0"/>
              <a:t>установленные </a:t>
            </a:r>
            <a:r>
              <a:rPr lang="ru-RU" sz="2400" b="1" dirty="0"/>
              <a:t>федеральными законами о конкретных видах обязательного социального </a:t>
            </a:r>
            <a:r>
              <a:rPr lang="ru-RU" sz="2400" b="1" dirty="0" smtClean="0"/>
              <a:t>страхования;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10) единовременное пособие женщинам, вставшим на учет в </a:t>
            </a:r>
            <a:r>
              <a:rPr lang="ru-RU" sz="2400" b="1" dirty="0" smtClean="0"/>
              <a:t>медицинских </a:t>
            </a:r>
            <a:r>
              <a:rPr lang="ru-RU" sz="2400" b="1" dirty="0"/>
              <a:t>учреждениях в ранние сроки беременности; </a:t>
            </a:r>
          </a:p>
          <a:p>
            <a:r>
              <a:rPr lang="ru-RU" sz="2400" b="1" dirty="0"/>
              <a:t>11) единовременное пособие при рождении ребенка; </a:t>
            </a:r>
          </a:p>
          <a:p>
            <a:r>
              <a:rPr lang="ru-RU" sz="2400" b="1" dirty="0" smtClean="0"/>
              <a:t>12) </a:t>
            </a:r>
            <a:r>
              <a:rPr lang="ru-RU" sz="2400" b="1" dirty="0"/>
              <a:t>социальное пособие на </a:t>
            </a:r>
            <a:r>
              <a:rPr lang="ru-RU" sz="2400" b="1" dirty="0" smtClean="0"/>
              <a:t>погребение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798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928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Основанием для назначения и выплаты страхового </a:t>
            </a:r>
            <a:r>
              <a:rPr lang="ru-RU" sz="2800" b="1" dirty="0" smtClean="0"/>
              <a:t>обеспечения </a:t>
            </a:r>
            <a:r>
              <a:rPr lang="ru-RU" sz="2800" b="1" dirty="0"/>
              <a:t>застрахованному лицу является наступление </a:t>
            </a:r>
            <a:r>
              <a:rPr lang="ru-RU" sz="2800" b="1" dirty="0" smtClean="0"/>
              <a:t>документально </a:t>
            </a:r>
            <a:r>
              <a:rPr lang="ru-RU" sz="2800" b="1" dirty="0"/>
              <a:t>подтвержденного страхового случая. </a:t>
            </a:r>
            <a:endParaRPr lang="ru-RU" sz="2800" b="1" dirty="0" smtClean="0"/>
          </a:p>
          <a:p>
            <a:endParaRPr lang="ru-RU" sz="2800" b="1" dirty="0"/>
          </a:p>
          <a:p>
            <a:r>
              <a:rPr lang="ru-RU" sz="2800" b="1" dirty="0"/>
              <a:t>Порядок обращения за страховым обеспечением, размер и </a:t>
            </a:r>
            <a:r>
              <a:rPr lang="ru-RU" sz="2800" b="1" dirty="0" smtClean="0"/>
              <a:t>порядок </a:t>
            </a:r>
            <a:r>
              <a:rPr lang="ru-RU" sz="2800" b="1" dirty="0"/>
              <a:t>индексации страхового обеспечения устанавливаются в </a:t>
            </a:r>
          </a:p>
          <a:p>
            <a:r>
              <a:rPr lang="ru-RU" sz="2800" b="1" dirty="0"/>
              <a:t>соответствии с федеральными законами о конкретных видах </a:t>
            </a:r>
            <a:r>
              <a:rPr lang="ru-RU" sz="2800" b="1" dirty="0" smtClean="0"/>
              <a:t>обязательного социального </a:t>
            </a:r>
            <a:r>
              <a:rPr lang="ru-RU" sz="2800" b="1" dirty="0"/>
              <a:t>страхования.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038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Государство гарантирует </a:t>
            </a:r>
            <a:r>
              <a:rPr lang="ru-RU" sz="2800" b="1" dirty="0">
                <a:solidFill>
                  <a:srgbClr val="FFFF00"/>
                </a:solidFill>
              </a:rPr>
              <a:t>устойчивость финансовой системы </a:t>
            </a:r>
            <a:r>
              <a:rPr lang="ru-RU" sz="2800" b="1" dirty="0" smtClean="0"/>
              <a:t>обязательного </a:t>
            </a:r>
            <a:r>
              <a:rPr lang="ru-RU" sz="2800" b="1" dirty="0"/>
              <a:t>социального страхования</a:t>
            </a:r>
            <a:r>
              <a:rPr lang="ru-RU" sz="2800" b="1" dirty="0" smtClean="0"/>
              <a:t>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Этому </a:t>
            </a:r>
            <a:r>
              <a:rPr lang="ru-RU" sz="2800" b="1" dirty="0"/>
              <a:t>также способствует вложение временно свободных </a:t>
            </a:r>
          </a:p>
          <a:p>
            <a:r>
              <a:rPr lang="ru-RU" sz="2800" b="1" dirty="0"/>
              <a:t>денежных средств обязательного социального страхования под </a:t>
            </a:r>
          </a:p>
          <a:p>
            <a:r>
              <a:rPr lang="ru-RU" sz="2800" b="1" dirty="0"/>
              <a:t>обязательства Правительства Российской Федерации, </a:t>
            </a:r>
          </a:p>
          <a:p>
            <a:r>
              <a:rPr lang="ru-RU" sz="2800" b="1" dirty="0"/>
              <a:t>обеспечивающие их доходность.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8918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51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3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2242788"/>
            <a:ext cx="7543800" cy="1820598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>
                <a:effectLst/>
                <a:cs typeface="Times New Roman" pitchFamily="18" charset="0"/>
              </a:rPr>
              <a:t>Развитие системы  социального страхования  в Российской Федерации на современном </a:t>
            </a:r>
            <a:r>
              <a:rPr lang="ru-RU" sz="4000" dirty="0" smtClean="0">
                <a:effectLst/>
                <a:cs typeface="Times New Roman" pitchFamily="18" charset="0"/>
              </a:rPr>
              <a:t>этапе</a:t>
            </a:r>
            <a:endParaRPr lang="ru-RU" alt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72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836712"/>
            <a:ext cx="74168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FF00"/>
                </a:solidFill>
              </a:rPr>
              <a:t>Изменение  экономической и  общественно-политической </a:t>
            </a:r>
          </a:p>
          <a:p>
            <a:r>
              <a:rPr lang="ru-RU" sz="2800" b="1" i="1" dirty="0">
                <a:solidFill>
                  <a:srgbClr val="FFFF00"/>
                </a:solidFill>
              </a:rPr>
              <a:t>системы в России в  конце  XX  века  привела к появлению </a:t>
            </a:r>
            <a:r>
              <a:rPr lang="ru-RU" sz="2800" b="1" i="1" dirty="0" smtClean="0">
                <a:solidFill>
                  <a:srgbClr val="FFFF00"/>
                </a:solidFill>
              </a:rPr>
              <a:t>значительного </a:t>
            </a:r>
            <a:r>
              <a:rPr lang="ru-RU" sz="2800" b="1" i="1" dirty="0">
                <a:solidFill>
                  <a:srgbClr val="FFFF00"/>
                </a:solidFill>
              </a:rPr>
              <a:t>количества социальных проблем, сложилась ситуация с </a:t>
            </a:r>
            <a:r>
              <a:rPr lang="ru-RU" sz="2800" b="1" i="1" dirty="0" smtClean="0">
                <a:solidFill>
                  <a:srgbClr val="FFFF00"/>
                </a:solidFill>
              </a:rPr>
              <a:t>высоким </a:t>
            </a:r>
            <a:r>
              <a:rPr lang="ru-RU" sz="2800" b="1" i="1" dirty="0">
                <a:solidFill>
                  <a:srgbClr val="FFFF00"/>
                </a:solidFill>
              </a:rPr>
              <a:t>уровнем социальных рисков.  Это потребовало  коренных </a:t>
            </a:r>
          </a:p>
          <a:p>
            <a:r>
              <a:rPr lang="ru-RU" sz="2800" b="1" i="1" dirty="0">
                <a:solidFill>
                  <a:srgbClr val="FFFF00"/>
                </a:solidFill>
              </a:rPr>
              <a:t>изменений в государственной системе социального обеспечения.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372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48680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Государственно-патерналистский характер системы </a:t>
            </a:r>
          </a:p>
          <a:p>
            <a:r>
              <a:rPr lang="ru-RU" sz="2400" dirty="0"/>
              <a:t>социального обеспечения уступил место новым принципам </a:t>
            </a:r>
            <a:r>
              <a:rPr lang="ru-RU" sz="2400" dirty="0" smtClean="0"/>
              <a:t>формирования </a:t>
            </a:r>
            <a:r>
              <a:rPr lang="ru-RU" sz="2400" dirty="0"/>
              <a:t>и функционирования института социальной защиты: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а) личной  ответственности  граждан за свое жизнеобеспечение, что </a:t>
            </a:r>
            <a:r>
              <a:rPr lang="ru-RU" sz="2400" dirty="0" smtClean="0"/>
              <a:t>оказалось </a:t>
            </a:r>
            <a:r>
              <a:rPr lang="ru-RU" sz="2400" dirty="0"/>
              <a:t>невозможно без высокого уровня заработной платы; </a:t>
            </a:r>
          </a:p>
          <a:p>
            <a:r>
              <a:rPr lang="ru-RU" sz="2400" dirty="0"/>
              <a:t>б)  формированием  коллективно-групповых  форм  как  обязательного, </a:t>
            </a:r>
            <a:r>
              <a:rPr lang="ru-RU" sz="2400" dirty="0" smtClean="0"/>
              <a:t>так  </a:t>
            </a:r>
            <a:r>
              <a:rPr lang="ru-RU" sz="2400" dirty="0"/>
              <a:t>и добровольного социального страхования  с необходимым </a:t>
            </a:r>
          </a:p>
          <a:p>
            <a:r>
              <a:rPr lang="ru-RU" sz="2400" dirty="0"/>
              <a:t>правовым и финансовым обеспечением; </a:t>
            </a:r>
          </a:p>
          <a:p>
            <a:r>
              <a:rPr lang="ru-RU" sz="2400" dirty="0"/>
              <a:t>в) государственной  социальной помощью  уязвимым  группам и слоям </a:t>
            </a:r>
            <a:r>
              <a:rPr lang="ru-RU" sz="2400" dirty="0" smtClean="0"/>
              <a:t>населения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467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76672"/>
            <a:ext cx="820891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При этом формирование системы социального страхования в </a:t>
            </a:r>
          </a:p>
          <a:p>
            <a:r>
              <a:rPr lang="ru-RU" sz="2800" b="1" dirty="0"/>
              <a:t>России  на современном этапе сопровождается многочисленными </a:t>
            </a:r>
          </a:p>
          <a:p>
            <a:r>
              <a:rPr lang="ru-RU" sz="2800" b="1" dirty="0"/>
              <a:t>проблемами. </a:t>
            </a:r>
            <a:endParaRPr lang="ru-RU" sz="2800" b="1" dirty="0" smtClean="0"/>
          </a:p>
          <a:p>
            <a:endParaRPr lang="ru-RU" sz="2800" b="1" dirty="0"/>
          </a:p>
          <a:p>
            <a:r>
              <a:rPr lang="ru-RU" sz="2800" b="1" dirty="0"/>
              <a:t>Остается невысоким реальный уровень заработной платы </a:t>
            </a:r>
            <a:r>
              <a:rPr lang="ru-RU" sz="2800" b="1" dirty="0" smtClean="0"/>
              <a:t>являющийся  </a:t>
            </a:r>
            <a:r>
              <a:rPr lang="ru-RU" sz="2800" b="1" dirty="0"/>
              <a:t>базой для самофинансирования  гражданами </a:t>
            </a:r>
          </a:p>
          <a:p>
            <a:r>
              <a:rPr lang="ru-RU" sz="2800" b="1" dirty="0"/>
              <a:t>пенсионного и медицинского </a:t>
            </a:r>
            <a:r>
              <a:rPr lang="ru-RU" sz="2800" b="1" dirty="0" smtClean="0"/>
              <a:t>страхования</a:t>
            </a:r>
            <a:r>
              <a:rPr lang="ru-RU" sz="2800" b="1" dirty="0"/>
              <a:t>, не завершено становление </a:t>
            </a:r>
          </a:p>
          <a:p>
            <a:r>
              <a:rPr lang="ru-RU" sz="2800" b="1" dirty="0"/>
              <a:t>финансовых институтов личного и социального страхования. </a:t>
            </a:r>
          </a:p>
        </p:txBody>
      </p:sp>
    </p:spTree>
    <p:extLst>
      <p:ext uri="{BB962C8B-B14F-4D97-AF65-F5344CB8AC3E}">
        <p14:creationId xmlns:p14="http://schemas.microsoft.com/office/powerpoint/2010/main" val="407016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620688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 мнению ведущих экспертов в данной области, действующая </a:t>
            </a:r>
            <a:r>
              <a:rPr lang="ru-RU" sz="2400" b="1" dirty="0" smtClean="0"/>
              <a:t>сегодня </a:t>
            </a:r>
            <a:r>
              <a:rPr lang="ru-RU" sz="2400" b="1" dirty="0"/>
              <a:t>в России система социального страхования более напоминает </a:t>
            </a:r>
          </a:p>
          <a:p>
            <a:r>
              <a:rPr lang="ru-RU" sz="2400" b="1" dirty="0"/>
              <a:t>своими характеристиками  социальную  помощь,  чем страхование, что </a:t>
            </a:r>
            <a:r>
              <a:rPr lang="ru-RU" sz="2400" b="1" dirty="0" smtClean="0"/>
              <a:t>говорит </a:t>
            </a:r>
            <a:r>
              <a:rPr lang="ru-RU" sz="2400" b="1" dirty="0"/>
              <a:t>об их </a:t>
            </a:r>
            <a:r>
              <a:rPr lang="ru-RU" sz="2400" b="1" dirty="0" smtClean="0"/>
              <a:t>недостаточной </a:t>
            </a:r>
            <a:r>
              <a:rPr lang="ru-RU" sz="2400" b="1" dirty="0"/>
              <a:t>дифференциации, поскольку при </a:t>
            </a:r>
          </a:p>
          <a:p>
            <a:r>
              <a:rPr lang="ru-RU" sz="2400" b="1" dirty="0"/>
              <a:t>высокой страховой нагрузке на работодателей </a:t>
            </a:r>
            <a:r>
              <a:rPr lang="ru-RU" sz="2400" b="1" dirty="0" smtClean="0"/>
              <a:t>уровень </a:t>
            </a:r>
            <a:r>
              <a:rPr lang="ru-RU" sz="2400" b="1" dirty="0"/>
              <a:t>социальных выплат недостаточен и  слабо  </a:t>
            </a:r>
            <a:r>
              <a:rPr lang="ru-RU" sz="2400" b="1" dirty="0" smtClean="0"/>
              <a:t>увязан </a:t>
            </a:r>
            <a:r>
              <a:rPr lang="ru-RU" sz="2400" b="1" dirty="0"/>
              <a:t>с объемом вносимых страховых </a:t>
            </a:r>
            <a:r>
              <a:rPr lang="ru-RU" sz="2400" b="1" dirty="0" smtClean="0"/>
              <a:t>средств. Нормативная правовая база  социального </a:t>
            </a:r>
            <a:r>
              <a:rPr lang="ru-RU" sz="2400" b="1" dirty="0"/>
              <a:t>страхования находится в стадии </a:t>
            </a:r>
          </a:p>
          <a:p>
            <a:r>
              <a:rPr lang="ru-RU" sz="2400" b="1" dirty="0"/>
              <a:t>формирования.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25814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04664"/>
            <a:ext cx="82089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Все это  зачастую  порождает массовую  незаинтересованность </a:t>
            </a:r>
            <a:r>
              <a:rPr lang="ru-RU" sz="2400" b="1" dirty="0" smtClean="0"/>
              <a:t>граждан </a:t>
            </a:r>
            <a:r>
              <a:rPr lang="ru-RU" sz="2400" b="1" dirty="0"/>
              <a:t>трудоспособного возраста в своевременной и полной  уплате </a:t>
            </a:r>
            <a:r>
              <a:rPr lang="ru-RU" sz="2400" b="1" dirty="0" smtClean="0"/>
              <a:t>страховых </a:t>
            </a:r>
            <a:r>
              <a:rPr lang="ru-RU" sz="2400" b="1" dirty="0"/>
              <a:t>взносов в государственные социальные фонды. </a:t>
            </a:r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/>
              <a:t>В  качестве примера  для подражания  можно взять опыт </a:t>
            </a:r>
            <a:r>
              <a:rPr lang="ru-RU" sz="2400" b="1" dirty="0" smtClean="0"/>
              <a:t>ведущих </a:t>
            </a:r>
            <a:r>
              <a:rPr lang="ru-RU" sz="2400" b="1" dirty="0"/>
              <a:t>мировых держав, где  социальное  страхование  пенсий, от </a:t>
            </a:r>
            <a:r>
              <a:rPr lang="ru-RU" sz="2400" b="1" dirty="0" smtClean="0"/>
              <a:t>несчастных </a:t>
            </a:r>
            <a:r>
              <a:rPr lang="ru-RU" sz="2400" b="1" dirty="0"/>
              <a:t>случаев на производстве, по безработице  выполняет </a:t>
            </a:r>
            <a:r>
              <a:rPr lang="ru-RU" sz="2400" b="1" dirty="0" smtClean="0"/>
              <a:t>также  </a:t>
            </a:r>
            <a:r>
              <a:rPr lang="ru-RU" sz="2400" b="1" dirty="0"/>
              <a:t>функции  оздоровления  трудящихся и членов их семей, </a:t>
            </a:r>
            <a:r>
              <a:rPr lang="ru-RU" sz="2400" b="1" dirty="0" smtClean="0"/>
              <a:t>организации  </a:t>
            </a:r>
            <a:r>
              <a:rPr lang="ru-RU" sz="2400" b="1" dirty="0"/>
              <a:t>лечения, проведения  масштабных национальных </a:t>
            </a:r>
            <a:r>
              <a:rPr lang="ru-RU" sz="2400" b="1" dirty="0" smtClean="0"/>
              <a:t>программ </a:t>
            </a:r>
            <a:r>
              <a:rPr lang="ru-RU" sz="2400" b="1" dirty="0"/>
              <a:t>по  медицинской, профессиональной и социальной </a:t>
            </a:r>
          </a:p>
          <a:p>
            <a:r>
              <a:rPr lang="ru-RU" sz="2400" b="1" dirty="0"/>
              <a:t>реабилитации инвалидов. </a:t>
            </a:r>
          </a:p>
        </p:txBody>
      </p:sp>
    </p:spTree>
    <p:extLst>
      <p:ext uri="{BB962C8B-B14F-4D97-AF65-F5344CB8AC3E}">
        <p14:creationId xmlns:p14="http://schemas.microsoft.com/office/powerpoint/2010/main" val="16591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04664"/>
            <a:ext cx="820891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Препятствия для формирования института социального страхования</a:t>
            </a:r>
          </a:p>
          <a:p>
            <a:pPr algn="ctr"/>
            <a:endParaRPr lang="ru-RU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значительный </a:t>
            </a:r>
            <a:r>
              <a:rPr lang="ru-RU" sz="2000" b="1" dirty="0"/>
              <a:t>объем  теневого рынка труда и доходов, связанный с </a:t>
            </a:r>
            <a:r>
              <a:rPr lang="ru-RU" sz="2000" b="1" dirty="0" smtClean="0"/>
              <a:t>нерегистрируемой  </a:t>
            </a:r>
            <a:r>
              <a:rPr lang="ru-RU" sz="2000" b="1" dirty="0"/>
              <a:t>занятостью, неофициальной  и неучитываемой </a:t>
            </a:r>
            <a:r>
              <a:rPr lang="ru-RU" sz="2000" b="1" dirty="0" smtClean="0"/>
              <a:t>заработной </a:t>
            </a:r>
            <a:r>
              <a:rPr lang="ru-RU" sz="2000" b="1" dirty="0"/>
              <a:t>платой.  Это  снижает уровень социальных гарантий для </a:t>
            </a:r>
            <a:r>
              <a:rPr lang="ru-RU" sz="2000" b="1" dirty="0" smtClean="0"/>
              <a:t>работников </a:t>
            </a:r>
            <a:r>
              <a:rPr lang="ru-RU" sz="2000" b="1" dirty="0"/>
              <a:t>и  почти на  треть  сужает экономические возможности для </a:t>
            </a:r>
            <a:r>
              <a:rPr lang="ru-RU" sz="2000" b="1" dirty="0" smtClean="0"/>
              <a:t>финансирования </a:t>
            </a:r>
            <a:r>
              <a:rPr lang="ru-RU" sz="2000" b="1" dirty="0"/>
              <a:t>государственных внебюджетных социальных </a:t>
            </a:r>
            <a:r>
              <a:rPr lang="ru-RU" sz="2000" b="1" dirty="0" smtClean="0"/>
              <a:t>фондов</a:t>
            </a:r>
            <a:r>
              <a:rPr lang="ru-RU" sz="2000" b="1" dirty="0"/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устаревшее  </a:t>
            </a:r>
            <a:r>
              <a:rPr lang="ru-RU" sz="2000" b="1" dirty="0"/>
              <a:t>социальное  законодательство,  сохраняющее </a:t>
            </a:r>
            <a:r>
              <a:rPr lang="ru-RU" sz="2000" b="1" dirty="0" smtClean="0"/>
              <a:t>нестраховые </a:t>
            </a:r>
            <a:r>
              <a:rPr lang="ru-RU" sz="2000" b="1" dirty="0"/>
              <a:t>механизмы приобретения прав на социальное </a:t>
            </a:r>
            <a:r>
              <a:rPr lang="ru-RU" sz="2000" b="1" dirty="0" smtClean="0"/>
              <a:t>страхование</a:t>
            </a:r>
            <a:r>
              <a:rPr lang="ru-RU" sz="2000" b="1" dirty="0"/>
              <a:t>, стимулирует  уклонение  работников  и работодателей  от </a:t>
            </a:r>
            <a:r>
              <a:rPr lang="ru-RU" sz="2000" b="1" dirty="0" smtClean="0"/>
              <a:t>оформления </a:t>
            </a:r>
            <a:r>
              <a:rPr lang="ru-RU" sz="2000" b="1" dirty="0"/>
              <a:t>трудовых отношений и уплаты налогов и страховых </a:t>
            </a:r>
            <a:r>
              <a:rPr lang="ru-RU" sz="2000" b="1" dirty="0" smtClean="0"/>
              <a:t>взносов </a:t>
            </a:r>
            <a:r>
              <a:rPr lang="ru-RU" sz="2000" b="1" dirty="0"/>
              <a:t>в полном объеме; </a:t>
            </a:r>
          </a:p>
        </p:txBody>
      </p:sp>
    </p:spTree>
    <p:extLst>
      <p:ext uri="{BB962C8B-B14F-4D97-AF65-F5344CB8AC3E}">
        <p14:creationId xmlns:p14="http://schemas.microsoft.com/office/powerpoint/2010/main" val="25348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04664"/>
            <a:ext cx="820891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Препятствия для формирования института социального страхования</a:t>
            </a:r>
          </a:p>
          <a:p>
            <a:pPr algn="ctr"/>
            <a:endParaRPr lang="ru-RU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высокие  </a:t>
            </a:r>
            <a:r>
              <a:rPr lang="ru-RU" sz="2000" b="1" dirty="0"/>
              <a:t>и неоправданные  различия  в системе заработной платы и </a:t>
            </a:r>
            <a:r>
              <a:rPr lang="ru-RU" sz="2000" b="1" dirty="0" smtClean="0"/>
              <a:t>доходах </a:t>
            </a:r>
            <a:r>
              <a:rPr lang="ru-RU" sz="2000" b="1" dirty="0"/>
              <a:t>населения в различных сферах экономики и регионах страны, </a:t>
            </a:r>
            <a:r>
              <a:rPr lang="ru-RU" sz="2000" b="1" dirty="0" smtClean="0"/>
              <a:t>ее </a:t>
            </a:r>
            <a:r>
              <a:rPr lang="ru-RU" sz="2000" b="1" dirty="0"/>
              <a:t>слабая привязка к  системе  страховых отчислений и </a:t>
            </a:r>
            <a:r>
              <a:rPr lang="ru-RU" sz="2000" b="1" dirty="0" smtClean="0"/>
              <a:t>системе социальной </a:t>
            </a:r>
            <a:r>
              <a:rPr lang="ru-RU" sz="2000" b="1" dirty="0"/>
              <a:t>защиты в целом;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несовершенство </a:t>
            </a:r>
            <a:r>
              <a:rPr lang="ru-RU" sz="2000" b="1" dirty="0"/>
              <a:t>механизмов исчисления размеров пенсий и пособий </a:t>
            </a:r>
            <a:r>
              <a:rPr lang="ru-RU" sz="2000" b="1" dirty="0" smtClean="0"/>
              <a:t>на </a:t>
            </a:r>
            <a:r>
              <a:rPr lang="ru-RU" sz="2000" b="1" dirty="0"/>
              <a:t>основе минимальной заработной платы,  поскольку ее  размеры не </a:t>
            </a:r>
            <a:r>
              <a:rPr lang="ru-RU" sz="2000" b="1" dirty="0" smtClean="0"/>
              <a:t>позволяют </a:t>
            </a:r>
            <a:r>
              <a:rPr lang="ru-RU" sz="2000" b="1" dirty="0"/>
              <a:t>связать  уровень  социальной защиты с объемом </a:t>
            </a:r>
            <a:r>
              <a:rPr lang="ru-RU" sz="2000" b="1" dirty="0" smtClean="0"/>
              <a:t>заработанных </a:t>
            </a:r>
            <a:r>
              <a:rPr lang="ru-RU" sz="2000" b="1" dirty="0"/>
              <a:t>пенсионных прав и других социальных выплат; </a:t>
            </a: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несовершенство  </a:t>
            </a:r>
            <a:r>
              <a:rPr lang="ru-RU" sz="2000" b="1" dirty="0"/>
              <a:t>системы управления социальным страхованием, </a:t>
            </a:r>
            <a:r>
              <a:rPr lang="ru-RU" sz="2000" b="1" dirty="0" smtClean="0"/>
              <a:t>слабое </a:t>
            </a:r>
            <a:r>
              <a:rPr lang="ru-RU" sz="2000" b="1" dirty="0"/>
              <a:t>участие полномочных представителей работников и </a:t>
            </a:r>
            <a:r>
              <a:rPr lang="ru-RU" sz="2000" b="1" dirty="0" smtClean="0"/>
              <a:t>работодателей </a:t>
            </a:r>
            <a:r>
              <a:rPr lang="ru-RU" sz="2000" b="1" dirty="0"/>
              <a:t>как основных социальных субъектов  в важнейших </a:t>
            </a:r>
            <a:r>
              <a:rPr lang="ru-RU" sz="2000" b="1" dirty="0" smtClean="0"/>
              <a:t>процедурах </a:t>
            </a:r>
            <a:r>
              <a:rPr lang="ru-RU" sz="2000" b="1" dirty="0"/>
              <a:t>принятия решений. </a:t>
            </a:r>
          </a:p>
        </p:txBody>
      </p:sp>
    </p:spTree>
    <p:extLst>
      <p:ext uri="{BB962C8B-B14F-4D97-AF65-F5344CB8AC3E}">
        <p14:creationId xmlns:p14="http://schemas.microsoft.com/office/powerpoint/2010/main" val="132571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260648"/>
            <a:ext cx="820891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Реформирование </a:t>
            </a:r>
            <a:r>
              <a:rPr lang="ru-RU" sz="2400" b="1" dirty="0">
                <a:solidFill>
                  <a:srgbClr val="FFFF00"/>
                </a:solidFill>
              </a:rPr>
              <a:t>системы социального страхования ведется </a:t>
            </a:r>
            <a:r>
              <a:rPr lang="ru-RU" sz="2400" b="1" dirty="0" smtClean="0">
                <a:solidFill>
                  <a:srgbClr val="FFFF00"/>
                </a:solidFill>
              </a:rPr>
              <a:t>на </a:t>
            </a:r>
            <a:r>
              <a:rPr lang="ru-RU" sz="2400" b="1" dirty="0">
                <a:solidFill>
                  <a:srgbClr val="FFFF00"/>
                </a:solidFill>
              </a:rPr>
              <a:t>основе следующих принципов: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гарантированность </a:t>
            </a:r>
            <a:r>
              <a:rPr lang="ru-RU" sz="2400" b="1" dirty="0"/>
              <a:t>помощи застрахованному и обязательный </a:t>
            </a:r>
            <a:r>
              <a:rPr lang="ru-RU" sz="2400" b="1" dirty="0" smtClean="0"/>
              <a:t>характер </a:t>
            </a:r>
            <a:r>
              <a:rPr lang="ru-RU" sz="2400" b="1" dirty="0"/>
              <a:t>условий и норм социального страхования;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платность</a:t>
            </a:r>
            <a:r>
              <a:rPr lang="ru-RU" sz="2400" b="1" dirty="0"/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солидарность</a:t>
            </a:r>
            <a:r>
              <a:rPr lang="ru-RU" sz="2400" b="1" dirty="0"/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автоматизм </a:t>
            </a:r>
            <a:r>
              <a:rPr lang="ru-RU" sz="2400" b="1" dirty="0"/>
              <a:t>финансирования на основе страховых взносов;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строго </a:t>
            </a:r>
            <a:r>
              <a:rPr lang="ru-RU" sz="2400" b="1" dirty="0"/>
              <a:t>целевой характер средств и их возвратность;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определение </a:t>
            </a:r>
            <a:r>
              <a:rPr lang="ru-RU" sz="2400" b="1" dirty="0"/>
              <a:t>страхового пространства в сочетании с </a:t>
            </a:r>
            <a:r>
              <a:rPr lang="ru-RU" sz="2400" b="1" dirty="0" smtClean="0"/>
              <a:t>разграничением </a:t>
            </a:r>
            <a:r>
              <a:rPr lang="ru-RU" sz="2400" b="1" dirty="0"/>
              <a:t>различных видов страхования;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автономия </a:t>
            </a:r>
            <a:r>
              <a:rPr lang="ru-RU" sz="2400" b="1" dirty="0"/>
              <a:t>и самоуправление органов страхования.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5768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260648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При этом совершенствование социального страхования в 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условиях рыночной экономики должно предусматривать: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освобождение </a:t>
            </a:r>
            <a:r>
              <a:rPr lang="ru-RU" sz="2000" b="1" dirty="0"/>
              <a:t>государственных социальных </a:t>
            </a:r>
            <a:r>
              <a:rPr lang="ru-RU" sz="2000" b="1" dirty="0" smtClean="0"/>
              <a:t>внебюджетных фондов </a:t>
            </a:r>
            <a:r>
              <a:rPr lang="ru-RU" sz="2000" b="1" dirty="0"/>
              <a:t>от несвойственных им выплат, отделение страховых платежей </a:t>
            </a:r>
            <a:r>
              <a:rPr lang="ru-RU" sz="2000" b="1" dirty="0" smtClean="0"/>
              <a:t>от </a:t>
            </a:r>
            <a:r>
              <a:rPr lang="ru-RU" sz="2000" b="1" dirty="0"/>
              <a:t>налогов;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введение </a:t>
            </a:r>
            <a:r>
              <a:rPr lang="ru-RU" sz="2000" b="1" dirty="0"/>
              <a:t>дифференцированных размеров страховых взносов </a:t>
            </a:r>
            <a:r>
              <a:rPr lang="ru-RU" sz="2000" b="1" dirty="0" smtClean="0"/>
              <a:t>предприятий </a:t>
            </a:r>
            <a:r>
              <a:rPr lang="ru-RU" sz="2000" b="1" dirty="0"/>
              <a:t>на государственное социальное страхование в </a:t>
            </a:r>
            <a:r>
              <a:rPr lang="ru-RU" sz="2000" b="1" dirty="0" smtClean="0"/>
              <a:t>зависимости </a:t>
            </a:r>
            <a:r>
              <a:rPr lang="ru-RU" sz="2000" b="1" dirty="0"/>
              <a:t>от степени опасности, вредности, тяжести работ и </a:t>
            </a:r>
            <a:r>
              <a:rPr lang="ru-RU" sz="2000" b="1" dirty="0" smtClean="0"/>
              <a:t>состояния </a:t>
            </a:r>
            <a:r>
              <a:rPr lang="ru-RU" sz="2000" b="1" dirty="0"/>
              <a:t>условий труда;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усиление </a:t>
            </a:r>
            <a:r>
              <a:rPr lang="ru-RU" sz="2000" b="1" dirty="0"/>
              <a:t>личного участия граждан в финансировании и </a:t>
            </a:r>
            <a:r>
              <a:rPr lang="ru-RU" sz="2000" b="1" dirty="0" smtClean="0"/>
              <a:t>управлении </a:t>
            </a:r>
            <a:r>
              <a:rPr lang="ru-RU" sz="2000" b="1" dirty="0"/>
              <a:t>системой социального страхования;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переход </a:t>
            </a:r>
            <a:r>
              <a:rPr lang="ru-RU" sz="2000" b="1" dirty="0"/>
              <a:t>к государственному социальному страхованию работников, </a:t>
            </a:r>
            <a:r>
              <a:rPr lang="ru-RU" sz="2000" b="1" dirty="0" smtClean="0"/>
              <a:t>потерявших </a:t>
            </a:r>
            <a:r>
              <a:rPr lang="ru-RU" sz="2000" b="1" dirty="0"/>
              <a:t>трудоспособность от несчастных случаев на производстве </a:t>
            </a:r>
            <a:r>
              <a:rPr lang="ru-RU" sz="2000" b="1" dirty="0" smtClean="0"/>
              <a:t>и </a:t>
            </a:r>
            <a:r>
              <a:rPr lang="ru-RU" sz="2000" b="1" dirty="0"/>
              <a:t>профессиональных заболеваний,  от  действующего порядка </a:t>
            </a:r>
            <a:r>
              <a:rPr lang="ru-RU" sz="2000" b="1" dirty="0" smtClean="0"/>
              <a:t>возмещения </a:t>
            </a:r>
            <a:r>
              <a:rPr lang="ru-RU" sz="2000" b="1" dirty="0"/>
              <a:t>вреда, причиненного работникам;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развитие </a:t>
            </a:r>
            <a:r>
              <a:rPr lang="ru-RU" sz="2000" b="1" dirty="0"/>
              <a:t>добровольных форм социального страхования за счет </a:t>
            </a:r>
            <a:r>
              <a:rPr lang="ru-RU" sz="2000" b="1" dirty="0" smtClean="0"/>
              <a:t>средств </a:t>
            </a:r>
            <a:r>
              <a:rPr lang="ru-RU" sz="2000" b="1" dirty="0"/>
              <a:t>граждан и доходов предприятий.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68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692696"/>
            <a:ext cx="8208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Важный вопрос для эффективного функционирования системы </a:t>
            </a:r>
            <a:r>
              <a:rPr lang="ru-RU" sz="2800" b="1" dirty="0" smtClean="0">
                <a:solidFill>
                  <a:srgbClr val="FFFF00"/>
                </a:solidFill>
              </a:rPr>
              <a:t>социального </a:t>
            </a:r>
            <a:r>
              <a:rPr lang="ru-RU" sz="2800" b="1" dirty="0">
                <a:solidFill>
                  <a:srgbClr val="FFFF00"/>
                </a:solidFill>
              </a:rPr>
              <a:t>страхования  </a:t>
            </a:r>
            <a:r>
              <a:rPr lang="ru-RU" sz="2800" b="1" dirty="0"/>
              <a:t>-  определение  оптимальных пропорций </a:t>
            </a:r>
            <a:r>
              <a:rPr lang="ru-RU" sz="2800" b="1" dirty="0" smtClean="0"/>
              <a:t>между </a:t>
            </a:r>
            <a:r>
              <a:rPr lang="ru-RU" sz="2800" b="1" dirty="0"/>
              <a:t>личным вкладом работника в отдельные государственные </a:t>
            </a:r>
            <a:r>
              <a:rPr lang="ru-RU" sz="2800" b="1" dirty="0" smtClean="0"/>
              <a:t>фонды </a:t>
            </a:r>
            <a:r>
              <a:rPr lang="ru-RU" sz="2800" b="1" dirty="0"/>
              <a:t>социального страхования и размеров, объемов пособий, долей </a:t>
            </a:r>
            <a:r>
              <a:rPr lang="ru-RU" sz="2800" b="1" dirty="0" smtClean="0"/>
              <a:t>средств</a:t>
            </a:r>
            <a:r>
              <a:rPr lang="ru-RU" sz="2800" b="1" dirty="0"/>
              <a:t>, направляемой на </a:t>
            </a:r>
            <a:r>
              <a:rPr lang="ru-RU" sz="2800" b="1" dirty="0" smtClean="0"/>
              <a:t>перераспределение </a:t>
            </a:r>
            <a:r>
              <a:rPr lang="ru-RU" sz="2800" b="1" dirty="0"/>
              <a:t>в пользу лиц с более </a:t>
            </a:r>
          </a:p>
          <a:p>
            <a:r>
              <a:rPr lang="ru-RU" sz="2800" b="1" dirty="0"/>
              <a:t>низкими доходами и периодами страховых взносов.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2157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620688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Для решения данного вопроса необходимо: </a:t>
            </a:r>
          </a:p>
          <a:p>
            <a:r>
              <a:rPr lang="ru-RU" sz="2000" b="1" dirty="0"/>
              <a:t>1)  разграничить  и  определить  уровни  доходов граждан  с учетом их </a:t>
            </a:r>
            <a:r>
              <a:rPr lang="ru-RU" sz="2000" b="1" dirty="0" smtClean="0"/>
              <a:t>достаточности </a:t>
            </a:r>
            <a:r>
              <a:rPr lang="ru-RU" sz="2000" b="1" dirty="0"/>
              <a:t>их для «самообеспечения», уплаты страховых взносов </a:t>
            </a:r>
            <a:r>
              <a:rPr lang="ru-RU" sz="2000" b="1" dirty="0" smtClean="0"/>
              <a:t>в </a:t>
            </a:r>
            <a:r>
              <a:rPr lang="ru-RU" sz="2000" b="1" dirty="0"/>
              <a:t>системе социального страхования, потребности в  солидарной взаимопомощи, а также с  учетом  экономических возможностей </a:t>
            </a:r>
            <a:r>
              <a:rPr lang="ru-RU" sz="2000" b="1" dirty="0" smtClean="0"/>
              <a:t>территорий</a:t>
            </a:r>
            <a:r>
              <a:rPr lang="ru-RU" sz="2000" b="1" dirty="0"/>
              <a:t>, различных секторов экономики, профессиональных и </a:t>
            </a:r>
            <a:r>
              <a:rPr lang="ru-RU" sz="2000" b="1" dirty="0" smtClean="0"/>
              <a:t>половозрастных </a:t>
            </a:r>
            <a:r>
              <a:rPr lang="ru-RU" sz="2000" b="1" dirty="0"/>
              <a:t>групп населения, а также средне-  и долгосрочной </a:t>
            </a:r>
          </a:p>
          <a:p>
            <a:r>
              <a:rPr lang="ru-RU" sz="2000" b="1" dirty="0"/>
              <a:t>ситуации на рынке труда и демографических прогнозов. </a:t>
            </a:r>
          </a:p>
          <a:p>
            <a:r>
              <a:rPr lang="ru-RU" sz="2000" b="1" dirty="0"/>
              <a:t>2)  обосновать  оптимальную  долю  ВВП, используемую  на </a:t>
            </a:r>
            <a:r>
              <a:rPr lang="ru-RU" sz="2000" b="1" dirty="0" smtClean="0"/>
              <a:t>финансирование </a:t>
            </a:r>
            <a:r>
              <a:rPr lang="ru-RU" sz="2000" b="1" dirty="0"/>
              <a:t>отдельных видов социального страхования и всей </a:t>
            </a:r>
            <a:r>
              <a:rPr lang="ru-RU" sz="2000" b="1" dirty="0" smtClean="0"/>
              <a:t>системы </a:t>
            </a:r>
            <a:r>
              <a:rPr lang="ru-RU" sz="2000" b="1" dirty="0"/>
              <a:t>с учетом прогнозов изменения расходов на заработную плату </a:t>
            </a:r>
            <a:r>
              <a:rPr lang="ru-RU" sz="2000" b="1" dirty="0" smtClean="0"/>
              <a:t>и </a:t>
            </a:r>
            <a:r>
              <a:rPr lang="ru-RU" sz="2000" b="1" dirty="0"/>
              <a:t>других элементов социальной политики. </a:t>
            </a:r>
          </a:p>
          <a:p>
            <a:r>
              <a:rPr lang="ru-RU" sz="2000" b="1" dirty="0"/>
              <a:t>3)  определить  причины,  приводящие  к наступлению нестраховых </a:t>
            </a:r>
            <a:r>
              <a:rPr lang="ru-RU" sz="2000" b="1" dirty="0" smtClean="0"/>
              <a:t>периодов </a:t>
            </a:r>
            <a:r>
              <a:rPr lang="ru-RU" sz="2000" b="1" dirty="0"/>
              <a:t>в трудовой деятельности.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76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Сегодня выделяется ряд масштабных задач, которые 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необходимо решить  при формировании национальной  системы </a:t>
            </a:r>
            <a:r>
              <a:rPr lang="ru-RU" sz="2000" b="1" dirty="0" smtClean="0">
                <a:solidFill>
                  <a:srgbClr val="FFFF00"/>
                </a:solidFill>
              </a:rPr>
              <a:t>обязательного </a:t>
            </a:r>
            <a:r>
              <a:rPr lang="ru-RU" sz="2000" b="1" dirty="0">
                <a:solidFill>
                  <a:srgbClr val="FFFF00"/>
                </a:solidFill>
              </a:rPr>
              <a:t>социального страхования в России: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разработка </a:t>
            </a:r>
            <a:r>
              <a:rPr lang="ru-RU" sz="2000" b="1" dirty="0"/>
              <a:t>доктрины системы социального страхования для России, </a:t>
            </a:r>
            <a:r>
              <a:rPr lang="ru-RU" sz="2000" b="1" dirty="0" smtClean="0"/>
              <a:t>его </a:t>
            </a:r>
            <a:r>
              <a:rPr lang="ru-RU" sz="2000" b="1" dirty="0"/>
              <a:t>философии, определение его места в системе социальной защиты </a:t>
            </a:r>
            <a:r>
              <a:rPr lang="ru-RU" sz="2000" b="1" dirty="0" smtClean="0"/>
              <a:t>населения</a:t>
            </a:r>
            <a:r>
              <a:rPr lang="ru-RU" sz="2000" b="1" dirty="0"/>
              <a:t>,  а также  роли социальных субъектов в  системе </a:t>
            </a:r>
            <a:r>
              <a:rPr lang="ru-RU" sz="2000" b="1" dirty="0" smtClean="0"/>
              <a:t>финансирования </a:t>
            </a:r>
            <a:r>
              <a:rPr lang="ru-RU" sz="2000" b="1" dirty="0"/>
              <a:t>и управления;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формирование  </a:t>
            </a:r>
            <a:r>
              <a:rPr lang="ru-RU" sz="2000" b="1" dirty="0"/>
              <a:t>четко очерченного  правового поля социального </a:t>
            </a:r>
            <a:r>
              <a:rPr lang="ru-RU" sz="2000" b="1" dirty="0" smtClean="0"/>
              <a:t>страхования  </a:t>
            </a:r>
            <a:r>
              <a:rPr lang="ru-RU" sz="2000" b="1" dirty="0"/>
              <a:t>в целях его фиксации  и  разграничения  правовых  полей </a:t>
            </a:r>
            <a:r>
              <a:rPr lang="ru-RU" sz="2000" b="1" dirty="0" smtClean="0"/>
              <a:t>страхования </a:t>
            </a:r>
            <a:r>
              <a:rPr lang="ru-RU" sz="2000" b="1" dirty="0"/>
              <a:t>и социальной помощи;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разграничение </a:t>
            </a:r>
            <a:r>
              <a:rPr lang="ru-RU" sz="2000" b="1" dirty="0"/>
              <a:t>функций и полномочий по организации и управлению </a:t>
            </a:r>
            <a:r>
              <a:rPr lang="ru-RU" sz="2000" b="1" dirty="0" smtClean="0"/>
              <a:t>системой </a:t>
            </a:r>
            <a:r>
              <a:rPr lang="ru-RU" sz="2000" b="1" dirty="0"/>
              <a:t>и отдельными видами социального страхования основных </a:t>
            </a:r>
            <a:r>
              <a:rPr lang="ru-RU" sz="2000" b="1" dirty="0" smtClean="0"/>
              <a:t>социальных </a:t>
            </a:r>
            <a:r>
              <a:rPr lang="ru-RU" sz="2000" b="1" dirty="0"/>
              <a:t>субъектов;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определение </a:t>
            </a:r>
            <a:r>
              <a:rPr lang="ru-RU" sz="2000" b="1" dirty="0"/>
              <a:t>форм, уровней и механизмов реализации социальных </a:t>
            </a:r>
            <a:r>
              <a:rPr lang="ru-RU" sz="2000" b="1" dirty="0" smtClean="0"/>
              <a:t>гарантий </a:t>
            </a:r>
            <a:r>
              <a:rPr lang="ru-RU" sz="2000" b="1" dirty="0"/>
              <a:t>в рамках различных видов социального страхования;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968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Сегодня выделяется ряд масштабных задач, которые 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необходимо решить  при формировании национальной  системы </a:t>
            </a:r>
            <a:r>
              <a:rPr lang="ru-RU" sz="2000" b="1" dirty="0" smtClean="0">
                <a:solidFill>
                  <a:srgbClr val="FFFF00"/>
                </a:solidFill>
              </a:rPr>
              <a:t>обязательного </a:t>
            </a:r>
            <a:r>
              <a:rPr lang="ru-RU" sz="2000" b="1" dirty="0">
                <a:solidFill>
                  <a:srgbClr val="FFFF00"/>
                </a:solidFill>
              </a:rPr>
              <a:t>социального страхования в России: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определение </a:t>
            </a:r>
            <a:r>
              <a:rPr lang="ru-RU" sz="2000" b="1" dirty="0"/>
              <a:t>базовых правовых институтов социального </a:t>
            </a:r>
            <a:r>
              <a:rPr lang="ru-RU" sz="2000" b="1" dirty="0" smtClean="0"/>
              <a:t>страхования</a:t>
            </a:r>
            <a:r>
              <a:rPr lang="ru-RU" sz="2000" b="1" dirty="0"/>
              <a:t>, включающих все возможные виды страховых случаев и </a:t>
            </a:r>
            <a:r>
              <a:rPr lang="ru-RU" sz="2000" b="1" dirty="0" smtClean="0"/>
              <a:t>координирующих  </a:t>
            </a:r>
            <a:r>
              <a:rPr lang="ru-RU" sz="2000" b="1" dirty="0"/>
              <a:t>их деятельность,  правовое  структурирование  всех </a:t>
            </a:r>
            <a:r>
              <a:rPr lang="ru-RU" sz="2000" b="1" dirty="0" smtClean="0"/>
              <a:t>форм </a:t>
            </a:r>
            <a:r>
              <a:rPr lang="ru-RU" sz="2000" b="1" dirty="0"/>
              <a:t>и видов защиты;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разработка </a:t>
            </a:r>
            <a:r>
              <a:rPr lang="ru-RU" sz="2000" b="1" dirty="0"/>
              <a:t>и формирование  финансовых механизмов  различных </a:t>
            </a:r>
            <a:r>
              <a:rPr lang="ru-RU" sz="2000" b="1" dirty="0" smtClean="0"/>
              <a:t>видов </a:t>
            </a:r>
            <a:r>
              <a:rPr lang="ru-RU" sz="2000" b="1" dirty="0"/>
              <a:t>социального страхования с учетом формирования оптимальной </a:t>
            </a:r>
            <a:r>
              <a:rPr lang="ru-RU" sz="2000" b="1" dirty="0" smtClean="0"/>
              <a:t>нагрузки </a:t>
            </a:r>
            <a:r>
              <a:rPr lang="ru-RU" sz="2000" b="1" dirty="0"/>
              <a:t>субъектов страхования, увязанной с политикой заработной </a:t>
            </a:r>
            <a:r>
              <a:rPr lang="ru-RU" sz="2000" b="1" dirty="0" smtClean="0"/>
              <a:t>платы</a:t>
            </a:r>
            <a:r>
              <a:rPr lang="ru-RU" sz="2000" b="1" dirty="0"/>
              <a:t>, доходов и налоговой политики в стране;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/>
              <a:t>определение </a:t>
            </a:r>
            <a:r>
              <a:rPr lang="ru-RU" sz="2000" b="1" dirty="0"/>
              <a:t>инструментария и инфраструктуры управления </a:t>
            </a:r>
            <a:r>
              <a:rPr lang="ru-RU" sz="2000" b="1" dirty="0" smtClean="0"/>
              <a:t>социальным </a:t>
            </a:r>
            <a:r>
              <a:rPr lang="ru-RU" sz="2000" b="1" dirty="0"/>
              <a:t>страхованием, информационной базы, статуса расчетных </a:t>
            </a:r>
            <a:r>
              <a:rPr lang="ru-RU" sz="2000" b="1" dirty="0" smtClean="0"/>
              <a:t>центров </a:t>
            </a:r>
            <a:r>
              <a:rPr lang="ru-RU" sz="2000" b="1" dirty="0"/>
              <a:t>и контрольных органов, медико-реабилитационных служб.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1041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82089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Социальное страхование играет важную роль в современном </a:t>
            </a:r>
            <a:r>
              <a:rPr lang="ru-RU" sz="2800" b="1" dirty="0" smtClean="0">
                <a:solidFill>
                  <a:srgbClr val="FFFF00"/>
                </a:solidFill>
              </a:rPr>
              <a:t>обществе</a:t>
            </a:r>
            <a:r>
              <a:rPr lang="ru-RU" sz="2800" b="1" dirty="0">
                <a:solidFill>
                  <a:srgbClr val="FFFF00"/>
                </a:solidFill>
              </a:rPr>
              <a:t>. Поэтому на долю социального страхования  в промышленно </a:t>
            </a:r>
            <a:r>
              <a:rPr lang="ru-RU" sz="2800" b="1" dirty="0" smtClean="0">
                <a:solidFill>
                  <a:srgbClr val="FFFF00"/>
                </a:solidFill>
              </a:rPr>
              <a:t>развитых </a:t>
            </a:r>
            <a:r>
              <a:rPr lang="ru-RU" sz="2800" b="1" dirty="0">
                <a:solidFill>
                  <a:srgbClr val="FFFF00"/>
                </a:solidFill>
              </a:rPr>
              <a:t>странах приходится около 60-70% всех затрат на цели </a:t>
            </a:r>
            <a:r>
              <a:rPr lang="ru-RU" sz="2800" b="1" dirty="0" smtClean="0">
                <a:solidFill>
                  <a:srgbClr val="FFFF00"/>
                </a:solidFill>
              </a:rPr>
              <a:t>социальной </a:t>
            </a:r>
            <a:r>
              <a:rPr lang="ru-RU" sz="2800" b="1" dirty="0">
                <a:solidFill>
                  <a:srgbClr val="FFFF00"/>
                </a:solidFill>
              </a:rPr>
              <a:t>защиты и примерно 15-25% ВВП.  </a:t>
            </a:r>
            <a:endParaRPr lang="ru-RU" sz="2800" b="1" dirty="0" smtClean="0">
              <a:solidFill>
                <a:srgbClr val="FFFF00"/>
              </a:solidFill>
            </a:endParaRPr>
          </a:p>
          <a:p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В России на долю государственных внебюджетных социальных </a:t>
            </a:r>
            <a:r>
              <a:rPr lang="ru-RU" sz="2800" b="1" dirty="0" smtClean="0">
                <a:solidFill>
                  <a:srgbClr val="FFFF00"/>
                </a:solidFill>
              </a:rPr>
              <a:t>фондов </a:t>
            </a:r>
            <a:r>
              <a:rPr lang="ru-RU" sz="2800" b="1" dirty="0">
                <a:solidFill>
                  <a:srgbClr val="FFFF00"/>
                </a:solidFill>
              </a:rPr>
              <a:t>приходится около 45% затрат на цели социальной защиты и 7,3% </a:t>
            </a:r>
            <a:r>
              <a:rPr lang="ru-RU" sz="2800" b="1" dirty="0" smtClean="0">
                <a:solidFill>
                  <a:srgbClr val="FFFF00"/>
                </a:solidFill>
              </a:rPr>
              <a:t>ВВП</a:t>
            </a:r>
            <a:r>
              <a:rPr lang="ru-RU" sz="2800" b="1" dirty="0">
                <a:solidFill>
                  <a:srgbClr val="FFFF00"/>
                </a:solidFill>
              </a:rPr>
              <a:t>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279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13690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Вопросы к практическому занятию № 4 (для групп БЭУ-12-ФК)</a:t>
            </a:r>
          </a:p>
          <a:p>
            <a:pPr algn="ctr"/>
            <a:endParaRPr lang="ru-RU" b="1" dirty="0">
              <a:solidFill>
                <a:srgbClr val="FFFF00"/>
              </a:solidFill>
            </a:endParaRPr>
          </a:p>
          <a:p>
            <a:pPr marL="457200" indent="-457200">
              <a:buAutoNum type="arabicPeriod"/>
            </a:pPr>
            <a:r>
              <a:rPr lang="ru-RU" sz="2800" b="1" dirty="0" smtClean="0"/>
              <a:t>Обязательное социальное </a:t>
            </a:r>
            <a:r>
              <a:rPr lang="ru-RU" sz="2800" b="1" dirty="0"/>
              <a:t>страхование (Федеральный закон от 16 июля 1999 г. N 165-ФЗ</a:t>
            </a:r>
            <a:r>
              <a:rPr lang="ru-RU" sz="2800" b="1" dirty="0" smtClean="0"/>
              <a:t>)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История развития социального страхования в России</a:t>
            </a:r>
          </a:p>
          <a:p>
            <a:pPr marL="457200" indent="-457200">
              <a:buAutoNum type="arabicPeriod"/>
            </a:pPr>
            <a:r>
              <a:rPr lang="ru-RU" sz="2800" b="1" dirty="0" smtClean="0"/>
              <a:t>Особенности организации обязательного социального страхования в зарубежных странах</a:t>
            </a:r>
          </a:p>
          <a:p>
            <a:pPr marL="457200" indent="-457200">
              <a:buAutoNum type="arabicPeriod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8971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3535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Тест к лекции 3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7551" y="836712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Организации, создаваемые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обеспечения прав </a:t>
            </a:r>
          </a:p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застрахованных лиц по обязательному социальному страхованию при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наступлении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страховых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случаев: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страхователи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страховщики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застрахованные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К социальным страховым рискам не относятся: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материнство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инвалидность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безработица</a:t>
            </a: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Страховщик обязан: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подготавливать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обоснование размера тарифов страховых взносов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рассчитывать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страховые платежи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устанавливать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размер тарифов страховых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взносов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0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DD202FF-01A0-4EBE-AA7D-79C52FDCCD53}" type="datetime1">
              <a:rPr lang="ru-RU" altLang="ru-RU"/>
              <a:pPr>
                <a:defRPr/>
              </a:pPr>
              <a:t>23.02.2015</a:t>
            </a:fld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A21AD-4FC4-42AA-9BFD-2D59FE2AF5FD}" type="slidenum">
              <a:rPr lang="ru-RU" altLang="ru-RU"/>
              <a:pPr>
                <a:defRPr/>
              </a:pPr>
              <a:t>68</a:t>
            </a:fld>
            <a:endParaRPr lang="ru-RU" altLang="ru-RU"/>
          </a:p>
        </p:txBody>
      </p:sp>
      <p:sp>
        <p:nvSpPr>
          <p:cNvPr id="6" name="Text Box 4"/>
          <p:cNvSpPr txBox="1">
            <a:spLocks noGrp="1" noChangeArrowheads="1"/>
          </p:cNvSpPr>
          <p:nvPr>
            <p:ph idx="1"/>
          </p:nvPr>
        </p:nvSpPr>
        <p:spPr>
          <a:xfrm>
            <a:off x="1066800" y="2924175"/>
            <a:ext cx="7543800" cy="3171825"/>
          </a:xfrm>
        </p:spPr>
        <p:txBody>
          <a:bodyPr lIns="0" tIns="0" rIns="0" bIns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800" b="1" dirty="0"/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2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4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  <p:pic>
        <p:nvPicPr>
          <p:cNvPr id="1126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6297613"/>
            <a:ext cx="11398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98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FLASHSPRING_BG_AUDIO_DURATION_TAG" val="0.0000000"/>
  <p:tag name="ISPRING_SCORM_PASSING_SCORE" val="79.9900000000"/>
  <p:tag name="GENSWF_OUTPUT_FILE_NAME" val="NObank"/>
  <p:tag name="ISPRING_RESOURCE_PATHS_HASH_2" val="296294993ee1c199ced7a166bc3412f4832875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Все права защищены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1758</TotalTime>
  <Words>4193</Words>
  <Application>Microsoft Office PowerPoint</Application>
  <PresentationFormat>Экран (4:3)</PresentationFormat>
  <Paragraphs>333</Paragraphs>
  <Slides>68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6" baseType="lpstr">
      <vt:lpstr>Arial</vt:lpstr>
      <vt:lpstr>Calibri</vt:lpstr>
      <vt:lpstr>Monotype Corsiva</vt:lpstr>
      <vt:lpstr>Symbol</vt:lpstr>
      <vt:lpstr>Tahoma</vt:lpstr>
      <vt:lpstr>Times New Roman</vt:lpstr>
      <vt:lpstr>Wingdings</vt:lpstr>
      <vt:lpstr>Сумерки</vt:lpstr>
      <vt:lpstr>Тема 3. Социальное страхование как организационно- правовая форма социальной защиты населения</vt:lpstr>
      <vt:lpstr>Содержание лекции</vt:lpstr>
      <vt:lpstr>Презентация PowerPoint</vt:lpstr>
      <vt:lpstr>Презентация PowerPoint</vt:lpstr>
      <vt:lpstr>Презентация PowerPoint</vt:lpstr>
      <vt:lpstr>Вопрос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vvsu.ru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Tema_1</dc:title>
  <dc:creator>Olga_V</dc:creator>
  <cp:lastModifiedBy>Илья</cp:lastModifiedBy>
  <cp:revision>261</cp:revision>
  <dcterms:created xsi:type="dcterms:W3CDTF">2010-09-07T21:39:41Z</dcterms:created>
  <dcterms:modified xsi:type="dcterms:W3CDTF">2015-02-23T08:01:49Z</dcterms:modified>
</cp:coreProperties>
</file>