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70" r:id="rId8"/>
    <p:sldId id="268" r:id="rId9"/>
    <p:sldId id="269" r:id="rId10"/>
    <p:sldId id="264" r:id="rId11"/>
    <p:sldId id="271" r:id="rId12"/>
    <p:sldId id="265" r:id="rId13"/>
    <p:sldId id="266" r:id="rId14"/>
    <p:sldId id="267" r:id="rId15"/>
    <p:sldId id="272" r:id="rId16"/>
    <p:sldId id="273" r:id="rId17"/>
    <p:sldId id="274" r:id="rId18"/>
    <p:sldId id="275" r:id="rId19"/>
    <p:sldId id="277" r:id="rId20"/>
    <p:sldId id="276" r:id="rId21"/>
    <p:sldId id="278" r:id="rId22"/>
  </p:sldIdLst>
  <p:sldSz cx="12192000" cy="6858000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0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41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26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0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8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0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4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7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83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3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9E06-CEFA-4C61-9540-5C5367BE866B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8351-5408-455F-AAD3-9A181A55A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99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214651"/>
            <a:ext cx="10515600" cy="4962312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/>
              <a:t>Ключевые стратегические вопросы современного процесса эффективного становления и развития ОЭЗ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7670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1319" y="348987"/>
            <a:ext cx="113549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обозначения российской экономики ряд исследователей предложили термин «нестационарная»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546" y="1669788"/>
            <a:ext cx="116415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Нестационарность</a:t>
            </a: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 российской экономики проявляется в следующем: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разнородная и часто двузначная инфляция;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резкие изменения курса рубля по отношению к основным валютам, что вызывает удорожание импорта;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значительное расхождение между банковскими процентами ставки по кредитам и по депозитам;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дорогие деньги, к тому же короткие;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существенное различие цены денег для российских и зарубежных участников, участвующих в проекте;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отсутствие установившихся рынков и, как следствие, существенные различия между рыночной стоимостью имущества и той, по которой она показана в балансе фирмы; 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- практически ежегодные «новации» в налоговой системе; </a:t>
            </a:r>
          </a:p>
          <a:p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- реальная опасность потерять бизнес в результате «наезда» представителей власти.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3454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841" y="340395"/>
            <a:ext cx="11532359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</a:t>
            </a:r>
            <a:r>
              <a:rPr lang="ru-RU" sz="3200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Историко-экономический </a:t>
            </a:r>
            <a:r>
              <a:rPr lang="ru-RU" sz="3200" i="1" dirty="0">
                <a:solidFill>
                  <a:srgbClr val="000000"/>
                </a:solidFill>
                <a:ea typeface="Calibri" panose="020F0502020204030204" pitchFamily="34" charset="0"/>
              </a:rPr>
              <a:t>анализ деятельности российских особых экономических зон свидетельствует о следующих </a:t>
            </a:r>
            <a:r>
              <a:rPr lang="ru-RU" sz="3200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результатах: </a:t>
            </a:r>
            <a:endParaRPr lang="ru-RU" sz="3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Обосновывая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идею создания СЭЗ в России, предполагалось, что эти зоны станут передовыми анклавами привлечения в страну отечественных и иностранных инвестиций, передового зарубежного опыта, новых технологий, повысят уровень занятости населения и, как следствие, ускорят социально-экономическое развитие региона в целом. Приводился положительный опыт создания и функционирования СЭЗ в Китае, США, Бразилии, Мексике и др. странах, достигших значительных успехов в этом вопросе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1626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602" y="714949"/>
            <a:ext cx="116824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Мировой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опыт свидетельствует, что специальные экономические зоны базируются в большей степени на льготах за счет средств бюджетов территорий, на которых расположены такие зоны. </a:t>
            </a:r>
          </a:p>
          <a:p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  Это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вызвано тем, что предоставление льгот конкретной территории за счет общенациональных централизованных фондов вызывает закономерные вопросы и аналогичные запросы со стороны других территорий, средства которых аккумулированы в общегосударственных централизованных фондах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565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081" y="734663"/>
            <a:ext cx="115869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речь идет о предоставлении льгот на федеральном уровне, то такие льготы должны отвечать интересам государства. То есть быть выгодными для всех субъектов федерации или их большей части, а так же должны быть обоснованы, так как не всегда самым целесообразным вариантом развития территории или отрасли является создание для них льготного режима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7772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898" y="896414"/>
            <a:ext cx="117097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Во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всем мире, создавая СЭЗ, государства инвестируют значительные финансовые средства, рассчитывая на окупаемость проектов и дальнейший приток капитала в бюджеты различных уровней. Продуманная политика поощрения притока капитала, особенно иностранного, в определенные отрасли экономики, а также в отдельные регионы может дать значительный экономический эффект и придать новый импульс развитию региона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500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1319" y="650754"/>
            <a:ext cx="115050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За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все годы со времени создания СЭЗ ни одна из территорий России, не вышла из экономического застоя, а, значит, и не оправдала предоставленного ей особого хозяйственного статуса. </a:t>
            </a:r>
          </a:p>
          <a:p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Создание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свободных экономических зон не помогло регионам и государству в целом добиться экономического роста, что произошло, по мнению исследователей, по следующим причинам: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7463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6" y="211486"/>
            <a:ext cx="11887200" cy="657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1. Отсутствие сопряженности федеральных и региональных интересов в концепции СЭЗ в России, характеризующееся различным пониманием целей, 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механизма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, форм и темпов проведения региональных экономических преобразований.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. На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государственном уровне отсутствовал механизм реализации программ развития СЭЗ: не было создано соответствующей финансово-кредитной структуры СЭЗ, 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залоговых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и 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страховых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фондов, самостоятельного бюджета, механизма гарантий для иностранных инвесторов, не было дано права использовать провозглашенные в документах налоговые льготы.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. Не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все из объявленных зон обладали необходимыми предпосылками - выгодным географическим положением, развитой инфраструктурой. Неоправданным оказалось предоставление статуса СЭЗ крупным регионам, таким как Читинская, Калининградская области, приводящего к распылению инвестиций в условиях отсутствия там необходимой социальной, транспортной инфраструктуры и резких различий в уровнях рентабельности имеющихся там предприятий. Целесообразнее было бы сформировать «точечные», очаговые маленькие зоны - </a:t>
            </a:r>
            <a:r>
              <a:rPr lang="ru-RU" dirty="0" err="1">
                <a:solidFill>
                  <a:srgbClr val="000000"/>
                </a:solidFill>
                <a:ea typeface="Calibri" panose="020F0502020204030204" pitchFamily="34" charset="0"/>
              </a:rPr>
              <a:t>субзоны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, где иностранные инвестиции бы не растворились, а создали некую «критическую массу», способную вывести данную </a:t>
            </a:r>
            <a:r>
              <a:rPr lang="ru-RU" dirty="0" err="1">
                <a:solidFill>
                  <a:srgbClr val="000000"/>
                </a:solidFill>
                <a:ea typeface="Calibri" panose="020F0502020204030204" pitchFamily="34" charset="0"/>
              </a:rPr>
              <a:t>субзону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 на более высокий уровень развития. Постепенно можно было бы расширять границы точечных зон, включая территории с существующими производствами, постоянно проживающим населением.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4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. Не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было четкого представления о рациональной специализации зон и их возможной роли в развитии региональной экономики и совершенствовании структуры всего народного хозяйства страны.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5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. Отсутствие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политики по отношению к СЭЗ на государственном уровне, включая систему отраслевых и территориальных приоритетов, централизованного финансирования строительства инфраструктурных объектов в СЭЗ. Определенную роль сыграла и политическая нестабильность в стране, и переживаемые общеэкономические трудности. 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6. Закон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 «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 особых экономических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зонах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» был принят только в 2005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80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47" y="496586"/>
            <a:ext cx="116824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В </a:t>
            </a:r>
            <a:r>
              <a:rPr lang="ru-RU" sz="3600" i="1" dirty="0">
                <a:solidFill>
                  <a:srgbClr val="000000"/>
                </a:solidFill>
                <a:ea typeface="Calibri" panose="020F0502020204030204" pitchFamily="34" charset="0"/>
              </a:rPr>
              <a:t>сентябре 2016 года Правительство досрочно прекратило работу восьми российских особых экономических зон (ОЭЗ). </a:t>
            </a:r>
            <a:endParaRPr lang="ru-RU" sz="36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ru-RU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Соответствующее 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</a:t>
            </a:r>
            <a:r>
              <a:rPr lang="ru-RU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было размещено 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на официальном сайте кабинета министров. «Прекращается деятельность восьми неэффективно функционирующих особых экономических зон в Ставропольском, Хабаровском, Приморском и Краснодарском краях, Мурманской области, республиках Алтай, Адыгея и Северная Осетия </a:t>
            </a:r>
            <a:r>
              <a:rPr lang="ru-RU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Алания», </a:t>
            </a:r>
            <a:r>
              <a:rPr lang="ru-RU" sz="3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>говорится в справке к документу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574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194" y="697763"/>
            <a:ext cx="116961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Досрочное прекращение существования ОЭЗ допускается на территории, где в течение трех лет со дня создания не заключено ни одного соглашения о ведении деятельности и резидентами которых в течение трех лет подряд не ведется соответствующая деятельность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6171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69" y="170557"/>
            <a:ext cx="1181896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Проведенный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Минэкономразвития России анализ показал следующую </a:t>
            </a: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картину: </a:t>
            </a:r>
            <a:endParaRPr lang="ru-RU" sz="30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 На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территории ОЭЗ в Ставропольском, Хабаровском, Приморском и Краснодарском краях, Мурманской области, республиках Адыгея и Северная Осетия </a:t>
            </a: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-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Алания </a:t>
            </a: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к 2016 году не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зарегистрировано ни одного резидента. </a:t>
            </a:r>
          </a:p>
          <a:p>
            <a:pPr>
              <a:spcAft>
                <a:spcPts val="0"/>
              </a:spcAft>
            </a:pP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 Резидентами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ОЭЗ в Республике Алтай туристско-рекреационная деятельность до настоящего времени не ведется. </a:t>
            </a:r>
            <a:endParaRPr lang="ru-RU" sz="30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ОЭЗ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в Хабаровском крае и в Мурманской области были портовыми, остальными — туристско-рекреационными. </a:t>
            </a:r>
          </a:p>
          <a:p>
            <a:r>
              <a:rPr lang="ru-RU" sz="3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    Кроме </a:t>
            </a:r>
            <a:r>
              <a:rPr lang="ru-RU" sz="3000" dirty="0">
                <a:ea typeface="Calibri" panose="020F0502020204030204" pitchFamily="34" charset="0"/>
                <a:cs typeface="Times New Roman" panose="02020603050405020304" pitchFamily="18" charset="0"/>
              </a:rPr>
              <a:t>того, Правительство закрыло особую экономическую зону на Русском острове. Постановление о досрочном прекращении деятельности ОЭЗ опубликовано 30 сентября, на сайте </a:t>
            </a:r>
            <a:r>
              <a:rPr lang="ru-RU" sz="3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Правительства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0534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251" y="617393"/>
            <a:ext cx="116551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Особая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экономическая зона на острове Русском была создана </a:t>
            </a: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в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марте 2010 года (постановление Правительства Российской Федерации от 31.03.2010 № 201). С ее помощью власти надеялись привлечь инвестиции в развитие туристического потенциала региона и загрузить построенные к саммиту АТЭС-2012 инфраструктурные объекты. </a:t>
            </a:r>
          </a:p>
          <a:p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Среди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приоритетных путей развития острова Русский предлагались лечебно-оздоровительный, водный и круизный туризм, SPA-туризм и развитие экологических и спортивных направлений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6250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658" y="0"/>
            <a:ext cx="11723427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 Согласно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российскому законодательству, предприятия, разместившиеся на территории ОЭЗ, получают </a:t>
            </a: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налоговые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каникулы по земельным, имущественным и транспортным налогам, а также по налогу на прибыль.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 Общая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площадь, выделенная под ОЭЗ </a:t>
            </a: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-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3 613 га. Однако уже с момента создания особой экономической зоны имелись нерешенные вопросы, связанные с безвозмездной передачей земельных участков из ведения Минобороны России и федеральной собственности Приморскому краю. </a:t>
            </a:r>
          </a:p>
          <a:p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Из-за отсутствия интересов у инвесторов к Русскому острову в 2014 году Минэкономразвития уже предлагало закрыть проект. Вместе с тем в 2015 году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было принято решение по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развитию особого режима на острове Русском за счет средств бюджета Приморского края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762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603" y="633063"/>
            <a:ext cx="1176437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Повторно 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вопрос о прекращении ОЭЗ на Русском острове был поднят в марте 2016 года. При этом </a:t>
            </a:r>
            <a:r>
              <a:rPr lang="ru-RU" sz="3200" dirty="0" err="1">
                <a:solidFill>
                  <a:srgbClr val="000000"/>
                </a:solidFill>
                <a:ea typeface="Calibri" panose="020F0502020204030204" pitchFamily="34" charset="0"/>
              </a:rPr>
              <a:t>Минвостокразвития</a:t>
            </a:r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 прорабатывает проект создания территории опережающего развития «Остров Русский». </a:t>
            </a:r>
          </a:p>
          <a:p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Планируется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, что здесь будет предусмотрена научно-образовательная, научно-внедренческая и туристско-рекреационная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(главными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центрами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станут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ДВФУ и Приморский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океанариум)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6059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364" y="148471"/>
            <a:ext cx="1181896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  Дальнейшее 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развитие экономики Дальнего Востока, по мнению руководства России, должно опираться на крупные проекты.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Во-первых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Развитие надежной энергетической инфраструктуры.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Поддерживается инициатива по созданию энергетического супер кольца, которое свяжет Россию, </a:t>
            </a: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Китай, 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Японию и Республику Корея. Предложено создать межправительственную рабочую комиссию. Россия готова предоставить своим партнерам конкурентную по АТР цену на электроэнергию и зафиксировать ее на долгосрочный период.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Во-вторых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Создание современной транспортной инфраструктуры.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Формирование новых, конкурентных транс евразийских и региональных маршрутов.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В-третьих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Формирование общего пространства цифровой экономики. </a:t>
            </a:r>
          </a:p>
          <a:p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Создание интегрированной информационной системы, призванной обеспечить взаимодействие в сфере транспорта, внешней торговли, таможенных, ветеринарных, налоговых и иных процедур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8259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364" y="513771"/>
            <a:ext cx="118053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В 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Основных направлениях налоговой политики РФ постоянно </a:t>
            </a: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отмечалась 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необходимость выработки общего подхода </a:t>
            </a:r>
            <a:r>
              <a:rPr lang="ru-RU" sz="2800" dirty="0" smtClean="0">
                <a:solidFill>
                  <a:srgbClr val="000000"/>
                </a:solidFill>
                <a:ea typeface="Calibri" panose="020F0502020204030204" pitchFamily="34" charset="0"/>
              </a:rPr>
              <a:t>к расчёту </a:t>
            </a:r>
            <a:r>
              <a:rPr lang="ru-RU" sz="2800" dirty="0">
                <a:solidFill>
                  <a:srgbClr val="000000"/>
                </a:solidFill>
                <a:ea typeface="Calibri" panose="020F0502020204030204" pitchFamily="34" charset="0"/>
              </a:rPr>
              <a:t>эффективности налоговых льгот и преференций. Это нужно для того, чтобы выявить слабые места в налоговом законодательстве и сформировать действенные налоговые стимулы для развития экономики и восстановления экономического роста. </a:t>
            </a:r>
          </a:p>
          <a:p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В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НК РФ льготы реализуются в нескольких формах: в виде пониженной ставки налога; а также применения «0-й» ставки налога; в форме выведения объектов из-под налогообложения; путем снижения налоговой базы на размер налоговых вычетов. Кроме того предполагается использование преференций, например по расчету амортизационных отчислений, или списания убытков на финансовый результат деятельности налогоплательщика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96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421" y="531463"/>
            <a:ext cx="1179166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000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 В </a:t>
            </a: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то же время потребуется корректировка законодательства РФ в отношении государственных программ, а также бюджетного, таможенного и налогового законодательства. В частности предстоит: </a:t>
            </a:r>
          </a:p>
          <a:p>
            <a:pPr>
              <a:spcAft>
                <a:spcPts val="0"/>
              </a:spcAft>
            </a:pP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- ввести понятие «налоговые и неналоговые расходы» в Бюджетный кодекс РФ; </a:t>
            </a:r>
          </a:p>
          <a:p>
            <a:pPr>
              <a:spcAft>
                <a:spcPts val="0"/>
              </a:spcAft>
            </a:pP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- законодательно обеспечить учет налоговых и неналоговых расходов в государственных программах РФ; </a:t>
            </a:r>
          </a:p>
          <a:p>
            <a:pPr>
              <a:spcAft>
                <a:spcPts val="0"/>
              </a:spcAft>
            </a:pPr>
            <a:r>
              <a:rPr lang="ru-RU" sz="3000" dirty="0">
                <a:solidFill>
                  <a:srgbClr val="000000"/>
                </a:solidFill>
                <a:ea typeface="Calibri" panose="020F0502020204030204" pitchFamily="34" charset="0"/>
              </a:rPr>
              <a:t>- разработать и утвердить общие методические подходы к оценке эффективности налоговых льгот и условий их применения на всех уровнях власти; </a:t>
            </a:r>
          </a:p>
          <a:p>
            <a:r>
              <a:rPr lang="ru-RU" sz="3000" dirty="0">
                <a:ea typeface="Calibri" panose="020F0502020204030204" pitchFamily="34" charset="0"/>
                <a:cs typeface="Times New Roman" panose="02020603050405020304" pitchFamily="18" charset="0"/>
              </a:rPr>
              <a:t>- провести оценку востребованности льгот и их влияния на экономический рост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7003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068" y="726576"/>
            <a:ext cx="1170978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600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     Проблема </a:t>
            </a:r>
            <a:r>
              <a:rPr lang="ru-RU" sz="3600" b="1" dirty="0">
                <a:solidFill>
                  <a:srgbClr val="000000"/>
                </a:solidFill>
                <a:ea typeface="Calibri" panose="020F0502020204030204" pitchFamily="34" charset="0"/>
              </a:rPr>
              <a:t>нехватки </a:t>
            </a:r>
            <a:r>
              <a:rPr lang="ru-RU" sz="3600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кадров</a:t>
            </a:r>
            <a:endParaRPr lang="ru-RU" sz="3600" b="1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в некоторых зонах носит специфический характер (ядерная химия, медицина, авиа и авто производство). В связи с этим проблема с подбором кадров стоит очень остро. Решить проблему с дефицитом кадров в ОЭЗ можно использование опыта создания инжиниринговых центров, ориентированных на инновационные отрасли промышленности. Данные </a:t>
            </a: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центры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обеспечат сосуществование науки и технологий. Смогут оказать помощь предприятиям в укомплектовании молодыми квалифицированными кадрами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8133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962855"/>
            <a:ext cx="1150506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Дальнейшее развитие экономики Дальнего Востока: опора на крупные проекты </a:t>
            </a:r>
          </a:p>
        </p:txBody>
      </p:sp>
    </p:spTree>
    <p:extLst>
      <p:ext uri="{BB962C8B-B14F-4D97-AF65-F5344CB8AC3E}">
        <p14:creationId xmlns:p14="http://schemas.microsoft.com/office/powerpoint/2010/main" val="92823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1161"/>
            <a:ext cx="10515600" cy="5365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Опыт создания каких особых экономических зон  какого государства, на Ваш взгляд, является самым успешным и наиболее привлекательным?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5656481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249deae7c76f25e014ea885711fc9a6bd2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1569</Words>
  <Application>Microsoft Office PowerPoint</Application>
  <PresentationFormat>Широкоэкранный</PresentationFormat>
  <Paragraphs>60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организации и ведению бизнеса в условиях особых экономических зон</dc:title>
  <dc:creator>Уксуменко Алёна</dc:creator>
  <cp:lastModifiedBy>Уксуменко Алёна</cp:lastModifiedBy>
  <cp:revision>20</cp:revision>
  <dcterms:created xsi:type="dcterms:W3CDTF">2017-10-10T05:28:43Z</dcterms:created>
  <dcterms:modified xsi:type="dcterms:W3CDTF">2017-12-15T03:15:33Z</dcterms:modified>
</cp:coreProperties>
</file>