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88" r:id="rId2"/>
    <p:sldId id="323" r:id="rId3"/>
    <p:sldId id="271" r:id="rId4"/>
    <p:sldId id="276" r:id="rId5"/>
    <p:sldId id="325" r:id="rId6"/>
    <p:sldId id="348" r:id="rId7"/>
    <p:sldId id="277" r:id="rId8"/>
    <p:sldId id="336" r:id="rId9"/>
    <p:sldId id="337" r:id="rId10"/>
    <p:sldId id="311" r:id="rId11"/>
    <p:sldId id="313" r:id="rId12"/>
    <p:sldId id="335" r:id="rId13"/>
    <p:sldId id="315" r:id="rId14"/>
    <p:sldId id="317" r:id="rId15"/>
    <p:sldId id="316" r:id="rId16"/>
    <p:sldId id="319" r:id="rId17"/>
    <p:sldId id="321" r:id="rId18"/>
    <p:sldId id="322" r:id="rId19"/>
    <p:sldId id="334" r:id="rId20"/>
    <p:sldId id="312" r:id="rId21"/>
    <p:sldId id="314" r:id="rId22"/>
    <p:sldId id="310" r:id="rId23"/>
    <p:sldId id="338" r:id="rId24"/>
    <p:sldId id="339" r:id="rId25"/>
    <p:sldId id="340" r:id="rId26"/>
    <p:sldId id="349" r:id="rId27"/>
    <p:sldId id="350" r:id="rId28"/>
    <p:sldId id="341" r:id="rId29"/>
    <p:sldId id="346" r:id="rId30"/>
    <p:sldId id="343" r:id="rId31"/>
    <p:sldId id="344" r:id="rId32"/>
    <p:sldId id="345" r:id="rId33"/>
    <p:sldId id="347" r:id="rId34"/>
    <p:sldId id="292" r:id="rId35"/>
    <p:sldId id="294" r:id="rId36"/>
    <p:sldId id="287" r:id="rId37"/>
    <p:sldId id="295" r:id="rId38"/>
    <p:sldId id="351" r:id="rId39"/>
    <p:sldId id="352" r:id="rId40"/>
    <p:sldId id="327" r:id="rId41"/>
    <p:sldId id="328" r:id="rId42"/>
    <p:sldId id="305" r:id="rId43"/>
    <p:sldId id="306" r:id="rId44"/>
    <p:sldId id="308" r:id="rId45"/>
    <p:sldId id="333" r:id="rId46"/>
    <p:sldId id="264" r:id="rId47"/>
  </p:sldIdLst>
  <p:sldSz cx="9144000" cy="6858000" type="screen4x3"/>
  <p:notesSz cx="6858000" cy="9945688"/>
  <p:custDataLst>
    <p:tags r:id="rId5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543AF2"/>
    <a:srgbClr val="202079"/>
    <a:srgbClr val="323655"/>
    <a:srgbClr val="F6F8B8"/>
    <a:srgbClr val="B7AFFF"/>
    <a:srgbClr val="333366"/>
    <a:srgbClr val="005EB2"/>
    <a:srgbClr val="5990D6"/>
    <a:srgbClr val="EF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4" autoAdjust="0"/>
    <p:restoredTop sz="94660" autoAdjust="0"/>
  </p:normalViewPr>
  <p:slideViewPr>
    <p:cSldViewPr snapToGrid="0">
      <p:cViewPr varScale="1">
        <p:scale>
          <a:sx n="56" d="100"/>
          <a:sy n="56" d="100"/>
        </p:scale>
        <p:origin x="1744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2040" y="-90"/>
      </p:cViewPr>
      <p:guideLst>
        <p:guide orient="horz" pos="3133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E31D6-EB43-44B2-BAD0-26E319F21315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E2C56-0D91-47A8-8A71-009028EAA6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065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DA132-4A20-4920-99B2-1A2FC474017B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C0CA4-D6BC-4557-A6BE-8B365C049B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2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1388" y="744538"/>
            <a:ext cx="4975225" cy="3732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A458E1-4D98-4FF0-A846-11060454CF56}" type="slidenum">
              <a:rPr lang="ru-RU" altLang="ru-RU" smtClean="0"/>
              <a:pPr>
                <a:defRPr/>
              </a:pPr>
              <a:t>29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3890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C0CA4-D6BC-4557-A6BE-8B365C049B0F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13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/>
          <p:cNvSpPr/>
          <p:nvPr userDrawn="1"/>
        </p:nvSpPr>
        <p:spPr>
          <a:xfrm>
            <a:off x="0" y="5802345"/>
            <a:ext cx="9144000" cy="105565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Текст 17"/>
          <p:cNvSpPr>
            <a:spLocks noGrp="1"/>
          </p:cNvSpPr>
          <p:nvPr>
            <p:ph type="body" sz="quarter" idx="13" hasCustomPrompt="1"/>
          </p:nvPr>
        </p:nvSpPr>
        <p:spPr>
          <a:xfrm>
            <a:off x="1208315" y="2162550"/>
            <a:ext cx="6849836" cy="194673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none"/>
        </p:style>
        <p:txBody>
          <a:bodyPr anchor="b">
            <a:noAutofit/>
          </a:bodyPr>
          <a:lstStyle>
            <a:lvl1pPr algn="ctr">
              <a:buNone/>
              <a:defRPr sz="3000" b="0" cap="none" spc="0" baseline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rial" pitchFamily="34" charset="0"/>
              </a:defRPr>
            </a:lvl1pPr>
          </a:lstStyle>
          <a:p>
            <a:pPr lvl="0"/>
            <a:r>
              <a:rPr lang="ru-RU" dirty="0"/>
              <a:t>Тема «Название темы»</a:t>
            </a:r>
          </a:p>
        </p:txBody>
      </p:sp>
      <p:sp>
        <p:nvSpPr>
          <p:cNvPr id="23" name="Текст 17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6167476"/>
            <a:ext cx="9144000" cy="690524"/>
          </a:xfrm>
          <a:noFill/>
          <a:ln w="12700">
            <a:noFill/>
            <a:miter lim="800000"/>
          </a:ln>
        </p:spPr>
        <p:txBody>
          <a:bodyPr anchor="ctr" anchorCtr="0">
            <a:noAutofit/>
          </a:bodyPr>
          <a:lstStyle>
            <a:lvl1pPr algn="ctr">
              <a:buNone/>
              <a:defRPr sz="1100" baseline="0">
                <a:solidFill>
                  <a:schemeClr val="accent1">
                    <a:lumMod val="90000"/>
                  </a:schemeClr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Город </a:t>
            </a:r>
            <a:endParaRPr lang="en-US" dirty="0"/>
          </a:p>
          <a:p>
            <a:pPr lvl="0"/>
            <a:r>
              <a:rPr lang="ru-RU" dirty="0"/>
              <a:t>Год 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1" hasCustomPrompt="1"/>
          </p:nvPr>
        </p:nvSpPr>
        <p:spPr>
          <a:xfrm>
            <a:off x="4751613" y="779143"/>
            <a:ext cx="4392387" cy="309600"/>
          </a:xfrm>
        </p:spPr>
        <p:txBody>
          <a:bodyPr>
            <a:noAutofit/>
          </a:bodyPr>
          <a:lstStyle>
            <a:lvl1pPr algn="r">
              <a:buNone/>
              <a:defRPr sz="14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Кафедра «Название кафедры»</a:t>
            </a:r>
          </a:p>
        </p:txBody>
      </p:sp>
      <p:sp>
        <p:nvSpPr>
          <p:cNvPr id="20" name="Текст 17"/>
          <p:cNvSpPr>
            <a:spLocks noGrp="1"/>
          </p:cNvSpPr>
          <p:nvPr>
            <p:ph type="body" sz="quarter" idx="12" hasCustomPrompt="1"/>
          </p:nvPr>
        </p:nvSpPr>
        <p:spPr>
          <a:xfrm>
            <a:off x="4751613" y="205862"/>
            <a:ext cx="4392383" cy="399600"/>
          </a:xfrm>
          <a:solidFill>
            <a:schemeClr val="bg1">
              <a:alpha val="0"/>
            </a:schemeClr>
          </a:solidFill>
        </p:spPr>
        <p:txBody>
          <a:bodyPr>
            <a:noAutofit/>
          </a:bodyPr>
          <a:lstStyle>
            <a:lvl1pPr algn="r"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Дисциплина «Название дисциплины»</a:t>
            </a:r>
          </a:p>
        </p:txBody>
      </p:sp>
      <p:sp>
        <p:nvSpPr>
          <p:cNvPr id="22" name="Текст 17"/>
          <p:cNvSpPr>
            <a:spLocks noGrp="1"/>
          </p:cNvSpPr>
          <p:nvPr>
            <p:ph type="body" sz="quarter" idx="14" hasCustomPrompt="1"/>
          </p:nvPr>
        </p:nvSpPr>
        <p:spPr>
          <a:xfrm>
            <a:off x="3129336" y="4668948"/>
            <a:ext cx="5418667" cy="573733"/>
          </a:xfrm>
        </p:spPr>
        <p:txBody>
          <a:bodyPr>
            <a:noAutofit/>
          </a:bodyPr>
          <a:lstStyle>
            <a:lvl1pPr algn="ctr">
              <a:buNone/>
              <a:defRPr sz="16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 lvl="0"/>
            <a:r>
              <a:rPr lang="ru-RU" dirty="0"/>
              <a:t>Преподаватель </a:t>
            </a:r>
          </a:p>
        </p:txBody>
      </p:sp>
      <p:pic>
        <p:nvPicPr>
          <p:cNvPr id="18" name="Picture 20" descr="blue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46" y="73645"/>
            <a:ext cx="427139" cy="90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8733" y="6274800"/>
            <a:ext cx="8066671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ru-RU" sz="1000" dirty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26" name="Текст 25"/>
          <p:cNvSpPr>
            <a:spLocks noGrp="1"/>
          </p:cNvSpPr>
          <p:nvPr>
            <p:ph type="body" sz="quarter" idx="14" hasCustomPrompt="1"/>
          </p:nvPr>
        </p:nvSpPr>
        <p:spPr>
          <a:xfrm>
            <a:off x="628597" y="4199"/>
            <a:ext cx="7886808" cy="655200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anchor="ctr" anchorCtr="0">
            <a:normAutofit/>
          </a:bodyPr>
          <a:lstStyle>
            <a:lvl1pPr algn="ctr">
              <a:buNone/>
              <a:defRPr lang="ru-RU" sz="2400" b="0" i="0" kern="1200" cap="none" spc="0" baseline="0" dirty="0">
                <a:ln w="0"/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5" hasCustomPrompt="1"/>
          </p:nvPr>
        </p:nvSpPr>
        <p:spPr>
          <a:xfrm>
            <a:off x="628597" y="914400"/>
            <a:ext cx="7886808" cy="5105399"/>
          </a:xfrm>
        </p:spPr>
        <p:txBody>
          <a:bodyPr>
            <a:normAutofit/>
          </a:bodyPr>
          <a:lstStyle>
            <a:lvl1pPr marL="0" indent="0" algn="just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sz="2000" dirty="0">
                <a:solidFill>
                  <a:schemeClr val="tx1"/>
                </a:solidFill>
              </a:rPr>
              <a:t>Текст слайда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со сжатием рисунк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56532" y="6274800"/>
            <a:ext cx="8060399" cy="583200"/>
          </a:xfrm>
        </p:spPr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39732" cy="5104800"/>
          </a:xfrm>
        </p:spPr>
        <p:txBody>
          <a:bodyPr/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>
              <a:defRPr/>
            </a:lvl3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69732" y="914400"/>
            <a:ext cx="3247200" cy="5104800"/>
          </a:xfrm>
        </p:spPr>
        <p:txBody>
          <a:bodyPr>
            <a:normAutofit/>
          </a:bodyPr>
          <a:lstStyle>
            <a:lvl1pPr marL="0" indent="0">
              <a:buNone/>
              <a:defRPr lang="ru-RU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669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рисунок (без сжат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914400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5270400" y="914400"/>
            <a:ext cx="3247200" cy="510479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435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(без сжатия)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3877200" y="914399"/>
            <a:ext cx="46404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4"/>
          </p:nvPr>
        </p:nvSpPr>
        <p:spPr>
          <a:xfrm>
            <a:off x="630000" y="910801"/>
            <a:ext cx="3247200" cy="5104799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055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630000" y="914400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6" name="Текст 4"/>
          <p:cNvSpPr>
            <a:spLocks noGrp="1"/>
          </p:cNvSpPr>
          <p:nvPr>
            <p:ph type="body" sz="quarter" idx="12" hasCustomPrompt="1"/>
          </p:nvPr>
        </p:nvSpPr>
        <p:spPr>
          <a:xfrm>
            <a:off x="628200" y="4487334"/>
            <a:ext cx="7887600" cy="16430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 слайда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3" hasCustomPrompt="1"/>
          </p:nvPr>
        </p:nvSpPr>
        <p:spPr>
          <a:xfrm>
            <a:off x="628650" y="2557462"/>
            <a:ext cx="7887150" cy="1929872"/>
          </a:xfrm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ru-RU" dirty="0"/>
              <a:t>Содержимое (рисунок, диаграмма, таблица и т.д.)</a:t>
            </a:r>
          </a:p>
        </p:txBody>
      </p:sp>
    </p:spTree>
    <p:extLst>
      <p:ext uri="{BB962C8B-B14F-4D97-AF65-F5344CB8AC3E}">
        <p14:creationId xmlns:p14="http://schemas.microsoft.com/office/powerpoint/2010/main" val="2215679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02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Таблица 4"/>
          <p:cNvSpPr>
            <a:spLocks noGrp="1"/>
          </p:cNvSpPr>
          <p:nvPr>
            <p:ph type="tbl"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03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sz="100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  <a:endParaRPr lang="ru-RU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11"/>
          </p:nvPr>
        </p:nvSpPr>
        <p:spPr>
          <a:xfrm>
            <a:off x="630000" y="914400"/>
            <a:ext cx="7887600" cy="51048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12263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 за внимание!"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4560902"/>
            <a:ext cx="9144000" cy="1424007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552688"/>
            <a:ext cx="9144000" cy="617499"/>
          </a:xfrm>
          <a:prstGeom prst="rect">
            <a:avLst/>
          </a:prstGeom>
          <a:solidFill>
            <a:schemeClr val="bg1">
              <a:alpha val="29000"/>
            </a:schemeClr>
          </a:solidFill>
          <a:ln w="12700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2479662"/>
            <a:ext cx="9144000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baseline="0" dirty="0">
                <a:solidFill>
                  <a:schemeClr val="tx1"/>
                </a:solidFill>
                <a:latin typeface="Arial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10" name="Номер слайда 5"/>
          <p:cNvSpPr txBox="1">
            <a:spLocks/>
          </p:cNvSpPr>
          <p:nvPr userDrawn="1"/>
        </p:nvSpPr>
        <p:spPr>
          <a:xfrm>
            <a:off x="-1" y="4560890"/>
            <a:ext cx="9144000" cy="22970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560903"/>
            <a:ext cx="9144000" cy="1424018"/>
          </a:xfrm>
        </p:spPr>
        <p:txBody>
          <a:bodyPr>
            <a:normAutofit/>
          </a:bodyPr>
          <a:lstStyle>
            <a:lvl1pPr marL="0" indent="0" algn="just">
              <a:spcBef>
                <a:spcPct val="10000"/>
              </a:spcBef>
              <a:buClr>
                <a:srgbClr val="FF0000"/>
              </a:buClr>
              <a:buSzPct val="120000"/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b="1" dirty="0"/>
              <a:t>Использование материалов презентации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b="1" dirty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/>
              <a:t>Использование данной презентации, может осуществляться только при условии соблюдения требований законов  РФ об авторском праве и интеллектуальной собственности, а также с учетом требований настоящего Заявления.</a:t>
            </a:r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Char char="·"/>
            </a:pPr>
            <a:endParaRPr lang="ru-RU" altLang="ru-RU" sz="1200" dirty="0"/>
          </a:p>
          <a:p>
            <a:pPr algn="just">
              <a:spcBef>
                <a:spcPct val="10000"/>
              </a:spcBef>
              <a:buClr>
                <a:srgbClr val="FF0000"/>
              </a:buClr>
              <a:buSzPct val="120000"/>
              <a:buFont typeface="Symbol" panose="05050102010706020507" pitchFamily="18" charset="2"/>
              <a:buNone/>
            </a:pPr>
            <a:r>
              <a:rPr lang="ru-RU" altLang="ru-RU" sz="1200" dirty="0"/>
              <a:t>Презентация является собственностью авторов. Разрешается распечатывать копию любой части презентации для личного некоммерческого использования, однако не допускается распечатывать какую-либо часть презентации с любой иной целью или по каким-либо причинам вносить изменения в любую часть презентации. Использование любой части презентации в другом произведении, как в печатной, электронной, так и иной форме, а также использование любой части презентации в другой презентации посредством ссылки или иным образом допускается только после получения письменного согласия авторов.</a:t>
            </a:r>
          </a:p>
          <a:p>
            <a:pPr lvl="0"/>
            <a:endParaRPr lang="ru-RU" dirty="0"/>
          </a:p>
        </p:txBody>
      </p:sp>
      <p:sp>
        <p:nvSpPr>
          <p:cNvPr id="11" name="Блок-схема: ссылка на другую страницу 10"/>
          <p:cNvSpPr/>
          <p:nvPr userDrawn="1"/>
        </p:nvSpPr>
        <p:spPr>
          <a:xfrm>
            <a:off x="8517600" y="-5678"/>
            <a:ext cx="612648" cy="1047078"/>
          </a:xfrm>
          <a:prstGeom prst="flowChartOffpageConnector">
            <a:avLst/>
          </a:prstGeom>
          <a:gradFill>
            <a:gsLst>
              <a:gs pos="0">
                <a:schemeClr val="accent3">
                  <a:lumMod val="20000"/>
                  <a:lumOff val="80000"/>
                </a:schemeClr>
              </a:gs>
              <a:gs pos="33000">
                <a:schemeClr val="accent3">
                  <a:lumMod val="40000"/>
                  <a:lumOff val="60000"/>
                </a:schemeClr>
              </a:gs>
              <a:gs pos="53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5400000" scaled="1"/>
          </a:gradFill>
          <a:ln w="12700">
            <a:solidFill>
              <a:schemeClr val="accent3">
                <a:lumMod val="75000"/>
                <a:alpha val="53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18" descr="bluelogo4"/>
          <p:cNvPicPr>
            <a:picLocks noChangeAspect="1" noChangeArrowheads="1"/>
          </p:cNvPicPr>
          <p:nvPr userDrawn="1"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174" y="73479"/>
            <a:ext cx="325499" cy="693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601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26D6F-4266-4EAE-81E8-D08C7CE3685E}" type="datetime1">
              <a:rPr lang="en-US"/>
              <a:pPr>
                <a:defRPr/>
              </a:pPr>
              <a:t>3/12/2025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1A8BF-EDA7-434C-842C-4BE69FDB60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730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99D8-7F34-4ECB-B8DA-AE01492BBD31}" type="datetimeFigureOut">
              <a:rPr lang="ru-RU" smtClean="0"/>
              <a:pPr/>
              <a:t>12.03.2025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7029-F6EF-4205-919A-A091698861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589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/>
          </p:cNvSpPr>
          <p:nvPr userDrawn="1"/>
        </p:nvSpPr>
        <p:spPr>
          <a:xfrm>
            <a:off x="8517600" y="6274800"/>
            <a:ext cx="642505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0" y="6274800"/>
            <a:ext cx="8517600" cy="583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000" y="0"/>
            <a:ext cx="7887600" cy="655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Название слайда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000" y="914400"/>
            <a:ext cx="7887600" cy="510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57200" y="6274800"/>
            <a:ext cx="8060400" cy="58320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z="1000" dirty="0">
                <a:solidFill>
                  <a:schemeClr val="bg1"/>
                </a:solidFill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>
                <a:solidFill>
                  <a:schemeClr val="bg1"/>
                </a:solidFill>
                <a:cs typeface="Arial" pitchFamily="34" charset="0"/>
              </a:rPr>
              <a:t>Тема «Название темы»</a:t>
            </a:r>
          </a:p>
        </p:txBody>
      </p:sp>
      <p:sp>
        <p:nvSpPr>
          <p:cNvPr id="9" name="Номер слайда 1"/>
          <p:cNvSpPr txBox="1">
            <a:spLocks/>
          </p:cNvSpPr>
          <p:nvPr userDrawn="1"/>
        </p:nvSpPr>
        <p:spPr>
          <a:xfrm>
            <a:off x="8517600" y="6274800"/>
            <a:ext cx="612648" cy="580988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5CC8CE-4B5A-42E3-9A0D-77A4F70F0A95}" type="slidenum">
              <a:rPr kumimoji="0" lang="ru-R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2" name="Picture 18" descr="bluelogo4"/>
          <p:cNvPicPr>
            <a:picLocks noChangeAspect="1" noChangeArrowheads="1"/>
          </p:cNvPicPr>
          <p:nvPr userDrawn="1"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2" y="6315360"/>
            <a:ext cx="264057" cy="49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8" r:id="rId4"/>
    <p:sldLayoutId id="2147483660" r:id="rId5"/>
    <p:sldLayoutId id="2147483659" r:id="rId6"/>
    <p:sldLayoutId id="2147483661" r:id="rId7"/>
    <p:sldLayoutId id="2147483662" r:id="rId8"/>
    <p:sldLayoutId id="2147483663" r:id="rId9"/>
    <p:sldLayoutId id="2147483656" r:id="rId10"/>
    <p:sldLayoutId id="2147483665" r:id="rId11"/>
    <p:sldLayoutId id="2147483666" r:id="rId12"/>
    <p:sldLayoutId id="2147483667" r:id="rId13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lang="ru-RU" sz="2400" b="0" i="0" kern="1200" cap="none" spc="0" baseline="0" dirty="0">
          <a:ln w="0"/>
          <a:solidFill>
            <a:schemeClr val="tx1"/>
          </a:solidFill>
          <a:effectLst/>
          <a:latin typeface="Arial" pitchFamily="34" charset="0"/>
          <a:ea typeface="+mn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google.ru/url?sa=i&amp;rct=j&amp;q=&amp;esrc=s&amp;source=images&amp;cd=&amp;cad=rja&amp;uact=8&amp;ved=0ahUKEwjJjZXQnIvNAhWTOSwKHRyLDdYQjRwIBw&amp;url=http://myangy.ru/%D0%BA%D1%83%D1%80%D1%81%D0%BE%D0%B2%D0%B0%D1%8F%20%D1%80%D0%B0%D0%B1%D0%BE%D1%82%D0%B0%20%D1%86%D0%B5%D0%BD%D1%82%D1%80%D0%B0%D0%BB%D1%8C%D0%BD%D1%8B%D0%B9%20%D0%B1%D0%B0%D0%BD%D0%BA%20%D1%80%D0%BE%D1%81%D1%81%D0%B8%D0%B8%20%D0%B8%20%D0%B5%D0%B3%D0%BE%20%D1%84%D1%83%D0%BD%D0%BA%D1%86%D0%B8%D0%B8&amp;psig=AFQjCNHPt2H1SMwb8E7YHV9OJjoufudQSg&amp;ust=1465017275513482" TargetMode="Externa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2"/>
          </p:nvPr>
        </p:nvSpPr>
        <p:spPr>
          <a:xfrm>
            <a:off x="3396343" y="205862"/>
            <a:ext cx="5747653" cy="993546"/>
          </a:xfrm>
        </p:spPr>
        <p:txBody>
          <a:bodyPr/>
          <a:lstStyle/>
          <a:p>
            <a:r>
              <a:rPr lang="ru-RU" sz="2400" b="1" i="1" dirty="0"/>
              <a:t>Стратегии и современная модель управления  в сфере денежно-кредитных отношений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>
          <a:xfrm>
            <a:off x="4751613" y="4868883"/>
            <a:ext cx="3796390" cy="475013"/>
          </a:xfrm>
        </p:spPr>
        <p:txBody>
          <a:bodyPr/>
          <a:lstStyle/>
          <a:p>
            <a:r>
              <a:rPr lang="ru-RU" sz="2000" dirty="0"/>
              <a:t>Д.э.н., проф. </a:t>
            </a:r>
            <a:r>
              <a:rPr lang="ru-RU" sz="2000" dirty="0" err="1"/>
              <a:t>В.В.Савалей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771896" y="2066306"/>
            <a:ext cx="75289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Тема 2</a:t>
            </a:r>
          </a:p>
          <a:p>
            <a:pPr algn="ctr"/>
            <a:r>
              <a:rPr lang="ru-RU" sz="3200" dirty="0" smtClean="0"/>
              <a:t>Роль банковской системы в регулировании и развитии денежно-кредитных отношений</a:t>
            </a:r>
            <a:endParaRPr lang="ru-RU" sz="3200" dirty="0"/>
          </a:p>
        </p:txBody>
      </p:sp>
      <p:sp>
        <p:nvSpPr>
          <p:cNvPr id="9" name="Текст 3"/>
          <p:cNvSpPr>
            <a:spLocks noGrp="1"/>
          </p:cNvSpPr>
          <p:nvPr>
            <p:ph type="body" sz="quarter" idx="11"/>
          </p:nvPr>
        </p:nvSpPr>
        <p:spPr>
          <a:xfrm>
            <a:off x="4536374" y="5343896"/>
            <a:ext cx="4392387" cy="309600"/>
          </a:xfrm>
        </p:spPr>
        <p:txBody>
          <a:bodyPr/>
          <a:lstStyle/>
          <a:p>
            <a:r>
              <a:rPr lang="ru-RU" sz="2000" dirty="0"/>
              <a:t>Кафедра экономики и 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256483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dirty="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dirty="0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0" y="142504"/>
            <a:ext cx="9144000" cy="5877295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200" dirty="0" smtClean="0">
                <a:solidFill>
                  <a:srgbClr val="FF0000"/>
                </a:solidFill>
              </a:rPr>
              <a:t>Банковская  система Российской </a:t>
            </a:r>
            <a:r>
              <a:rPr lang="ru-RU" sz="2200" dirty="0">
                <a:solidFill>
                  <a:srgbClr val="FF0000"/>
                </a:solidFill>
              </a:rPr>
              <a:t>Федерации </a:t>
            </a:r>
            <a:r>
              <a:rPr lang="ru-RU" sz="2200" dirty="0" smtClean="0">
                <a:solidFill>
                  <a:srgbClr val="FF0000"/>
                </a:solidFill>
              </a:rPr>
              <a:t>состоит  </a:t>
            </a:r>
            <a:r>
              <a:rPr lang="ru-RU" sz="2200" dirty="0">
                <a:solidFill>
                  <a:srgbClr val="FF0000"/>
                </a:solidFill>
              </a:rPr>
              <a:t>из двух </a:t>
            </a:r>
            <a:r>
              <a:rPr lang="ru-RU" sz="2200" dirty="0" smtClean="0">
                <a:solidFill>
                  <a:srgbClr val="FF0000"/>
                </a:solidFill>
              </a:rPr>
              <a:t>уровней </a:t>
            </a:r>
          </a:p>
          <a:p>
            <a:pPr algn="ctr"/>
            <a:r>
              <a:rPr lang="ru-RU" dirty="0" smtClean="0"/>
              <a:t>(как и во  многих других странах).</a:t>
            </a:r>
          </a:p>
          <a:p>
            <a:pPr algn="l"/>
            <a:r>
              <a:rPr lang="ru-RU" dirty="0" smtClean="0"/>
              <a:t>   </a:t>
            </a:r>
          </a:p>
          <a:p>
            <a:pPr algn="ctr"/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На верхнем первом уровне располагается Центральный  банк</a:t>
            </a:r>
            <a:r>
              <a:rPr lang="ru-RU" dirty="0" smtClean="0"/>
              <a:t>. </a:t>
            </a:r>
            <a:endParaRPr lang="ru-RU" dirty="0"/>
          </a:p>
          <a:p>
            <a:pPr algn="ctr"/>
            <a:r>
              <a:rPr lang="ru-RU" dirty="0" smtClean="0"/>
              <a:t>   </a:t>
            </a:r>
          </a:p>
          <a:p>
            <a:pPr algn="ctr">
              <a:spcAft>
                <a:spcPts val="600"/>
              </a:spcAft>
            </a:pPr>
            <a:r>
              <a:rPr lang="ru-RU" dirty="0" smtClean="0">
                <a:solidFill>
                  <a:srgbClr val="FF0000"/>
                </a:solidFill>
              </a:rPr>
              <a:t>Основные функции центрального банка в сфере денежно-кредитного регулирования:</a:t>
            </a:r>
            <a:r>
              <a:rPr lang="ru-RU" dirty="0">
                <a:solidFill>
                  <a:srgbClr val="FF0000"/>
                </a:solidFill>
              </a:rPr>
              <a:t> 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  </a:t>
            </a:r>
            <a:r>
              <a:rPr lang="ru-RU" dirty="0" smtClean="0"/>
              <a:t>  </a:t>
            </a:r>
            <a:r>
              <a:rPr lang="ru-RU" dirty="0" smtClean="0">
                <a:sym typeface="Symbol" panose="05050102010706020507" pitchFamily="18" charset="2"/>
              </a:rPr>
              <a:t>▪ </a:t>
            </a:r>
            <a:r>
              <a:rPr lang="ru-RU" dirty="0" smtClean="0"/>
              <a:t>денежная эмиссия </a:t>
            </a:r>
            <a:r>
              <a:rPr lang="ru-RU" dirty="0"/>
              <a:t>и </a:t>
            </a:r>
            <a:r>
              <a:rPr lang="ru-RU" dirty="0" smtClean="0"/>
              <a:t>регулирование денежного обращения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    </a:t>
            </a:r>
            <a:r>
              <a:rPr lang="ru-RU" dirty="0" smtClean="0">
                <a:sym typeface="Symbol" panose="05050102010706020507" pitchFamily="18" charset="2"/>
              </a:rPr>
              <a:t>▪ </a:t>
            </a:r>
            <a:r>
              <a:rPr lang="ru-RU" dirty="0" smtClean="0"/>
              <a:t>разработка </a:t>
            </a:r>
            <a:r>
              <a:rPr lang="ru-RU" dirty="0"/>
              <a:t>и </a:t>
            </a:r>
            <a:r>
              <a:rPr lang="ru-RU" dirty="0" smtClean="0"/>
              <a:t>проведение денежно-кредитной политики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    </a:t>
            </a:r>
            <a:r>
              <a:rPr lang="ru-RU" dirty="0">
                <a:sym typeface="Symbol" panose="05050102010706020507" pitchFamily="18" charset="2"/>
              </a:rPr>
              <a:t>▪ </a:t>
            </a:r>
            <a:r>
              <a:rPr lang="ru-RU" dirty="0" smtClean="0"/>
              <a:t>выполнение роли кредитора последней инстанции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    </a:t>
            </a:r>
            <a:r>
              <a:rPr lang="ru-RU" dirty="0">
                <a:sym typeface="Symbol" panose="05050102010706020507" pitchFamily="18" charset="2"/>
              </a:rPr>
              <a:t>▪</a:t>
            </a:r>
            <a:r>
              <a:rPr lang="ru-RU" dirty="0" smtClean="0"/>
              <a:t> организация системы межбанковских платежей </a:t>
            </a:r>
            <a:r>
              <a:rPr lang="ru-RU" dirty="0"/>
              <a:t>и </a:t>
            </a:r>
            <a:r>
              <a:rPr lang="ru-RU" dirty="0" smtClean="0"/>
              <a:t>расчётов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    </a:t>
            </a:r>
            <a:r>
              <a:rPr lang="ru-RU" dirty="0" smtClean="0">
                <a:sym typeface="Symbol" panose="05050102010706020507" pitchFamily="18" charset="2"/>
              </a:rPr>
              <a:t>▪</a:t>
            </a:r>
            <a:r>
              <a:rPr lang="ru-RU" dirty="0" smtClean="0"/>
              <a:t> управление официальными золотовалютными резервами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     </a:t>
            </a:r>
            <a:r>
              <a:rPr lang="ru-RU" dirty="0">
                <a:sym typeface="Symbol" panose="05050102010706020507" pitchFamily="18" charset="2"/>
              </a:rPr>
              <a:t>▪ </a:t>
            </a:r>
            <a:r>
              <a:rPr lang="ru-RU" dirty="0" smtClean="0"/>
              <a:t>надзор </a:t>
            </a:r>
            <a:r>
              <a:rPr lang="ru-RU" dirty="0"/>
              <a:t>за </a:t>
            </a:r>
            <a:r>
              <a:rPr lang="ru-RU" dirty="0" smtClean="0"/>
              <a:t>деятельностью коммерческих банков.</a:t>
            </a:r>
          </a:p>
          <a:p>
            <a:r>
              <a:rPr lang="ru-RU" dirty="0" smtClean="0"/>
              <a:t>  </a:t>
            </a:r>
          </a:p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7030A0"/>
                </a:solidFill>
              </a:rPr>
              <a:t>Второй уровень банковской системы составляют</a:t>
            </a:r>
            <a:r>
              <a:rPr lang="ru-RU" b="1" dirty="0">
                <a:solidFill>
                  <a:srgbClr val="7030A0"/>
                </a:solidFill>
              </a:rPr>
              <a:t> </a:t>
            </a:r>
            <a:r>
              <a:rPr lang="ru-RU" b="1" dirty="0" smtClean="0">
                <a:solidFill>
                  <a:srgbClr val="7030A0"/>
                </a:solidFill>
              </a:rPr>
              <a:t>кредитные организации</a:t>
            </a:r>
            <a:r>
              <a:rPr lang="ru-RU" b="1" dirty="0">
                <a:solidFill>
                  <a:srgbClr val="7030A0"/>
                </a:solidFill>
              </a:rPr>
              <a:t>, </a:t>
            </a:r>
            <a:r>
              <a:rPr lang="ru-RU" dirty="0" smtClean="0"/>
              <a:t>которые </a:t>
            </a:r>
            <a:r>
              <a:rPr lang="ru-RU" dirty="0"/>
              <a:t>на </a:t>
            </a:r>
            <a:r>
              <a:rPr lang="ru-RU" dirty="0" smtClean="0"/>
              <a:t>коммерческих принципах выполняют практически </a:t>
            </a:r>
            <a:r>
              <a:rPr lang="ru-RU" dirty="0"/>
              <a:t>все </a:t>
            </a:r>
            <a:r>
              <a:rPr lang="ru-RU" dirty="0" smtClean="0"/>
              <a:t>виды кредитных</a:t>
            </a:r>
            <a:r>
              <a:rPr lang="ru-RU" dirty="0"/>
              <a:t>, </a:t>
            </a:r>
            <a:r>
              <a:rPr lang="ru-RU" dirty="0" smtClean="0"/>
              <a:t>расчётных </a:t>
            </a:r>
            <a:r>
              <a:rPr lang="ru-RU" dirty="0"/>
              <a:t>и </a:t>
            </a:r>
            <a:r>
              <a:rPr lang="ru-RU" dirty="0" smtClean="0"/>
              <a:t>финансовых операций</a:t>
            </a:r>
            <a:r>
              <a:rPr lang="ru-RU" dirty="0"/>
              <a:t>, </a:t>
            </a:r>
            <a:r>
              <a:rPr lang="ru-RU" dirty="0" smtClean="0"/>
              <a:t>связанных </a:t>
            </a:r>
            <a:r>
              <a:rPr lang="ru-RU" dirty="0"/>
              <a:t>с </a:t>
            </a:r>
            <a:r>
              <a:rPr lang="ru-RU" dirty="0" smtClean="0"/>
              <a:t>обслуживанием клиентов</a:t>
            </a:r>
            <a:r>
              <a:rPr lang="ru-RU" dirty="0"/>
              <a:t>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38687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0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solidFill>
                  <a:srgbClr val="C00000"/>
                </a:solidFill>
              </a:rPr>
              <a:t>2.1  </a:t>
            </a:r>
            <a:r>
              <a:rPr lang="ru-RU" sz="2200" dirty="0">
                <a:solidFill>
                  <a:srgbClr val="C00000"/>
                </a:solidFill>
              </a:rPr>
              <a:t>Центральный банк как главный субъект  разработки и проведения единой государственной денежно-кредитной политики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239182"/>
            <a:ext cx="8352928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100" dirty="0"/>
              <a:t>Важнейшее условие, необходимое для разработки и проведения  эффективной денежно-кредитной политики -  </a:t>
            </a:r>
            <a:r>
              <a:rPr lang="ru-RU" sz="2100" b="1" dirty="0">
                <a:solidFill>
                  <a:srgbClr val="7030A0"/>
                </a:solidFill>
              </a:rPr>
              <a:t>функциональная независимость центрального банка. </a:t>
            </a:r>
          </a:p>
          <a:p>
            <a:endParaRPr lang="ru-RU" sz="2100" dirty="0"/>
          </a:p>
          <a:p>
            <a:pPr indent="265113"/>
            <a:r>
              <a:rPr lang="ru-RU" sz="2100" b="1" dirty="0">
                <a:solidFill>
                  <a:srgbClr val="7030A0"/>
                </a:solidFill>
              </a:rPr>
              <a:t>Функциональная независимость </a:t>
            </a:r>
            <a:r>
              <a:rPr lang="ru-RU" sz="2100" dirty="0"/>
              <a:t>предполагает самостоятельность центрального банка в выборе инструментов проведения денежно-кредитной политики и в том, что центральный банк не обязан финансировать государственные расходы и отдавать предпочтение правительству в предоставлении ему кредитов.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68DF7C6-0C71-49EA-9170-F98E79A0B4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493D9B-2E83-458B-8AF5-2CD59FDD1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Банк России – независимый публично-правовой институт.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E34177-A859-4B47-A148-D44C3ACA6A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597" y="659400"/>
            <a:ext cx="7886808" cy="53604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   Правовой </a:t>
            </a:r>
            <a:r>
              <a:rPr lang="ru-RU" dirty="0"/>
              <a:t>статус Центрального банка РФ (Банка России) установлен:</a:t>
            </a:r>
          </a:p>
          <a:p>
            <a:pPr lvl="0"/>
            <a:r>
              <a:rPr lang="ru-RU" dirty="0" smtClean="0"/>
              <a:t>1) </a:t>
            </a:r>
            <a:r>
              <a:rPr lang="ru-RU" b="1" dirty="0" smtClean="0">
                <a:solidFill>
                  <a:srgbClr val="7030A0"/>
                </a:solidFill>
              </a:rPr>
              <a:t>статьей</a:t>
            </a:r>
            <a:r>
              <a:rPr lang="ru-RU" b="1" dirty="0">
                <a:solidFill>
                  <a:srgbClr val="7030A0"/>
                </a:solidFill>
              </a:rPr>
              <a:t> 75 Конституции </a:t>
            </a:r>
            <a:r>
              <a:rPr lang="ru-RU" b="1" dirty="0" smtClean="0">
                <a:solidFill>
                  <a:srgbClr val="7030A0"/>
                </a:solidFill>
              </a:rPr>
              <a:t>РФ</a:t>
            </a:r>
            <a:r>
              <a:rPr lang="ru-RU" dirty="0" smtClean="0"/>
              <a:t> -  определено </a:t>
            </a:r>
            <a:r>
              <a:rPr lang="ru-RU" dirty="0"/>
              <a:t>исключительное право Банка России на осуществление денежной эмиссии и выделена основная функция Банка России — защита и обеспечение устойчивости рубля;</a:t>
            </a:r>
          </a:p>
          <a:p>
            <a:pPr lvl="0">
              <a:spcBef>
                <a:spcPts val="600"/>
              </a:spcBef>
            </a:pPr>
            <a:r>
              <a:rPr lang="ru-RU" dirty="0" smtClean="0"/>
              <a:t>2) </a:t>
            </a:r>
            <a:r>
              <a:rPr lang="ru-RU" b="1" dirty="0" smtClean="0">
                <a:solidFill>
                  <a:srgbClr val="7030A0"/>
                </a:solidFill>
              </a:rPr>
              <a:t>Федеральным </a:t>
            </a:r>
            <a:r>
              <a:rPr lang="ru-RU" b="1" dirty="0">
                <a:solidFill>
                  <a:srgbClr val="7030A0"/>
                </a:solidFill>
              </a:rPr>
              <a:t>законом 10 июля 2002 года № 86-ФЗ </a:t>
            </a:r>
            <a:r>
              <a:rPr lang="ru-RU" dirty="0"/>
              <a:t>«О Центральном банке Российской Федерации (Банке России)». В соответствии с ним Банк России обладает достаточно высокой степенью независимости в разработке и проведении денежно-кредитной политики. Банк России учитывает цели и задачи экономической политики государства, но в процессе формирования своей денежно-кредитной политики в значительной степени опирается на собственные прогнозы экономического развития. </a:t>
            </a:r>
            <a:endParaRPr lang="ru-RU" dirty="0" smtClean="0"/>
          </a:p>
          <a:p>
            <a:pPr>
              <a:spcBef>
                <a:spcPts val="600"/>
              </a:spcBef>
            </a:pPr>
            <a:r>
              <a:rPr lang="ru-RU" b="1" dirty="0" smtClean="0">
                <a:solidFill>
                  <a:srgbClr val="0033C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Свои функции </a:t>
            </a:r>
            <a:r>
              <a:rPr lang="ru-RU" b="1" dirty="0">
                <a:solidFill>
                  <a:srgbClr val="0033C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 полномочия Банк России осуществляет независимо от органов государственной </a:t>
            </a:r>
            <a:r>
              <a:rPr lang="ru-RU" b="1" dirty="0" smtClean="0">
                <a:solidFill>
                  <a:srgbClr val="0033C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власти и финансирование его </a:t>
            </a:r>
            <a:r>
              <a:rPr lang="ru-RU" b="1" smtClean="0">
                <a:solidFill>
                  <a:srgbClr val="0033C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деятельности осуществляется за </a:t>
            </a:r>
            <a:r>
              <a:rPr lang="ru-RU" b="1" dirty="0" smtClean="0">
                <a:solidFill>
                  <a:srgbClr val="0033CC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счет собственных доходов. </a:t>
            </a:r>
            <a:endParaRPr lang="ru-RU" b="1" dirty="0">
              <a:solidFill>
                <a:srgbClr val="0033CC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06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0" y="106878"/>
            <a:ext cx="9144000" cy="616792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2900" b="1" dirty="0">
                <a:solidFill>
                  <a:srgbClr val="C00000"/>
                </a:solidFill>
              </a:rPr>
              <a:t>Высшие органы управления Банком </a:t>
            </a:r>
            <a:r>
              <a:rPr lang="ru-RU" sz="2900" b="1" dirty="0" smtClean="0">
                <a:solidFill>
                  <a:srgbClr val="C00000"/>
                </a:solidFill>
              </a:rPr>
              <a:t>России</a:t>
            </a:r>
          </a:p>
          <a:p>
            <a:pPr>
              <a:spcBef>
                <a:spcPts val="600"/>
              </a:spcBef>
            </a:pPr>
            <a:r>
              <a:rPr lang="ru-RU" sz="2700" b="1" dirty="0" smtClean="0">
                <a:solidFill>
                  <a:srgbClr val="0033CC"/>
                </a:solidFill>
              </a:rPr>
              <a:t>В оперативной деятельности - Совет директоров</a:t>
            </a:r>
            <a:r>
              <a:rPr lang="ru-RU" sz="2700" dirty="0" smtClean="0"/>
              <a:t>, </a:t>
            </a:r>
            <a:r>
              <a:rPr lang="ru-RU" sz="2700" dirty="0"/>
              <a:t> </a:t>
            </a:r>
            <a:endParaRPr lang="ru-RU" sz="2700" dirty="0" smtClean="0"/>
          </a:p>
          <a:p>
            <a:r>
              <a:rPr lang="ru-RU" sz="2700" dirty="0" smtClean="0"/>
              <a:t>в</a:t>
            </a:r>
            <a:r>
              <a:rPr lang="ru-RU" sz="2700" dirty="0"/>
              <a:t> который входят Председатель Банка России и 14 членов Совета директоров, работающих на постоянной основе в Банке России. </a:t>
            </a:r>
            <a:endParaRPr lang="ru-RU" sz="2700" dirty="0" smtClean="0"/>
          </a:p>
          <a:p>
            <a:r>
              <a:rPr lang="ru-RU" sz="2700" dirty="0" smtClean="0"/>
              <a:t>Члены </a:t>
            </a:r>
            <a:r>
              <a:rPr lang="ru-RU" sz="2700" dirty="0"/>
              <a:t>Совета директоров назначаются Государственной Думой сроком на пять лет по представлению Председателя Банка России, согласованному с Президентом Российской Федерации</a:t>
            </a:r>
            <a:r>
              <a:rPr lang="ru-RU" sz="2700" dirty="0" smtClean="0"/>
              <a:t>.</a:t>
            </a:r>
          </a:p>
          <a:p>
            <a:endParaRPr lang="ru-RU" dirty="0"/>
          </a:p>
          <a:p>
            <a:pPr>
              <a:spcAft>
                <a:spcPts val="600"/>
              </a:spcAft>
            </a:pPr>
            <a:r>
              <a:rPr lang="ru-RU" sz="2600" b="1" dirty="0" smtClean="0">
                <a:solidFill>
                  <a:srgbClr val="543AF2"/>
                </a:solidFill>
              </a:rPr>
              <a:t>В стратегической деятельности - Национальный </a:t>
            </a:r>
            <a:r>
              <a:rPr lang="ru-RU" sz="2600" b="1" dirty="0">
                <a:solidFill>
                  <a:srgbClr val="543AF2"/>
                </a:solidFill>
              </a:rPr>
              <a:t>финансовый </a:t>
            </a:r>
            <a:r>
              <a:rPr lang="ru-RU" sz="2600" b="1" dirty="0" smtClean="0">
                <a:solidFill>
                  <a:srgbClr val="543AF2"/>
                </a:solidFill>
              </a:rPr>
              <a:t>совет</a:t>
            </a:r>
            <a:r>
              <a:rPr lang="ru-RU" sz="2600" dirty="0" smtClean="0"/>
              <a:t>.</a:t>
            </a:r>
            <a:r>
              <a:rPr lang="ru-RU" dirty="0" smtClean="0"/>
              <a:t> </a:t>
            </a:r>
          </a:p>
          <a:p>
            <a:r>
              <a:rPr lang="ru-RU" sz="2700" dirty="0" smtClean="0"/>
              <a:t>Численность </a:t>
            </a:r>
            <a:r>
              <a:rPr lang="ru-RU" sz="2700" dirty="0"/>
              <a:t>НФС </a:t>
            </a:r>
            <a:r>
              <a:rPr lang="ru-RU" sz="2700" dirty="0" smtClean="0"/>
              <a:t>- </a:t>
            </a:r>
            <a:r>
              <a:rPr lang="ru-RU" sz="2700" dirty="0"/>
              <a:t>12 человек, из которых двое направляются Советом Федерации, трое — Государственной Думой, трое — Президентом РФ, трое — Правительством РФ. В состав НФС входит также Председатель Банка России. Члены НФС, за исключением Председателя Банка России, не работают в Банке России на постоянной основе и не получают оплату за эту деятельность.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700" dirty="0" smtClean="0"/>
              <a:t>НФС</a:t>
            </a:r>
            <a:r>
              <a:rPr lang="ru-RU" sz="2700" dirty="0"/>
              <a:t> заседает не реже одного раза в квартал.</a:t>
            </a:r>
          </a:p>
          <a:p>
            <a:r>
              <a:rPr lang="ru-RU" sz="2700" dirty="0"/>
              <a:t>В компетенцию НФС в частности входит рассмотрение Годового отчета Банка России, проекта Основных направлений единой государственной денежно-кредитной политики, Стратегии развития национальной системы платежных карт, вопросов развития и совершенствования банковской системы и финансового рынка в целом, ежеквартальной информации Совета директоров Банка России по основным вопросам деятельности Банка России, определение аудиторской организации для проведения обязательного аудита годовой финансовой отчетности Банка России.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033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just"/>
            <a:r>
              <a:rPr lang="ru-RU" dirty="0" smtClean="0"/>
              <a:t>                                                   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odiplom.ru/uploads/images/default/centralnyi-bank-rf-1.pn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06" y="571212"/>
            <a:ext cx="8811491" cy="522394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719449" y="91570"/>
            <a:ext cx="4429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Структура Банка России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21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0E0AD87-00DE-4986-9C84-E20F3C223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A1AC306-2459-4C47-B92A-C5E58824E702}"/>
              </a:ext>
            </a:extLst>
          </p:cNvPr>
          <p:cNvSpPr/>
          <p:nvPr/>
        </p:nvSpPr>
        <p:spPr>
          <a:xfrm>
            <a:off x="457200" y="65868"/>
            <a:ext cx="8407400" cy="4865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1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Цели деятельности Банка России:</a:t>
            </a:r>
            <a:endParaRPr lang="ru-RU" sz="2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▪ защита и обеспечение устойчивости рубля; 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▪ развитие и укрепление банковской системы РФ;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▪ обеспечение стабильности и развитие национальной платёжной системы; 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0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▪ развитие и обеспечение стабильности финансового рынка РФ.</a:t>
            </a:r>
            <a:endParaRPr lang="ru-RU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44000" algn="just">
              <a:lnSpc>
                <a:spcPct val="115000"/>
              </a:lnSpc>
              <a:spcAft>
                <a:spcPts val="600"/>
              </a:spcAft>
            </a:pPr>
            <a:r>
              <a:rPr lang="ru-RU" sz="20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</a:p>
          <a:p>
            <a:pPr marL="144000" algn="just">
              <a:lnSpc>
                <a:spcPct val="115000"/>
              </a:lnSpc>
              <a:spcAft>
                <a:spcPts val="600"/>
              </a:spcAft>
            </a:pPr>
            <a:r>
              <a:rPr lang="ru-RU" sz="2000" b="1" dirty="0" smtClean="0">
                <a:solidFill>
                  <a:srgbClr val="543AF2"/>
                </a:solidFill>
              </a:rPr>
              <a:t>Банк </a:t>
            </a:r>
            <a:r>
              <a:rPr lang="ru-RU" sz="2000" b="1" dirty="0">
                <a:solidFill>
                  <a:srgbClr val="543AF2"/>
                </a:solidFill>
              </a:rPr>
              <a:t>России </a:t>
            </a:r>
            <a:r>
              <a:rPr lang="ru-RU" sz="2000" b="1" dirty="0" smtClean="0">
                <a:solidFill>
                  <a:srgbClr val="543AF2"/>
                </a:solidFill>
              </a:rPr>
              <a:t>с 2013 года выполняет все функции  финансового </a:t>
            </a:r>
            <a:r>
              <a:rPr lang="ru-RU" sz="2000" b="1" dirty="0" err="1" smtClean="0">
                <a:solidFill>
                  <a:srgbClr val="543AF2"/>
                </a:solidFill>
              </a:rPr>
              <a:t>мегарегулятора</a:t>
            </a:r>
            <a:r>
              <a:rPr lang="ru-RU" sz="2000" b="1" dirty="0" smtClean="0">
                <a:solidFill>
                  <a:srgbClr val="543AF2"/>
                </a:solidFill>
              </a:rPr>
              <a:t>. </a:t>
            </a:r>
            <a:r>
              <a:rPr lang="ru-RU" sz="2000" dirty="0"/>
              <a:t> </a:t>
            </a:r>
            <a:endParaRPr lang="ru-RU" sz="2000" dirty="0" smtClean="0"/>
          </a:p>
          <a:p>
            <a:pPr marL="144000" algn="just">
              <a:lnSpc>
                <a:spcPct val="115000"/>
              </a:lnSpc>
              <a:spcAft>
                <a:spcPts val="600"/>
              </a:spcAft>
            </a:pPr>
            <a:r>
              <a:rPr lang="ru-RU" sz="2000" dirty="0" smtClean="0"/>
              <a:t>Он</a:t>
            </a:r>
            <a:r>
              <a:rPr lang="ru-RU" sz="2000" b="1" dirty="0" smtClean="0"/>
              <a:t> </a:t>
            </a:r>
            <a:r>
              <a:rPr lang="ru-RU" sz="2000" dirty="0" smtClean="0"/>
              <a:t>отвечает </a:t>
            </a:r>
            <a:r>
              <a:rPr lang="ru-RU" sz="2000" dirty="0"/>
              <a:t>за надзор, регулирование и развитие во всех секторах финансового рынка: банковской системы, страхового сектора, коллективных инвестиций и пенсионных накоплений, рынке ценных бумаг, микрофинансировании</a:t>
            </a:r>
            <a:r>
              <a:rPr lang="ru-RU" sz="20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4837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81E28C46-D800-4E48-AC3F-36699EE13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6B4035-53BF-4FE0-8090-7A8132E2D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0296" y="0"/>
            <a:ext cx="8883703" cy="6705600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ru-RU" sz="2300" b="1" dirty="0">
                <a:solidFill>
                  <a:srgbClr val="FF0000"/>
                </a:solidFill>
              </a:rPr>
              <a:t>Банк России выполняет следующие функции: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во </a:t>
            </a:r>
            <a:r>
              <a:rPr lang="ru-RU" sz="2400" dirty="0"/>
              <a:t>взаимодействии с Правительством Российской Федерации </a:t>
            </a:r>
            <a:r>
              <a:rPr lang="ru-RU" sz="2400" dirty="0">
                <a:solidFill>
                  <a:srgbClr val="FF0000"/>
                </a:solidFill>
              </a:rPr>
              <a:t>разрабатывает и проводит единую государственную денежно-кредитную политику</a:t>
            </a:r>
            <a:r>
              <a:rPr lang="ru-RU" sz="2400" dirty="0"/>
              <a:t>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во </a:t>
            </a:r>
            <a:r>
              <a:rPr lang="ru-RU" sz="2400" dirty="0"/>
              <a:t>взаимодействии с Правительством Российской Федерации разрабатывает и проводит политику развития и обеспечения стабильности функционирования финансового рынка Российской Федерации;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монопольно </a:t>
            </a:r>
            <a:r>
              <a:rPr lang="ru-RU" sz="2400" dirty="0">
                <a:solidFill>
                  <a:srgbClr val="FF0000"/>
                </a:solidFill>
              </a:rPr>
              <a:t>осуществляет эмиссию наличных денег и организует наличное денежное обращение;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</a:t>
            </a:r>
            <a:r>
              <a:rPr lang="ru-RU" sz="2400" dirty="0" smtClean="0">
                <a:solidFill>
                  <a:srgbClr val="FF0000"/>
                </a:solidFill>
              </a:rPr>
              <a:t>является </a:t>
            </a:r>
            <a:r>
              <a:rPr lang="ru-RU" sz="2400" dirty="0">
                <a:solidFill>
                  <a:srgbClr val="FF0000"/>
                </a:solidFill>
              </a:rPr>
              <a:t>кредитором последней инстанции для кредитных организаций, организует систему их рефинансирования;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утверждает </a:t>
            </a:r>
            <a:r>
              <a:rPr lang="ru-RU" sz="2400" dirty="0"/>
              <a:t>графическое обозначение рубля в виде знака;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устанавливает </a:t>
            </a:r>
            <a:r>
              <a:rPr lang="ru-RU" sz="2400" dirty="0"/>
              <a:t>правила осуществления расчетов в Российской Федерации;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осуществляет </a:t>
            </a:r>
            <a:r>
              <a:rPr lang="ru-RU" sz="2400" dirty="0"/>
              <a:t>надзор и наблюдение в национальной платежной системе;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устанавливает </a:t>
            </a:r>
            <a:r>
              <a:rPr lang="ru-RU" sz="2400" dirty="0"/>
              <a:t>правила проведения банковских операций;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осуществляет </a:t>
            </a:r>
            <a:r>
              <a:rPr lang="ru-RU" sz="2400" dirty="0"/>
              <a:t>обслуживание счетов бюджетов всех уровней бюджетной системы Российской Федерации;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осуществляет </a:t>
            </a:r>
            <a:r>
              <a:rPr lang="ru-RU" sz="2400" dirty="0"/>
              <a:t>эффективное управление золотовалютными резервами Банка России;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</a:t>
            </a:r>
            <a:r>
              <a:rPr lang="ru-RU" sz="2400" dirty="0" smtClean="0">
                <a:solidFill>
                  <a:srgbClr val="FF0000"/>
                </a:solidFill>
              </a:rPr>
              <a:t>принимает </a:t>
            </a:r>
            <a:r>
              <a:rPr lang="ru-RU" sz="2400" dirty="0">
                <a:solidFill>
                  <a:srgbClr val="FF0000"/>
                </a:solidFill>
              </a:rPr>
              <a:t>решение о государственной регистрации кредитных организаций, выдает кредитным организациям лицензии на осуществление банковских операций, </a:t>
            </a:r>
            <a:r>
              <a:rPr lang="ru-RU" sz="2400" dirty="0" smtClean="0">
                <a:solidFill>
                  <a:srgbClr val="FF0000"/>
                </a:solidFill>
              </a:rPr>
              <a:t>   приостанавливает </a:t>
            </a:r>
            <a:r>
              <a:rPr lang="ru-RU" sz="2400" dirty="0">
                <a:solidFill>
                  <a:srgbClr val="FF0000"/>
                </a:solidFill>
              </a:rPr>
              <a:t>их действие и отзывает их;</a:t>
            </a:r>
          </a:p>
          <a:p>
            <a:pPr lvl="0">
              <a:lnSpc>
                <a:spcPct val="120000"/>
              </a:lnSpc>
            </a:pPr>
            <a:r>
              <a:rPr lang="ru-RU" sz="2400" dirty="0" smtClean="0"/>
              <a:t>   принимает </a:t>
            </a:r>
            <a:r>
              <a:rPr lang="ru-RU" sz="2400" dirty="0"/>
              <a:t>решения о государственной регистрации негосударственных пенсионных фондов;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501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E69DB797-C427-4E79-88BA-F760C36B0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B34038-033D-442C-B549-7D2DDE7685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300" y="101600"/>
            <a:ext cx="9029699" cy="675640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sz="2900" dirty="0" smtClean="0"/>
              <a:t>  </a:t>
            </a:r>
            <a:r>
              <a:rPr lang="ru-RU" sz="3100" dirty="0" smtClean="0">
                <a:solidFill>
                  <a:srgbClr val="FF0000"/>
                </a:solidFill>
              </a:rPr>
              <a:t>осуществляет </a:t>
            </a:r>
            <a:r>
              <a:rPr lang="ru-RU" sz="3100" dirty="0">
                <a:solidFill>
                  <a:srgbClr val="FF0000"/>
                </a:solidFill>
              </a:rPr>
              <a:t>надзор за деятельностью кредитных организаций и банковских групп;</a:t>
            </a:r>
          </a:p>
          <a:p>
            <a:pPr lvl="0"/>
            <a:r>
              <a:rPr lang="ru-RU" sz="3100" dirty="0" smtClean="0">
                <a:solidFill>
                  <a:srgbClr val="FF0000"/>
                </a:solidFill>
              </a:rPr>
              <a:t>   осуществляет </a:t>
            </a:r>
            <a:r>
              <a:rPr lang="ru-RU" sz="3100" dirty="0">
                <a:solidFill>
                  <a:srgbClr val="FF0000"/>
                </a:solidFill>
              </a:rPr>
              <a:t>регулирование, контроль и надзор за деятельностью </a:t>
            </a:r>
            <a:r>
              <a:rPr lang="ru-RU" sz="3100" dirty="0" err="1">
                <a:solidFill>
                  <a:srgbClr val="FF0000"/>
                </a:solidFill>
              </a:rPr>
              <a:t>некредитных</a:t>
            </a:r>
            <a:r>
              <a:rPr lang="ru-RU" sz="3100" dirty="0">
                <a:solidFill>
                  <a:srgbClr val="FF0000"/>
                </a:solidFill>
              </a:rPr>
              <a:t> финансовых организаций;</a:t>
            </a:r>
          </a:p>
          <a:p>
            <a:pPr lvl="0"/>
            <a:r>
              <a:rPr lang="ru-RU" sz="3100" dirty="0" smtClean="0"/>
              <a:t>   осуществляет </a:t>
            </a:r>
            <a:r>
              <a:rPr lang="ru-RU" sz="3100" dirty="0"/>
              <a:t>регистрацию выпусков эмиссионных ценных бумаг и проспектов ценных бумаг, регистрацию отчетов об итогах выпусков эмиссионных ценных бумаг;</a:t>
            </a:r>
          </a:p>
          <a:p>
            <a:pPr lvl="0"/>
            <a:r>
              <a:rPr lang="ru-RU" sz="3100" dirty="0" smtClean="0"/>
              <a:t>   осуществляет </a:t>
            </a:r>
            <a:r>
              <a:rPr lang="ru-RU" sz="3100" dirty="0"/>
              <a:t>контроль и надзор за соблюдением эмитентами требований законодательства Российской Федерации об акционерных обществах и ценных бумагах;</a:t>
            </a:r>
          </a:p>
          <a:p>
            <a:pPr lvl="0"/>
            <a:r>
              <a:rPr lang="ru-RU" sz="3100" dirty="0" smtClean="0"/>
              <a:t>   осуществляет </a:t>
            </a:r>
            <a:r>
              <a:rPr lang="ru-RU" sz="3100" dirty="0"/>
              <a:t>регулирование, контроль и надзор в сфере корпоративных отношений в акционерных обществах;</a:t>
            </a:r>
          </a:p>
          <a:p>
            <a:pPr lvl="0"/>
            <a:r>
              <a:rPr lang="ru-RU" sz="3100" dirty="0" smtClean="0"/>
              <a:t>   осуществляет </a:t>
            </a:r>
            <a:r>
              <a:rPr lang="ru-RU" sz="3100" dirty="0"/>
              <a:t>самостоятельно или по поручению Правительства Российской Федерации все виды банковских операций и иных сделок, необходимых для выполнения функций Банка </a:t>
            </a:r>
            <a:r>
              <a:rPr lang="ru-RU" sz="3100" dirty="0" smtClean="0"/>
              <a:t>России;</a:t>
            </a:r>
            <a:endParaRPr lang="ru-RU" sz="3100" dirty="0"/>
          </a:p>
          <a:p>
            <a:pPr lvl="0"/>
            <a:r>
              <a:rPr lang="ru-RU" sz="3100" dirty="0" smtClean="0"/>
              <a:t>   организует </a:t>
            </a:r>
            <a:r>
              <a:rPr lang="ru-RU" sz="3100" dirty="0"/>
              <a:t>и осуществляет валютное регулирование и валютный контроль в соответствии с законодательством Российской Федерации;</a:t>
            </a:r>
          </a:p>
          <a:p>
            <a:pPr lvl="0"/>
            <a:r>
              <a:rPr lang="ru-RU" sz="3100" dirty="0" smtClean="0"/>
              <a:t>   определяет </a:t>
            </a:r>
            <a:r>
              <a:rPr lang="ru-RU" sz="3100" dirty="0"/>
              <a:t>порядок осуществления расчетов с международными организациями, </a:t>
            </a:r>
            <a:r>
              <a:rPr lang="ru-RU" sz="3100" dirty="0" smtClean="0"/>
              <a:t>  иностранными </a:t>
            </a:r>
            <a:r>
              <a:rPr lang="ru-RU" sz="3100" dirty="0"/>
              <a:t>государствами, а также с юридическими и физическими лицами;</a:t>
            </a:r>
          </a:p>
          <a:p>
            <a:pPr lvl="0"/>
            <a:r>
              <a:rPr lang="ru-RU" sz="3100" dirty="0" smtClean="0"/>
              <a:t>   утверждает </a:t>
            </a:r>
            <a:r>
              <a:rPr lang="ru-RU" sz="3100" dirty="0"/>
              <a:t>отраслевые стандарты бухгалтерского учета для кредитных организаций, Банка России и </a:t>
            </a:r>
            <a:r>
              <a:rPr lang="ru-RU" sz="3100" dirty="0" err="1"/>
              <a:t>некредитных</a:t>
            </a:r>
            <a:r>
              <a:rPr lang="ru-RU" sz="3100" dirty="0"/>
              <a:t> финансовых организаций, план счетов бухгалтерского учета для кредитных организаций и порядок его применения, план счетов для Банка России и порядок его применения;</a:t>
            </a:r>
          </a:p>
          <a:p>
            <a:pPr lvl="0"/>
            <a:r>
              <a:rPr lang="ru-RU" sz="3100" dirty="0" smtClean="0"/>
              <a:t>    принимает </a:t>
            </a:r>
            <a:r>
              <a:rPr lang="ru-RU" sz="3100" dirty="0"/>
              <a:t>участие в разработке прогноза платежного баланса Российской Федерации и организует составление платежного баланса Российской Федерации;</a:t>
            </a:r>
          </a:p>
          <a:p>
            <a:pPr lvl="0"/>
            <a:r>
              <a:rPr lang="ru-RU" sz="3100" dirty="0" smtClean="0"/>
              <a:t>   принимает </a:t>
            </a:r>
            <a:r>
              <a:rPr lang="ru-RU" sz="3100" dirty="0"/>
              <a:t>участие в разработке методологии составления финансового счета Российской Федерации в системе национальных счетов и организует составление финансового счета Российской Федерации;</a:t>
            </a:r>
          </a:p>
          <a:p>
            <a:pPr lvl="0"/>
            <a:r>
              <a:rPr lang="ru-RU" sz="3100" dirty="0" smtClean="0"/>
              <a:t>   осуществляет </a:t>
            </a:r>
            <a:r>
              <a:rPr lang="ru-RU" sz="3100" dirty="0"/>
              <a:t>официальный статистический учет прямых инвестиций в Российскую Федерацию и прямых инвестиций из Российской Федерации за рубеж в соответствии с законодательством Российской Федерации;</a:t>
            </a:r>
          </a:p>
          <a:p>
            <a:pPr lvl="0"/>
            <a:r>
              <a:rPr lang="ru-RU" sz="3100" dirty="0" smtClean="0"/>
              <a:t>  другие </a:t>
            </a:r>
            <a:r>
              <a:rPr lang="ru-RU" sz="3100" dirty="0"/>
              <a:t>функции.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098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201881" y="95004"/>
            <a:ext cx="8313524" cy="5924796"/>
          </a:xfrm>
        </p:spPr>
        <p:txBody>
          <a:bodyPr>
            <a:normAutofit/>
          </a:bodyPr>
          <a:lstStyle/>
          <a:p>
            <a:r>
              <a:rPr lang="ru-RU" dirty="0" smtClean="0"/>
              <a:t>    Разработка и осуществление денежно-кредитной политики – ведущая функция Банка России, закрепленная Федеральным </a:t>
            </a:r>
            <a:r>
              <a:rPr lang="ru-RU" dirty="0"/>
              <a:t>законом № 86-ФЗ «О Центральном байке Российской Федерации (Банке России</a:t>
            </a:r>
            <a:r>
              <a:rPr lang="ru-RU" dirty="0" smtClean="0"/>
              <a:t>)».</a:t>
            </a:r>
          </a:p>
          <a:p>
            <a:endParaRPr lang="ru-RU" dirty="0"/>
          </a:p>
          <a:p>
            <a:r>
              <a:rPr lang="ru-RU" dirty="0" smtClean="0"/>
              <a:t>     Банк </a:t>
            </a:r>
            <a:r>
              <a:rPr lang="ru-RU" dirty="0"/>
              <a:t>России ежегодно не позднее </a:t>
            </a:r>
            <a:r>
              <a:rPr lang="ru-RU" dirty="0">
                <a:solidFill>
                  <a:srgbClr val="FF0000"/>
                </a:solidFill>
              </a:rPr>
              <a:t>26 августа </a:t>
            </a:r>
            <a:r>
              <a:rPr lang="ru-RU" dirty="0"/>
              <a:t>представляет в Государственную Думу проект основных направлений единой государственной денежно-кредитной политики на предстоящий год </a:t>
            </a:r>
            <a:r>
              <a:rPr lang="ru-RU" dirty="0" smtClean="0"/>
              <a:t>и не </a:t>
            </a:r>
            <a:r>
              <a:rPr lang="ru-RU" dirty="0"/>
              <a:t>позднее </a:t>
            </a:r>
            <a:r>
              <a:rPr lang="ru-RU" dirty="0">
                <a:solidFill>
                  <a:srgbClr val="FF0000"/>
                </a:solidFill>
              </a:rPr>
              <a:t>1 декабря </a:t>
            </a:r>
            <a:r>
              <a:rPr lang="ru-RU" dirty="0"/>
              <a:t>— основные направления единой государственной денежно-кредитной политики на предстоящий год. Предварительно проект представляется Президенту РФ и Правительству РФ. </a:t>
            </a:r>
          </a:p>
          <a:p>
            <a:r>
              <a:rPr lang="ru-RU" dirty="0" smtClean="0"/>
              <a:t>      Государственная </a:t>
            </a:r>
            <a:r>
              <a:rPr lang="ru-RU" dirty="0"/>
              <a:t>Дума рассматривает основные направления единой государственной денежно-кредитной политики на предстоящий год и принимает соответствующее решение не позднее даты принятия федерального закона о федеральном бюджете на предстоящий год. </a:t>
            </a:r>
          </a:p>
          <a:p>
            <a:r>
              <a:rPr lang="ru-RU" dirty="0" smtClean="0"/>
              <a:t>      Этим достигается </a:t>
            </a:r>
            <a:r>
              <a:rPr lang="ru-RU" dirty="0"/>
              <a:t>единство целей проведения денежно-кредитной и бюджетно-финансовой политики государства.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712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83127" y="4199"/>
            <a:ext cx="8930244" cy="655200"/>
          </a:xfrm>
        </p:spPr>
        <p:txBody>
          <a:bodyPr>
            <a:normAutofit lnSpcReduction="10000"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Основные направления единой государственной денежно-кредитной политики на </a:t>
            </a:r>
            <a:r>
              <a:rPr lang="ru-RU" sz="2000" b="1" dirty="0" smtClean="0">
                <a:solidFill>
                  <a:srgbClr val="7030A0"/>
                </a:solidFill>
              </a:rPr>
              <a:t>2025 </a:t>
            </a:r>
            <a:r>
              <a:rPr lang="ru-RU" sz="2000" b="1" dirty="0" smtClean="0">
                <a:solidFill>
                  <a:srgbClr val="7030A0"/>
                </a:solidFill>
              </a:rPr>
              <a:t>год и на период </a:t>
            </a:r>
            <a:r>
              <a:rPr lang="ru-RU" sz="2000" b="1" dirty="0" smtClean="0">
                <a:solidFill>
                  <a:srgbClr val="7030A0"/>
                </a:solidFill>
              </a:rPr>
              <a:t>2026-2027 </a:t>
            </a:r>
            <a:r>
              <a:rPr lang="ru-RU" sz="2000" b="1" dirty="0" smtClean="0">
                <a:solidFill>
                  <a:srgbClr val="7030A0"/>
                </a:solidFill>
              </a:rPr>
              <a:t>годов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83127" y="914400"/>
            <a:ext cx="8930244" cy="5105399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1. Цели, принципы и инструменты денежно-кредитной политики </a:t>
            </a:r>
          </a:p>
          <a:p>
            <a:r>
              <a:rPr lang="ru-RU" b="1" dirty="0">
                <a:solidFill>
                  <a:srgbClr val="FF0000"/>
                </a:solidFill>
              </a:rPr>
              <a:t>2. Условия реализации и основные меры денежно-кредитной политики в конце </a:t>
            </a:r>
            <a:r>
              <a:rPr lang="ru-RU" b="1" dirty="0" smtClean="0">
                <a:solidFill>
                  <a:srgbClr val="FF0000"/>
                </a:solidFill>
              </a:rPr>
              <a:t>2023 </a:t>
            </a:r>
            <a:r>
              <a:rPr lang="ru-RU" b="1" dirty="0">
                <a:solidFill>
                  <a:srgbClr val="FF0000"/>
                </a:solidFill>
              </a:rPr>
              <a:t>года и в </a:t>
            </a:r>
            <a:r>
              <a:rPr lang="ru-RU" b="1" dirty="0" smtClean="0">
                <a:solidFill>
                  <a:srgbClr val="FF0000"/>
                </a:solidFill>
              </a:rPr>
              <a:t>2024 </a:t>
            </a:r>
            <a:r>
              <a:rPr lang="ru-RU" b="1" dirty="0">
                <a:solidFill>
                  <a:srgbClr val="FF0000"/>
                </a:solidFill>
              </a:rPr>
              <a:t>году</a:t>
            </a:r>
          </a:p>
          <a:p>
            <a:r>
              <a:rPr lang="ru-RU" dirty="0" smtClean="0"/>
              <a:t>3. </a:t>
            </a:r>
            <a:r>
              <a:rPr lang="ru-RU" dirty="0"/>
              <a:t>Сценарии макроэкономического развития и денежно-кредитная политика в </a:t>
            </a:r>
            <a:r>
              <a:rPr lang="ru-RU" dirty="0" smtClean="0"/>
              <a:t>2024 </a:t>
            </a:r>
            <a:r>
              <a:rPr lang="ru-RU" dirty="0" smtClean="0"/>
              <a:t>году и в </a:t>
            </a:r>
            <a:r>
              <a:rPr lang="ru-RU" dirty="0" smtClean="0"/>
              <a:t>2025–2027 </a:t>
            </a:r>
            <a:r>
              <a:rPr lang="ru-RU" dirty="0"/>
              <a:t>годах  </a:t>
            </a:r>
          </a:p>
          <a:p>
            <a:r>
              <a:rPr lang="ru-RU" dirty="0" smtClean="0"/>
              <a:t>4</a:t>
            </a:r>
            <a:r>
              <a:rPr lang="ru-RU" dirty="0"/>
              <a:t>. Операционная процедура денежно-кредитной политики в </a:t>
            </a:r>
            <a:r>
              <a:rPr lang="ru-RU" dirty="0" smtClean="0"/>
              <a:t>2024 </a:t>
            </a:r>
            <a:r>
              <a:rPr lang="ru-RU" dirty="0"/>
              <a:t>году и в </a:t>
            </a:r>
            <a:r>
              <a:rPr lang="ru-RU" dirty="0" smtClean="0"/>
              <a:t>2025-2027 </a:t>
            </a:r>
            <a:r>
              <a:rPr lang="ru-RU" dirty="0"/>
              <a:t>годах </a:t>
            </a:r>
          </a:p>
          <a:p>
            <a:r>
              <a:rPr lang="ru-RU" dirty="0" smtClean="0"/>
              <a:t>Приложения 1 - </a:t>
            </a:r>
            <a:r>
              <a:rPr lang="ru-RU" dirty="0" smtClean="0"/>
              <a:t>10</a:t>
            </a:r>
            <a:endParaRPr lang="ru-RU" dirty="0" smtClean="0"/>
          </a:p>
          <a:p>
            <a:r>
              <a:rPr lang="ru-RU" dirty="0" smtClean="0"/>
              <a:t>Календари и таблицы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Глоссарий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00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30630" y="130628"/>
            <a:ext cx="9013370" cy="6353299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Перечень приложений к Основным направлениям ДКП</a:t>
            </a:r>
          </a:p>
          <a:p>
            <a:pPr algn="l">
              <a:spcBef>
                <a:spcPts val="600"/>
              </a:spcBef>
            </a:pPr>
            <a:r>
              <a:rPr lang="ru-RU" u="sng" dirty="0" smtClean="0"/>
              <a:t>Приложение </a:t>
            </a:r>
            <a:r>
              <a:rPr lang="ru-RU" u="sng" dirty="0"/>
              <a:t>1.</a:t>
            </a:r>
            <a:r>
              <a:rPr lang="ru-RU" dirty="0"/>
              <a:t> Трансмиссионный механизм денежно-кредитной   </a:t>
            </a:r>
          </a:p>
          <a:p>
            <a:pPr algn="l">
              <a:spcBef>
                <a:spcPts val="600"/>
              </a:spcBef>
            </a:pPr>
            <a:r>
              <a:rPr lang="ru-RU" dirty="0"/>
              <a:t>политики </a:t>
            </a:r>
            <a:r>
              <a:rPr lang="ru-RU" dirty="0" smtClean="0"/>
              <a:t>в России</a:t>
            </a:r>
            <a:r>
              <a:rPr lang="ru-RU" dirty="0"/>
              <a:t/>
            </a:r>
            <a:br>
              <a:rPr lang="ru-RU" dirty="0"/>
            </a:br>
            <a:r>
              <a:rPr lang="ru-RU" u="sng" dirty="0"/>
              <a:t>Приложение 2.</a:t>
            </a:r>
            <a:r>
              <a:rPr lang="ru-RU" dirty="0"/>
              <a:t> </a:t>
            </a:r>
            <a:r>
              <a:rPr lang="ru-RU" dirty="0" smtClean="0"/>
              <a:t> Показатели </a:t>
            </a:r>
            <a:r>
              <a:rPr lang="ru-RU" dirty="0"/>
              <a:t>инфляции, используемые </a:t>
            </a:r>
            <a:r>
              <a:rPr lang="ru-RU" dirty="0" smtClean="0"/>
              <a:t>Банком России  </a:t>
            </a:r>
            <a:endParaRPr lang="ru-RU" dirty="0"/>
          </a:p>
          <a:p>
            <a:pPr algn="l">
              <a:spcBef>
                <a:spcPts val="600"/>
              </a:spcBef>
            </a:pPr>
            <a:r>
              <a:rPr lang="ru-RU" u="sng" dirty="0" smtClean="0"/>
              <a:t>Приложение 3.</a:t>
            </a:r>
            <a:r>
              <a:rPr lang="ru-RU" dirty="0" smtClean="0"/>
              <a:t> Количественный анализ причин отклонения инфляции от цели 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u="sng" dirty="0" smtClean="0"/>
              <a:t>Приложение 4.</a:t>
            </a:r>
            <a:r>
              <a:rPr lang="ru-RU" dirty="0" smtClean="0"/>
              <a:t> Разовые факторы инфляции на стороне предложения</a:t>
            </a:r>
          </a:p>
          <a:p>
            <a:pPr algn="l"/>
            <a:r>
              <a:rPr lang="ru-RU" u="sng" dirty="0" smtClean="0"/>
              <a:t>Приложение </a:t>
            </a:r>
            <a:r>
              <a:rPr lang="ru-RU" u="sng" dirty="0"/>
              <a:t>5.</a:t>
            </a:r>
            <a:r>
              <a:rPr lang="ru-RU" dirty="0"/>
              <a:t> </a:t>
            </a:r>
            <a:r>
              <a:rPr lang="en-US" dirty="0" err="1"/>
              <a:t>Восприятие</a:t>
            </a:r>
            <a:r>
              <a:rPr lang="en-US" dirty="0"/>
              <a:t> </a:t>
            </a:r>
            <a:r>
              <a:rPr lang="en-US" dirty="0" err="1"/>
              <a:t>инфляции</a:t>
            </a:r>
            <a:r>
              <a:rPr lang="en-US" dirty="0"/>
              <a:t> </a:t>
            </a:r>
            <a:r>
              <a:rPr lang="ru-RU" dirty="0" smtClean="0"/>
              <a:t>и инфляционные ожидания </a:t>
            </a:r>
            <a:r>
              <a:rPr lang="en-US" dirty="0" err="1" smtClean="0"/>
              <a:t>населени</a:t>
            </a:r>
            <a:r>
              <a:rPr lang="ru-RU" dirty="0" smtClean="0"/>
              <a:t>я</a:t>
            </a:r>
            <a:r>
              <a:rPr lang="en-US" dirty="0" smtClean="0"/>
              <a:t> </a:t>
            </a:r>
            <a:r>
              <a:rPr lang="en-US" dirty="0"/>
              <a:t>и </a:t>
            </a:r>
            <a:r>
              <a:rPr lang="en-US" dirty="0" err="1" smtClean="0"/>
              <a:t>бизнес</a:t>
            </a:r>
            <a:r>
              <a:rPr lang="ru-RU" dirty="0" smtClean="0"/>
              <a:t>а</a:t>
            </a:r>
            <a:r>
              <a:rPr lang="en-US" dirty="0" smtClean="0"/>
              <a:t>   </a:t>
            </a:r>
            <a:endParaRPr lang="ru-RU" dirty="0"/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u="sng" dirty="0" smtClean="0"/>
              <a:t>Приложение </a:t>
            </a:r>
            <a:r>
              <a:rPr lang="ru-RU" dirty="0" smtClean="0"/>
              <a:t>6. </a:t>
            </a:r>
            <a:r>
              <a:rPr lang="ru-RU" dirty="0" err="1" smtClean="0"/>
              <a:t>Таргетирование</a:t>
            </a:r>
            <a:r>
              <a:rPr lang="ru-RU" dirty="0" smtClean="0"/>
              <a:t> инфляции: </a:t>
            </a:r>
            <a:r>
              <a:rPr lang="ru-RU" dirty="0" err="1" smtClean="0"/>
              <a:t>межстрановые</a:t>
            </a:r>
            <a:r>
              <a:rPr lang="ru-RU" dirty="0" smtClean="0"/>
              <a:t> сопоставления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u="sng" dirty="0" smtClean="0"/>
              <a:t>Приложение 7</a:t>
            </a:r>
            <a:r>
              <a:rPr lang="ru-RU" dirty="0" smtClean="0"/>
              <a:t>. </a:t>
            </a:r>
            <a:r>
              <a:rPr lang="ru-RU" dirty="0"/>
              <a:t>Влияние введения цифрового </a:t>
            </a:r>
            <a:r>
              <a:rPr lang="ru-RU" dirty="0" smtClean="0"/>
              <a:t>рубля на </a:t>
            </a:r>
            <a:r>
              <a:rPr lang="ru-RU" dirty="0"/>
              <a:t>денежно-кредитную </a:t>
            </a:r>
            <a:r>
              <a:rPr lang="ru-RU" dirty="0" smtClean="0"/>
              <a:t>политику</a:t>
            </a:r>
            <a:r>
              <a:rPr lang="ru-RU" dirty="0"/>
              <a:t/>
            </a:r>
            <a:br>
              <a:rPr lang="ru-RU" dirty="0"/>
            </a:br>
            <a:r>
              <a:rPr lang="en-US" u="sng" dirty="0" err="1" smtClean="0"/>
              <a:t>Приложение</a:t>
            </a:r>
            <a:r>
              <a:rPr lang="en-US" u="sng" dirty="0" smtClean="0"/>
              <a:t> 8.</a:t>
            </a:r>
            <a:r>
              <a:rPr lang="ru-RU" dirty="0" smtClean="0"/>
              <a:t> Развитие </a:t>
            </a:r>
            <a:r>
              <a:rPr lang="ru-RU" dirty="0"/>
              <a:t>финансового рынка </a:t>
            </a:r>
            <a:endParaRPr lang="ru-RU" dirty="0" smtClean="0"/>
          </a:p>
          <a:p>
            <a:pPr algn="l"/>
            <a:r>
              <a:rPr lang="ru-RU" u="sng" dirty="0" smtClean="0"/>
              <a:t>Приложение </a:t>
            </a:r>
            <a:r>
              <a:rPr lang="ru-RU" dirty="0" smtClean="0"/>
              <a:t>9. Денежная программа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ru-RU" u="sng" dirty="0" smtClean="0"/>
              <a:t>Статистические таблицы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310245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210468"/>
            <a:ext cx="83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ctr"/>
            <a:r>
              <a:rPr lang="ru-RU" sz="2200" dirty="0">
                <a:solidFill>
                  <a:srgbClr val="FF0000"/>
                </a:solidFill>
              </a:rPr>
              <a:t>2.2. Сущность и </a:t>
            </a:r>
            <a:r>
              <a:rPr lang="ru-RU" sz="2200" dirty="0" smtClean="0">
                <a:solidFill>
                  <a:srgbClr val="FF0000"/>
                </a:solidFill>
              </a:rPr>
              <a:t>инструменты  </a:t>
            </a:r>
            <a:r>
              <a:rPr lang="ru-RU" sz="2200" dirty="0">
                <a:solidFill>
                  <a:srgbClr val="FF0000"/>
                </a:solidFill>
              </a:rPr>
              <a:t>государственной денежно-кредитной </a:t>
            </a:r>
            <a:r>
              <a:rPr lang="ru-RU" sz="2200" dirty="0" smtClean="0">
                <a:solidFill>
                  <a:srgbClr val="FF0000"/>
                </a:solidFill>
              </a:rPr>
              <a:t>политики</a:t>
            </a:r>
          </a:p>
          <a:p>
            <a:pPr indent="363538"/>
            <a:endParaRPr lang="ru-RU" sz="2000" b="1" dirty="0" smtClean="0">
              <a:solidFill>
                <a:srgbClr val="7030A0"/>
              </a:solidFill>
            </a:endParaRPr>
          </a:p>
          <a:p>
            <a:pPr indent="363538"/>
            <a:r>
              <a:rPr lang="ru-RU" sz="2000" b="1" dirty="0" smtClean="0">
                <a:solidFill>
                  <a:srgbClr val="7030A0"/>
                </a:solidFill>
              </a:rPr>
              <a:t>Денежно-кредитная </a:t>
            </a:r>
            <a:r>
              <a:rPr lang="ru-RU" sz="2000" b="1" dirty="0">
                <a:solidFill>
                  <a:srgbClr val="7030A0"/>
                </a:solidFill>
              </a:rPr>
              <a:t>политика </a:t>
            </a:r>
            <a:r>
              <a:rPr lang="ru-RU" sz="2000" b="1" dirty="0" smtClean="0">
                <a:solidFill>
                  <a:srgbClr val="7030A0"/>
                </a:solidFill>
              </a:rPr>
              <a:t>(ДКП) -  </a:t>
            </a:r>
            <a:r>
              <a:rPr lang="ru-RU" sz="2000" dirty="0" smtClean="0"/>
              <a:t> </a:t>
            </a:r>
            <a:endParaRPr lang="ru-RU" sz="2000" dirty="0"/>
          </a:p>
          <a:p>
            <a:pPr indent="363538"/>
            <a:r>
              <a:rPr lang="ru-RU" sz="2000" dirty="0" smtClean="0"/>
              <a:t>совокупность </a:t>
            </a:r>
            <a:r>
              <a:rPr lang="ru-RU" sz="2000" dirty="0"/>
              <a:t>мероприятий, направленных на изменение денежной массы в обращении, объема кредитов, уровня процентных ставок и других показателей денежного обращения.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2778826"/>
            <a:ext cx="83529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7030A0"/>
                </a:solidFill>
              </a:rPr>
              <a:t>ДКП  как важнейшее направление экономической политики государства </a:t>
            </a:r>
            <a:r>
              <a:rPr lang="ru-RU" sz="2000" dirty="0"/>
              <a:t>должна быть вписана в общую цель государственного регулирования национальной экономики и способствовать достижению макроэкономического равновесия при оптимальных для данной страны темпах экономического роста. </a:t>
            </a:r>
          </a:p>
        </p:txBody>
      </p:sp>
    </p:spTree>
    <p:extLst>
      <p:ext uri="{BB962C8B-B14F-4D97-AF65-F5344CB8AC3E}">
        <p14:creationId xmlns:p14="http://schemas.microsoft.com/office/powerpoint/2010/main" val="366594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145820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Целевые ориентиры и режимы ДКП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1560" y="769540"/>
            <a:ext cx="25922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0070C0"/>
                </a:solidFill>
              </a:rPr>
              <a:t>Режимы ДКП: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87" y="1469787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Валютное </a:t>
            </a:r>
            <a:r>
              <a:rPr lang="ru-RU" sz="2000" b="1" i="1" dirty="0" err="1"/>
              <a:t>таргетирование</a:t>
            </a:r>
            <a:endParaRPr lang="ru-RU" sz="20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683568" y="2416452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Монетарное </a:t>
            </a:r>
            <a:r>
              <a:rPr lang="ru-RU" sz="2000" b="1" i="1" dirty="0" err="1"/>
              <a:t>таргетирование</a:t>
            </a:r>
            <a:endParaRPr lang="ru-RU" sz="20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703212" y="3317459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Инфляционное </a:t>
            </a:r>
            <a:r>
              <a:rPr lang="ru-RU" sz="2000" b="1" i="1" dirty="0" err="1"/>
              <a:t>таргетирование</a:t>
            </a:r>
            <a:endParaRPr lang="ru-RU" sz="2000" b="1" i="1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0" y="710743"/>
            <a:ext cx="39604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070C0"/>
                </a:solidFill>
              </a:rPr>
              <a:t>Целевые ориентиры (</a:t>
            </a:r>
            <a:r>
              <a:rPr lang="ru-RU" sz="2200" b="1" dirty="0" err="1">
                <a:solidFill>
                  <a:srgbClr val="0070C0"/>
                </a:solidFill>
              </a:rPr>
              <a:t>якори</a:t>
            </a:r>
            <a:r>
              <a:rPr lang="ru-RU" sz="2200" b="1" dirty="0">
                <a:solidFill>
                  <a:srgbClr val="0070C0"/>
                </a:solidFill>
              </a:rPr>
              <a:t>):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96615" y="1617717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Обменный курс национальной валюты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2447747"/>
            <a:ext cx="4104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Темпы роста денежных </a:t>
            </a:r>
            <a:r>
              <a:rPr lang="ru-RU" sz="2000" b="1" i="1" dirty="0" smtClean="0"/>
              <a:t>агрегатов (М1, М2)</a:t>
            </a:r>
            <a:endParaRPr lang="ru-RU" sz="2000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4724136" y="3303935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/>
              <a:t>Уровень годовой инфляции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3350882" y="1823730"/>
            <a:ext cx="86409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3412448" y="2668087"/>
            <a:ext cx="93610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505762" y="3598022"/>
            <a:ext cx="86409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83127" y="5312226"/>
            <a:ext cx="90608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>
                <a:solidFill>
                  <a:srgbClr val="C00000"/>
                </a:solidFill>
              </a:rPr>
              <a:t>Таргетирование</a:t>
            </a:r>
            <a:r>
              <a:rPr lang="ru-RU" sz="2000" b="1" dirty="0">
                <a:solidFill>
                  <a:srgbClr val="C00000"/>
                </a:solidFill>
              </a:rPr>
              <a:t> — </a:t>
            </a:r>
            <a:r>
              <a:rPr lang="ru-RU" sz="2000" b="1" i="1" dirty="0"/>
              <a:t>(</a:t>
            </a:r>
            <a:r>
              <a:rPr lang="ru-RU" sz="2000" b="1" i="1" dirty="0" err="1"/>
              <a:t>target</a:t>
            </a:r>
            <a:r>
              <a:rPr lang="ru-RU" sz="2000" b="1" i="1" dirty="0"/>
              <a:t> - цель) </a:t>
            </a:r>
            <a:r>
              <a:rPr lang="ru-RU" sz="2000" b="1" i="1" dirty="0" smtClean="0"/>
              <a:t>- </a:t>
            </a:r>
            <a:r>
              <a:rPr lang="ru-RU" sz="2000" b="1" dirty="0" smtClean="0"/>
              <a:t>установление </a:t>
            </a:r>
            <a:r>
              <a:rPr lang="ru-RU" sz="2000" b="1" dirty="0"/>
              <a:t>целевых ориентиров денежной системы, которых придерживаются в своей политике центральные банки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1561" y="4293606"/>
            <a:ext cx="28942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ДКП  без явного номинального якоря</a:t>
            </a:r>
            <a:endParaRPr lang="ru-RU" sz="2000" b="1" i="1" dirty="0"/>
          </a:p>
        </p:txBody>
      </p:sp>
      <p:sp>
        <p:nvSpPr>
          <p:cNvPr id="20" name="Стрелка вправо 19"/>
          <p:cNvSpPr/>
          <p:nvPr/>
        </p:nvSpPr>
        <p:spPr>
          <a:xfrm>
            <a:off x="3606833" y="4544763"/>
            <a:ext cx="86409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4572000" y="4255740"/>
            <a:ext cx="457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Не устанавливаются конкретные целевые ориентиры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320798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2"/>
          <p:cNvSpPr txBox="1">
            <a:spLocks/>
          </p:cNvSpPr>
          <p:nvPr/>
        </p:nvSpPr>
        <p:spPr>
          <a:xfrm>
            <a:off x="1601316" y="155519"/>
            <a:ext cx="6085383" cy="1219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Два основных типа (направления) текущей денежно-кредитной политики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0" y="1923803"/>
            <a:ext cx="1185793" cy="1043398"/>
            <a:chOff x="340911" y="604290"/>
            <a:chExt cx="1331457" cy="1266240"/>
          </a:xfrm>
        </p:grpSpPr>
        <p:sp>
          <p:nvSpPr>
            <p:cNvPr id="6" name="Овал 5"/>
            <p:cNvSpPr/>
            <p:nvPr/>
          </p:nvSpPr>
          <p:spPr>
            <a:xfrm>
              <a:off x="340911" y="604290"/>
              <a:ext cx="1331457" cy="126624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Овал 4"/>
            <p:cNvSpPr/>
            <p:nvPr/>
          </p:nvSpPr>
          <p:spPr>
            <a:xfrm>
              <a:off x="535899" y="789726"/>
              <a:ext cx="941481" cy="8953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65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359449" y="1757548"/>
            <a:ext cx="3105673" cy="1513723"/>
            <a:chOff x="1543315" y="-1200073"/>
            <a:chExt cx="4056453" cy="1779631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543315" y="-1200073"/>
              <a:ext cx="4056452" cy="17493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1681923" y="-1169760"/>
              <a:ext cx="3917845" cy="17493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99136" rIns="199136" bIns="19913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Рестрикционная</a:t>
              </a:r>
              <a:r>
                <a:rPr lang="ru-RU" sz="2800" b="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денежно-кредитная политика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1294407" y="3497942"/>
            <a:ext cx="3523186" cy="2208633"/>
            <a:chOff x="2741812" y="620358"/>
            <a:chExt cx="3950946" cy="2208633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2741812" y="752792"/>
              <a:ext cx="3950946" cy="174931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рямоугольник 12"/>
            <p:cNvSpPr/>
            <p:nvPr/>
          </p:nvSpPr>
          <p:spPr>
            <a:xfrm>
              <a:off x="2830997" y="620358"/>
              <a:ext cx="3559212" cy="22086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99136" rIns="199136" bIns="19913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Экспансионистская денежно-кредитная политика 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0632" y="3679884"/>
            <a:ext cx="1263775" cy="1100531"/>
            <a:chOff x="900968" y="959760"/>
            <a:chExt cx="1269440" cy="1282431"/>
          </a:xfrm>
        </p:grpSpPr>
        <p:sp>
          <p:nvSpPr>
            <p:cNvPr id="15" name="Овал 14"/>
            <p:cNvSpPr/>
            <p:nvPr/>
          </p:nvSpPr>
          <p:spPr>
            <a:xfrm>
              <a:off x="900968" y="959760"/>
              <a:ext cx="1269440" cy="128243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Овал 4"/>
            <p:cNvSpPr/>
            <p:nvPr/>
          </p:nvSpPr>
          <p:spPr>
            <a:xfrm>
              <a:off x="1158499" y="1335098"/>
              <a:ext cx="820792" cy="7192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65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332020" y="1923803"/>
            <a:ext cx="36606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направлена на ограничение денежно-кредитной эмиссии, т.е. на сокращение денежной массы в </a:t>
            </a:r>
            <a:r>
              <a:rPr lang="ru-RU" b="1" dirty="0" smtClean="0">
                <a:solidFill>
                  <a:srgbClr val="7030A0"/>
                </a:solidFill>
              </a:rPr>
              <a:t>обращении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62649" y="4001984"/>
            <a:ext cx="3681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направлена на расширение </a:t>
            </a:r>
            <a:r>
              <a:rPr lang="ru-RU" b="1" dirty="0">
                <a:solidFill>
                  <a:srgbClr val="7030A0"/>
                </a:solidFill>
              </a:rPr>
              <a:t>денежно-кредитной эмиссии, т.е. </a:t>
            </a:r>
            <a:r>
              <a:rPr lang="ru-RU" b="1" dirty="0" smtClean="0">
                <a:solidFill>
                  <a:srgbClr val="7030A0"/>
                </a:solidFill>
              </a:rPr>
              <a:t>на увеличение </a:t>
            </a:r>
            <a:r>
              <a:rPr lang="ru-RU" b="1" dirty="0">
                <a:solidFill>
                  <a:srgbClr val="7030A0"/>
                </a:solidFill>
              </a:rPr>
              <a:t>денежной массы в обращении</a:t>
            </a:r>
          </a:p>
        </p:txBody>
      </p:sp>
      <p:sp>
        <p:nvSpPr>
          <p:cNvPr id="17" name="Стрелка вправо 16"/>
          <p:cNvSpPr/>
          <p:nvPr/>
        </p:nvSpPr>
        <p:spPr>
          <a:xfrm>
            <a:off x="4797631" y="2434442"/>
            <a:ext cx="534389" cy="3799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4952009" y="4412280"/>
            <a:ext cx="534389" cy="3799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1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8753"/>
            <a:ext cx="8496944" cy="795647"/>
          </a:xfrm>
        </p:spPr>
        <p:txBody>
          <a:bodyPr>
            <a:noAutofit/>
          </a:bodyPr>
          <a:lstStyle/>
          <a:p>
            <a:pPr indent="363538"/>
            <a:r>
              <a:rPr lang="ru-RU" sz="2200" b="1" dirty="0" smtClean="0">
                <a:solidFill>
                  <a:srgbClr val="7030A0"/>
                </a:solidFill>
              </a:rPr>
              <a:t>Денежно-кредитный оборот </a:t>
            </a:r>
            <a:r>
              <a:rPr lang="ru-RU" sz="2200" b="1" dirty="0">
                <a:solidFill>
                  <a:srgbClr val="7030A0"/>
                </a:solidFill>
              </a:rPr>
              <a:t>регулируется центральным банком по двум направлениям: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807522"/>
            <a:ext cx="828092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i="1" dirty="0">
                <a:solidFill>
                  <a:srgbClr val="0070C0"/>
                </a:solidFill>
              </a:rPr>
              <a:t>1) непосредственное регулирование</a:t>
            </a:r>
            <a:r>
              <a:rPr lang="ru-RU" sz="2100" dirty="0"/>
              <a:t> </a:t>
            </a:r>
            <a:r>
              <a:rPr lang="ru-RU" sz="2100" b="1" i="1" dirty="0">
                <a:solidFill>
                  <a:srgbClr val="0070C0"/>
                </a:solidFill>
              </a:rPr>
              <a:t>денежной массы </a:t>
            </a:r>
            <a:r>
              <a:rPr lang="ru-RU" sz="2100" dirty="0"/>
              <a:t>(увеличение/уменьшение) </a:t>
            </a:r>
            <a:r>
              <a:rPr lang="ru-RU" sz="2100" b="1" i="1" dirty="0">
                <a:solidFill>
                  <a:srgbClr val="0070C0"/>
                </a:solidFill>
              </a:rPr>
              <a:t>и структуры денежных агрегат</a:t>
            </a:r>
            <a:r>
              <a:rPr lang="ru-RU" sz="2100" i="1" dirty="0">
                <a:solidFill>
                  <a:srgbClr val="0070C0"/>
                </a:solidFill>
              </a:rPr>
              <a:t>ов </a:t>
            </a:r>
            <a:r>
              <a:rPr lang="ru-RU" sz="2100" dirty="0"/>
              <a:t>(соотношение наличных и безналичных денег в разной форме);</a:t>
            </a:r>
          </a:p>
          <a:p>
            <a:r>
              <a:rPr lang="ru-RU" sz="2100" b="1" i="1" dirty="0" smtClean="0">
                <a:solidFill>
                  <a:srgbClr val="0070C0"/>
                </a:solidFill>
              </a:rPr>
              <a:t>2</a:t>
            </a:r>
            <a:r>
              <a:rPr lang="ru-RU" sz="2100" b="1" i="1" dirty="0">
                <a:solidFill>
                  <a:srgbClr val="0070C0"/>
                </a:solidFill>
              </a:rPr>
              <a:t>) косвенное регулирование кредитного процесса </a:t>
            </a:r>
            <a:r>
              <a:rPr lang="ru-RU" sz="2100" dirty="0"/>
              <a:t>(политика кредитной экспансии/рестрикции).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0075" y="2450583"/>
            <a:ext cx="85044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i="1" dirty="0">
                <a:solidFill>
                  <a:srgbClr val="0070C0"/>
                </a:solidFill>
              </a:rPr>
              <a:t>Кредитная экспансия </a:t>
            </a:r>
            <a:r>
              <a:rPr lang="ru-RU" sz="2000" dirty="0"/>
              <a:t>ЦБ увеличивает ресурсы ком. банков, которые в результате выдаваемых кредитов увеличивают денежную массу</a:t>
            </a:r>
            <a:r>
              <a:rPr lang="ru-RU" sz="2000" dirty="0" smtClean="0"/>
              <a:t>. </a:t>
            </a:r>
            <a:endParaRPr lang="ru-RU" sz="2000" dirty="0"/>
          </a:p>
          <a:p>
            <a:pPr indent="363538"/>
            <a:r>
              <a:rPr lang="ru-RU" sz="2000" b="1" i="1" dirty="0" smtClean="0">
                <a:solidFill>
                  <a:srgbClr val="0070C0"/>
                </a:solidFill>
              </a:rPr>
              <a:t>Кредитная </a:t>
            </a:r>
            <a:r>
              <a:rPr lang="ru-RU" sz="2000" b="1" i="1" dirty="0">
                <a:solidFill>
                  <a:srgbClr val="0070C0"/>
                </a:solidFill>
              </a:rPr>
              <a:t>рестрикция </a:t>
            </a:r>
            <a:r>
              <a:rPr lang="ru-RU" sz="2000" dirty="0"/>
              <a:t>влечет за собой ограничение возможностей ком. банков по выдаче кредитов и тем самым по насыщению экономики кредитными ресурсами</a:t>
            </a:r>
            <a:r>
              <a:rPr lang="ru-RU" sz="2000" dirty="0" smtClean="0"/>
              <a:t>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4324476"/>
            <a:ext cx="82883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000" b="1" i="1" dirty="0">
                <a:solidFill>
                  <a:srgbClr val="7030A0"/>
                </a:solidFill>
              </a:rPr>
              <a:t>Основные инструменты </a:t>
            </a:r>
            <a:r>
              <a:rPr lang="ru-RU" sz="2000" b="1" i="1" dirty="0" smtClean="0">
                <a:solidFill>
                  <a:srgbClr val="7030A0"/>
                </a:solidFill>
              </a:rPr>
              <a:t>ДКП, </a:t>
            </a:r>
            <a:r>
              <a:rPr lang="ru-RU" sz="2000" dirty="0" smtClean="0"/>
              <a:t>применяемые </a:t>
            </a:r>
            <a:r>
              <a:rPr lang="ru-RU" sz="2000" i="1" dirty="0"/>
              <a:t>в мировой практике:</a:t>
            </a:r>
          </a:p>
          <a:p>
            <a:r>
              <a:rPr lang="ru-RU" sz="2000" dirty="0"/>
              <a:t>- изменение норматива обязательных резервов;</a:t>
            </a:r>
          </a:p>
          <a:p>
            <a:r>
              <a:rPr lang="ru-RU" sz="2000" dirty="0"/>
              <a:t>-  </a:t>
            </a:r>
            <a:r>
              <a:rPr lang="ru-RU" sz="2000" dirty="0" smtClean="0"/>
              <a:t>процентная </a:t>
            </a:r>
            <a:r>
              <a:rPr lang="ru-RU" sz="2000" dirty="0"/>
              <a:t>политика центрального банка;</a:t>
            </a:r>
          </a:p>
          <a:p>
            <a:r>
              <a:rPr lang="ru-RU" sz="2000" dirty="0"/>
              <a:t>- операции с государственными ценными бумагами на открытом рынке.</a:t>
            </a:r>
          </a:p>
        </p:txBody>
      </p:sp>
    </p:spTree>
    <p:extLst>
      <p:ext uri="{BB962C8B-B14F-4D97-AF65-F5344CB8AC3E}">
        <p14:creationId xmlns:p14="http://schemas.microsoft.com/office/powerpoint/2010/main" val="102961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264" y="0"/>
            <a:ext cx="8845736" cy="1377537"/>
          </a:xfrm>
        </p:spPr>
        <p:txBody>
          <a:bodyPr>
            <a:noAutofit/>
          </a:bodyPr>
          <a:lstStyle/>
          <a:p>
            <a:pPr indent="363538" algn="l"/>
            <a:r>
              <a:rPr lang="ru-RU" sz="2000" dirty="0"/>
              <a:t>Обязательные резервы представляют собой денежные средства, которые кредитные организации должны поддерживать на открытых в центральном банке счетах или в иной, установленной центральным банком </a:t>
            </a:r>
            <a:r>
              <a:rPr lang="ru-RU" sz="2000" dirty="0" smtClean="0"/>
              <a:t>форме.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98265" y="1377538"/>
            <a:ext cx="89644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b="1" i="1" dirty="0">
                <a:solidFill>
                  <a:srgbClr val="7030A0"/>
                </a:solidFill>
              </a:rPr>
              <a:t>Нормативы обязательного резервирования </a:t>
            </a:r>
            <a:r>
              <a:rPr lang="ru-RU" b="1" i="1" dirty="0" smtClean="0">
                <a:solidFill>
                  <a:srgbClr val="7030A0"/>
                </a:solidFill>
              </a:rPr>
              <a:t>(с 1.06.2023)</a:t>
            </a:r>
            <a:endParaRPr lang="ru-RU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r>
              <a:rPr lang="ru-RU" sz="2200" b="1" i="1" dirty="0">
                <a:solidFill>
                  <a:srgbClr val="7030A0"/>
                </a:solidFill>
              </a:rPr>
              <a:t> </a:t>
            </a: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  <a:p>
            <a:pPr indent="363538"/>
            <a:endParaRPr lang="ru-RU" sz="2200" b="1" i="1" dirty="0">
              <a:solidFill>
                <a:srgbClr val="7030A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9392638"/>
              </p:ext>
            </p:extLst>
          </p:nvPr>
        </p:nvGraphicFramePr>
        <p:xfrm>
          <a:off x="-1" y="1769422"/>
          <a:ext cx="9143998" cy="5304431"/>
        </p:xfrm>
        <a:graphic>
          <a:graphicData uri="http://schemas.openxmlformats.org/drawingml/2006/table">
            <a:tbl>
              <a:tblPr firstRow="1" bandRow="1"/>
              <a:tblGrid>
                <a:gridCol w="1517613">
                  <a:extLst>
                    <a:ext uri="{9D8B030D-6E8A-4147-A177-3AD203B41FA5}">
                      <a16:colId xmlns:a16="http://schemas.microsoft.com/office/drawing/2014/main" val="3250302620"/>
                    </a:ext>
                  </a:extLst>
                </a:gridCol>
                <a:gridCol w="1529505">
                  <a:extLst>
                    <a:ext uri="{9D8B030D-6E8A-4147-A177-3AD203B41FA5}">
                      <a16:colId xmlns:a16="http://schemas.microsoft.com/office/drawing/2014/main" val="4132760255"/>
                    </a:ext>
                  </a:extLst>
                </a:gridCol>
                <a:gridCol w="1518273">
                  <a:extLst>
                    <a:ext uri="{9D8B030D-6E8A-4147-A177-3AD203B41FA5}">
                      <a16:colId xmlns:a16="http://schemas.microsoft.com/office/drawing/2014/main" val="2942871435"/>
                    </a:ext>
                  </a:extLst>
                </a:gridCol>
                <a:gridCol w="1530167">
                  <a:extLst>
                    <a:ext uri="{9D8B030D-6E8A-4147-A177-3AD203B41FA5}">
                      <a16:colId xmlns:a16="http://schemas.microsoft.com/office/drawing/2014/main" val="525218373"/>
                    </a:ext>
                  </a:extLst>
                </a:gridCol>
                <a:gridCol w="1518273">
                  <a:extLst>
                    <a:ext uri="{9D8B030D-6E8A-4147-A177-3AD203B41FA5}">
                      <a16:colId xmlns:a16="http://schemas.microsoft.com/office/drawing/2014/main" val="3615593619"/>
                    </a:ext>
                  </a:extLst>
                </a:gridCol>
                <a:gridCol w="1530167">
                  <a:extLst>
                    <a:ext uri="{9D8B030D-6E8A-4147-A177-3AD203B41FA5}">
                      <a16:colId xmlns:a16="http://schemas.microsoft.com/office/drawing/2014/main" val="908740976"/>
                    </a:ext>
                  </a:extLst>
                </a:gridCol>
              </a:tblGrid>
              <a:tr h="93407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 обязательствам перед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юрлицами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-нерезидентами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 обязательствам перед физлицами 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 иным обязательствам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045116"/>
                  </a:ext>
                </a:extLst>
              </a:tr>
              <a:tr h="8442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валюте РФ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иностраннойвалюте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валюте РФ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77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иностраннойвалюте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валюте РФ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иностраннойвалюте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6674313"/>
                  </a:ext>
                </a:extLst>
              </a:tr>
              <a:tr h="13571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4,5% 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для банков с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универсаль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-ной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лицензией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 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 </a:t>
                      </a:r>
                      <a:endParaRPr lang="ru-RU" sz="16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6% (за исключен.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недруж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стран)</a:t>
                      </a:r>
                    </a:p>
                    <a:p>
                      <a:pPr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8,5% (по валюте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недруж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стран)</a:t>
                      </a:r>
                      <a:endParaRPr lang="ru-RU" sz="16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4,5% 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для банков с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универсаль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-ной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лицензией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1079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indent="1079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6% (за исключен.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недруж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стран)</a:t>
                      </a:r>
                    </a:p>
                    <a:p>
                      <a:pPr indent="1079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8,5% (по валюте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недруж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стран)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4,5% 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 для банков с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универсаль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-ной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лицензией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indent="1079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 </a:t>
                      </a:r>
                      <a:endParaRPr lang="ru-RU" sz="16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indent="1079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6% (за исключен.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недруж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стран)</a:t>
                      </a:r>
                    </a:p>
                    <a:p>
                      <a:pPr indent="1079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8,5% (по валюте </a:t>
                      </a:r>
                      <a:r>
                        <a:rPr lang="ru-RU" sz="1600" b="1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недруж</a:t>
                      </a:r>
                      <a:r>
                        <a:rPr lang="ru-RU" sz="1600" b="1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стран)</a:t>
                      </a:r>
                      <a:endParaRPr lang="ru-RU" sz="16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3526606"/>
                  </a:ext>
                </a:extLst>
              </a:tr>
              <a:tr h="11007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1% - для банков с базовой лицензией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1% - для банков с базовой лицензией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1% - для банков с базовой лицензией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2058" marR="82058" marT="41029" marB="410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467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88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4195" y="0"/>
            <a:ext cx="8136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i="1" dirty="0">
                <a:solidFill>
                  <a:srgbClr val="7030A0"/>
                </a:solidFill>
              </a:rPr>
              <a:t>Механизм действия инструмента обязательного резервирования </a:t>
            </a:r>
            <a:r>
              <a:rPr lang="ru-RU" sz="2000" dirty="0">
                <a:solidFill>
                  <a:srgbClr val="7030A0"/>
                </a:solidFill>
              </a:rPr>
              <a:t>  </a:t>
            </a:r>
            <a:r>
              <a:rPr lang="ru-RU" sz="2000" dirty="0"/>
              <a:t>заключается в следующем</a:t>
            </a:r>
            <a:r>
              <a:rPr lang="ru-RU" sz="2000" dirty="0" smtClean="0"/>
              <a:t>:</a:t>
            </a:r>
          </a:p>
          <a:p>
            <a:pPr indent="363538"/>
            <a:r>
              <a:rPr lang="ru-RU" sz="2000" dirty="0" smtClean="0"/>
              <a:t>● </a:t>
            </a:r>
            <a:r>
              <a:rPr lang="ru-RU" sz="2000" dirty="0"/>
              <a:t>если </a:t>
            </a:r>
            <a:r>
              <a:rPr lang="ru-RU" sz="2000" dirty="0" smtClean="0"/>
              <a:t>Центральный банк </a:t>
            </a:r>
            <a:r>
              <a:rPr lang="ru-RU" sz="2000" dirty="0"/>
              <a:t>увеличивает норму обязательных резервов, то это приводит к </a:t>
            </a:r>
            <a:r>
              <a:rPr lang="ru-RU" sz="2000" dirty="0" smtClean="0"/>
              <a:t>сокращению кредитных возможностей коммерческих банков </a:t>
            </a:r>
            <a:r>
              <a:rPr lang="ru-RU" sz="2000" dirty="0"/>
              <a:t>и, соответственно, </a:t>
            </a:r>
            <a:r>
              <a:rPr lang="ru-RU" sz="2000" dirty="0" smtClean="0"/>
              <a:t> </a:t>
            </a:r>
            <a:r>
              <a:rPr lang="ru-RU" sz="2000" dirty="0"/>
              <a:t>уменьшению денежного </a:t>
            </a:r>
            <a:r>
              <a:rPr lang="ru-RU" sz="2000" dirty="0" smtClean="0"/>
              <a:t>предложения (денежной массы в экономике);</a:t>
            </a:r>
          </a:p>
          <a:p>
            <a:pPr indent="363538"/>
            <a:r>
              <a:rPr lang="ru-RU" sz="2000" dirty="0" smtClean="0"/>
              <a:t>● </a:t>
            </a:r>
            <a:r>
              <a:rPr lang="ru-RU" sz="2000" dirty="0"/>
              <a:t>при уменьшении нормы резервирования происходит мультипликативное расширение </a:t>
            </a:r>
            <a:r>
              <a:rPr lang="ru-RU" sz="2000" dirty="0" smtClean="0"/>
              <a:t>депозитных ресурсов банков и, соответственно, увеличение объема </a:t>
            </a:r>
            <a:r>
              <a:rPr lang="ru-RU" sz="2000" dirty="0"/>
              <a:t>предложения денег. 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54379" y="3028209"/>
            <a:ext cx="8989621" cy="311133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ctr" defTabSz="914400" rtl="0" eaLnBrk="1" latinLnBrk="0" hangingPunct="1">
              <a:spcBef>
                <a:spcPct val="0"/>
              </a:spcBef>
              <a:buFont typeface="Arial" pitchFamily="34" charset="0"/>
              <a:buNone/>
              <a:defRPr lang="ru-RU" sz="2400" b="0" i="0" kern="1200" cap="none" spc="0" baseline="0" dirty="0">
                <a:ln w="0"/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ru-RU" sz="2100" b="1" dirty="0" smtClean="0">
                <a:solidFill>
                  <a:srgbClr val="7030A0"/>
                </a:solidFill>
              </a:rPr>
              <a:t>Процентная политика ЦБ проводится по двум направлениям:</a:t>
            </a:r>
          </a:p>
          <a:p>
            <a:pPr algn="l"/>
            <a:r>
              <a:rPr lang="ru-RU" sz="2000" dirty="0" smtClean="0"/>
              <a:t>    ● регулирование размера ключевой ставки (ставки рефинансирования  </a:t>
            </a:r>
            <a:r>
              <a:rPr lang="ru-RU" sz="2000" dirty="0" err="1" smtClean="0"/>
              <a:t>ком.банков</a:t>
            </a:r>
            <a:r>
              <a:rPr lang="ru-RU" sz="2000" dirty="0" smtClean="0"/>
              <a:t>);</a:t>
            </a:r>
            <a:br>
              <a:rPr lang="ru-RU" sz="2000" dirty="0" smtClean="0"/>
            </a:br>
            <a:r>
              <a:rPr lang="ru-RU" sz="2000" dirty="0" smtClean="0"/>
              <a:t>● регулирование ставки депонирования (хранения) средств </a:t>
            </a:r>
            <a:r>
              <a:rPr lang="ru-RU" sz="2000" dirty="0" err="1" smtClean="0"/>
              <a:t>ком.банков</a:t>
            </a:r>
            <a:r>
              <a:rPr lang="ru-RU" sz="2000" dirty="0" smtClean="0"/>
              <a:t> на счетах в ЦБ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 </a:t>
            </a:r>
          </a:p>
          <a:p>
            <a:r>
              <a:rPr lang="ru-RU" sz="2000" b="1" dirty="0" smtClean="0">
                <a:solidFill>
                  <a:srgbClr val="7030A0"/>
                </a:solidFill>
              </a:rPr>
              <a:t>Изменение процентной (ключевой) ставки </a:t>
            </a:r>
            <a:r>
              <a:rPr lang="ru-RU" sz="2000" dirty="0" smtClean="0"/>
              <a:t>оказывает влияние на соответствующее изменение ставок по всем кредитно-депозитным операциям как самого ЦБ, так и </a:t>
            </a:r>
            <a:r>
              <a:rPr lang="ru-RU" sz="2000" dirty="0" err="1" smtClean="0"/>
              <a:t>ком.банков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</a:p>
          <a:p>
            <a:endParaRPr lang="ru-RU" sz="2100" b="1" dirty="0" smtClean="0">
              <a:solidFill>
                <a:srgbClr val="7030A0"/>
              </a:solidFill>
            </a:endParaRPr>
          </a:p>
          <a:p>
            <a:endParaRPr lang="ru-RU" sz="2100" b="1" dirty="0" smtClean="0">
              <a:solidFill>
                <a:srgbClr val="7030A0"/>
              </a:solidFill>
            </a:endParaRPr>
          </a:p>
          <a:p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 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236653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0644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rgbClr val="7030A0"/>
                </a:solidFill>
              </a:rPr>
              <a:t>Операции ЦБ на открытом рынке</a:t>
            </a:r>
            <a:r>
              <a:rPr lang="ru-RU" sz="2200" dirty="0">
                <a:solidFill>
                  <a:srgbClr val="7030A0"/>
                </a:solidFill>
              </a:rPr>
              <a:t> </a:t>
            </a:r>
            <a:endParaRPr lang="ru-RU" sz="2200" dirty="0"/>
          </a:p>
        </p:txBody>
      </p:sp>
      <p:sp>
        <p:nvSpPr>
          <p:cNvPr id="3" name="TextBox 2"/>
          <p:cNvSpPr txBox="1"/>
          <p:nvPr/>
        </p:nvSpPr>
        <p:spPr>
          <a:xfrm>
            <a:off x="549896" y="681741"/>
            <a:ext cx="784887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i="1" dirty="0">
                <a:solidFill>
                  <a:srgbClr val="0070C0"/>
                </a:solidFill>
              </a:rPr>
              <a:t>Суть операций на открытом рынке:</a:t>
            </a:r>
          </a:p>
          <a:p>
            <a:r>
              <a:rPr lang="ru-RU" sz="2000" dirty="0"/>
              <a:t>ЦБ продает или покупает по заранее установленному курсу ценные бумаги, в том числе государственные, формирующие внутренний долг </a:t>
            </a:r>
            <a:r>
              <a:rPr lang="ru-RU" sz="2000" dirty="0" smtClean="0"/>
              <a:t>страны (например, </a:t>
            </a:r>
            <a:r>
              <a:rPr lang="ru-RU" sz="2000" dirty="0"/>
              <a:t>облигаций федерального </a:t>
            </a:r>
            <a:r>
              <a:rPr lang="ru-RU" sz="2000" dirty="0" smtClean="0"/>
              <a:t>займа)</a:t>
            </a:r>
            <a:endParaRPr lang="ru-RU" sz="2000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55795" y="2243514"/>
            <a:ext cx="820891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 smtClean="0">
                <a:solidFill>
                  <a:srgbClr val="002060"/>
                </a:solidFill>
              </a:rPr>
              <a:t>Если </a:t>
            </a:r>
            <a:r>
              <a:rPr lang="ru-RU" sz="2000" b="1" dirty="0">
                <a:solidFill>
                  <a:srgbClr val="002060"/>
                </a:solidFill>
              </a:rPr>
              <a:t>ЦБ покупает ценные бумаги у комбанков</a:t>
            </a:r>
            <a:r>
              <a:rPr lang="ru-RU" sz="2000" dirty="0"/>
              <a:t>, он переводит деньги на их корсчета: таким образом, увеличиваются кредитные возможности банков, они расширяют объемы кредитования и активизируется </a:t>
            </a:r>
            <a:r>
              <a:rPr lang="ru-RU" sz="2000" dirty="0" err="1" smtClean="0"/>
              <a:t>мультипликаторное</a:t>
            </a:r>
            <a:r>
              <a:rPr lang="ru-RU" sz="2000" dirty="0" smtClean="0"/>
              <a:t>  </a:t>
            </a:r>
            <a:r>
              <a:rPr lang="ru-RU" sz="2000" dirty="0"/>
              <a:t>расширение денежной массы.</a:t>
            </a:r>
          </a:p>
          <a:p>
            <a:pPr indent="363538"/>
            <a:r>
              <a:rPr lang="ru-RU" sz="2000" b="1" dirty="0">
                <a:solidFill>
                  <a:srgbClr val="002060"/>
                </a:solidFill>
              </a:rPr>
              <a:t>Если ЦБ продает ценные бумаги</a:t>
            </a:r>
            <a:r>
              <a:rPr lang="ru-RU" sz="2000" dirty="0"/>
              <a:t>, то комбанки со своих корсчетов оплачивают такую покупку, тем самым сокращая свои кредитные возможности и замедляя </a:t>
            </a:r>
            <a:r>
              <a:rPr lang="ru-RU" sz="2000" dirty="0" err="1" smtClean="0"/>
              <a:t>мультипликаторное</a:t>
            </a:r>
            <a:r>
              <a:rPr lang="ru-RU" sz="2000" dirty="0" smtClean="0"/>
              <a:t> </a:t>
            </a:r>
            <a:r>
              <a:rPr lang="ru-RU" sz="2000" dirty="0"/>
              <a:t>расширение денежного предложения.  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65920" y="4868941"/>
            <a:ext cx="7632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5113"/>
            <a:r>
              <a:rPr lang="ru-RU" sz="2000" b="1" i="1" dirty="0">
                <a:solidFill>
                  <a:srgbClr val="7030A0"/>
                </a:solidFill>
              </a:rPr>
              <a:t>Такое воздействие осуществляется посредством изменения цены покупки у комбанков или цены продажи им ценных бумаг.</a:t>
            </a:r>
          </a:p>
        </p:txBody>
      </p:sp>
    </p:spTree>
    <p:extLst>
      <p:ext uri="{BB962C8B-B14F-4D97-AF65-F5344CB8AC3E}">
        <p14:creationId xmlns:p14="http://schemas.microsoft.com/office/powerpoint/2010/main" val="139946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4"/>
          </p:nvPr>
        </p:nvSpPr>
        <p:spPr>
          <a:xfrm>
            <a:off x="201881" y="4199"/>
            <a:ext cx="8787740" cy="655200"/>
          </a:xfrm>
        </p:spPr>
        <p:txBody>
          <a:bodyPr>
            <a:normAutofit lnSpcReduction="10000"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2.3 </a:t>
            </a:r>
            <a:r>
              <a:rPr lang="ru-RU" sz="2000" b="1" dirty="0">
                <a:solidFill>
                  <a:srgbClr val="FF0000"/>
                </a:solidFill>
              </a:rPr>
              <a:t>Развитие и укрепление </a:t>
            </a:r>
            <a:r>
              <a:rPr lang="ru-RU" sz="2000" b="1" dirty="0" smtClean="0">
                <a:solidFill>
                  <a:srgbClr val="FF0000"/>
                </a:solidFill>
              </a:rPr>
              <a:t>национальной банковской </a:t>
            </a:r>
            <a:r>
              <a:rPr lang="ru-RU" sz="2000" b="1" dirty="0">
                <a:solidFill>
                  <a:srgbClr val="FF0000"/>
                </a:solidFill>
              </a:rPr>
              <a:t>системы </a:t>
            </a:r>
            <a:r>
              <a:rPr lang="ru-RU" sz="2000" b="1" dirty="0" smtClean="0">
                <a:solidFill>
                  <a:srgbClr val="FF0000"/>
                </a:solidFill>
              </a:rPr>
              <a:t>– важнейшая задача Центрального банка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95003" y="659400"/>
            <a:ext cx="8894618" cy="5360400"/>
          </a:xfrm>
        </p:spPr>
        <p:txBody>
          <a:bodyPr>
            <a:normAutofit/>
          </a:bodyPr>
          <a:lstStyle/>
          <a:p>
            <a:r>
              <a:rPr lang="ru-RU" dirty="0" smtClean="0"/>
              <a:t>     Главными </a:t>
            </a:r>
            <a:r>
              <a:rPr lang="ru-RU" dirty="0"/>
              <a:t>структурными звеньями  национальной банковской системы </a:t>
            </a:r>
            <a:r>
              <a:rPr lang="ru-RU" dirty="0" smtClean="0"/>
              <a:t>являются </a:t>
            </a:r>
            <a:r>
              <a:rPr lang="ru-RU" dirty="0"/>
              <a:t>коммерческие банки. Устойчивость национальной банковской системы определяется устойчивостью и надежностью отдельных банков.</a:t>
            </a:r>
          </a:p>
          <a:p>
            <a:pPr indent="273050"/>
            <a:r>
              <a:rPr lang="ru-RU" dirty="0" smtClean="0">
                <a:latin typeface="Arial" pitchFamily="34" charset="0"/>
                <a:cs typeface="Arial" pitchFamily="34" charset="0"/>
              </a:rPr>
              <a:t>   Банком </a:t>
            </a:r>
            <a:r>
              <a:rPr lang="ru-RU" dirty="0">
                <a:latin typeface="Arial" pitchFamily="34" charset="0"/>
                <a:cs typeface="Arial" pitchFamily="34" charset="0"/>
              </a:rPr>
              <a:t>считается такое учреждение, которое оказывает все три вида основных операций: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депозитные;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кредитные;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расчетные.</a:t>
            </a:r>
          </a:p>
          <a:p>
            <a:pPr indent="273050"/>
            <a:r>
              <a:rPr lang="ru-RU" dirty="0" smtClean="0">
                <a:latin typeface="Arial" pitchFamily="34" charset="0"/>
                <a:cs typeface="Arial" pitchFamily="34" charset="0"/>
              </a:rPr>
              <a:t>  Другие </a:t>
            </a:r>
            <a:r>
              <a:rPr lang="ru-RU" dirty="0">
                <a:latin typeface="Arial" pitchFamily="34" charset="0"/>
                <a:cs typeface="Arial" pitchFamily="34" charset="0"/>
              </a:rPr>
              <a:t>операции, выполняемые банком: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кассовое обслуживание клиентов;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инкассация денежных средств, векселей, платежных и расчетных документов;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привлечение во вклады и размещение драгоценных металлов;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покупка и продажа иностранной валюты;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- выдача банковских гарантий.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67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805686"/>
              </p:ext>
            </p:extLst>
          </p:nvPr>
        </p:nvGraphicFramePr>
        <p:xfrm>
          <a:off x="546264" y="997527"/>
          <a:ext cx="8110848" cy="4701990"/>
        </p:xfrm>
        <a:graphic>
          <a:graphicData uri="http://schemas.openxmlformats.org/drawingml/2006/table">
            <a:tbl>
              <a:tblPr firstRow="1" firstCol="1" bandRow="1"/>
              <a:tblGrid>
                <a:gridCol w="2703616">
                  <a:extLst>
                    <a:ext uri="{9D8B030D-6E8A-4147-A177-3AD203B41FA5}">
                      <a16:colId xmlns:a16="http://schemas.microsoft.com/office/drawing/2014/main" val="2574386672"/>
                    </a:ext>
                  </a:extLst>
                </a:gridCol>
                <a:gridCol w="2703616">
                  <a:extLst>
                    <a:ext uri="{9D8B030D-6E8A-4147-A177-3AD203B41FA5}">
                      <a16:colId xmlns:a16="http://schemas.microsoft.com/office/drawing/2014/main" val="2310611997"/>
                    </a:ext>
                  </a:extLst>
                </a:gridCol>
                <a:gridCol w="2703616">
                  <a:extLst>
                    <a:ext uri="{9D8B030D-6E8A-4147-A177-3AD203B41FA5}">
                      <a16:colId xmlns:a16="http://schemas.microsoft.com/office/drawing/2014/main" val="1851396009"/>
                    </a:ext>
                  </a:extLst>
                </a:gridCol>
              </a:tblGrid>
              <a:tr h="6230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kern="12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Категория</a:t>
                      </a:r>
                      <a:r>
                        <a:rPr lang="ru-RU" sz="2000" kern="1200" baseline="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банков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универсальной лицензией</a:t>
                      </a:r>
                      <a:endParaRPr lang="ru-RU" sz="2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базовой лицензией</a:t>
                      </a:r>
                      <a:endParaRPr lang="ru-RU" sz="2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9930595"/>
                  </a:ext>
                </a:extLst>
              </a:tr>
              <a:tr h="1305952">
                <a:tc>
                  <a:txBody>
                    <a:bodyPr/>
                    <a:lstStyle/>
                    <a:p>
                      <a:pPr marL="720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капитала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20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(собственных средств)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Свыше 1 </a:t>
                      </a:r>
                      <a:r>
                        <a:rPr lang="ru-RU" sz="2000" kern="1200" dirty="0" err="1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млрд.руб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kern="12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Минимум                 </a:t>
                      </a: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 </a:t>
                      </a:r>
                      <a:r>
                        <a:rPr lang="ru-RU" sz="2000" kern="12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kern="1200" dirty="0" err="1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млрд.руб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kern="120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Максимум                  3 </a:t>
                      </a:r>
                      <a:r>
                        <a:rPr lang="ru-RU" sz="2000" kern="1200" dirty="0" err="1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млрд.руб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972635"/>
                  </a:ext>
                </a:extLst>
              </a:tr>
              <a:tr h="1196790">
                <a:tc>
                  <a:txBody>
                    <a:bodyPr/>
                    <a:lstStyle/>
                    <a:p>
                      <a:pPr marL="720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Регуляторные требования ЦБ</a:t>
                      </a:r>
                      <a:endParaRPr lang="ru-RU" sz="2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 исключений, 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полном объеме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Упрощенные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517387"/>
                  </a:ext>
                </a:extLst>
              </a:tr>
              <a:tr h="1196790">
                <a:tc>
                  <a:txBody>
                    <a:bodyPr/>
                    <a:lstStyle/>
                    <a:p>
                      <a:pPr marL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банковских операций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Все,  без ограничений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20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 некоторыми </a:t>
                      </a:r>
                      <a:r>
                        <a:rPr lang="ru-RU" sz="2000" kern="12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ограничениями, в основном по валютным операциям</a:t>
                      </a:r>
                      <a:endParaRPr lang="ru-RU" sz="2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6806280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17517" y="213756"/>
            <a:ext cx="8063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Разделение банков РФ по категориям (с 2018 года)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82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54377" y="-83127"/>
            <a:ext cx="8906494" cy="601979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Обеспечение устойчивости банковской </a:t>
            </a:r>
            <a:r>
              <a:rPr lang="ru-RU" b="1" dirty="0">
                <a:solidFill>
                  <a:srgbClr val="7030A0"/>
                </a:solidFill>
              </a:rPr>
              <a:t>системы страны – одна из базовых целей деятельности Центрального банка РФ, декларированная в Федеральном законе</a:t>
            </a:r>
            <a:r>
              <a:rPr lang="ru-RU" dirty="0"/>
              <a:t> </a:t>
            </a:r>
            <a:r>
              <a:rPr lang="ru-RU" b="1" dirty="0">
                <a:solidFill>
                  <a:srgbClr val="7030A0"/>
                </a:solidFill>
              </a:rPr>
              <a:t>№ 86-ФЗ. </a:t>
            </a:r>
          </a:p>
          <a:p>
            <a:pPr algn="ctr"/>
            <a:endParaRPr lang="ru-RU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5461" y="863293"/>
            <a:ext cx="8998396" cy="153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Центральный банк на постоянной основе отслеживает экономическое положение коммерческих банков, используя специальную методику, изложенную 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Указании Банка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России от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03.04.2017 № 4336-У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  оценке экономического положения банков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2962" y="2399034"/>
            <a:ext cx="8569325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100" dirty="0" smtClean="0">
                <a:latin typeface="Arial" charset="0"/>
                <a:cs typeface="Arial" charset="0"/>
              </a:rPr>
              <a:t>В </a:t>
            </a:r>
            <a:r>
              <a:rPr lang="ru-RU" altLang="ru-RU" sz="2100" dirty="0">
                <a:latin typeface="Arial" charset="0"/>
                <a:cs typeface="Arial" charset="0"/>
              </a:rPr>
              <a:t>соответствии с </a:t>
            </a:r>
            <a:r>
              <a:rPr lang="ru-RU" altLang="ru-RU" sz="2100" dirty="0" smtClean="0">
                <a:latin typeface="Arial" charset="0"/>
                <a:cs typeface="Arial" charset="0"/>
              </a:rPr>
              <a:t>методикой Банка России </a:t>
            </a:r>
            <a:r>
              <a:rPr lang="ru-RU" altLang="ru-RU" sz="2100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э</a:t>
            </a:r>
            <a:r>
              <a:rPr lang="ru-RU" altLang="ru-RU" sz="2000" dirty="0" smtClean="0">
                <a:latin typeface="Arial" charset="0"/>
                <a:cs typeface="Arial" charset="0"/>
              </a:rPr>
              <a:t>кономическое положение коммерческого банка устанавливается на основе анализа его отчетности и оценки следующих параметров и сведений: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достаточность капитала;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качество активов;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уровень доходности (прибыльности);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состояние ликвидности;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уровень процентного риска;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dirty="0" smtClean="0">
                <a:latin typeface="Arial" charset="0"/>
                <a:cs typeface="Arial" charset="0"/>
              </a:rPr>
              <a:t>- размер риска концентрации;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качество корпоративного управления;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полнота выполнения обязательных нормативов;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dirty="0" smtClean="0">
                <a:latin typeface="Arial" charset="0"/>
                <a:cs typeface="Arial" charset="0"/>
              </a:rPr>
              <a:t>- прозрачность структуры собственности банка.</a:t>
            </a:r>
            <a:endParaRPr lang="ru-RU" altLang="ru-RU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95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17661"/>
            <a:ext cx="8229600" cy="576262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ru-RU" altLang="ru-RU" sz="2200" b="1" dirty="0">
                <a:solidFill>
                  <a:srgbClr val="FF0000"/>
                </a:solidFill>
                <a:effectLst/>
              </a:rPr>
              <a:t>Нормативы достаточности капитала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0990"/>
            <a:ext cx="8507413" cy="4249217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             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                   К </a:t>
            </a:r>
            <a:r>
              <a:rPr lang="en-US" sz="2000" dirty="0" err="1">
                <a:solidFill>
                  <a:schemeClr val="tx1"/>
                </a:solidFill>
                <a:latin typeface="Arial" charset="0"/>
                <a:cs typeface="Arial" charset="0"/>
              </a:rPr>
              <a:t>i</a:t>
            </a:r>
            <a:endParaRPr lang="ru-RU" sz="2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Н 1.</a:t>
            </a:r>
            <a:r>
              <a:rPr lang="en-US" sz="2000" b="1" dirty="0" err="1">
                <a:solidFill>
                  <a:srgbClr val="7030A0"/>
                </a:solidFill>
                <a:latin typeface="Arial" charset="0"/>
                <a:cs typeface="Arial" charset="0"/>
              </a:rPr>
              <a:t>i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 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=  --------------------------------- </a:t>
            </a:r>
            <a:r>
              <a:rPr lang="ru-RU" sz="2000" dirty="0" err="1">
                <a:solidFill>
                  <a:schemeClr val="tx1"/>
                </a:solidFill>
                <a:latin typeface="Arial" charset="0"/>
                <a:cs typeface="Arial" charset="0"/>
              </a:rPr>
              <a:t>х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100%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Ар + КР + 12,5 ∙ ОР + РР </a:t>
            </a:r>
          </a:p>
          <a:p>
            <a:pPr marL="0" indent="0" algn="r" eaLnBrk="1" hangingPunct="1">
              <a:buFont typeface="Arial" charset="0"/>
              <a:buNone/>
            </a:pP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2000" dirty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Н </a:t>
            </a:r>
            <a:r>
              <a:rPr 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1.1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– для базового капитала </a:t>
            </a:r>
            <a:r>
              <a:rPr 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К</a:t>
            </a:r>
            <a:r>
              <a:rPr lang="ru-RU" sz="1400" b="1" dirty="0">
                <a:solidFill>
                  <a:schemeClr val="tx1"/>
                </a:solidFill>
                <a:latin typeface="Arial" charset="0"/>
                <a:cs typeface="Arial" charset="0"/>
              </a:rPr>
              <a:t>1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                             </a:t>
            </a:r>
            <a:r>
              <a:rPr lang="ru-RU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 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≥   </a:t>
            </a:r>
            <a:r>
              <a:rPr lang="ru-RU" sz="2000" dirty="0">
                <a:solidFill>
                  <a:srgbClr val="FF0000"/>
                </a:solidFill>
                <a:latin typeface="Arial" charset="0"/>
                <a:cs typeface="Arial" charset="0"/>
              </a:rPr>
              <a:t>4,5%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Н 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1.2 </a:t>
            </a:r>
            <a:r>
              <a:rPr lang="ru-RU" sz="1800" dirty="0">
                <a:solidFill>
                  <a:schemeClr val="tx1"/>
                </a:solidFill>
                <a:latin typeface="Arial" charset="0"/>
                <a:cs typeface="Arial" charset="0"/>
              </a:rPr>
              <a:t>–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для основного капитала </a:t>
            </a:r>
            <a:r>
              <a:rPr 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К</a:t>
            </a:r>
            <a:r>
              <a:rPr lang="ru-RU" sz="1400" b="1" dirty="0">
                <a:solidFill>
                  <a:schemeClr val="tx1"/>
                </a:solidFill>
                <a:latin typeface="Arial" charset="0"/>
                <a:cs typeface="Arial" charset="0"/>
              </a:rPr>
              <a:t>2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                                              </a:t>
            </a:r>
            <a:r>
              <a:rPr lang="ru-RU" sz="20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≥   </a:t>
            </a:r>
            <a:r>
              <a:rPr lang="ru-RU" sz="2000" dirty="0">
                <a:solidFill>
                  <a:srgbClr val="FF0000"/>
                </a:solidFill>
                <a:latin typeface="Arial" charset="0"/>
                <a:cs typeface="Arial" charset="0"/>
              </a:rPr>
              <a:t>6,0%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Н </a:t>
            </a:r>
            <a:r>
              <a:rPr 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1.0 </a:t>
            </a:r>
            <a:r>
              <a:rPr lang="ru-RU" sz="1800" dirty="0">
                <a:solidFill>
                  <a:schemeClr val="tx1"/>
                </a:solidFill>
                <a:latin typeface="Arial" charset="0"/>
                <a:cs typeface="Arial" charset="0"/>
              </a:rPr>
              <a:t>–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для всего капитала К</a:t>
            </a:r>
            <a:r>
              <a:rPr lang="ru-RU" sz="1600" b="1" dirty="0">
                <a:solidFill>
                  <a:schemeClr val="tx1"/>
                </a:solidFill>
                <a:latin typeface="Arial" charset="0"/>
                <a:cs typeface="Arial" charset="0"/>
              </a:rPr>
              <a:t>0</a:t>
            </a:r>
            <a:r>
              <a:rPr lang="ru-RU" sz="1800" dirty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(сумма собственных средств)       ≥   </a:t>
            </a:r>
            <a:r>
              <a:rPr lang="ru-RU" sz="2000" dirty="0">
                <a:solidFill>
                  <a:srgbClr val="FF0000"/>
                </a:solidFill>
                <a:latin typeface="Arial" charset="0"/>
                <a:cs typeface="Arial" charset="0"/>
              </a:rPr>
              <a:t>8%</a:t>
            </a:r>
          </a:p>
          <a:p>
            <a:pPr marL="0" indent="0">
              <a:buNone/>
            </a:pPr>
            <a:r>
              <a:rPr lang="ru-RU" sz="1800" b="1" dirty="0">
                <a:solidFill>
                  <a:srgbClr val="7030A0"/>
                </a:solidFill>
                <a:latin typeface="Arial" charset="0"/>
                <a:cs typeface="Arial" charset="0"/>
              </a:rPr>
              <a:t>Н </a:t>
            </a:r>
            <a:r>
              <a:rPr 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1.4 </a:t>
            </a:r>
            <a:r>
              <a:rPr lang="ru-RU" sz="1600" dirty="0">
                <a:latin typeface="Arial" charset="0"/>
                <a:cs typeface="Arial" charset="0"/>
              </a:rPr>
              <a:t>– </a:t>
            </a:r>
            <a:r>
              <a:rPr lang="ru-RU" sz="1800" dirty="0">
                <a:latin typeface="Arial" charset="0"/>
                <a:cs typeface="Arial" charset="0"/>
              </a:rPr>
              <a:t>для основного капитала </a:t>
            </a:r>
            <a:r>
              <a:rPr lang="ru-RU" sz="1800" b="1" dirty="0" smtClean="0">
                <a:latin typeface="Arial" charset="0"/>
                <a:cs typeface="Arial" charset="0"/>
              </a:rPr>
              <a:t>К</a:t>
            </a:r>
            <a:r>
              <a:rPr lang="ru-RU" sz="1200" b="1" dirty="0" smtClean="0">
                <a:latin typeface="Arial" charset="0"/>
                <a:cs typeface="Arial" charset="0"/>
              </a:rPr>
              <a:t>2 </a:t>
            </a:r>
            <a:r>
              <a:rPr lang="ru-RU" sz="1800" dirty="0" smtClean="0">
                <a:latin typeface="Arial" charset="0"/>
                <a:cs typeface="Arial" charset="0"/>
              </a:rPr>
              <a:t>с покрытием рисков по активам и иным обязательствам                                                                                            </a:t>
            </a:r>
            <a:r>
              <a:rPr lang="ru-RU" sz="1800" dirty="0">
                <a:latin typeface="Arial" charset="0"/>
                <a:cs typeface="Arial" charset="0"/>
              </a:rPr>
              <a:t>≥  </a:t>
            </a:r>
            <a:r>
              <a:rPr lang="ru-RU" sz="18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4,5%</a:t>
            </a:r>
            <a:endParaRPr lang="ru-RU" sz="1800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ru-RU" sz="18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C3AA68-6A9A-46A7-8FD9-370F3D47E06A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323850" y="1052513"/>
            <a:ext cx="8496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37928" y="687289"/>
            <a:ext cx="784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latin typeface="Arial" pitchFamily="34" charset="0"/>
                <a:cs typeface="Arial" pitchFamily="34" charset="0"/>
              </a:rPr>
              <a:t>Общая формула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расчета нормативов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достаточности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: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246" y="1189236"/>
            <a:ext cx="7927554" cy="9361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4786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513"/>
          </a:xfrm>
        </p:spPr>
        <p:txBody>
          <a:bodyPr>
            <a:normAutofit fontScale="90000"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2400" b="1" dirty="0">
                <a:effectLst/>
              </a:rPr>
              <a:t>Компоненты собственного капитала</a:t>
            </a:r>
            <a:br>
              <a:rPr lang="ru-RU" sz="2400" b="1" dirty="0">
                <a:effectLst/>
              </a:rPr>
            </a:br>
            <a:r>
              <a:rPr lang="ru-RU" sz="2200" b="1" dirty="0">
                <a:solidFill>
                  <a:srgbClr val="C00000"/>
                </a:solidFill>
                <a:effectLst/>
              </a:rPr>
              <a:t>1-й уровень – основной </a:t>
            </a:r>
            <a:r>
              <a:rPr lang="ru-RU" sz="2200" b="1" dirty="0" smtClean="0">
                <a:solidFill>
                  <a:srgbClr val="C00000"/>
                </a:solidFill>
                <a:effectLst/>
              </a:rPr>
              <a:t>капитал</a:t>
            </a:r>
            <a:br>
              <a:rPr lang="ru-RU" sz="2200" b="1" dirty="0" smtClean="0">
                <a:solidFill>
                  <a:srgbClr val="C00000"/>
                </a:solidFill>
                <a:effectLst/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>2-й уровень – дополнительный капитал</a:t>
            </a:r>
            <a:r>
              <a:rPr lang="ru-RU" sz="2000" b="1" dirty="0"/>
              <a:t/>
            </a:r>
            <a:br>
              <a:rPr lang="ru-RU" sz="2000" b="1" dirty="0"/>
            </a:br>
            <a:endParaRPr lang="ru-RU" sz="2400" b="1" dirty="0"/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ru-RU" altLang="ru-RU" sz="2200" b="1" dirty="0">
                <a:solidFill>
                  <a:srgbClr val="C00000"/>
                </a:solidFill>
                <a:latin typeface="Arial" charset="0"/>
                <a:cs typeface="Arial" charset="0"/>
              </a:rPr>
              <a:t>Основной капитал (К</a:t>
            </a:r>
            <a:r>
              <a:rPr lang="ru-RU" altLang="ru-RU" sz="1600" b="1" dirty="0">
                <a:solidFill>
                  <a:srgbClr val="C00000"/>
                </a:solidFill>
                <a:latin typeface="Arial" charset="0"/>
                <a:cs typeface="Arial" charset="0"/>
              </a:rPr>
              <a:t>2</a:t>
            </a:r>
            <a:r>
              <a:rPr lang="ru-RU" altLang="ru-RU" sz="2200" b="1" dirty="0">
                <a:solidFill>
                  <a:srgbClr val="C00000"/>
                </a:solidFill>
                <a:latin typeface="Arial" charset="0"/>
                <a:cs typeface="Arial" charset="0"/>
              </a:rPr>
              <a:t>) =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2200" b="1" dirty="0">
                <a:solidFill>
                  <a:srgbClr val="C00000"/>
                </a:solidFill>
                <a:latin typeface="Arial" charset="0"/>
                <a:cs typeface="Arial" charset="0"/>
              </a:rPr>
              <a:t>Базовый капитал (К</a:t>
            </a:r>
            <a:r>
              <a:rPr lang="ru-RU" altLang="ru-RU" sz="1600" b="1" dirty="0">
                <a:solidFill>
                  <a:srgbClr val="C00000"/>
                </a:solidFill>
                <a:latin typeface="Arial" charset="0"/>
                <a:cs typeface="Arial" charset="0"/>
              </a:rPr>
              <a:t>1</a:t>
            </a:r>
            <a:r>
              <a:rPr lang="ru-RU" altLang="ru-RU" sz="2200" b="1" dirty="0">
                <a:solidFill>
                  <a:srgbClr val="C00000"/>
                </a:solidFill>
                <a:latin typeface="Arial" charset="0"/>
                <a:cs typeface="Arial" charset="0"/>
              </a:rPr>
              <a:t>) + Добавочный капитал</a:t>
            </a:r>
          </a:p>
          <a:p>
            <a:pPr marL="0" indent="0" algn="ctr" eaLnBrk="1" hangingPunct="1">
              <a:buFont typeface="Arial" charset="0"/>
              <a:buNone/>
            </a:pPr>
            <a:endParaRPr lang="ru-RU" altLang="ru-RU" sz="2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Базовый капитал: </a:t>
            </a:r>
          </a:p>
          <a:p>
            <a:pPr marL="0" indent="0" eaLnBrk="1" hangingPunct="1">
              <a:lnSpc>
                <a:spcPts val="2300"/>
              </a:lnSpc>
              <a:buFont typeface="Arial" charset="0"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Уставный (акционерный) капитал + Эмиссионный доход + Резервный фонд + Прибыль, подтвержденная аудиторским заключением – (Нематериальные активы + Отложенные налоговые активы + Вложения в собственные акции и дочерний капитал + Убытки)</a:t>
            </a:r>
          </a:p>
          <a:p>
            <a:pPr marL="0" indent="0" eaLnBrk="1" hangingPunct="1">
              <a:buFont typeface="Arial" charset="0"/>
              <a:buNone/>
            </a:pPr>
            <a:endParaRPr lang="ru-RU" altLang="ru-RU" sz="20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b="1" dirty="0">
                <a:solidFill>
                  <a:srgbClr val="7030A0"/>
                </a:solidFill>
                <a:latin typeface="Arial" charset="0"/>
                <a:cs typeface="Arial" charset="0"/>
              </a:rPr>
              <a:t>Добавочный капитал:</a:t>
            </a:r>
          </a:p>
          <a:p>
            <a:pPr marL="0" indent="0" eaLnBrk="1" hangingPunct="1">
              <a:lnSpc>
                <a:spcPts val="2300"/>
              </a:lnSpc>
              <a:buFont typeface="Arial" charset="0"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Часть привилегированных акций + Часть эмиссионного дохода + </a:t>
            </a:r>
            <a:r>
              <a:rPr lang="ru-RU" altLang="ru-RU" sz="2000" b="1" dirty="0" err="1">
                <a:solidFill>
                  <a:schemeClr val="tx1"/>
                </a:solidFill>
                <a:latin typeface="Arial" charset="0"/>
                <a:cs typeface="Arial" charset="0"/>
              </a:rPr>
              <a:t>Субординированный</a:t>
            </a: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 кредит (депозит) с дополнительными условиями</a:t>
            </a:r>
          </a:p>
          <a:p>
            <a:pPr marL="0" indent="0" eaLnBrk="1" hangingPunct="1">
              <a:buFont typeface="Arial" charset="0"/>
              <a:buNone/>
            </a:pPr>
            <a:endParaRPr lang="ru-RU" altLang="ru-RU" sz="20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44AEA6-9BE7-4F28-89B9-415AEFDA3A80}" type="slidenum">
              <a:rPr lang="en-US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08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865187"/>
          </a:xfrm>
        </p:spPr>
        <p:txBody>
          <a:bodyPr>
            <a:normAutofit fontScale="90000"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2400" b="1" dirty="0"/>
              <a:t>Расчет активов (Ар), взвешенных по степени риска</a:t>
            </a:r>
            <a:br>
              <a:rPr lang="ru-RU" sz="2400" b="1" dirty="0"/>
            </a:br>
            <a:r>
              <a:rPr lang="ru-RU" sz="2000" dirty="0"/>
              <a:t>(Инструкция №199-И)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179388" y="1052513"/>
          <a:ext cx="8785225" cy="5822506"/>
        </p:xfrm>
        <a:graphic>
          <a:graphicData uri="http://schemas.openxmlformats.org/drawingml/2006/table">
            <a:tbl>
              <a:tblPr bandRow="1">
                <a:tableStyleId>{FABFCF23-3B69-468F-B69F-88F6DE6A72F2}</a:tableStyleId>
              </a:tblPr>
              <a:tblGrid>
                <a:gridCol w="6852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2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110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Группа активов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Коэффициент риска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138">
                <a:tc>
                  <a:txBody>
                    <a:bodyPr/>
                    <a:lstStyle/>
                    <a:p>
                      <a:r>
                        <a:rPr lang="en-US" sz="1800" dirty="0"/>
                        <a:t>I</a:t>
                      </a:r>
                      <a:r>
                        <a:rPr lang="ru-RU" sz="1800" dirty="0"/>
                        <a:t>. Наличная валюта, чеки, золото, средства на счетах, обязательные резервы и т.п.</a:t>
                      </a:r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</a:t>
                      </a: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7518">
                <a:tc>
                  <a:txBody>
                    <a:bodyPr/>
                    <a:lstStyle/>
                    <a:p>
                      <a:r>
                        <a:rPr lang="en-US" sz="1800" dirty="0"/>
                        <a:t>II</a:t>
                      </a:r>
                      <a:r>
                        <a:rPr lang="ru-RU" sz="1800" dirty="0"/>
                        <a:t>. Кредиты в рублях региональным и муниципальным властям; кредиты организациям, обеспеченные </a:t>
                      </a:r>
                      <a:r>
                        <a:rPr lang="ru-RU" sz="1800" baseline="0" dirty="0"/>
                        <a:t>поручительствами и гарантиями властей; средства в клиринговых расчетах; кредиты фондовым биржам, международным и национальным институтам развития,  заемщикам с высокими кредитными рейтингами и т.п.</a:t>
                      </a:r>
                      <a:endParaRPr lang="ru-RU" sz="1800" dirty="0"/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0,2</a:t>
                      </a: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173">
                <a:tc>
                  <a:txBody>
                    <a:bodyPr/>
                    <a:lstStyle/>
                    <a:p>
                      <a:r>
                        <a:rPr lang="en-US" sz="1800" dirty="0"/>
                        <a:t>III</a:t>
                      </a:r>
                      <a:r>
                        <a:rPr lang="ru-RU" sz="1800" dirty="0"/>
                        <a:t>.</a:t>
                      </a:r>
                      <a:r>
                        <a:rPr lang="ru-RU" sz="1800" baseline="0" dirty="0"/>
                        <a:t> Кредиты в иностранной валюте, кредиты в рублях кредитным организациям в части обеспеченной гарантиями и поручительствами, кредиты  акционерным обществам из списка естественных монополий и стратегических предприятий, кредиты организациям федеральной собственности  и т.п.</a:t>
                      </a:r>
                      <a:endParaRPr lang="ru-RU" sz="1800" dirty="0"/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0,5</a:t>
                      </a: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240">
                <a:tc>
                  <a:txBody>
                    <a:bodyPr/>
                    <a:lstStyle/>
                    <a:p>
                      <a:r>
                        <a:rPr lang="en-US" sz="1800" dirty="0"/>
                        <a:t>IV</a:t>
                      </a:r>
                      <a:r>
                        <a:rPr lang="ru-RU" sz="1800" dirty="0"/>
                        <a:t>. Все прочие активы банков</a:t>
                      </a:r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1,0</a:t>
                      </a: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138">
                <a:tc>
                  <a:txBody>
                    <a:bodyPr/>
                    <a:lstStyle/>
                    <a:p>
                      <a:r>
                        <a:rPr lang="en-US" sz="1800" dirty="0"/>
                        <a:t>V</a:t>
                      </a:r>
                      <a:r>
                        <a:rPr lang="ru-RU" sz="1800" dirty="0"/>
                        <a:t>.</a:t>
                      </a:r>
                      <a:r>
                        <a:rPr lang="ru-RU" sz="1800" baseline="0" dirty="0"/>
                        <a:t> Кредиты кредитным организациям и правительствам, входящим в категорию стран «7»</a:t>
                      </a:r>
                      <a:endParaRPr lang="ru-RU" sz="1800" dirty="0"/>
                    </a:p>
                  </a:txBody>
                  <a:tcPr marL="91443" marR="91443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1,5</a:t>
                      </a:r>
                    </a:p>
                  </a:txBody>
                  <a:tcPr marL="91443" marR="91443" marT="45724" marB="4572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CCD561-DC9C-4804-BCA8-4BD31F32E1C9}" type="slidenum">
              <a:rPr lang="en-US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5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539750" y="188913"/>
            <a:ext cx="8147050" cy="136842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l" eaLnBrk="1" hangingPunct="1">
              <a:lnSpc>
                <a:spcPct val="120000"/>
              </a:lnSpc>
            </a:pPr>
            <a:r>
              <a:rPr lang="ru-RU" altLang="ru-RU" sz="2400" b="1">
                <a:solidFill>
                  <a:schemeClr val="tx1"/>
                </a:solidFill>
                <a:effectLst/>
              </a:rPr>
              <a:t>Расчет кредитного риска (КР) </a:t>
            </a:r>
            <a:r>
              <a:rPr lang="ru-RU" altLang="ru-RU" sz="2400">
                <a:solidFill>
                  <a:schemeClr val="tx1"/>
                </a:solidFill>
                <a:effectLst/>
              </a:rPr>
              <a:t>по условным обязательствам кредитного характера, срочным сделкам и производным финансовым инструментам</a:t>
            </a:r>
            <a:endParaRPr lang="ru-RU" altLang="ru-RU" sz="2000" b="1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292600"/>
            <a:ext cx="8229600" cy="201612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>
                <a:solidFill>
                  <a:srgbClr val="0070C0"/>
                </a:solidFill>
                <a:latin typeface="+mn-lt"/>
              </a:rPr>
              <a:t>Расчет операционного риска (ОР) – </a:t>
            </a:r>
          </a:p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+mn-lt"/>
              </a:rPr>
              <a:t>Положение №346-П от 3 ноября 2009 г. «О порядке расчета операционного риска»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dirty="0">
                <a:solidFill>
                  <a:srgbClr val="0070C0"/>
                </a:solidFill>
                <a:latin typeface="+mn-lt"/>
              </a:rPr>
              <a:t>ОР = (0,15 ∑</a:t>
            </a:r>
            <a:r>
              <a:rPr lang="en-US" sz="2000" b="1" dirty="0">
                <a:solidFill>
                  <a:srgbClr val="0070C0"/>
                </a:solidFill>
                <a:latin typeface="+mn-lt"/>
              </a:rPr>
              <a:t>Di</a:t>
            </a:r>
            <a:r>
              <a:rPr lang="ru-RU" sz="2000" b="1" dirty="0">
                <a:solidFill>
                  <a:srgbClr val="0070C0"/>
                </a:solidFill>
                <a:latin typeface="+mn-lt"/>
              </a:rPr>
              <a:t>)/</a:t>
            </a:r>
            <a:r>
              <a:rPr lang="en-US" sz="2000" b="1" dirty="0">
                <a:solidFill>
                  <a:srgbClr val="0070C0"/>
                </a:solidFill>
                <a:latin typeface="+mn-lt"/>
              </a:rPr>
              <a:t>n</a:t>
            </a:r>
            <a:endParaRPr lang="ru-RU" sz="20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3D1CE8-31D5-40C4-B97F-A6E15344717F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395288" y="1773238"/>
            <a:ext cx="856932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2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 = Номинальная величина обязательств х Коэффициент риска</a:t>
            </a:r>
          </a:p>
          <a:p>
            <a:r>
              <a:rPr lang="ru-RU" sz="200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200">
                <a:latin typeface="Times New Roman" pitchFamily="18" charset="0"/>
                <a:cs typeface="Times New Roman" pitchFamily="18" charset="0"/>
              </a:rPr>
              <a:t>Коэффициент риска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   = 1,0 по обязательствам с высоким риском;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   = 0,5 по обязательствам со средним риском;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   = 0,2 по обязательствам  с низким риском;</a:t>
            </a:r>
          </a:p>
          <a:p>
            <a:r>
              <a:rPr lang="ru-RU" sz="2200">
                <a:latin typeface="Times New Roman" pitchFamily="18" charset="0"/>
                <a:cs typeface="Times New Roman" pitchFamily="18" charset="0"/>
              </a:rPr>
              <a:t>    = 0 по обязательствам без риска.</a:t>
            </a:r>
            <a:r>
              <a:rPr lang="ru-RU"/>
              <a:t> 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0794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25538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ru-RU" sz="2400" b="1" dirty="0">
                <a:effectLst/>
              </a:rPr>
              <a:t>Расчет рыночного риска (РР) </a:t>
            </a:r>
            <a:r>
              <a:rPr lang="ru-RU" altLang="ru-RU" sz="2400" dirty="0">
                <a:effectLst/>
              </a:rPr>
              <a:t/>
            </a:r>
            <a:br>
              <a:rPr lang="ru-RU" altLang="ru-RU" sz="2400" dirty="0">
                <a:effectLst/>
              </a:rPr>
            </a:br>
            <a:r>
              <a:rPr lang="ru-RU" altLang="ru-RU" sz="2000" b="1" dirty="0">
                <a:solidFill>
                  <a:schemeClr val="tx1"/>
                </a:solidFill>
                <a:effectLst/>
              </a:rPr>
              <a:t>Положение №387-П от 28 сентября 2012 г.</a:t>
            </a:r>
            <a:r>
              <a:rPr lang="ru-RU" altLang="ru-RU" sz="2000" dirty="0">
                <a:solidFill>
                  <a:schemeClr val="tx1"/>
                </a:solidFill>
                <a:effectLst/>
              </a:rPr>
              <a:t> «О порядке расчета кредитными организациями величины рыночного риска»</a:t>
            </a:r>
            <a:endParaRPr lang="ru-RU" altLang="ru-RU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473700"/>
          </a:xfrm>
        </p:spPr>
        <p:txBody>
          <a:bodyPr rtlCol="0">
            <a:normAutofit fontScale="92500" lnSpcReduction="2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РР = 12,5 х (ПР + ФР) + ВР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>
              <a:solidFill>
                <a:srgbClr val="0070C0"/>
              </a:solidFill>
              <a:latin typeface="+mn-lt"/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ПР </a:t>
            </a:r>
            <a:r>
              <a:rPr lang="ru-RU" sz="2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 </a:t>
            </a:r>
            <a:r>
              <a:rPr lang="ru-RU" sz="2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величина рыночного риска по ценным бумагам и производным финансовым инструментам, чувствительным к изменениям процентных ставок, и срочным сделкам с ценными бумагами, чувствительными к изменению процентных ставок</a:t>
            </a:r>
            <a:r>
              <a:rPr lang="ru-RU" sz="2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2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(процентный риск);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 smtClean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ФР</a:t>
            </a:r>
            <a:r>
              <a:rPr lang="ru-RU" sz="2200" dirty="0" smtClean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200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- </a:t>
            </a:r>
            <a:r>
              <a:rPr lang="ru-RU" sz="2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величина рыночного риска по ценным бумагам и производным финансовым инструментам, чувствительным к изменению текущей (справедливой) стоимости на долевые ценные бумаги, и срочным сделкам с долевыми ценными бумагами и ценными бумагами, конвертируемыми в долевые ценные бумаги </a:t>
            </a:r>
            <a:r>
              <a:rPr lang="ru-RU" sz="22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(фондовый риск);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200" b="1" dirty="0" smtClean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ВР </a:t>
            </a:r>
            <a:r>
              <a:rPr lang="ru-RU" sz="2200" dirty="0">
                <a:solidFill>
                  <a:srgbClr val="7030A0"/>
                </a:solidFill>
                <a:latin typeface="+mn-lt"/>
                <a:cs typeface="Arial" panose="020B0604020202020204" pitchFamily="34" charset="0"/>
              </a:rPr>
              <a:t>-</a:t>
            </a:r>
            <a:r>
              <a:rPr lang="ru-RU" sz="22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величина рыночного риска по открытым кредитной организацией позициям в иностранных валютах и драгоценных металлах </a:t>
            </a:r>
            <a:r>
              <a:rPr lang="ru-RU" sz="2200" b="1" dirty="0">
                <a:solidFill>
                  <a:srgbClr val="C00000"/>
                </a:solidFill>
                <a:latin typeface="+mn-lt"/>
                <a:cs typeface="Arial" panose="020B0604020202020204" pitchFamily="34" charset="0"/>
              </a:rPr>
              <a:t>(валютный риск).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17135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54377" y="-83127"/>
            <a:ext cx="8906494" cy="601979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Обеспечение устойчивости банковской </a:t>
            </a:r>
            <a:r>
              <a:rPr lang="ru-RU" b="1" dirty="0">
                <a:solidFill>
                  <a:srgbClr val="7030A0"/>
                </a:solidFill>
              </a:rPr>
              <a:t>системы страны – одна из базовых целей деятельности Центрального банка РФ, декларированная в Федеральном законе</a:t>
            </a:r>
            <a:r>
              <a:rPr lang="ru-RU" dirty="0"/>
              <a:t> </a:t>
            </a:r>
            <a:r>
              <a:rPr lang="ru-RU" b="1" dirty="0">
                <a:solidFill>
                  <a:srgbClr val="7030A0"/>
                </a:solidFill>
              </a:rPr>
              <a:t>№ 86-ФЗ. </a:t>
            </a:r>
          </a:p>
          <a:p>
            <a:pPr algn="ctr"/>
            <a:endParaRPr lang="ru-RU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5461" y="863293"/>
            <a:ext cx="8998396" cy="153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Центральный банк на постоянной основе отслеживает экономическое положение коммерческих банков, используя специальную методику, изложенную 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Указании Банка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России от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03.04.2017 № 4336-У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  оценке экономического положения банков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2962" y="2399034"/>
            <a:ext cx="8569325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100" dirty="0" smtClean="0">
                <a:latin typeface="Arial" charset="0"/>
                <a:cs typeface="Arial" charset="0"/>
              </a:rPr>
              <a:t>В </a:t>
            </a:r>
            <a:r>
              <a:rPr lang="ru-RU" altLang="ru-RU" sz="2100" dirty="0">
                <a:latin typeface="Arial" charset="0"/>
                <a:cs typeface="Arial" charset="0"/>
              </a:rPr>
              <a:t>соответствии с </a:t>
            </a:r>
            <a:r>
              <a:rPr lang="ru-RU" altLang="ru-RU" sz="2100" dirty="0" smtClean="0">
                <a:latin typeface="Arial" charset="0"/>
                <a:cs typeface="Arial" charset="0"/>
              </a:rPr>
              <a:t>методикой Банка России </a:t>
            </a:r>
            <a:r>
              <a:rPr lang="ru-RU" altLang="ru-RU" sz="2100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э</a:t>
            </a:r>
            <a:r>
              <a:rPr lang="ru-RU" altLang="ru-RU" sz="2000" dirty="0" smtClean="0">
                <a:latin typeface="Arial" charset="0"/>
                <a:cs typeface="Arial" charset="0"/>
              </a:rPr>
              <a:t>кономическое положение коммерческого банка устанавливается на основе анализа его отчетности и оценки следующих параметров и сведений: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достаточность капитала;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качество активов;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уровень доходности (прибыльности);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состояние ликвидности;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уровень процентного риска;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dirty="0" smtClean="0">
                <a:latin typeface="Arial" charset="0"/>
                <a:cs typeface="Arial" charset="0"/>
              </a:rPr>
              <a:t>- размер риска концентрации;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качество корпоративного управления;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полнота выполнения обязательных нормативов;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dirty="0" smtClean="0">
                <a:latin typeface="Arial" charset="0"/>
                <a:cs typeface="Arial" charset="0"/>
              </a:rPr>
              <a:t>- прозрачность структуры собственности банка.</a:t>
            </a:r>
            <a:endParaRPr lang="ru-RU" altLang="ru-RU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60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altLang="ru-RU" sz="800" dirty="0"/>
          </a:p>
        </p:txBody>
      </p:sp>
      <p:sp>
        <p:nvSpPr>
          <p:cNvPr id="3" name="TextBox 2"/>
          <p:cNvSpPr txBox="1"/>
          <p:nvPr/>
        </p:nvSpPr>
        <p:spPr>
          <a:xfrm>
            <a:off x="181652" y="0"/>
            <a:ext cx="896234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/>
            <a:r>
              <a:rPr lang="ru-RU" sz="2000" b="1" dirty="0">
                <a:solidFill>
                  <a:srgbClr val="7030A0"/>
                </a:solidFill>
              </a:rPr>
              <a:t>Ликвидность банка</a:t>
            </a:r>
            <a:r>
              <a:rPr lang="ru-RU" sz="2000" dirty="0">
                <a:solidFill>
                  <a:srgbClr val="7030A0"/>
                </a:solidFill>
              </a:rPr>
              <a:t> </a:t>
            </a:r>
            <a:r>
              <a:rPr lang="ru-RU" sz="2000" dirty="0"/>
              <a:t>– </a:t>
            </a:r>
            <a:r>
              <a:rPr lang="ru-RU" sz="2000" dirty="0">
                <a:solidFill>
                  <a:srgbClr val="000000"/>
                </a:solidFill>
              </a:rPr>
              <a:t>его способность своевременно и без потерь выполнять свои обязательства перед вкладчиками, кредиторами и другими клиентами.</a:t>
            </a:r>
          </a:p>
          <a:p>
            <a:pPr indent="266700" algn="just"/>
            <a:r>
              <a:rPr lang="ru-RU" sz="2000" dirty="0" smtClean="0">
                <a:solidFill>
                  <a:srgbClr val="000000"/>
                </a:solidFill>
              </a:rPr>
              <a:t>Для </a:t>
            </a:r>
            <a:r>
              <a:rPr lang="ru-RU" sz="2000" dirty="0">
                <a:solidFill>
                  <a:srgbClr val="000000"/>
                </a:solidFill>
              </a:rPr>
              <a:t>выполнения </a:t>
            </a:r>
            <a:r>
              <a:rPr lang="ru-RU" sz="2000" dirty="0" smtClean="0">
                <a:solidFill>
                  <a:srgbClr val="000000"/>
                </a:solidFill>
              </a:rPr>
              <a:t>своих обязательств </a:t>
            </a:r>
            <a:r>
              <a:rPr lang="ru-RU" sz="2000" dirty="0">
                <a:solidFill>
                  <a:srgbClr val="000000"/>
                </a:solidFill>
              </a:rPr>
              <a:t>банк использует следующие ликвидные активы:</a:t>
            </a:r>
          </a:p>
          <a:p>
            <a:pPr indent="266700" algn="just"/>
            <a:r>
              <a:rPr lang="ru-RU" sz="2000" dirty="0">
                <a:solidFill>
                  <a:srgbClr val="000000"/>
                </a:solidFill>
              </a:rPr>
              <a:t>- денежную наличность, выраженную  в остатках денег в кассе и на корсчетах (в ЦБ и комбанках);</a:t>
            </a:r>
          </a:p>
          <a:p>
            <a:pPr indent="266700" algn="just"/>
            <a:r>
              <a:rPr lang="ru-RU" sz="2000" dirty="0">
                <a:solidFill>
                  <a:srgbClr val="000000"/>
                </a:solidFill>
              </a:rPr>
              <a:t>- активы, которые можно быстро превратить в наличность;</a:t>
            </a:r>
          </a:p>
          <a:p>
            <a:pPr indent="266700" algn="just"/>
            <a:r>
              <a:rPr lang="ru-RU" sz="2000" dirty="0">
                <a:solidFill>
                  <a:srgbClr val="000000"/>
                </a:solidFill>
              </a:rPr>
              <a:t>- межбанковские кредиты, которые при необходимости можно получить на межбанковском рынке или в Банке России;</a:t>
            </a:r>
          </a:p>
          <a:p>
            <a:pPr indent="266700" algn="just"/>
            <a:r>
              <a:rPr lang="ru-RU" sz="2000" dirty="0">
                <a:solidFill>
                  <a:srgbClr val="000000"/>
                </a:solidFill>
              </a:rPr>
              <a:t>- другие привлеченные средства, например, выпуск депозитных сертификатов и банковских векселей. </a:t>
            </a:r>
            <a:endParaRPr lang="ru-RU" sz="2000" dirty="0"/>
          </a:p>
          <a:p>
            <a:pPr indent="266700" algn="just"/>
            <a:endParaRPr lang="ru-RU" sz="20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148" y="3668117"/>
            <a:ext cx="8704613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/>
            <a:r>
              <a:rPr lang="ru-RU" sz="2000" dirty="0">
                <a:solidFill>
                  <a:srgbClr val="000000"/>
                </a:solidFill>
              </a:rPr>
              <a:t>Основным методом регулирования ликвидности </a:t>
            </a:r>
            <a:r>
              <a:rPr lang="ru-RU" sz="2000" dirty="0" smtClean="0">
                <a:solidFill>
                  <a:srgbClr val="000000"/>
                </a:solidFill>
              </a:rPr>
              <a:t>со </a:t>
            </a:r>
            <a:r>
              <a:rPr lang="ru-RU" sz="2000" dirty="0">
                <a:solidFill>
                  <a:srgbClr val="000000"/>
                </a:solidFill>
              </a:rPr>
              <a:t>стороны Центрального банка является </a:t>
            </a:r>
            <a:r>
              <a:rPr lang="ru-RU" sz="2000" b="1" dirty="0">
                <a:solidFill>
                  <a:srgbClr val="000000"/>
                </a:solidFill>
              </a:rPr>
              <a:t>установление нормативов ликвидности</a:t>
            </a:r>
            <a:r>
              <a:rPr lang="ru-RU" sz="2000" dirty="0">
                <a:solidFill>
                  <a:srgbClr val="000000"/>
                </a:solidFill>
              </a:rPr>
              <a:t> </a:t>
            </a:r>
            <a:r>
              <a:rPr lang="ru-RU" sz="2000" b="1" dirty="0">
                <a:solidFill>
                  <a:srgbClr val="000000"/>
                </a:solidFill>
              </a:rPr>
              <a:t>и контроль за их соблюдением</a:t>
            </a:r>
            <a:r>
              <a:rPr lang="ru-RU" sz="2000" dirty="0">
                <a:solidFill>
                  <a:srgbClr val="000000"/>
                </a:solidFill>
              </a:rPr>
              <a:t>. </a:t>
            </a:r>
            <a:endParaRPr lang="ru-RU" sz="2000" dirty="0" smtClean="0">
              <a:solidFill>
                <a:srgbClr val="000000"/>
              </a:solidFill>
            </a:endParaRPr>
          </a:p>
          <a:p>
            <a:pPr indent="358775" algn="just">
              <a:lnSpc>
                <a:spcPct val="110000"/>
              </a:lnSpc>
            </a:pPr>
            <a:r>
              <a:rPr lang="ru-RU" sz="2000" dirty="0">
                <a:solidFill>
                  <a:srgbClr val="000000"/>
                </a:solidFill>
              </a:rPr>
              <a:t>В настоящее время применяются три показателя, регулирующие риск ликвидности: </a:t>
            </a:r>
          </a:p>
          <a:p>
            <a:pPr indent="358775" algn="just">
              <a:lnSpc>
                <a:spcPct val="110000"/>
              </a:lnSpc>
            </a:pPr>
            <a:r>
              <a:rPr lang="ru-RU" sz="2000" b="1" i="1" dirty="0">
                <a:solidFill>
                  <a:srgbClr val="000000"/>
                </a:solidFill>
              </a:rPr>
              <a:t>коэффициент мгновенной ликвидности (Н2), </a:t>
            </a:r>
          </a:p>
          <a:p>
            <a:pPr indent="358775" algn="just">
              <a:lnSpc>
                <a:spcPct val="110000"/>
              </a:lnSpc>
            </a:pPr>
            <a:r>
              <a:rPr lang="ru-RU" sz="2000" b="1" i="1" dirty="0">
                <a:solidFill>
                  <a:srgbClr val="000000"/>
                </a:solidFill>
              </a:rPr>
              <a:t>коэффициент текущей ликвидности (Н3), </a:t>
            </a:r>
          </a:p>
          <a:p>
            <a:pPr indent="358775" algn="just">
              <a:lnSpc>
                <a:spcPct val="110000"/>
              </a:lnSpc>
            </a:pPr>
            <a:r>
              <a:rPr lang="ru-RU" sz="2000" b="1" i="1" dirty="0">
                <a:solidFill>
                  <a:srgbClr val="000000"/>
                </a:solidFill>
              </a:rPr>
              <a:t>коэффициент долгосрочной ликвидности (Н4).</a:t>
            </a:r>
          </a:p>
          <a:p>
            <a:pPr indent="358775" algn="just"/>
            <a:endParaRPr lang="ru-RU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36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30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395536" y="404664"/>
            <a:ext cx="85689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 algn="just"/>
            <a:r>
              <a:rPr lang="ru-RU" sz="2200" b="1" dirty="0">
                <a:solidFill>
                  <a:srgbClr val="000000"/>
                </a:solidFill>
              </a:rPr>
              <a:t>Норматив мгновенной ликвидности банка (Н2)</a:t>
            </a:r>
            <a:r>
              <a:rPr lang="ru-RU" sz="2200" dirty="0">
                <a:solidFill>
                  <a:srgbClr val="000000"/>
                </a:solidFill>
              </a:rPr>
              <a:t> регулирует (ограничивает) риск потери банком ликвидности в течение одного операционного дня и определяет </a:t>
            </a:r>
            <a:r>
              <a:rPr lang="ru-RU" sz="2200" b="1" dirty="0">
                <a:solidFill>
                  <a:srgbClr val="000000"/>
                </a:solidFill>
              </a:rPr>
              <a:t>минимальное отношение суммы высоколиквидных активов банка </a:t>
            </a:r>
            <a:r>
              <a:rPr lang="ru-RU" sz="2200" dirty="0">
                <a:solidFill>
                  <a:srgbClr val="000000"/>
                </a:solidFill>
              </a:rPr>
              <a:t>(</a:t>
            </a:r>
            <a:r>
              <a:rPr lang="ru-RU" sz="2200" b="1" dirty="0">
                <a:solidFill>
                  <a:srgbClr val="CC3300"/>
                </a:solidFill>
              </a:rPr>
              <a:t>Лам</a:t>
            </a:r>
            <a:r>
              <a:rPr lang="ru-RU" sz="2400" dirty="0"/>
              <a:t>)</a:t>
            </a:r>
            <a:r>
              <a:rPr lang="ru-RU" sz="2200" b="1" dirty="0">
                <a:solidFill>
                  <a:srgbClr val="000000"/>
                </a:solidFill>
              </a:rPr>
              <a:t> к сумме обязательств (пассивов) банка</a:t>
            </a:r>
            <a:r>
              <a:rPr lang="ru-RU" sz="2200" dirty="0">
                <a:solidFill>
                  <a:srgbClr val="000000"/>
                </a:solidFill>
              </a:rPr>
              <a:t> </a:t>
            </a:r>
            <a:r>
              <a:rPr lang="ru-RU" sz="2200" b="1" dirty="0">
                <a:solidFill>
                  <a:srgbClr val="000000"/>
                </a:solidFill>
              </a:rPr>
              <a:t>по счетам до востребования </a:t>
            </a:r>
            <a:r>
              <a:rPr lang="ru-RU" sz="2200" dirty="0">
                <a:solidFill>
                  <a:srgbClr val="000000"/>
                </a:solidFill>
              </a:rPr>
              <a:t>(</a:t>
            </a:r>
            <a:r>
              <a:rPr lang="ru-RU" sz="2200" b="1" dirty="0" err="1">
                <a:solidFill>
                  <a:srgbClr val="CC3300"/>
                </a:solidFill>
              </a:rPr>
              <a:t>Овм</a:t>
            </a:r>
            <a:r>
              <a:rPr lang="ru-RU" sz="2200" dirty="0"/>
              <a:t>)</a:t>
            </a:r>
            <a:r>
              <a:rPr lang="ru-RU" sz="2200" b="1" dirty="0">
                <a:solidFill>
                  <a:srgbClr val="000000"/>
                </a:solidFill>
              </a:rPr>
              <a:t>,</a:t>
            </a:r>
            <a:r>
              <a:rPr lang="ru-RU" sz="2200" dirty="0">
                <a:solidFill>
                  <a:srgbClr val="000000"/>
                </a:solidFill>
              </a:rPr>
              <a:t> скорректированных на величину минимального совокупного остатка средств по счетам физических и юридических лиц (кроме кредитных организаций) до востребования (</a:t>
            </a:r>
            <a:r>
              <a:rPr lang="ru-RU" sz="2200" b="1" dirty="0" err="1">
                <a:solidFill>
                  <a:srgbClr val="CC3300"/>
                </a:solidFill>
              </a:rPr>
              <a:t>Овм</a:t>
            </a:r>
            <a:r>
              <a:rPr lang="ru-RU" sz="2200" b="1" dirty="0">
                <a:solidFill>
                  <a:srgbClr val="CC3300"/>
                </a:solidFill>
              </a:rPr>
              <a:t> </a:t>
            </a:r>
            <a:r>
              <a:rPr lang="en-US" sz="2200" b="1" dirty="0">
                <a:solidFill>
                  <a:srgbClr val="CC3300"/>
                </a:solidFill>
                <a:latin typeface="Times New Roman"/>
                <a:cs typeface="Times New Roman"/>
              </a:rPr>
              <a:t>⃰</a:t>
            </a:r>
            <a:r>
              <a:rPr lang="ru-RU" sz="2200" b="1" dirty="0">
                <a:solidFill>
                  <a:srgbClr val="CC3300"/>
                </a:solidFill>
                <a:latin typeface="Times New Roman"/>
                <a:cs typeface="Times New Roman"/>
              </a:rPr>
              <a:t> </a:t>
            </a:r>
            <a:r>
              <a:rPr lang="ru-RU" sz="2200" dirty="0"/>
              <a:t>)</a:t>
            </a:r>
            <a:r>
              <a:rPr lang="ru-RU" sz="2200" dirty="0">
                <a:solidFill>
                  <a:srgbClr val="000000"/>
                </a:solidFill>
              </a:rPr>
              <a:t>.</a:t>
            </a:r>
            <a:r>
              <a:rPr lang="ru-RU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4077072"/>
            <a:ext cx="518457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4060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31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323528" y="0"/>
            <a:ext cx="856895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 algn="just"/>
            <a:r>
              <a:rPr lang="ru-RU" sz="2200" b="1" dirty="0">
                <a:solidFill>
                  <a:srgbClr val="000000"/>
                </a:solidFill>
              </a:rPr>
              <a:t>Норматив текущей ликвидности банка (Н3)</a:t>
            </a:r>
            <a:r>
              <a:rPr lang="ru-RU" sz="2200" dirty="0">
                <a:solidFill>
                  <a:srgbClr val="000000"/>
                </a:solidFill>
              </a:rPr>
              <a:t> регулирует (ограничивает) риск потери банком ликвидности в течение ближайших к дате расчета норматива 30 календарных дней и определяет </a:t>
            </a:r>
            <a:r>
              <a:rPr lang="ru-RU" sz="2200" b="1" dirty="0">
                <a:solidFill>
                  <a:srgbClr val="000000"/>
                </a:solidFill>
              </a:rPr>
              <a:t>минимальное отношение суммы ликвидных активов банка (</a:t>
            </a:r>
            <a:r>
              <a:rPr lang="ru-RU" sz="2200" b="1" dirty="0">
                <a:solidFill>
                  <a:srgbClr val="CC3300"/>
                </a:solidFill>
              </a:rPr>
              <a:t>Лат</a:t>
            </a:r>
            <a:r>
              <a:rPr lang="ru-RU" sz="2200" b="1" dirty="0">
                <a:solidFill>
                  <a:srgbClr val="000000"/>
                </a:solidFill>
              </a:rPr>
              <a:t>) к сумме обязательств (пассивов) банка по счетам до востребования и со сроком исполнения обязательств в ближайшие 30 календарных дней (</a:t>
            </a:r>
            <a:r>
              <a:rPr lang="ru-RU" sz="2200" b="1" dirty="0" err="1">
                <a:solidFill>
                  <a:srgbClr val="CC3300"/>
                </a:solidFill>
              </a:rPr>
              <a:t>Овт</a:t>
            </a:r>
            <a:r>
              <a:rPr lang="ru-RU" sz="2200" b="1" dirty="0">
                <a:solidFill>
                  <a:srgbClr val="000000"/>
                </a:solidFill>
              </a:rPr>
              <a:t>),</a:t>
            </a:r>
            <a:r>
              <a:rPr lang="ru-RU" sz="2200" dirty="0">
                <a:solidFill>
                  <a:srgbClr val="000000"/>
                </a:solidFill>
              </a:rPr>
              <a:t> скорректированных на величину минимального совокупного остатка средств по счетам физических и юридических лиц (кроме кредитных организаций) до востребования и со сроком исполнения обязательств в ближайшие 30 календарных дней (</a:t>
            </a:r>
            <a:r>
              <a:rPr lang="ru-RU" sz="2200" b="1" dirty="0" err="1">
                <a:solidFill>
                  <a:srgbClr val="CC3300"/>
                </a:solidFill>
              </a:rPr>
              <a:t>Овт</a:t>
            </a:r>
            <a:r>
              <a:rPr lang="ru-RU" sz="2200" b="1" dirty="0">
                <a:solidFill>
                  <a:srgbClr val="CC3300"/>
                </a:solidFill>
                <a:latin typeface="Times New Roman"/>
                <a:cs typeface="Times New Roman"/>
              </a:rPr>
              <a:t>*</a:t>
            </a:r>
            <a:r>
              <a:rPr lang="ru-RU" sz="2200" dirty="0">
                <a:solidFill>
                  <a:srgbClr val="000000"/>
                </a:solidFill>
                <a:latin typeface="Times New Roman"/>
                <a:cs typeface="Times New Roman"/>
              </a:rPr>
              <a:t>).</a:t>
            </a:r>
            <a:endParaRPr lang="ru-RU" sz="2200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653136"/>
            <a:ext cx="496855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2516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57DBB3-E8D3-4748-9B1D-8F9CC1473B6F}" type="slidenum">
              <a:rPr lang="ru-RU" altLang="ru-RU" smtClean="0"/>
              <a:pPr>
                <a:defRPr/>
              </a:pPr>
              <a:t>32</a:t>
            </a:fld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179512" y="0"/>
            <a:ext cx="86409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 algn="just"/>
            <a:r>
              <a:rPr lang="ru-RU" sz="2200" b="1" dirty="0">
                <a:solidFill>
                  <a:srgbClr val="000000"/>
                </a:solidFill>
              </a:rPr>
              <a:t>Норматив долгосрочной ликвидности банка (Н4)</a:t>
            </a:r>
            <a:r>
              <a:rPr lang="ru-RU" sz="2200" dirty="0">
                <a:solidFill>
                  <a:srgbClr val="000000"/>
                </a:solidFill>
              </a:rPr>
              <a:t> регулирует (ограничивает) риск потери банком ликвидности в результате размещения средств в долгосрочные активы и определяет </a:t>
            </a:r>
            <a:r>
              <a:rPr lang="ru-RU" sz="2200" b="1" dirty="0">
                <a:solidFill>
                  <a:srgbClr val="000000"/>
                </a:solidFill>
              </a:rPr>
              <a:t>максимально допустимое отношение кредитных требований банка с оставшимся сроком до даты погашения свыше 365 дней (</a:t>
            </a:r>
            <a:r>
              <a:rPr lang="ru-RU" sz="2200" b="1" dirty="0" err="1">
                <a:solidFill>
                  <a:srgbClr val="CC3300"/>
                </a:solidFill>
              </a:rPr>
              <a:t>Крд</a:t>
            </a:r>
            <a:r>
              <a:rPr lang="ru-RU" sz="2200" b="1" dirty="0">
                <a:solidFill>
                  <a:srgbClr val="000000"/>
                </a:solidFill>
              </a:rPr>
              <a:t>), к собственным средствам (капиталу) банка (</a:t>
            </a:r>
            <a:r>
              <a:rPr lang="ru-RU" sz="2200" b="1" dirty="0">
                <a:solidFill>
                  <a:srgbClr val="CC3300"/>
                </a:solidFill>
              </a:rPr>
              <a:t>К</a:t>
            </a:r>
            <a:r>
              <a:rPr lang="ru-RU" sz="2200" b="1" dirty="0">
                <a:solidFill>
                  <a:srgbClr val="000000"/>
                </a:solidFill>
              </a:rPr>
              <a:t>) и обязательствам (пассивам) с оставшимся сроком до даты погашения свыше 365 дней (</a:t>
            </a:r>
            <a:r>
              <a:rPr lang="ru-RU" sz="2200" b="1" dirty="0">
                <a:solidFill>
                  <a:srgbClr val="CC3300"/>
                </a:solidFill>
              </a:rPr>
              <a:t>ОД</a:t>
            </a:r>
            <a:r>
              <a:rPr lang="ru-RU" sz="2200" b="1" dirty="0">
                <a:solidFill>
                  <a:srgbClr val="000000"/>
                </a:solidFill>
              </a:rPr>
              <a:t>),</a:t>
            </a:r>
            <a:r>
              <a:rPr lang="ru-RU" sz="2200" dirty="0">
                <a:solidFill>
                  <a:srgbClr val="000000"/>
                </a:solidFill>
              </a:rPr>
              <a:t> скорректированным на величину минимального совокупного остатка средств по счетам со сроком исполнения обязательств до 365 дней и счетам до востребования физических и юридических лиц (кроме кредитных организаций) (</a:t>
            </a:r>
            <a:r>
              <a:rPr lang="ru-RU" sz="2200" b="1" dirty="0">
                <a:solidFill>
                  <a:srgbClr val="CC3300"/>
                </a:solidFill>
              </a:rPr>
              <a:t>О*</a:t>
            </a:r>
            <a:r>
              <a:rPr lang="ru-RU" sz="2200" dirty="0">
                <a:solidFill>
                  <a:srgbClr val="000000"/>
                </a:solidFill>
              </a:rPr>
              <a:t>).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5229200"/>
            <a:ext cx="482453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821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 smtClean="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 smtClean="0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5"/>
          </p:nvPr>
        </p:nvSpPr>
        <p:spPr>
          <a:xfrm>
            <a:off x="154377" y="-83127"/>
            <a:ext cx="8906494" cy="6019799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Обеспечение устойчивости банковской </a:t>
            </a:r>
            <a:r>
              <a:rPr lang="ru-RU" b="1" dirty="0">
                <a:solidFill>
                  <a:srgbClr val="7030A0"/>
                </a:solidFill>
              </a:rPr>
              <a:t>системы страны – одна из базовых целей деятельности Центрального банка РФ, декларированная в Федеральном законе</a:t>
            </a:r>
            <a:r>
              <a:rPr lang="ru-RU" dirty="0"/>
              <a:t> </a:t>
            </a:r>
            <a:r>
              <a:rPr lang="ru-RU" b="1" dirty="0">
                <a:solidFill>
                  <a:srgbClr val="7030A0"/>
                </a:solidFill>
              </a:rPr>
              <a:t>№ 86-ФЗ. </a:t>
            </a:r>
          </a:p>
          <a:p>
            <a:pPr algn="ctr"/>
            <a:endParaRPr lang="ru-RU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75461" y="863293"/>
            <a:ext cx="8998396" cy="153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Центральный банк на постоянной основе отслеживает экономическое положение коммерческих банков, используя специальную методику, изложенную 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Указании Банка 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России от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03.04.2017 № 4336-У 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Об  оценке экономического положения банков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2962" y="2399034"/>
            <a:ext cx="8569325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100" dirty="0" smtClean="0">
                <a:latin typeface="Arial" charset="0"/>
                <a:cs typeface="Arial" charset="0"/>
              </a:rPr>
              <a:t>В </a:t>
            </a:r>
            <a:r>
              <a:rPr lang="ru-RU" altLang="ru-RU" sz="2100" dirty="0">
                <a:latin typeface="Arial" charset="0"/>
                <a:cs typeface="Arial" charset="0"/>
              </a:rPr>
              <a:t>соответствии с </a:t>
            </a:r>
            <a:r>
              <a:rPr lang="ru-RU" altLang="ru-RU" sz="2100" dirty="0" smtClean="0">
                <a:latin typeface="Arial" charset="0"/>
                <a:cs typeface="Arial" charset="0"/>
              </a:rPr>
              <a:t>методикой Банка России </a:t>
            </a:r>
            <a:r>
              <a:rPr lang="ru-RU" altLang="ru-RU" sz="2100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э</a:t>
            </a:r>
            <a:r>
              <a:rPr lang="ru-RU" altLang="ru-RU" sz="2000" dirty="0" smtClean="0">
                <a:latin typeface="Arial" charset="0"/>
                <a:cs typeface="Arial" charset="0"/>
              </a:rPr>
              <a:t>кономическое положение коммерческого банка устанавливается на основе анализа его отчетности и оценки следующих параметров и сведений: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достаточность капитала;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качество активов;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уровень доходности (прибыльности);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состояние ликвидности;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уровень процентного риска;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dirty="0" smtClean="0">
                <a:latin typeface="Arial" charset="0"/>
                <a:cs typeface="Arial" charset="0"/>
              </a:rPr>
              <a:t>- размер риска концентрации;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качество корпоративного управления;</a:t>
            </a:r>
          </a:p>
          <a:p>
            <a:pPr marL="0" indent="0" eaLnBrk="1" hangingPunct="1">
              <a:buFontTx/>
              <a:buChar char="-"/>
            </a:pPr>
            <a:r>
              <a:rPr lang="ru-RU" altLang="ru-RU" sz="2000" dirty="0" smtClean="0">
                <a:latin typeface="Arial" charset="0"/>
                <a:cs typeface="Arial" charset="0"/>
              </a:rPr>
              <a:t> полнота выполнения обязательных нормативов;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2000" dirty="0" smtClean="0">
                <a:latin typeface="Arial" charset="0"/>
                <a:cs typeface="Arial" charset="0"/>
              </a:rPr>
              <a:t>- прозрачность структуры собственности банка.</a:t>
            </a:r>
            <a:endParaRPr lang="ru-RU" altLang="ru-RU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08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0" y="-1107504"/>
            <a:ext cx="9144000" cy="864096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</a:pPr>
            <a:r>
              <a:rPr lang="ru-RU" sz="2200" dirty="0" smtClean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Классификация банков по результатам оценки их экономического положения</a:t>
            </a:r>
          </a:p>
        </p:txBody>
      </p:sp>
      <p:sp>
        <p:nvSpPr>
          <p:cNvPr id="23555" name="Объект 2"/>
          <p:cNvSpPr>
            <a:spLocks noGrp="1"/>
          </p:cNvSpPr>
          <p:nvPr>
            <p:ph idx="1"/>
          </p:nvPr>
        </p:nvSpPr>
        <p:spPr>
          <a:xfrm>
            <a:off x="155005" y="646331"/>
            <a:ext cx="9144000" cy="5411134"/>
          </a:xfrm>
        </p:spPr>
        <p:txBody>
          <a:bodyPr>
            <a:normAutofit fontScale="92500" lnSpcReduction="10000"/>
          </a:bodyPr>
          <a:lstStyle/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Группа 1.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Банки, в деятельности которых не выявлены текущие трудности, у которых капитал, активы, доходность, ликвидность и качество управления оцениваются как «хорошие», </a:t>
            </a:r>
            <a:r>
              <a:rPr 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процентный риск - приемлемый, риск концентрации  - низкий, а структура собственности признается прозрачной либо достаточно прозрачной. 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Группа 2.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Банки, не имеющие текущих трудностей, но в деятельности которых выявлены недостатки, которые в случае их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неустранения</a:t>
            </a: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могут привести к возникновению трудностей в ближайшие 12 месяцев.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Группа 3.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Банки, имеющие недостатки в деятельности, </a:t>
            </a:r>
            <a:r>
              <a:rPr lang="ru-RU" altLang="ru-RU" sz="1800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неустранение</a:t>
            </a: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которых может в ближайшие 12 месяцев привести к ситуации, угрожающей законным интересам их вкладчиков и кредиторов.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Группа 4.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Банки, нарушения в деятельности которых создают реальную угрозу интересам их вкладчиков и кредиторов и устранение которых требует вмешательства органов управления и акционеров</a:t>
            </a:r>
          </a:p>
          <a:p>
            <a:pPr marL="0" indent="0" algn="ctr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Группа 5.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Банки, в отношении которых имеются основания для отзыва лицензии, либо для осуществления мер по предупреждению несостоятельности (банкротства)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5005" y="0"/>
            <a:ext cx="883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По результатам </a:t>
            </a:r>
            <a:r>
              <a:rPr lang="ru-RU" dirty="0" smtClean="0">
                <a:solidFill>
                  <a:srgbClr val="FF0000"/>
                </a:solidFill>
              </a:rPr>
              <a:t>оценок экономического положения, проводимых Банком России ежеквартально, коммерческие банки распределяются </a:t>
            </a:r>
            <a:r>
              <a:rPr lang="ru-RU" dirty="0">
                <a:solidFill>
                  <a:srgbClr val="FF0000"/>
                </a:solidFill>
              </a:rPr>
              <a:t>по нескольким </a:t>
            </a:r>
            <a:r>
              <a:rPr lang="ru-RU" dirty="0" smtClean="0">
                <a:solidFill>
                  <a:srgbClr val="FF0000"/>
                </a:solidFill>
              </a:rPr>
              <a:t>группам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4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549275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ru-RU" altLang="ru-RU" sz="2000" b="1" dirty="0" smtClean="0">
                <a:solidFill>
                  <a:srgbClr val="FF0000"/>
                </a:solidFill>
                <a:effectLst/>
              </a:rPr>
              <a:t>Рейтинговая система </a:t>
            </a:r>
            <a:r>
              <a:rPr lang="en-US" altLang="ru-RU" sz="2000" b="1" dirty="0" smtClean="0">
                <a:solidFill>
                  <a:srgbClr val="FF0000"/>
                </a:solidFill>
                <a:effectLst/>
              </a:rPr>
              <a:t>CAMELS </a:t>
            </a:r>
            <a:endParaRPr lang="ru-RU" altLang="ru-RU" sz="2000" b="1" dirty="0" smtClean="0">
              <a:solidFill>
                <a:srgbClr val="FF0000"/>
              </a:solidFill>
              <a:effectLst/>
            </a:endParaRPr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>
          <a:xfrm>
            <a:off x="48573" y="449262"/>
            <a:ext cx="9036050" cy="6408738"/>
          </a:xfrm>
        </p:spPr>
        <p:txBody>
          <a:bodyPr>
            <a:norm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C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capital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adequacy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 (достаточность капитала) </a:t>
            </a: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…какой капитал банка может быть использован для защиты его кредиторов (вкладчиков), и достаточна ли его величина</a:t>
            </a:r>
            <a:endParaRPr lang="en-US" altLang="ru-RU" sz="18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spcBef>
                <a:spcPts val="300"/>
              </a:spcBef>
              <a:buFont typeface="Arial" charset="0"/>
              <a:buNone/>
            </a:pP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A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asset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quality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(качество активов)</a:t>
            </a: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…области повышенного кредитного риска, состав ссудного портфеля, финансовое воздействие проблемных займов, структура ценных бумаг</a:t>
            </a:r>
          </a:p>
          <a:p>
            <a:pPr marL="0" indent="0" eaLnBrk="1" hangingPunct="1">
              <a:spcBef>
                <a:spcPts val="300"/>
              </a:spcBef>
              <a:buFont typeface="Arial" charset="0"/>
              <a:buNone/>
            </a:pPr>
            <a:r>
              <a:rPr lang="ru-RU" altLang="ru-RU" sz="1800" b="1" dirty="0" smtClean="0">
                <a:latin typeface="Arial" charset="0"/>
                <a:cs typeface="Arial" charset="0"/>
              </a:rPr>
              <a:t> 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M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management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(качество управления)</a:t>
            </a:r>
            <a:endParaRPr lang="ru-RU" altLang="ru-RU" sz="18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 качество банковского менеджмента на основе оценки результатов работы, соблюдения законов и инструкций, принятой системы контроля</a:t>
            </a:r>
          </a:p>
          <a:p>
            <a:pPr marL="0" indent="0" eaLnBrk="1" hangingPunct="1">
              <a:spcBef>
                <a:spcPts val="400"/>
              </a:spcBef>
              <a:buFont typeface="Arial" charset="0"/>
              <a:buNone/>
            </a:pPr>
            <a:r>
              <a:rPr lang="ru-RU" altLang="ru-RU" sz="1800" b="1" dirty="0" smtClean="0">
                <a:latin typeface="Arial" charset="0"/>
                <a:cs typeface="Arial" charset="0"/>
              </a:rPr>
              <a:t> 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E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earnings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(доходность,  прибыльность)</a:t>
            </a:r>
            <a:endParaRPr lang="ru-RU" altLang="ru-RU" sz="18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 эффективность деятельности банка, источники получения прибыли, ее достаточность для будущего развития банка</a:t>
            </a:r>
          </a:p>
          <a:p>
            <a:pPr marL="0" indent="0" eaLnBrk="1" hangingPunct="1">
              <a:spcBef>
                <a:spcPts val="300"/>
              </a:spcBef>
              <a:buFont typeface="Arial" charset="0"/>
              <a:buNone/>
            </a:pPr>
            <a:r>
              <a:rPr lang="ru-RU" altLang="ru-RU" sz="1800" b="1" dirty="0" smtClean="0">
                <a:latin typeface="Arial" charset="0"/>
                <a:cs typeface="Arial" charset="0"/>
              </a:rPr>
              <a:t> </a:t>
            </a: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L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liquidity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(ликвидность)</a:t>
            </a:r>
            <a:endParaRPr lang="ru-RU" altLang="ru-RU" sz="18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spcAft>
                <a:spcPts val="600"/>
              </a:spcAft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 наличие достаточной ликвидности у банка с точки зрения своевременного исполнения его обязательств</a:t>
            </a:r>
          </a:p>
          <a:p>
            <a:pPr marL="0" indent="0" eaLnBrk="1" hangingPunct="1">
              <a:spcBef>
                <a:spcPts val="300"/>
              </a:spcBef>
              <a:buFont typeface="Arial" charset="0"/>
              <a:buNone/>
            </a:pPr>
            <a:r>
              <a:rPr lang="ru-RU" altLang="ru-RU" sz="1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S 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—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sensitivity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to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1800" b="1" dirty="0" err="1" smtClean="0">
                <a:solidFill>
                  <a:srgbClr val="7030A0"/>
                </a:solidFill>
                <a:latin typeface="Arial" charset="0"/>
                <a:cs typeface="Arial" charset="0"/>
              </a:rPr>
              <a:t>risk</a:t>
            </a:r>
            <a:r>
              <a:rPr lang="ru-RU" altLang="ru-RU" sz="1800" b="1" dirty="0" smtClean="0">
                <a:solidFill>
                  <a:srgbClr val="7030A0"/>
                </a:solidFill>
                <a:latin typeface="Arial" charset="0"/>
                <a:cs typeface="Arial" charset="0"/>
              </a:rPr>
              <a:t> (чувствительность к риску)</a:t>
            </a:r>
            <a:endParaRPr lang="ru-RU" altLang="ru-RU" sz="1800" dirty="0" smtClean="0">
              <a:solidFill>
                <a:srgbClr val="7030A0"/>
              </a:solidFill>
              <a:latin typeface="Arial" charset="0"/>
              <a:cs typeface="Arial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ru-RU" altLang="ru-RU" sz="1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… чувствительность финансового состояния банка к изменению процентных ставок и других рыночных индикаторов</a:t>
            </a:r>
          </a:p>
        </p:txBody>
      </p:sp>
    </p:spTree>
    <p:extLst>
      <p:ext uri="{BB962C8B-B14F-4D97-AF65-F5344CB8AC3E}">
        <p14:creationId xmlns:p14="http://schemas.microsoft.com/office/powerpoint/2010/main" val="57877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4316B2BB-E5F2-4A1B-B0EF-C58059D55A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sz="1000">
                <a:cs typeface="Arial" pitchFamily="34" charset="0"/>
              </a:rPr>
              <a:t>Дисциплина «Название дисциплины»</a:t>
            </a:r>
          </a:p>
          <a:p>
            <a:r>
              <a:rPr lang="ru-RU">
                <a:cs typeface="Arial" pitchFamily="34" charset="0"/>
              </a:rPr>
              <a:t>Тема «Название темы»</a:t>
            </a:r>
            <a:endParaRPr lang="ru-RU" dirty="0">
              <a:cs typeface="Arial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body" sz="quarter" idx="15"/>
          </p:nvPr>
        </p:nvSpPr>
        <p:spPr>
          <a:xfrm>
            <a:off x="213756" y="0"/>
            <a:ext cx="8657112" cy="6970816"/>
          </a:xfrm>
        </p:spPr>
        <p:txBody>
          <a:bodyPr>
            <a:normAutofit fontScale="60000" lnSpcReduction="20000"/>
          </a:bodyPr>
          <a:lstStyle/>
          <a:p>
            <a:pPr indent="363538" algn="ctr">
              <a:spcAft>
                <a:spcPts val="600"/>
              </a:spcAft>
            </a:pPr>
            <a:r>
              <a:rPr lang="ru-RU" sz="3300" b="1" dirty="0" smtClean="0">
                <a:solidFill>
                  <a:srgbClr val="FF0000"/>
                </a:solidFill>
                <a:cs typeface="Arial" pitchFamily="34" charset="0"/>
              </a:rPr>
              <a:t>2.4 Особенности формирования банковских стратегий</a:t>
            </a:r>
          </a:p>
          <a:p>
            <a:pPr indent="363538"/>
            <a:r>
              <a:rPr lang="ru-RU" sz="3000" dirty="0" smtClean="0">
                <a:cs typeface="Arial" pitchFamily="34" charset="0"/>
              </a:rPr>
              <a:t>Стратегия </a:t>
            </a:r>
            <a:r>
              <a:rPr lang="ru-RU" sz="3000" dirty="0">
                <a:cs typeface="Arial" pitchFamily="34" charset="0"/>
              </a:rPr>
              <a:t>развития банка представляет собой концептуально-программную основу деятельности банка, которая определяет главные цели и задачи, а также пути их </a:t>
            </a:r>
            <a:r>
              <a:rPr lang="ru-RU" sz="3000" dirty="0" smtClean="0">
                <a:cs typeface="Arial" pitchFamily="34" charset="0"/>
              </a:rPr>
              <a:t>выполнения. </a:t>
            </a:r>
            <a:endParaRPr lang="ru-RU" sz="3000" dirty="0">
              <a:cs typeface="Arial" pitchFamily="34" charset="0"/>
            </a:endParaRPr>
          </a:p>
          <a:p>
            <a:pPr indent="363538">
              <a:spcBef>
                <a:spcPts val="600"/>
              </a:spcBef>
            </a:pPr>
            <a:r>
              <a:rPr lang="ru-RU" sz="3000" dirty="0" smtClean="0">
                <a:cs typeface="Arial" pitchFamily="34" charset="0"/>
              </a:rPr>
              <a:t>Стратегия </a:t>
            </a:r>
            <a:r>
              <a:rPr lang="ru-RU" sz="3000" dirty="0">
                <a:cs typeface="Arial" pitchFamily="34" charset="0"/>
              </a:rPr>
              <a:t>служит </a:t>
            </a:r>
            <a:r>
              <a:rPr lang="ru-RU" sz="3000" dirty="0" smtClean="0">
                <a:cs typeface="Arial" pitchFamily="34" charset="0"/>
              </a:rPr>
              <a:t>ориентиром </a:t>
            </a:r>
            <a:r>
              <a:rPr lang="ru-RU" sz="3000" dirty="0">
                <a:cs typeface="Arial" pitchFamily="34" charset="0"/>
              </a:rPr>
              <a:t>для принятия руководителями (менеджментом) банка основных решений по развитию предполагаемых сегментов рынка банковских услуг, банковских продуктов и технологий, организационной структуры, оценке рисков и прибыльности банка. </a:t>
            </a:r>
            <a:endParaRPr lang="ru-RU" sz="3000" dirty="0" smtClean="0">
              <a:cs typeface="Arial" pitchFamily="34" charset="0"/>
            </a:endParaRPr>
          </a:p>
          <a:p>
            <a:pPr indent="363538">
              <a:spcBef>
                <a:spcPts val="600"/>
              </a:spcBef>
              <a:spcAft>
                <a:spcPts val="600"/>
              </a:spcAft>
            </a:pPr>
            <a:r>
              <a:rPr lang="ru-RU" sz="3000" dirty="0" smtClean="0">
                <a:cs typeface="Arial" pitchFamily="34" charset="0"/>
              </a:rPr>
              <a:t>Процесс разработки корпоративной банковской стратегии предполагает формулирование миссии банка и этических ценностей банковского бизнеса.</a:t>
            </a:r>
          </a:p>
          <a:p>
            <a:pPr indent="363538" algn="r">
              <a:spcBef>
                <a:spcPts val="600"/>
              </a:spcBef>
              <a:spcAft>
                <a:spcPts val="600"/>
              </a:spcAft>
            </a:pPr>
            <a:r>
              <a:rPr lang="ru-RU" sz="2700" b="1" i="1" dirty="0" smtClean="0">
                <a:cs typeface="Arial" pitchFamily="34" charset="0"/>
              </a:rPr>
              <a:t>Пример по ПАО ВТБ</a:t>
            </a:r>
          </a:p>
          <a:p>
            <a:pPr indent="363538"/>
            <a:r>
              <a:rPr lang="ru-RU" sz="3000" b="1" dirty="0" smtClean="0">
                <a:solidFill>
                  <a:srgbClr val="7030A0"/>
                </a:solidFill>
              </a:rPr>
              <a:t>Миссия: </a:t>
            </a:r>
          </a:p>
          <a:p>
            <a:pPr indent="363538"/>
            <a:r>
              <a:rPr lang="ru-RU" sz="3000" dirty="0" smtClean="0"/>
              <a:t>Мы </a:t>
            </a:r>
            <a:r>
              <a:rPr lang="ru-RU" sz="3000" dirty="0"/>
              <a:t>предоставляем финансовые услуги международного уровня, чтобы сделать более обеспеченным будущее наших клиентов, акционеров и общества в целом</a:t>
            </a:r>
            <a:r>
              <a:rPr lang="ru-RU" sz="3000" dirty="0" smtClean="0"/>
              <a:t>».</a:t>
            </a:r>
          </a:p>
          <a:p>
            <a:pPr indent="363538">
              <a:spcBef>
                <a:spcPts val="600"/>
              </a:spcBef>
              <a:spcAft>
                <a:spcPts val="600"/>
              </a:spcAft>
            </a:pPr>
            <a:r>
              <a:rPr lang="ru-RU" sz="3000" b="1" dirty="0" smtClean="0">
                <a:solidFill>
                  <a:srgbClr val="7030A0"/>
                </a:solidFill>
              </a:rPr>
              <a:t>Этические ценности:</a:t>
            </a:r>
            <a:endParaRPr lang="ru-RU" sz="3000" b="1" dirty="0">
              <a:solidFill>
                <a:srgbClr val="7030A0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3000" dirty="0" smtClean="0"/>
              <a:t>банк </a:t>
            </a:r>
            <a:r>
              <a:rPr lang="ru-RU" sz="3000" dirty="0"/>
              <a:t>стремится к наивысшим стандартам обслуживания клиентов, защищает интересы каждого клиента, гарантируя каждому клиенту конфиденциальность</a:t>
            </a:r>
            <a:r>
              <a:rPr lang="ru-RU" sz="3000" dirty="0" smtClean="0"/>
              <a:t>;</a:t>
            </a:r>
          </a:p>
          <a:p>
            <a:pPr marL="342900" indent="-342900">
              <a:buFontTx/>
              <a:buChar char="-"/>
            </a:pPr>
            <a:r>
              <a:rPr lang="ru-RU" sz="3000" dirty="0"/>
              <a:t>банк соблюдает законы, этические нормы и правила честного ведения бизнеса, без- условно исполняет свои обязательства и дорожит своей репутацией; </a:t>
            </a:r>
            <a:endParaRPr lang="ru-RU" sz="3000" dirty="0" smtClean="0"/>
          </a:p>
          <a:p>
            <a:pPr marL="342900" indent="-342900">
              <a:buFontTx/>
              <a:buChar char="-"/>
            </a:pPr>
            <a:r>
              <a:rPr lang="ru-RU" sz="3000" dirty="0" smtClean="0"/>
              <a:t>банк </a:t>
            </a:r>
            <a:r>
              <a:rPr lang="ru-RU" sz="3000" dirty="0"/>
              <a:t>не финансирует экологически вредные и социально опасные производства, проекты и программы …   </a:t>
            </a:r>
            <a:endParaRPr lang="ru-RU" sz="3000" dirty="0" smtClean="0"/>
          </a:p>
          <a:p>
            <a:pPr marL="342900" indent="-342900">
              <a:buFontTx/>
              <a:buChar char="-"/>
            </a:pPr>
            <a:r>
              <a:rPr lang="ru-RU" sz="3000" dirty="0" smtClean="0"/>
              <a:t>и </a:t>
            </a:r>
            <a:r>
              <a:rPr lang="ru-RU" sz="3000" dirty="0" err="1"/>
              <a:t>т.п</a:t>
            </a:r>
            <a:endParaRPr lang="ru-RU" sz="3000" dirty="0"/>
          </a:p>
          <a:p>
            <a:pPr indent="363538"/>
            <a:endParaRPr lang="ru-RU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14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843808" y="1124744"/>
            <a:ext cx="3312368" cy="50405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99792" y="1124744"/>
            <a:ext cx="35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Анализ конкурентной среды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844706" y="159459"/>
            <a:ext cx="759860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 smtClean="0"/>
              <a:t>Схема процесса разработки и уточнения стратегии</a:t>
            </a:r>
            <a:endParaRPr lang="ru-RU" sz="21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71600" y="3284984"/>
            <a:ext cx="2880320" cy="86409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36096" y="3284984"/>
            <a:ext cx="2880320" cy="79208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42997" y="4523422"/>
            <a:ext cx="3816424" cy="504056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843808" y="4523422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Выполнение стратегии</a:t>
            </a:r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51009" y="5629285"/>
            <a:ext cx="3600400" cy="634582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780801" y="5581403"/>
            <a:ext cx="3726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Контроль выполнения стратегии</a:t>
            </a:r>
            <a:endParaRPr lang="ru-RU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5508104" y="3429000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Выбор стратегии</a:t>
            </a:r>
            <a:endParaRPr lang="ru-RU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971600" y="3356992"/>
            <a:ext cx="2736304" cy="743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000" dirty="0" smtClean="0"/>
              <a:t>Формулировка миссии и ценностей банка</a:t>
            </a:r>
            <a:endParaRPr lang="ru-RU" sz="2000" dirty="0"/>
          </a:p>
        </p:txBody>
      </p:sp>
      <p:cxnSp>
        <p:nvCxnSpPr>
          <p:cNvPr id="26" name="Прямая со стрелкой 25"/>
          <p:cNvCxnSpPr>
            <a:stCxn id="7" idx="3"/>
            <a:endCxn id="8" idx="1"/>
          </p:cNvCxnSpPr>
          <p:nvPr/>
        </p:nvCxnSpPr>
        <p:spPr>
          <a:xfrm flipV="1">
            <a:off x="3851920" y="3681028"/>
            <a:ext cx="1584176" cy="360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7020272" y="256490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4880758" y="4077072"/>
            <a:ext cx="627346" cy="4361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9" idx="2"/>
          </p:cNvCxnSpPr>
          <p:nvPr/>
        </p:nvCxnSpPr>
        <p:spPr>
          <a:xfrm>
            <a:off x="4551209" y="5027478"/>
            <a:ext cx="44542" cy="55392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V="1">
            <a:off x="2051720" y="2564904"/>
            <a:ext cx="0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915816" y="2204864"/>
            <a:ext cx="3240360" cy="792088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2843808" y="2204864"/>
            <a:ext cx="3384376" cy="743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ru-RU" sz="2000" dirty="0" smtClean="0"/>
              <a:t>Определение стратегических целей и задач</a:t>
            </a:r>
            <a:endParaRPr lang="ru-RU" sz="2000" dirty="0"/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2051720" y="2564904"/>
            <a:ext cx="864096" cy="60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25" idx="3"/>
          </p:cNvCxnSpPr>
          <p:nvPr/>
        </p:nvCxnSpPr>
        <p:spPr>
          <a:xfrm>
            <a:off x="6228184" y="2558807"/>
            <a:ext cx="792088" cy="60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4427984" y="170080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55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0"/>
            <a:ext cx="8208912" cy="617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i="1" dirty="0"/>
              <a:t>Примеры формулировок миссий банков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ПАО «Сбербанк»:  </a:t>
            </a:r>
            <a:r>
              <a:rPr lang="ru-RU" sz="2000" dirty="0"/>
              <a:t>«Мы даем людям уверенность и надежность, мы делаем их жизнь лучше, помогая реализовывать устремления и мечты». </a:t>
            </a:r>
          </a:p>
          <a:p>
            <a:pPr>
              <a:spcBef>
                <a:spcPts val="600"/>
              </a:spcBef>
            </a:pPr>
            <a:r>
              <a:rPr lang="ru-RU" sz="2000" b="1" dirty="0" smtClean="0">
                <a:solidFill>
                  <a:srgbClr val="FF0000"/>
                </a:solidFill>
              </a:rPr>
              <a:t>ПАО </a:t>
            </a:r>
            <a:r>
              <a:rPr lang="ru-RU" sz="2000" b="1" dirty="0">
                <a:solidFill>
                  <a:srgbClr val="FF0000"/>
                </a:solidFill>
              </a:rPr>
              <a:t>«ВТБ»:  </a:t>
            </a:r>
            <a:r>
              <a:rPr lang="ru-RU" sz="2000" dirty="0"/>
              <a:t>«Мы предоставляем финансовые услуги международного уровня, чтобы сделать более обеспеченным будущее наших клиентов, акционеров и общества в целом».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ПАО </a:t>
            </a:r>
            <a:r>
              <a:rPr lang="ru-RU" sz="2000" b="1" dirty="0">
                <a:solidFill>
                  <a:srgbClr val="FF0000"/>
                </a:solidFill>
              </a:rPr>
              <a:t>«</a:t>
            </a:r>
            <a:r>
              <a:rPr lang="ru-RU" sz="2000" b="1" dirty="0" err="1">
                <a:solidFill>
                  <a:srgbClr val="FF0000"/>
                </a:solidFill>
              </a:rPr>
              <a:t>Россельхозбанк</a:t>
            </a:r>
            <a:r>
              <a:rPr lang="ru-RU" sz="2000" b="1" dirty="0">
                <a:solidFill>
                  <a:srgbClr val="FF0000"/>
                </a:solidFill>
              </a:rPr>
              <a:t>»:</a:t>
            </a:r>
            <a:r>
              <a:rPr lang="ru-RU" sz="2000" b="1" dirty="0"/>
              <a:t> </a:t>
            </a:r>
            <a:r>
              <a:rPr lang="ru-RU" sz="2000" dirty="0"/>
              <a:t>«Реализация функций рыночного инструмента государственной поддержки в отраслях и сегментах экономики, в том числе агропромышленного, </a:t>
            </a:r>
            <a:r>
              <a:rPr lang="ru-RU" sz="2000" dirty="0" err="1"/>
              <a:t>рыбохозяйственного</a:t>
            </a:r>
            <a:r>
              <a:rPr lang="ru-RU" sz="2000" dirty="0"/>
              <a:t> и лесопромышленного комплексов, содействие формированию и функционированию национальной финансово-кредитной системы, эффективное и комплексное удовлетворение платежеспособного спроса бизнеса и населения в качественных банковских и сопутствующих финансовых продуктах и услугах».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ПАО </a:t>
            </a:r>
            <a:r>
              <a:rPr lang="ru-RU" sz="2000" b="1" dirty="0">
                <a:solidFill>
                  <a:srgbClr val="FF0000"/>
                </a:solidFill>
              </a:rPr>
              <a:t>«Приморье»: </a:t>
            </a:r>
            <a:r>
              <a:rPr lang="ru-RU" sz="2000" dirty="0"/>
              <a:t>«Создание экономически эффективной  и социально востребованной бизнес-модели, обладающей позитивной репутацией во внешней среде и наличием корпоративных ценностей».</a:t>
            </a:r>
          </a:p>
        </p:txBody>
      </p:sp>
    </p:spTree>
    <p:extLst>
      <p:ext uri="{BB962C8B-B14F-4D97-AF65-F5344CB8AC3E}">
        <p14:creationId xmlns:p14="http://schemas.microsoft.com/office/powerpoint/2010/main" val="12821799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0"/>
            <a:ext cx="885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C00000"/>
                </a:solidFill>
              </a:rPr>
              <a:t>Миссия банка </a:t>
            </a:r>
            <a:r>
              <a:rPr lang="ru-RU" sz="2000" dirty="0"/>
              <a:t>- </a:t>
            </a:r>
            <a:r>
              <a:rPr lang="ru-RU" sz="2000" b="1" i="1" dirty="0"/>
              <a:t>философия и смысл существования банка, формулировка ценностей банковского бизнеса</a:t>
            </a:r>
            <a:r>
              <a:rPr lang="ru-RU" sz="2000" dirty="0"/>
              <a:t>.</a:t>
            </a:r>
            <a:r>
              <a:rPr lang="ru-RU" sz="2000" b="1" i="1"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764704"/>
            <a:ext cx="88569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000" b="1" dirty="0">
                <a:solidFill>
                  <a:srgbClr val="C00000"/>
                </a:solidFill>
              </a:rPr>
              <a:t>Философия банка </a:t>
            </a:r>
            <a:r>
              <a:rPr lang="ru-RU" sz="2000" b="1" i="1" dirty="0"/>
              <a:t>- перечень этических ценностей, которые банк разделяет и которым будет добровольно следовать в отношениях с участниками, сотрудниками, партнёрами, регулирующими органами и другими связанными с его деятельностью лицами.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631" y="2508139"/>
            <a:ext cx="892899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spcAft>
                <a:spcPts val="600"/>
              </a:spcAft>
            </a:pPr>
            <a:r>
              <a:rPr lang="ru-RU" sz="2000" b="1" dirty="0" smtClean="0">
                <a:solidFill>
                  <a:srgbClr val="7030A0"/>
                </a:solidFill>
              </a:rPr>
              <a:t>Примеры формулировок </a:t>
            </a:r>
            <a:r>
              <a:rPr lang="ru-RU" sz="2000" b="1" dirty="0">
                <a:solidFill>
                  <a:srgbClr val="7030A0"/>
                </a:solidFill>
              </a:rPr>
              <a:t>этических ценностей философии  банка:</a:t>
            </a:r>
          </a:p>
          <a:p>
            <a:r>
              <a:rPr lang="ru-RU" b="1" i="1" dirty="0"/>
              <a:t>- банк стремится к наивысшим стандартам обслуживания клиентов, защищает интересы каждого клиента, гарантируя каждому клиенту конфиденциальность;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08" y="4220796"/>
            <a:ext cx="8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- банк соблюдает законы, этические нормы и правила честного ведения бизнеса, безусловно исполняет свои обязательства и дорожит своей репутацией;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5008" y="5277888"/>
            <a:ext cx="892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/>
              <a:t>- банк не финансирует экологически вредные и социально опасные производства, проекты и программы …   и </a:t>
            </a:r>
            <a:r>
              <a:rPr lang="ru-RU" b="1" i="1" dirty="0" err="1"/>
              <a:t>т.п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4505358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302" y="295200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/>
              <a:t>Основные задачи </a:t>
            </a:r>
            <a:r>
              <a:rPr lang="ru-RU" sz="2200" b="1" dirty="0"/>
              <a:t>стратегии развития бан</a:t>
            </a:r>
            <a:r>
              <a:rPr lang="ru-RU" sz="2400" b="1" dirty="0"/>
              <a:t>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908720"/>
            <a:ext cx="81369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sz="2200" b="1" dirty="0">
                <a:solidFill>
                  <a:srgbClr val="C00000"/>
                </a:solidFill>
              </a:rPr>
              <a:t>В области эффективности деятельности:</a:t>
            </a:r>
          </a:p>
          <a:p>
            <a:endParaRPr lang="ru-RU" sz="2200" dirty="0"/>
          </a:p>
          <a:p>
            <a:r>
              <a:rPr lang="ru-RU" sz="2200" dirty="0"/>
              <a:t>- обеспечить максимальную прибыльность бизнеса;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1988840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рассредоточить средства кредитного портфеля и иных доходных активов с целью снижения экономических рисков;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560" y="2708920"/>
            <a:ext cx="820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увеличить эффективность корпоративного управления путём внедрения высоких стандартов;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3429000"/>
            <a:ext cx="7992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повышать эффективность операционной системы;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3568" y="3861048"/>
            <a:ext cx="80648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/>
              <a:t>- разрабатывать и реализовывать программы для развития и обучения персонала, стимулировать мотивацию обученного персонала на основе понимания уникальности и неповторимости человеческого актива данного банка и влияния на увеличение конкурентной способности.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544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404664"/>
            <a:ext cx="84969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spcAft>
                <a:spcPts val="600"/>
              </a:spcAft>
            </a:pPr>
            <a:r>
              <a:rPr lang="ru-RU" sz="2100" b="1" dirty="0">
                <a:solidFill>
                  <a:srgbClr val="C00000"/>
                </a:solidFill>
              </a:rPr>
              <a:t>В области повышения конкурентоспособности:</a:t>
            </a:r>
          </a:p>
          <a:p>
            <a:r>
              <a:rPr lang="ru-RU" sz="2100" dirty="0"/>
              <a:t>-  расширять клиентскую базу и спектр предлагаемых услуг для корпоративных и частных клиентов;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8788" y="1430199"/>
            <a:ext cx="84969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- улучшать качество обслуживания клиентов;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5433" y="1830308"/>
            <a:ext cx="83468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- расширять внедрение продуктов инноваций и высоких технологий;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2672" y="2486511"/>
            <a:ext cx="8424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- развивать альтернативные возможности обслуживания и продаж в комплексе с увеличением количества офисов;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3194397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- устанавливать и развивать с потребителями услуг банка партнёрские долговременные отношения, находить взаимовыгодные финансовые решения для крупного, среднего, малого бизнеса, нерезидентов банка и физических лиц;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2672" y="4522192"/>
            <a:ext cx="864096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dirty="0"/>
              <a:t>- последовательно реализовывать созданную систему отношений с клиентами на основе создания ценностных цепочек: "целевой клиент - предложение ему банковского продукта - банковское обслуживание - ценность и выгода для клиента - доходность банка».</a:t>
            </a:r>
          </a:p>
        </p:txBody>
      </p:sp>
    </p:spTree>
    <p:extLst>
      <p:ext uri="{BB962C8B-B14F-4D97-AF65-F5344CB8AC3E}">
        <p14:creationId xmlns:p14="http://schemas.microsoft.com/office/powerpoint/2010/main" val="204376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016" y="122681"/>
            <a:ext cx="88569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dirty="0" smtClean="0">
                <a:solidFill>
                  <a:srgbClr val="FF0000"/>
                </a:solidFill>
              </a:rPr>
              <a:t>Классификация стратегий управления </a:t>
            </a:r>
          </a:p>
          <a:p>
            <a:pPr algn="ctr"/>
            <a:r>
              <a:rPr lang="ru-RU" sz="2100" dirty="0" smtClean="0">
                <a:solidFill>
                  <a:srgbClr val="FF0000"/>
                </a:solidFill>
              </a:rPr>
              <a:t>банковской деятельностью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1556792"/>
            <a:ext cx="806489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7030A0"/>
                </a:solidFill>
              </a:rPr>
              <a:t>1</a:t>
            </a:r>
            <a:r>
              <a:rPr lang="ru-RU" sz="2100" b="1" dirty="0" smtClean="0">
                <a:solidFill>
                  <a:srgbClr val="7030A0"/>
                </a:solidFill>
              </a:rPr>
              <a:t>. Корпоративные (базовые) стратегии:</a:t>
            </a:r>
          </a:p>
          <a:p>
            <a:pPr>
              <a:spcBef>
                <a:spcPts val="1200"/>
              </a:spcBef>
            </a:pPr>
            <a:r>
              <a:rPr lang="ru-RU" b="1" i="1" dirty="0" smtClean="0"/>
              <a:t>1.1. </a:t>
            </a:r>
            <a:r>
              <a:rPr lang="ru-RU" sz="2000" b="1" i="1" dirty="0" smtClean="0"/>
              <a:t>Стратегия ускоренного (концентрированного) роста </a:t>
            </a:r>
            <a:endParaRPr lang="ru-RU" sz="20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2420888"/>
            <a:ext cx="784887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i="1" dirty="0" smtClean="0"/>
              <a:t>1.2. Стратегия ограниченного роста (через интегрирование и</a:t>
            </a:r>
            <a:r>
              <a:rPr lang="en-US" sz="2000" b="1" i="1" dirty="0" smtClean="0"/>
              <a:t>/</a:t>
            </a:r>
            <a:r>
              <a:rPr lang="ru-RU" sz="2000" b="1" i="1" dirty="0" smtClean="0"/>
              <a:t>или диверсификацию)</a:t>
            </a:r>
          </a:p>
          <a:p>
            <a:pPr>
              <a:lnSpc>
                <a:spcPct val="120000"/>
              </a:lnSpc>
            </a:pPr>
            <a:r>
              <a:rPr lang="ru-RU" sz="2000" b="1" i="1" dirty="0" smtClean="0"/>
              <a:t>1.3. Стратегия сокращения (сжатия) масштабов деятельности</a:t>
            </a:r>
          </a:p>
          <a:p>
            <a:pPr>
              <a:lnSpc>
                <a:spcPct val="120000"/>
              </a:lnSpc>
            </a:pPr>
            <a:r>
              <a:rPr lang="ru-RU" sz="2000" b="1" i="1" dirty="0" smtClean="0"/>
              <a:t>1.4. Стратегия комбинирования динамики и стадий развития</a:t>
            </a:r>
          </a:p>
          <a:p>
            <a:endParaRPr lang="ru-RU" sz="20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4365105"/>
            <a:ext cx="79928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i="1" dirty="0" smtClean="0"/>
          </a:p>
          <a:p>
            <a:r>
              <a:rPr lang="ru-RU" sz="2400" b="1" i="1" dirty="0" smtClean="0"/>
              <a:t> </a:t>
            </a:r>
          </a:p>
          <a:p>
            <a:endParaRPr lang="ru-RU" sz="2400" dirty="0" smtClean="0"/>
          </a:p>
          <a:p>
            <a:endParaRPr lang="ru-RU" sz="2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9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9552" y="260648"/>
            <a:ext cx="7920880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endParaRPr lang="ru-RU" sz="2000" b="1" i="1" dirty="0" smtClean="0"/>
          </a:p>
          <a:p>
            <a:pPr algn="ctr"/>
            <a:r>
              <a:rPr lang="ru-RU" sz="2100" b="1" dirty="0" smtClean="0">
                <a:solidFill>
                  <a:srgbClr val="7030A0"/>
                </a:solidFill>
              </a:rPr>
              <a:t>2. Функциональные </a:t>
            </a:r>
            <a:r>
              <a:rPr lang="ru-RU" sz="2100" b="1" dirty="0" err="1" smtClean="0">
                <a:solidFill>
                  <a:srgbClr val="7030A0"/>
                </a:solidFill>
              </a:rPr>
              <a:t>внутрибанковские</a:t>
            </a:r>
            <a:r>
              <a:rPr lang="ru-RU" sz="2100" b="1" dirty="0" smtClean="0">
                <a:solidFill>
                  <a:srgbClr val="7030A0"/>
                </a:solidFill>
              </a:rPr>
              <a:t> стратегии:</a:t>
            </a:r>
          </a:p>
          <a:p>
            <a:pPr>
              <a:spcBef>
                <a:spcPts val="600"/>
              </a:spcBef>
            </a:pPr>
            <a:r>
              <a:rPr lang="ru-RU" sz="2000" b="1" i="1" dirty="0" smtClean="0"/>
              <a:t>2.1. Кредитно-инвестиционная стратегия</a:t>
            </a:r>
          </a:p>
          <a:p>
            <a:r>
              <a:rPr lang="ru-RU" sz="2000" b="1" i="1" dirty="0" smtClean="0"/>
              <a:t>2.2. Депозитно-аккумуляционная стратегия</a:t>
            </a:r>
          </a:p>
          <a:p>
            <a:r>
              <a:rPr lang="ru-RU" sz="2000" b="1" i="1" dirty="0" smtClean="0"/>
              <a:t>2.3. Стратегия управления банковскими рисками.</a:t>
            </a:r>
          </a:p>
          <a:p>
            <a:r>
              <a:rPr lang="ru-RU" sz="2000" b="1" i="1" dirty="0" smtClean="0"/>
              <a:t>2.4. Стратегия обеспечения ликвидности</a:t>
            </a:r>
          </a:p>
          <a:p>
            <a:pPr>
              <a:lnSpc>
                <a:spcPct val="110000"/>
              </a:lnSpc>
            </a:pPr>
            <a:r>
              <a:rPr lang="ru-RU" sz="2000" b="1" i="1" dirty="0" smtClean="0"/>
              <a:t>2.5. Процентно-ценовая стратегия</a:t>
            </a:r>
          </a:p>
          <a:p>
            <a:pPr>
              <a:lnSpc>
                <a:spcPct val="110000"/>
              </a:lnSpc>
            </a:pPr>
            <a:r>
              <a:rPr lang="ru-RU" sz="2000" b="1" i="1" dirty="0" smtClean="0"/>
              <a:t>2.6. Маркетинговая стратегия </a:t>
            </a:r>
            <a:endParaRPr lang="ru-RU" sz="20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539552" y="3645024"/>
            <a:ext cx="61206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/>
              <a:t>3.1. Информационно-технологическая стратегия</a:t>
            </a:r>
          </a:p>
          <a:p>
            <a:r>
              <a:rPr lang="ru-RU" sz="2000" b="1" i="1" dirty="0" smtClean="0"/>
              <a:t>3.2. Интеграционная (региональная) стратегия</a:t>
            </a:r>
          </a:p>
          <a:p>
            <a:r>
              <a:rPr lang="ru-RU" sz="2000" b="1" i="1" dirty="0" smtClean="0"/>
              <a:t>3.3. Организационная стратегия </a:t>
            </a:r>
          </a:p>
          <a:p>
            <a:r>
              <a:rPr lang="ru-RU" sz="2000" b="1" i="1" dirty="0" smtClean="0"/>
              <a:t>3.4. Стратегия управления персоналом </a:t>
            </a:r>
          </a:p>
          <a:p>
            <a:endParaRPr lang="ru-RU" sz="2000" b="1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1560" y="3212976"/>
            <a:ext cx="79208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00" b="1" dirty="0" smtClean="0">
                <a:solidFill>
                  <a:srgbClr val="7030A0"/>
                </a:solidFill>
              </a:rPr>
              <a:t>3. Стратегии обеспечения банковской деятельности:</a:t>
            </a:r>
            <a:endParaRPr lang="ru-RU" sz="21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65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1579" y="10155"/>
            <a:ext cx="77768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ctr"/>
            <a:r>
              <a:rPr lang="ru-RU" sz="2100" dirty="0" smtClean="0">
                <a:solidFill>
                  <a:srgbClr val="C00000"/>
                </a:solidFill>
              </a:rPr>
              <a:t>Стратегия развития является неотъемлемым звеном корпоративного управления в банках </a:t>
            </a:r>
            <a:endParaRPr lang="ru-RU" sz="21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4583" y="898357"/>
            <a:ext cx="849085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/>
            <a:r>
              <a:rPr lang="ru-RU" dirty="0" smtClean="0"/>
              <a:t>Оценка стратегии развития банка относится к области стратегического риска и подлежит обязательному включению в перечень вопросов при ежегодной самооценке банками корпоративного управления.</a:t>
            </a:r>
          </a:p>
          <a:p>
            <a:pPr indent="363538">
              <a:spcBef>
                <a:spcPts val="1200"/>
              </a:spcBef>
            </a:pPr>
            <a:r>
              <a:rPr lang="ru-RU" dirty="0" smtClean="0"/>
              <a:t>Проверка самооценки входит обязательным разделом в любой акт комплексной проверки банка со стороны Центрального банка РФ</a:t>
            </a:r>
            <a:r>
              <a:rPr lang="ru-RU" sz="2000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6021288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29842" y="2591128"/>
            <a:ext cx="881415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    Самооценка </a:t>
            </a:r>
            <a:r>
              <a:rPr lang="ru-RU" b="1" dirty="0">
                <a:solidFill>
                  <a:srgbClr val="C00000"/>
                </a:solidFill>
              </a:rPr>
              <a:t>состояния корпоративного </a:t>
            </a:r>
            <a:r>
              <a:rPr lang="ru-RU" b="1" dirty="0" smtClean="0">
                <a:solidFill>
                  <a:srgbClr val="C00000"/>
                </a:solidFill>
              </a:rPr>
              <a:t>управления </a:t>
            </a:r>
            <a:r>
              <a:rPr lang="ru-RU" dirty="0" smtClean="0"/>
              <a:t>должна </a:t>
            </a:r>
            <a:r>
              <a:rPr lang="ru-RU" dirty="0"/>
              <a:t>проводиться не реже одного раза в год Советом директоров (наблюдательным советом) по следующим направлениям:</a:t>
            </a:r>
          </a:p>
          <a:p>
            <a:r>
              <a:rPr lang="ru-RU" dirty="0"/>
              <a:t>- распределение полномочий между органами управления;</a:t>
            </a:r>
          </a:p>
          <a:p>
            <a:r>
              <a:rPr lang="ru-RU" dirty="0"/>
              <a:t>- утверждение стратегии развития кредитной организации и контроль за ее реализацией;</a:t>
            </a:r>
          </a:p>
          <a:p>
            <a:r>
              <a:rPr lang="ru-RU" dirty="0"/>
              <a:t>- предотвращение конфликтов интересов между участниками (акционерами) банка, исполнительными органами, служащими, кредиторами, вкладчиками и иными группами лиц;</a:t>
            </a:r>
          </a:p>
          <a:p>
            <a:r>
              <a:rPr lang="ru-RU" dirty="0"/>
              <a:t>- координация управления банковскими рисками;</a:t>
            </a:r>
          </a:p>
          <a:p>
            <a:r>
              <a:rPr lang="ru-RU" dirty="0"/>
              <a:t>- определение правил и процедур, обеспечивающих соблюдение принципов профессиональной этики;</a:t>
            </a:r>
          </a:p>
          <a:p>
            <a:r>
              <a:rPr lang="ru-RU" dirty="0"/>
              <a:t>- мониторинг системы внутреннего контроля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255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-99392"/>
            <a:ext cx="8640960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Стратегия развития коммерческого банка может служить основой для разработки бизнес-планов кредитной </a:t>
            </a:r>
            <a:r>
              <a:rPr lang="ru-RU" sz="2000" b="1" dirty="0" smtClean="0">
                <a:solidFill>
                  <a:srgbClr val="FF0000"/>
                </a:solidFill>
              </a:rPr>
              <a:t>организации </a:t>
            </a:r>
          </a:p>
          <a:p>
            <a:pPr algn="ctr"/>
            <a:r>
              <a:rPr lang="ru-RU" sz="2000" dirty="0" smtClean="0"/>
              <a:t>(типовая структура бизнес-плана в Указании Банка России №1179-У) </a:t>
            </a:r>
            <a:endParaRPr lang="ru-RU" sz="2000" dirty="0"/>
          </a:p>
          <a:p>
            <a:pPr indent="269875"/>
            <a:r>
              <a:rPr lang="ru-RU" b="1" dirty="0">
                <a:solidFill>
                  <a:srgbClr val="0033CC"/>
                </a:solidFill>
              </a:rPr>
              <a:t>Бизнес-план в обязательном порядке разрабатывается и представляется в Банк России в следующих случаях:</a:t>
            </a:r>
          </a:p>
          <a:p>
            <a:pPr indent="269875"/>
            <a:r>
              <a:rPr lang="ru-RU" dirty="0"/>
              <a:t>- при создании кредитной организации и выдаче ей лицензии на осуществление банковских операций;</a:t>
            </a:r>
          </a:p>
          <a:p>
            <a:pPr indent="269875"/>
            <a:r>
              <a:rPr lang="ru-RU" dirty="0"/>
              <a:t>- при расширении деятельности кредитной организации путем получения дополнительных лицензий на осуществление банковских операций;</a:t>
            </a:r>
          </a:p>
          <a:p>
            <a:pPr indent="269875"/>
            <a:r>
              <a:rPr lang="ru-RU" dirty="0"/>
              <a:t>- при реорганизации в форме выделения, разделения, преобразования. </a:t>
            </a:r>
          </a:p>
          <a:p>
            <a:pPr indent="269875">
              <a:spcBef>
                <a:spcPts val="600"/>
              </a:spcBef>
            </a:pPr>
            <a:r>
              <a:rPr lang="ru-RU" dirty="0"/>
              <a:t>Бизнес-план разрабатывается на ближайшие 2 года и содержит предполагаемую программу действий кредитной организации, включая параметры (показатели) и ожидаемые результаты деятельности.</a:t>
            </a:r>
          </a:p>
          <a:p>
            <a:pPr indent="269875">
              <a:spcBef>
                <a:spcPts val="600"/>
              </a:spcBef>
            </a:pPr>
            <a:r>
              <a:rPr lang="ru-RU" dirty="0"/>
              <a:t> Этот документ позволяет контролирующему органу - Банку России - оценить:</a:t>
            </a:r>
          </a:p>
          <a:p>
            <a:pPr indent="269875"/>
            <a:r>
              <a:rPr lang="ru-RU" dirty="0"/>
              <a:t>а) способность кредитной организации обеспечить финансовую стабильность, выполнять </a:t>
            </a:r>
            <a:r>
              <a:rPr lang="ru-RU" dirty="0" err="1"/>
              <a:t>пруденциальные</a:t>
            </a:r>
            <a:r>
              <a:rPr lang="ru-RU" dirty="0"/>
              <a:t> нормы деятельности и обязательные резервные требования, соблюдать требования законодательства по обеспечению интересов кредиторов и вкладчиков;</a:t>
            </a:r>
          </a:p>
          <a:p>
            <a:pPr indent="269875"/>
            <a:r>
              <a:rPr lang="ru-RU" dirty="0"/>
              <a:t>б) способность кредитной организации к долговременному существованию как прибыльной коммерческой организации;</a:t>
            </a:r>
          </a:p>
          <a:p>
            <a:pPr indent="269875"/>
            <a:r>
              <a:rPr lang="ru-RU" dirty="0"/>
              <a:t>в) адекватность системы управления кредитной организации принимаемым рискам.</a:t>
            </a:r>
          </a:p>
        </p:txBody>
      </p:sp>
    </p:spTree>
    <p:extLst>
      <p:ext uri="{BB962C8B-B14F-4D97-AF65-F5344CB8AC3E}">
        <p14:creationId xmlns:p14="http://schemas.microsoft.com/office/powerpoint/2010/main" val="248326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0" y="5450774"/>
            <a:ext cx="9144000" cy="973776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543AF2"/>
                </a:solidFill>
              </a:rPr>
              <a:t>Автор: </a:t>
            </a:r>
            <a:r>
              <a:rPr lang="ru-RU" sz="2000" dirty="0" err="1">
                <a:solidFill>
                  <a:srgbClr val="543AF2"/>
                </a:solidFill>
              </a:rPr>
              <a:t>Савалей</a:t>
            </a:r>
            <a:r>
              <a:rPr lang="ru-RU" sz="2000" dirty="0">
                <a:solidFill>
                  <a:srgbClr val="543AF2"/>
                </a:solidFill>
              </a:rPr>
              <a:t> Виктор Васильевич</a:t>
            </a:r>
          </a:p>
          <a:p>
            <a:r>
              <a:rPr lang="en-US" sz="2000" dirty="0" smtClean="0">
                <a:solidFill>
                  <a:srgbClr val="543AF2"/>
                </a:solidFill>
              </a:rPr>
              <a:t>E</a:t>
            </a:r>
            <a:r>
              <a:rPr lang="ru-RU" sz="2000" dirty="0">
                <a:solidFill>
                  <a:srgbClr val="543AF2"/>
                </a:solidFill>
              </a:rPr>
              <a:t>-</a:t>
            </a:r>
            <a:r>
              <a:rPr lang="en-US" sz="2000" dirty="0">
                <a:solidFill>
                  <a:srgbClr val="543AF2"/>
                </a:solidFill>
              </a:rPr>
              <a:t>mail: viktor.savaley@vvsu.ru</a:t>
            </a:r>
            <a:endParaRPr lang="ru-RU" sz="2000" dirty="0">
              <a:solidFill>
                <a:srgbClr val="543AF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57c0b510a7ee74a81a5c2483d0e1fd636dbe"/>
</p:tagLst>
</file>

<file path=ppt/theme/theme1.xml><?xml version="1.0" encoding="utf-8"?>
<a:theme xmlns:a="http://schemas.openxmlformats.org/drawingml/2006/main" name="ДО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Дымчатое стекло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4144</TotalTime>
  <Words>3988</Words>
  <Application>Microsoft Office PowerPoint</Application>
  <PresentationFormat>Экран (4:3)</PresentationFormat>
  <Paragraphs>465</Paragraphs>
  <Slides>46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2" baseType="lpstr">
      <vt:lpstr>Arial</vt:lpstr>
      <vt:lpstr>Calibri</vt:lpstr>
      <vt:lpstr>Symbol</vt:lpstr>
      <vt:lpstr>Tahoma</vt:lpstr>
      <vt:lpstr>Times New Roman</vt:lpstr>
      <vt:lpstr>ДО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Денежно-кредитный оборот регулируется центральным банком по двум направлениям: </vt:lpstr>
      <vt:lpstr>Обязательные резервы представляют собой денежные средства, которые кредитные организации должны поддерживать на открытых в центральном банке счетах или в иной, установленной центральным банком форме.</vt:lpstr>
      <vt:lpstr>Презентация PowerPoint</vt:lpstr>
      <vt:lpstr>Операции ЦБ на открытом рынке </vt:lpstr>
      <vt:lpstr>Презентация PowerPoint</vt:lpstr>
      <vt:lpstr>Презентация PowerPoint</vt:lpstr>
      <vt:lpstr>Презентация PowerPoint</vt:lpstr>
      <vt:lpstr>Нормативы достаточности капитала</vt:lpstr>
      <vt:lpstr>Компоненты собственного капитала 1-й уровень – основной капитал 2-й уровень – дополнительный капитал </vt:lpstr>
      <vt:lpstr>Расчет активов (Ар), взвешенных по степени риска (Инструкция №199-И)</vt:lpstr>
      <vt:lpstr>Расчет кредитного риска (КР) по условным обязательствам кредитного характера, срочным сделкам и производным финансовым инструментам</vt:lpstr>
      <vt:lpstr>Расчет рыночного риска (РР)  Положение №387-П от 28 сентября 2012 г. «О порядке расчета кредитными организациями величины рыночного риска»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банков по результатам оценки их экономического положения</vt:lpstr>
      <vt:lpstr>Рейтинговая система CAMELS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IzhSTU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Nemo</dc:creator>
  <cp:lastModifiedBy>user</cp:lastModifiedBy>
  <cp:revision>306</cp:revision>
  <cp:lastPrinted>2024-04-04T06:34:52Z</cp:lastPrinted>
  <dcterms:created xsi:type="dcterms:W3CDTF">2013-03-28T05:50:20Z</dcterms:created>
  <dcterms:modified xsi:type="dcterms:W3CDTF">2025-03-12T08:25:42Z</dcterms:modified>
</cp:coreProperties>
</file>