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1" r:id="rId18"/>
    <p:sldId id="273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08.10.2018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08.10.2018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08.10.2018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08.10.2018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08.10.2018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08.10.2018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08.10.2018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08.10.2018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08.10.2018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08.10.2018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08.10.2018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08.10.2018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771800" y="404664"/>
            <a:ext cx="5976664" cy="2736304"/>
          </a:xfrm>
        </p:spPr>
        <p:txBody>
          <a:bodyPr>
            <a:normAutofit fontScale="90000"/>
          </a:bodyPr>
          <a:lstStyle/>
          <a:p>
            <a:pPr marL="182880" indent="0">
              <a:buNone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Этика государственного и муниципального управления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131840" y="4581128"/>
            <a:ext cx="5616624" cy="1800200"/>
          </a:xfrm>
        </p:spPr>
        <p:txBody>
          <a:bodyPr>
            <a:noAutofit/>
          </a:bodyPr>
          <a:lstStyle/>
          <a:p>
            <a:r>
              <a:rPr lang="ru-RU" sz="2000" i="1" dirty="0" smtClean="0"/>
              <a:t>Волынчук Яна Александровна</a:t>
            </a:r>
          </a:p>
          <a:p>
            <a:r>
              <a:rPr lang="ru-RU" sz="2000" i="1" dirty="0" smtClean="0"/>
              <a:t>канд. полит. наук, доцент кафедры экономики и управления</a:t>
            </a:r>
          </a:p>
          <a:p>
            <a:pPr algn="ctr"/>
            <a:r>
              <a:rPr lang="ru-RU" sz="2000" i="1" dirty="0" smtClean="0"/>
              <a:t>2018 г.</a:t>
            </a:r>
            <a:endParaRPr lang="ru-RU" sz="2000" i="1" dirty="0"/>
          </a:p>
        </p:txBody>
      </p:sp>
    </p:spTree>
    <p:extLst>
      <p:ext uri="{BB962C8B-B14F-4D97-AF65-F5344CB8AC3E}">
        <p14:creationId xmlns:p14="http://schemas.microsoft.com/office/powerpoint/2010/main" val="6644401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7239000" cy="1944216"/>
          </a:xfrm>
        </p:spPr>
        <p:txBody>
          <a:bodyPr>
            <a:noAutofit/>
          </a:bodyPr>
          <a:lstStyle/>
          <a:p>
            <a:pPr algn="ctr"/>
            <a:r>
              <a:rPr lang="ru-RU" sz="2800" dirty="0" err="1" smtClean="0"/>
              <a:t>ЛЕКция</a:t>
            </a:r>
            <a:r>
              <a:rPr lang="ru-RU" sz="2800" dirty="0" smtClean="0"/>
              <a:t> №1</a:t>
            </a:r>
            <a:br>
              <a:rPr lang="ru-RU" sz="2800" dirty="0" smtClean="0"/>
            </a:br>
            <a:r>
              <a:rPr lang="ru-RU" sz="2800" dirty="0" smtClean="0"/>
              <a:t>ОСНОВНЫЕ </a:t>
            </a:r>
            <a:r>
              <a:rPr lang="ru-RU" sz="2800" dirty="0"/>
              <a:t>ЭТИЧЕСКИЕ КАТЕГОРИИ В СИСТЕМЕ ГОСУДАРСТВЕННОЙ ГРАЖДАНСКОЙ (МУНИЦИПАЛЬНОЙ) СЛУЖБЫ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564904"/>
            <a:ext cx="7499176" cy="4176464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dirty="0"/>
              <a:t>Содержание темы:</a:t>
            </a:r>
          </a:p>
          <a:p>
            <a:r>
              <a:rPr lang="ru-RU" dirty="0"/>
              <a:t>1.	Основные этические категории (долг, достоинство, честь). </a:t>
            </a:r>
          </a:p>
          <a:p>
            <a:r>
              <a:rPr lang="ru-RU" dirty="0"/>
              <a:t>2.	Административная этика: понятие, функции.</a:t>
            </a:r>
          </a:p>
          <a:p>
            <a:r>
              <a:rPr lang="ru-RU" dirty="0"/>
              <a:t>3.	Нравственные и этические требования, предъявляемые к государственным служащим.</a:t>
            </a:r>
          </a:p>
          <a:p>
            <a:r>
              <a:rPr lang="ru-RU" dirty="0"/>
              <a:t>4.	Принципы, устанавливающие ограничения на </a:t>
            </a:r>
            <a:r>
              <a:rPr lang="ru-RU" dirty="0" smtClean="0"/>
              <a:t>государственной </a:t>
            </a:r>
            <a:r>
              <a:rPr lang="ru-RU" dirty="0"/>
              <a:t>гражданской службе:</a:t>
            </a:r>
          </a:p>
        </p:txBody>
      </p:sp>
    </p:spTree>
    <p:extLst>
      <p:ext uri="{BB962C8B-B14F-4D97-AF65-F5344CB8AC3E}">
        <p14:creationId xmlns:p14="http://schemas.microsoft.com/office/powerpoint/2010/main" val="7759958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323528" y="404664"/>
            <a:ext cx="7632848" cy="6336704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/>
              <a:t>Говоря об этике государственного и муниципального служащего, в качестве профессионально-этических основ выступают: </a:t>
            </a:r>
            <a:endParaRPr lang="ru-RU" dirty="0" smtClean="0"/>
          </a:p>
          <a:p>
            <a:r>
              <a:rPr lang="ru-RU" dirty="0" smtClean="0"/>
              <a:t>профессиональный </a:t>
            </a:r>
            <a:r>
              <a:rPr lang="ru-RU" dirty="0"/>
              <a:t>долг; </a:t>
            </a:r>
            <a:endParaRPr lang="ru-RU" dirty="0" smtClean="0"/>
          </a:p>
          <a:p>
            <a:r>
              <a:rPr lang="ru-RU" dirty="0" smtClean="0"/>
              <a:t>профессиональное </a:t>
            </a:r>
            <a:r>
              <a:rPr lang="ru-RU" dirty="0"/>
              <a:t>достоинство; </a:t>
            </a:r>
            <a:endParaRPr lang="ru-RU" dirty="0" smtClean="0"/>
          </a:p>
          <a:p>
            <a:r>
              <a:rPr lang="ru-RU" dirty="0" smtClean="0"/>
              <a:t>профессиональная </a:t>
            </a:r>
            <a:r>
              <a:rPr lang="ru-RU" dirty="0"/>
              <a:t>честь; </a:t>
            </a:r>
            <a:endParaRPr lang="ru-RU" dirty="0" smtClean="0"/>
          </a:p>
          <a:p>
            <a:r>
              <a:rPr lang="ru-RU" dirty="0" smtClean="0"/>
              <a:t>профессиональная </a:t>
            </a:r>
            <a:r>
              <a:rPr lang="ru-RU" dirty="0"/>
              <a:t>справедливость; </a:t>
            </a:r>
            <a:endParaRPr lang="ru-RU" dirty="0" smtClean="0"/>
          </a:p>
          <a:p>
            <a:r>
              <a:rPr lang="ru-RU" dirty="0" smtClean="0"/>
              <a:t>профессиональный </a:t>
            </a:r>
            <a:r>
              <a:rPr lang="ru-RU" dirty="0"/>
              <a:t>гуманизм; </a:t>
            </a:r>
            <a:endParaRPr lang="ru-RU" dirty="0" smtClean="0"/>
          </a:p>
          <a:p>
            <a:r>
              <a:rPr lang="ru-RU" dirty="0" smtClean="0"/>
              <a:t>профессиональный </a:t>
            </a:r>
            <a:r>
              <a:rPr lang="ru-RU" dirty="0"/>
              <a:t>оптимизм; </a:t>
            </a:r>
            <a:endParaRPr lang="ru-RU" dirty="0" smtClean="0"/>
          </a:p>
          <a:p>
            <a:r>
              <a:rPr lang="ru-RU" dirty="0" smtClean="0"/>
              <a:t>принципы </a:t>
            </a:r>
            <a:r>
              <a:rPr lang="ru-RU" dirty="0"/>
              <a:t>службы: законность, открытость</a:t>
            </a:r>
          </a:p>
        </p:txBody>
      </p:sp>
    </p:spTree>
    <p:extLst>
      <p:ext uri="{BB962C8B-B14F-4D97-AF65-F5344CB8AC3E}">
        <p14:creationId xmlns:p14="http://schemas.microsoft.com/office/powerpoint/2010/main" val="26604830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4294967295"/>
          </p:nvPr>
        </p:nvSpPr>
        <p:spPr>
          <a:xfrm>
            <a:off x="467544" y="692696"/>
            <a:ext cx="7200800" cy="57636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b="1" dirty="0"/>
              <a:t>Долг</a:t>
            </a:r>
            <a:r>
              <a:rPr lang="ru-RU" sz="3200" dirty="0"/>
              <a:t> представляет собой нравственную обязанность человека перед обществом, классом, другими людьми, выполняемую согласно моральным нормам, принципам, правилам. </a:t>
            </a:r>
            <a:endParaRPr lang="ru-RU" sz="3200" dirty="0" smtClean="0"/>
          </a:p>
          <a:p>
            <a:pPr marL="0" indent="0">
              <a:buNone/>
            </a:pPr>
            <a:r>
              <a:rPr lang="ru-RU" sz="3200" dirty="0" smtClean="0"/>
              <a:t>Ключевым </a:t>
            </a:r>
            <a:r>
              <a:rPr lang="ru-RU" sz="3200" dirty="0"/>
              <a:t>признаком долга является </a:t>
            </a:r>
            <a:r>
              <a:rPr lang="ru-RU" sz="3200" i="1" dirty="0"/>
              <a:t>его безусловность.</a:t>
            </a:r>
          </a:p>
        </p:txBody>
      </p:sp>
    </p:spTree>
    <p:extLst>
      <p:ext uri="{BB962C8B-B14F-4D97-AF65-F5344CB8AC3E}">
        <p14:creationId xmlns:p14="http://schemas.microsoft.com/office/powerpoint/2010/main" val="278804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323528" y="548680"/>
            <a:ext cx="7560840" cy="5907683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В понятии </a:t>
            </a:r>
            <a:r>
              <a:rPr lang="ru-RU" b="1" dirty="0"/>
              <a:t>профессиональная честь </a:t>
            </a:r>
            <a:r>
              <a:rPr lang="ru-RU" dirty="0"/>
              <a:t>выражается оценка значимости той или иной профессии в жизни общества. </a:t>
            </a: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Осознание </a:t>
            </a:r>
            <a:r>
              <a:rPr lang="ru-RU" dirty="0"/>
              <a:t>этой значимости очень важно для государственного служащего и </a:t>
            </a:r>
            <a:r>
              <a:rPr lang="ru-RU" dirty="0" smtClean="0"/>
              <a:t>составляет </a:t>
            </a:r>
            <a:r>
              <a:rPr lang="ru-RU" dirty="0"/>
              <a:t>основу профессионального достоинства, самооценку своей деятельности. </a:t>
            </a: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Важно </a:t>
            </a:r>
            <a:r>
              <a:rPr lang="ru-RU" dirty="0"/>
              <a:t>отметить, что понятия </a:t>
            </a:r>
            <a:r>
              <a:rPr lang="ru-RU" b="1" dirty="0"/>
              <a:t>«честь» и «служба» </a:t>
            </a:r>
            <a:r>
              <a:rPr lang="ru-RU" dirty="0"/>
              <a:t>как общественные явления тесно связаны между собой.</a:t>
            </a:r>
          </a:p>
        </p:txBody>
      </p:sp>
    </p:spTree>
    <p:extLst>
      <p:ext uri="{BB962C8B-B14F-4D97-AF65-F5344CB8AC3E}">
        <p14:creationId xmlns:p14="http://schemas.microsoft.com/office/powerpoint/2010/main" val="35644813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467544" y="548680"/>
            <a:ext cx="7416824" cy="59076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/>
              <a:t>Профессиональная этика государственной службы </a:t>
            </a:r>
            <a:r>
              <a:rPr lang="ru-RU" dirty="0"/>
              <a:t>носит </a:t>
            </a:r>
            <a:r>
              <a:rPr lang="ru-RU" dirty="0" smtClean="0"/>
              <a:t>название </a:t>
            </a:r>
            <a:r>
              <a:rPr lang="ru-RU" dirty="0"/>
              <a:t>административной этики, под которой принято понимать «вид профессиональной этики, который представляет собой совокупность принципов, норм, правил, стандартов, обусловленных социальным и публично-правовым характером деятельности органов государственной власти и органов местного самоуправления, регламентирующих деятельность и поведение должностных лиц, государственных и муниципальных служащих</a:t>
            </a:r>
            <a:r>
              <a:rPr lang="ru-RU" dirty="0" smtClean="0"/>
              <a:t>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36594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основные </a:t>
            </a:r>
            <a:r>
              <a:rPr lang="ru-RU" dirty="0"/>
              <a:t>функции административной этики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1. Регулятивная </a:t>
            </a:r>
            <a:r>
              <a:rPr lang="ru-RU" dirty="0" smtClean="0"/>
              <a:t>функция</a:t>
            </a:r>
          </a:p>
          <a:p>
            <a:r>
              <a:rPr lang="ru-RU" dirty="0"/>
              <a:t>2</a:t>
            </a:r>
            <a:r>
              <a:rPr lang="ru-RU" dirty="0" smtClean="0"/>
              <a:t>. </a:t>
            </a:r>
            <a:r>
              <a:rPr lang="ru-RU" dirty="0"/>
              <a:t>Ценностно-ориентационная функция </a:t>
            </a:r>
            <a:endParaRPr lang="ru-RU" dirty="0" smtClean="0"/>
          </a:p>
          <a:p>
            <a:r>
              <a:rPr lang="ru-RU" dirty="0"/>
              <a:t>3. Воспитательная функция </a:t>
            </a:r>
            <a:endParaRPr lang="ru-RU" dirty="0" smtClean="0"/>
          </a:p>
          <a:p>
            <a:r>
              <a:rPr lang="ru-RU" dirty="0"/>
              <a:t>4. Познавательная функция </a:t>
            </a:r>
            <a:endParaRPr lang="ru-RU" dirty="0" smtClean="0"/>
          </a:p>
          <a:p>
            <a:pPr marL="0" indent="0">
              <a:buNone/>
            </a:pPr>
            <a:r>
              <a:rPr lang="ru-RU" dirty="0"/>
              <a:t>А</a:t>
            </a:r>
            <a:r>
              <a:rPr lang="ru-RU" dirty="0" smtClean="0"/>
              <a:t>дминистративная </a:t>
            </a:r>
            <a:r>
              <a:rPr lang="ru-RU" dirty="0"/>
              <a:t>этика как вид этики профессиональной отображает специфику и особенности профессиональной служебной деятельности государственных и муниципальных служащих.</a:t>
            </a:r>
          </a:p>
        </p:txBody>
      </p:sp>
    </p:spTree>
    <p:extLst>
      <p:ext uri="{BB962C8B-B14F-4D97-AF65-F5344CB8AC3E}">
        <p14:creationId xmlns:p14="http://schemas.microsoft.com/office/powerpoint/2010/main" val="35098365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876712"/>
          </a:xfrm>
        </p:spPr>
        <p:txBody>
          <a:bodyPr/>
          <a:lstStyle/>
          <a:p>
            <a:r>
              <a:rPr lang="ru-RU" dirty="0"/>
              <a:t>Государственная </a:t>
            </a:r>
            <a:r>
              <a:rPr lang="ru-RU" dirty="0" smtClean="0"/>
              <a:t>служба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84784"/>
            <a:ext cx="7499176" cy="4970952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специфический </a:t>
            </a:r>
            <a:r>
              <a:rPr lang="ru-RU" dirty="0"/>
              <a:t>вид деятельности, связанный с осуществлением политики государства и реализацией от имени государства основных экономических, социальных и политических программ среди населения. </a:t>
            </a:r>
            <a:endParaRPr lang="ru-RU" dirty="0" smtClean="0"/>
          </a:p>
          <a:p>
            <a:r>
              <a:rPr lang="ru-RU" dirty="0" smtClean="0"/>
              <a:t>Истоки </a:t>
            </a:r>
            <a:r>
              <a:rPr lang="ru-RU" dirty="0"/>
              <a:t>госслужбы ищут в истоках формирования государства, так в ХХ в. до </a:t>
            </a:r>
            <a:r>
              <a:rPr lang="ru-RU" dirty="0" smtClean="0"/>
              <a:t>н. э. в </a:t>
            </a:r>
            <a:r>
              <a:rPr lang="ru-RU" dirty="0"/>
              <a:t>Древнем Шумере произошло первое восстание за социальную справедливость против государственного аппарата, там же появились зачатки двухпалатного парламента и этических правил госслужбы.</a:t>
            </a:r>
          </a:p>
        </p:txBody>
      </p:sp>
    </p:spTree>
    <p:extLst>
      <p:ext uri="{BB962C8B-B14F-4D97-AF65-F5344CB8AC3E}">
        <p14:creationId xmlns:p14="http://schemas.microsoft.com/office/powerpoint/2010/main" val="13087760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323528" y="476672"/>
            <a:ext cx="7632848" cy="5979691"/>
          </a:xfrm>
        </p:spPr>
        <p:txBody>
          <a:bodyPr/>
          <a:lstStyle/>
          <a:p>
            <a:pPr marL="0" indent="0">
              <a:buNone/>
            </a:pPr>
            <a:r>
              <a:rPr lang="ru-RU" b="1" dirty="0"/>
              <a:t>Государственная служба </a:t>
            </a:r>
            <a:r>
              <a:rPr lang="ru-RU" dirty="0"/>
              <a:t>предполагает наличие у каждого </a:t>
            </a:r>
            <a:r>
              <a:rPr lang="ru-RU" dirty="0" smtClean="0"/>
              <a:t>работающего </a:t>
            </a:r>
            <a:r>
              <a:rPr lang="ru-RU" dirty="0"/>
              <a:t>того или иного объема властных распорядительных </a:t>
            </a:r>
            <a:r>
              <a:rPr lang="ru-RU" dirty="0" smtClean="0"/>
              <a:t>полномочий</a:t>
            </a:r>
            <a:r>
              <a:rPr lang="ru-RU" dirty="0"/>
              <a:t>, поэтому этика госслужбы включает в себя </a:t>
            </a:r>
            <a:r>
              <a:rPr lang="ru-RU" b="1" i="1" dirty="0"/>
              <a:t>все основные </a:t>
            </a:r>
            <a:r>
              <a:rPr lang="ru-RU" b="1" i="1" dirty="0" smtClean="0"/>
              <a:t>элементы </a:t>
            </a:r>
            <a:r>
              <a:rPr lang="ru-RU" b="1" i="1" dirty="0"/>
              <a:t>этики и культуры </a:t>
            </a:r>
            <a:r>
              <a:rPr lang="ru-RU" b="1" i="1" dirty="0" smtClean="0"/>
              <a:t>управления:</a:t>
            </a:r>
          </a:p>
          <a:p>
            <a:pPr marL="0" indent="0">
              <a:buNone/>
            </a:pPr>
            <a:r>
              <a:rPr lang="ru-RU" dirty="0" smtClean="0"/>
              <a:t>принятие </a:t>
            </a:r>
            <a:r>
              <a:rPr lang="ru-RU" dirty="0"/>
              <a:t>решения,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его подготовка</a:t>
            </a:r>
            <a:r>
              <a:rPr lang="ru-RU" dirty="0"/>
              <a:t>,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реализация,</a:t>
            </a:r>
          </a:p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dirty="0"/>
              <a:t>предвидение последствий принятых </a:t>
            </a:r>
            <a:r>
              <a:rPr lang="ru-RU" dirty="0" smtClean="0"/>
              <a:t>решений.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294637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323528" y="476672"/>
            <a:ext cx="7776864" cy="597969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В организации госслужбы и ее функционировании есть много </a:t>
            </a:r>
            <a:r>
              <a:rPr lang="ru-RU" b="1" dirty="0"/>
              <a:t>специфических моментов</a:t>
            </a:r>
            <a:r>
              <a:rPr lang="ru-RU" dirty="0"/>
              <a:t>, которые действуют в противоречии с требуемыми от госслужащего моральными </a:t>
            </a:r>
            <a:r>
              <a:rPr lang="ru-RU" dirty="0" smtClean="0"/>
              <a:t>качествами.</a:t>
            </a:r>
          </a:p>
          <a:p>
            <a:pPr marL="0" indent="0">
              <a:buNone/>
            </a:pPr>
            <a:r>
              <a:rPr lang="ru-RU" b="1" dirty="0" smtClean="0"/>
              <a:t>Особенностями</a:t>
            </a:r>
            <a:r>
              <a:rPr lang="ru-RU" b="1" dirty="0"/>
              <a:t>, </a:t>
            </a:r>
            <a:r>
              <a:rPr lang="ru-RU" b="1" u="sng" dirty="0"/>
              <a:t>негативно</a:t>
            </a:r>
            <a:r>
              <a:rPr lang="ru-RU" b="1" dirty="0"/>
              <a:t> влияющими на мораль государственных служащих</a:t>
            </a:r>
            <a:r>
              <a:rPr lang="ru-RU" dirty="0"/>
              <a:t>, являются:</a:t>
            </a:r>
          </a:p>
          <a:p>
            <a:r>
              <a:rPr lang="ru-RU" dirty="0" smtClean="0"/>
              <a:t>специфическая </a:t>
            </a:r>
            <a:r>
              <a:rPr lang="ru-RU" dirty="0"/>
              <a:t>форма оплаты труда в государственной службе;</a:t>
            </a:r>
          </a:p>
          <a:p>
            <a:r>
              <a:rPr lang="ru-RU" dirty="0" smtClean="0"/>
              <a:t>ее </a:t>
            </a:r>
            <a:r>
              <a:rPr lang="ru-RU" dirty="0"/>
              <a:t>территориальное устройство;</a:t>
            </a:r>
          </a:p>
          <a:p>
            <a:r>
              <a:rPr lang="ru-RU" dirty="0" smtClean="0"/>
              <a:t>вертикальная </a:t>
            </a:r>
            <a:r>
              <a:rPr lang="ru-RU" dirty="0" err="1"/>
              <a:t>выстроенность</a:t>
            </a:r>
            <a:r>
              <a:rPr lang="ru-RU" dirty="0"/>
              <a:t> по направлению деятельности;</a:t>
            </a:r>
          </a:p>
          <a:p>
            <a:r>
              <a:rPr lang="ru-RU" dirty="0" smtClean="0"/>
              <a:t>особый </a:t>
            </a:r>
            <a:r>
              <a:rPr lang="ru-RU" dirty="0"/>
              <a:t>характер текучести рабочей силы;</a:t>
            </a:r>
          </a:p>
          <a:p>
            <a:r>
              <a:rPr lang="ru-RU" dirty="0" smtClean="0"/>
              <a:t>особая </a:t>
            </a:r>
            <a:r>
              <a:rPr lang="ru-RU" dirty="0"/>
              <a:t>заинтересованность отдельных слоев населения в </a:t>
            </a:r>
            <a:r>
              <a:rPr lang="ru-RU" dirty="0" smtClean="0"/>
              <a:t>деятельности </a:t>
            </a:r>
            <a:r>
              <a:rPr lang="ru-RU" dirty="0"/>
              <a:t>госслужбы.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03367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323528" y="692696"/>
            <a:ext cx="7632848" cy="5976664"/>
          </a:xfrm>
        </p:spPr>
        <p:txBody>
          <a:bodyPr/>
          <a:lstStyle/>
          <a:p>
            <a:r>
              <a:rPr lang="ru-RU" b="1" dirty="0"/>
              <a:t>Государственная служба </a:t>
            </a:r>
            <a:r>
              <a:rPr lang="ru-RU" dirty="0"/>
              <a:t>– вид профессиональной </a:t>
            </a:r>
            <a:r>
              <a:rPr lang="ru-RU" dirty="0" smtClean="0"/>
              <a:t>деятельности </a:t>
            </a:r>
            <a:r>
              <a:rPr lang="ru-RU" dirty="0"/>
              <a:t>по обеспечению реализации полномочий органов </a:t>
            </a:r>
            <a:r>
              <a:rPr lang="ru-RU" dirty="0" smtClean="0"/>
              <a:t>государственной </a:t>
            </a:r>
            <a:r>
              <a:rPr lang="ru-RU" dirty="0"/>
              <a:t>власти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endParaRPr lang="ru-RU" dirty="0" smtClean="0"/>
          </a:p>
          <a:p>
            <a:r>
              <a:rPr lang="ru-RU" b="1" dirty="0"/>
              <a:t>Муниципальная служба – </a:t>
            </a:r>
            <a:r>
              <a:rPr lang="ru-RU" dirty="0"/>
              <a:t>профессиональная деятельность граждан, которая осуществляется на постоянной основе на </a:t>
            </a:r>
            <a:r>
              <a:rPr lang="ru-RU" dirty="0" smtClean="0"/>
              <a:t>должностях </a:t>
            </a:r>
            <a:r>
              <a:rPr lang="ru-RU" dirty="0"/>
              <a:t>муниципальной службы, замещаемых путем заключения трудового договора (контракта).</a:t>
            </a:r>
          </a:p>
        </p:txBody>
      </p:sp>
    </p:spTree>
    <p:extLst>
      <p:ext uri="{BB962C8B-B14F-4D97-AF65-F5344CB8AC3E}">
        <p14:creationId xmlns:p14="http://schemas.microsoft.com/office/powerpoint/2010/main" val="16150546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395536" y="476672"/>
            <a:ext cx="7920880" cy="61926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Следует выделить и такие понятия как «профессиональная честь» и «профессиональное достоинство». </a:t>
            </a:r>
            <a:endParaRPr lang="ru-RU" dirty="0" smtClean="0"/>
          </a:p>
          <a:p>
            <a:r>
              <a:rPr lang="ru-RU" dirty="0" smtClean="0"/>
              <a:t>В </a:t>
            </a:r>
            <a:r>
              <a:rPr lang="ru-RU" dirty="0"/>
              <a:t>понятии </a:t>
            </a:r>
            <a:r>
              <a:rPr lang="ru-RU" b="1" dirty="0"/>
              <a:t>профессиональная честь </a:t>
            </a:r>
            <a:r>
              <a:rPr lang="ru-RU" dirty="0"/>
              <a:t>выражается оценка значимости той или иной профессии в жизни общества. </a:t>
            </a:r>
            <a:endParaRPr lang="ru-RU" dirty="0" smtClean="0"/>
          </a:p>
          <a:p>
            <a:pPr marL="0" indent="0">
              <a:buNone/>
            </a:pPr>
            <a:r>
              <a:rPr lang="ru-RU" dirty="0"/>
              <a:t>Профессиональная честь и профессиональное достоинство, </a:t>
            </a:r>
            <a:r>
              <a:rPr lang="ru-RU" dirty="0" smtClean="0"/>
              <a:t>взаимно </a:t>
            </a:r>
            <a:r>
              <a:rPr lang="ru-RU" dirty="0"/>
              <a:t>дополняя друг друга, </a:t>
            </a:r>
            <a:r>
              <a:rPr lang="ru-RU" i="1" dirty="0"/>
              <a:t>помогают поддерживать определенный, достаточно высокий уровень нравственности. </a:t>
            </a:r>
            <a:r>
              <a:rPr lang="ru-RU" dirty="0"/>
              <a:t>Профессиональная честь и профессиональное достоинство государственного служащего будут выражаться в принятых решениях и различных поступках.</a:t>
            </a:r>
          </a:p>
        </p:txBody>
      </p:sp>
    </p:spTree>
    <p:extLst>
      <p:ext uri="{BB962C8B-B14F-4D97-AF65-F5344CB8AC3E}">
        <p14:creationId xmlns:p14="http://schemas.microsoft.com/office/powerpoint/2010/main" val="37887983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643192" cy="130876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dirty="0"/>
              <a:t>Нравственные требования, предъявляемые к государственным </a:t>
            </a:r>
            <a:r>
              <a:rPr lang="ru-RU" sz="2700" dirty="0" smtClean="0"/>
              <a:t>служащим: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196752"/>
            <a:ext cx="7992888" cy="547260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dirty="0" smtClean="0"/>
              <a:t>1. Эта </a:t>
            </a:r>
            <a:r>
              <a:rPr lang="ru-RU" sz="2400" dirty="0"/>
              <a:t>группа требований связана с наличием у чиновников властных и </a:t>
            </a:r>
            <a:r>
              <a:rPr lang="ru-RU" sz="2400" b="1" dirty="0"/>
              <a:t>распорядительных полномочий.</a:t>
            </a:r>
            <a:r>
              <a:rPr lang="ru-RU" sz="2400" dirty="0"/>
              <a:t> Требования к </a:t>
            </a:r>
            <a:r>
              <a:rPr lang="ru-RU" sz="2400" dirty="0" smtClean="0"/>
              <a:t>служащим</a:t>
            </a:r>
            <a:r>
              <a:rPr lang="ru-RU" sz="2400" dirty="0"/>
              <a:t>, находящимся на уровне, где принимаются решения, переходят в этику управления (решительность, профессионализм, способность к лидерству и т.д</a:t>
            </a:r>
            <a:r>
              <a:rPr lang="ru-RU" sz="2400" dirty="0" smtClean="0"/>
              <a:t>.).</a:t>
            </a:r>
          </a:p>
          <a:p>
            <a:pPr marL="0" indent="0">
              <a:buNone/>
            </a:pPr>
            <a:r>
              <a:rPr lang="ru-RU" sz="2400" dirty="0" smtClean="0"/>
              <a:t>2. </a:t>
            </a:r>
            <a:r>
              <a:rPr lang="ru-RU" sz="2400" b="1" dirty="0" smtClean="0"/>
              <a:t>Исполнительская </a:t>
            </a:r>
            <a:r>
              <a:rPr lang="ru-RU" sz="2400" b="1" dirty="0"/>
              <a:t>дисциплина</a:t>
            </a:r>
            <a:r>
              <a:rPr lang="ru-RU" sz="2400" dirty="0"/>
              <a:t>. В основе этого требования лежит тот факт, что от государственного служащего порой зависит и жизнь человека, так как в профессиональную функцию чиновников входит оформление документов на человека с момента его рождения. Дисциплинированность, внимательность, исполнительность, пунктуальность, педантичность и законопослушность – эти качества характеризуют исполнительскую </a:t>
            </a:r>
            <a:r>
              <a:rPr lang="ru-RU" sz="2400" dirty="0" smtClean="0"/>
              <a:t>дисциплину. </a:t>
            </a:r>
          </a:p>
        </p:txBody>
      </p:sp>
    </p:spTree>
    <p:extLst>
      <p:ext uri="{BB962C8B-B14F-4D97-AF65-F5344CB8AC3E}">
        <p14:creationId xmlns:p14="http://schemas.microsoft.com/office/powerpoint/2010/main" val="13678255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643192" cy="130876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dirty="0"/>
              <a:t>Нравственные требования, предъявляемые к государственным </a:t>
            </a:r>
            <a:r>
              <a:rPr lang="ru-RU" sz="2700" dirty="0" smtClean="0"/>
              <a:t>служащим: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196752"/>
            <a:ext cx="7992888" cy="547260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200" dirty="0" smtClean="0"/>
              <a:t>3. Сегодня в структуре профессиональной деятельности чиновников возрастает </a:t>
            </a:r>
            <a:r>
              <a:rPr lang="ru-RU" sz="2200" b="1" dirty="0" smtClean="0"/>
              <a:t>объем общения</a:t>
            </a:r>
            <a:r>
              <a:rPr lang="ru-RU" sz="2200" dirty="0" smtClean="0"/>
              <a:t>. В это общение включаются новые слои населения, которые различаются интересами, социальным статусом, уровнем доходов и т.д. Чиновнику должны быть присущи такие качества как </a:t>
            </a:r>
            <a:r>
              <a:rPr lang="ru-RU" sz="2200" dirty="0" err="1" smtClean="0"/>
              <a:t>коммуникативность</a:t>
            </a:r>
            <a:r>
              <a:rPr lang="ru-RU" sz="2200" dirty="0" smtClean="0"/>
              <a:t>, открытость, уважение к чужой точке зрения, умение слушать и слышать, сдержанность, тактичность, воспитанность, владение словом, умение себя подать;</a:t>
            </a:r>
          </a:p>
          <a:p>
            <a:pPr marL="0" indent="0">
              <a:buNone/>
            </a:pPr>
            <a:r>
              <a:rPr lang="ru-RU" sz="2200" dirty="0" smtClean="0"/>
              <a:t>4. Качества, объясняемые </a:t>
            </a:r>
            <a:r>
              <a:rPr lang="ru-RU" sz="2200" b="1" dirty="0" smtClean="0"/>
              <a:t>«Эффектом аквариума». </a:t>
            </a:r>
            <a:r>
              <a:rPr lang="ru-RU" sz="2200" dirty="0" smtClean="0"/>
              <a:t>Это особое положение государственного служащего в обществе: к нему приковано обостренное внимание людей (даже к личной его жизни). Из этого следует, что государственная служба – это не только профессия, но и образ жизни. 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3928389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499176" cy="588680"/>
          </a:xfrm>
        </p:spPr>
        <p:txBody>
          <a:bodyPr/>
          <a:lstStyle/>
          <a:p>
            <a:pPr algn="ctr"/>
            <a:r>
              <a:rPr lang="ru-RU" dirty="0" smtClean="0"/>
              <a:t>Этические требования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052736"/>
            <a:ext cx="7848872" cy="5403000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	Приверженность высшим нравственным принципам, </a:t>
            </a:r>
            <a:r>
              <a:rPr lang="ru-RU" dirty="0" smtClean="0"/>
              <a:t>верность </a:t>
            </a:r>
            <a:r>
              <a:rPr lang="ru-RU" dirty="0"/>
              <a:t>государству; государственный служащий должен ставить </a:t>
            </a:r>
            <a:r>
              <a:rPr lang="ru-RU" dirty="0" smtClean="0"/>
              <a:t>государственные </a:t>
            </a:r>
            <a:r>
              <a:rPr lang="ru-RU" dirty="0"/>
              <a:t>интересы выше индивидуальных, частных интересов, целей и задач политических партий, других общественных </a:t>
            </a:r>
            <a:r>
              <a:rPr lang="ru-RU" dirty="0" smtClean="0"/>
              <a:t>объединений</a:t>
            </a:r>
            <a:r>
              <a:rPr lang="ru-RU" dirty="0"/>
              <a:t>;</a:t>
            </a:r>
          </a:p>
          <a:p>
            <a:r>
              <a:rPr lang="ru-RU" dirty="0"/>
              <a:t>	Соблюдение принципов государственной службы;</a:t>
            </a:r>
          </a:p>
          <a:p>
            <a:r>
              <a:rPr lang="ru-RU" dirty="0"/>
              <a:t>	Постоянная готовность выступить на защиту Конституции, федеральных законов и законов субъектов федерации, никогда не нарушать положений принятой присяги на верность государству и не отказываться от законных требований по государственной </a:t>
            </a:r>
            <a:r>
              <a:rPr lang="ru-RU" dirty="0" smtClean="0"/>
              <a:t>должности</a:t>
            </a:r>
            <a:r>
              <a:rPr lang="ru-RU" dirty="0"/>
              <a:t>;</a:t>
            </a:r>
          </a:p>
          <a:p>
            <a:r>
              <a:rPr lang="ru-RU" dirty="0"/>
              <a:t>	Честная служба государству;</a:t>
            </a:r>
          </a:p>
          <a:p>
            <a:r>
              <a:rPr lang="ru-RU" dirty="0"/>
              <a:t>	Стремление найти и использовать наиболее эффективные и экономичные способы выполнения государственных задач и </a:t>
            </a:r>
            <a:r>
              <a:rPr lang="ru-RU" dirty="0" smtClean="0"/>
              <a:t>функций;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594004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804704"/>
          </a:xfrm>
        </p:spPr>
        <p:txBody>
          <a:bodyPr/>
          <a:lstStyle/>
          <a:p>
            <a:pPr algn="ctr"/>
            <a:r>
              <a:rPr lang="ru-RU" dirty="0" smtClean="0"/>
              <a:t>Этические требования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412776"/>
            <a:ext cx="7632848" cy="5256584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</a:t>
            </a:r>
            <a:r>
              <a:rPr lang="ru-RU" dirty="0"/>
              <a:t>	Отсутствие в деятельности государственного служащего элементов дискриминации одних субъектов, с одной стороны, предоставления особых благ и привилегий другим субъектам, за особое вознаграждение или без него, с другой;</a:t>
            </a:r>
          </a:p>
          <a:p>
            <a:r>
              <a:rPr lang="ru-RU" dirty="0"/>
              <a:t>	Никогда не принимать для себя и членов своей семьи </a:t>
            </a:r>
            <a:r>
              <a:rPr lang="ru-RU" dirty="0" smtClean="0"/>
              <a:t>никаких </a:t>
            </a:r>
            <a:r>
              <a:rPr lang="ru-RU" dirty="0"/>
              <a:t>благ и преимуществ, используя при этом свои служебные </a:t>
            </a:r>
            <a:r>
              <a:rPr lang="ru-RU" dirty="0" smtClean="0"/>
              <a:t>полномочия</a:t>
            </a:r>
            <a:r>
              <a:rPr lang="ru-RU" dirty="0"/>
              <a:t>;</a:t>
            </a:r>
          </a:p>
          <a:p>
            <a:r>
              <a:rPr lang="ru-RU" dirty="0"/>
              <a:t>	Не делать никаких личных обещаний, связанных с обязанностями государственной службы;</a:t>
            </a:r>
          </a:p>
          <a:p>
            <a:r>
              <a:rPr lang="ru-RU" dirty="0"/>
              <a:t>	Никогда не использовать никакую информацию, </a:t>
            </a:r>
            <a:r>
              <a:rPr lang="ru-RU" dirty="0" smtClean="0"/>
              <a:t>полученную </a:t>
            </a:r>
            <a:r>
              <a:rPr lang="ru-RU" dirty="0"/>
              <a:t>конфиденциально во время исполнения своих должностных обязанностей, как средство получения личной выгоды;</a:t>
            </a:r>
          </a:p>
          <a:p>
            <a:r>
              <a:rPr lang="ru-RU" dirty="0"/>
              <a:t>	Не заниматься предпринимательской деятельностью;</a:t>
            </a:r>
          </a:p>
          <a:p>
            <a:r>
              <a:rPr lang="ru-RU" dirty="0"/>
              <a:t>	Разоблачать коррупцию и постоянно бороться с ней в </a:t>
            </a:r>
            <a:r>
              <a:rPr lang="ru-RU" dirty="0" smtClean="0"/>
              <a:t>государственных </a:t>
            </a:r>
            <a:r>
              <a:rPr lang="ru-RU" dirty="0"/>
              <a:t>органах;</a:t>
            </a:r>
          </a:p>
          <a:p>
            <a:r>
              <a:rPr lang="ru-RU" dirty="0"/>
              <a:t>	Соблюдать деловой режим и корректность общения с </a:t>
            </a:r>
            <a:r>
              <a:rPr lang="ru-RU" dirty="0" smtClean="0"/>
              <a:t>гражданами </a:t>
            </a:r>
            <a:r>
              <a:rPr lang="ru-RU" dirty="0"/>
              <a:t>и коллегами</a:t>
            </a:r>
            <a:r>
              <a:rPr lang="ru-RU" dirty="0" smtClean="0"/>
              <a:t>;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59220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732696"/>
          </a:xfrm>
        </p:spPr>
        <p:txBody>
          <a:bodyPr/>
          <a:lstStyle/>
          <a:p>
            <a:pPr algn="ctr"/>
            <a:r>
              <a:rPr lang="ru-RU" dirty="0" smtClean="0"/>
              <a:t>Этические требования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340768"/>
            <a:ext cx="7704856" cy="5114968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</a:t>
            </a:r>
            <a:r>
              <a:rPr lang="ru-RU" dirty="0"/>
              <a:t>	Стремиться создавать деловой имидж государственного служащего;</a:t>
            </a:r>
          </a:p>
          <a:p>
            <a:r>
              <a:rPr lang="ru-RU" dirty="0"/>
              <a:t>	Не высказывать публично своего личного мнения о </a:t>
            </a:r>
            <a:r>
              <a:rPr lang="ru-RU" dirty="0" smtClean="0"/>
              <a:t>действующих </a:t>
            </a:r>
            <a:r>
              <a:rPr lang="ru-RU" dirty="0"/>
              <a:t>политических деятелях;</a:t>
            </a:r>
          </a:p>
          <a:p>
            <a:r>
              <a:rPr lang="ru-RU" dirty="0"/>
              <a:t>	Избегать злоупотребления служебным положением, </a:t>
            </a:r>
            <a:r>
              <a:rPr lang="ru-RU" dirty="0" smtClean="0"/>
              <a:t>корыстной </a:t>
            </a:r>
            <a:r>
              <a:rPr lang="ru-RU" dirty="0"/>
              <a:t>или иной личной заинтересованности;</a:t>
            </a:r>
          </a:p>
          <a:p>
            <a:r>
              <a:rPr lang="ru-RU" dirty="0"/>
              <a:t>	В общении с гражданами, как при исполнении своих полномочий, так и во внеслужебных отношениях соблюдать общепринятые правила поведения; вести себя с достоинством; демонстрировать вежливое корректное обращение, беспристрастность, принципиальность, стремление глубоко </a:t>
            </a:r>
            <a:r>
              <a:rPr lang="ru-RU" dirty="0" smtClean="0"/>
              <a:t>разобраться </a:t>
            </a:r>
            <a:r>
              <a:rPr lang="ru-RU" dirty="0"/>
              <a:t>в существе вопроса, умение выслушать и понять другую позицию; равное отношение ко всем гражданам и юридическим лицам; взвешенность высказываемых суждений и принимаемых управленческих решений.</a:t>
            </a:r>
          </a:p>
        </p:txBody>
      </p:sp>
    </p:spTree>
    <p:extLst>
      <p:ext uri="{BB962C8B-B14F-4D97-AF65-F5344CB8AC3E}">
        <p14:creationId xmlns:p14="http://schemas.microsoft.com/office/powerpoint/2010/main" val="34859918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/>
              <a:t>Контрольные </a:t>
            </a:r>
            <a:r>
              <a:rPr lang="ru-RU" dirty="0" smtClean="0"/>
              <a:t>вопросы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1</a:t>
            </a:r>
            <a:r>
              <a:rPr lang="ru-RU" dirty="0"/>
              <a:t>.	В чем заключается специфика профессиональной этики </a:t>
            </a:r>
            <a:r>
              <a:rPr lang="ru-RU" dirty="0" smtClean="0"/>
              <a:t>государственных </a:t>
            </a:r>
            <a:r>
              <a:rPr lang="ru-RU" dirty="0"/>
              <a:t>(муниципальных) служащий?</a:t>
            </a:r>
          </a:p>
          <a:p>
            <a:r>
              <a:rPr lang="ru-RU" dirty="0"/>
              <a:t>2.	Что представляет собой государственная служба?</a:t>
            </a:r>
          </a:p>
          <a:p>
            <a:r>
              <a:rPr lang="ru-RU" dirty="0"/>
              <a:t>3.	Какие категории морали должны присутствовать в </a:t>
            </a:r>
            <a:r>
              <a:rPr lang="ru-RU" dirty="0" smtClean="0"/>
              <a:t>административной </a:t>
            </a:r>
            <a:r>
              <a:rPr lang="ru-RU" dirty="0"/>
              <a:t>этике?</a:t>
            </a:r>
          </a:p>
          <a:p>
            <a:r>
              <a:rPr lang="ru-RU" dirty="0"/>
              <a:t>4.	В чем сущность профессиональной этики?</a:t>
            </a:r>
          </a:p>
          <a:p>
            <a:r>
              <a:rPr lang="ru-RU" dirty="0"/>
              <a:t>5.	Какие ограничения существуют у государственных и </a:t>
            </a:r>
            <a:r>
              <a:rPr lang="ru-RU" dirty="0" smtClean="0"/>
              <a:t>муниципальных </a:t>
            </a:r>
            <a:r>
              <a:rPr lang="ru-RU" dirty="0"/>
              <a:t>служащих?</a:t>
            </a:r>
          </a:p>
        </p:txBody>
      </p:sp>
    </p:spTree>
    <p:extLst>
      <p:ext uri="{BB962C8B-B14F-4D97-AF65-F5344CB8AC3E}">
        <p14:creationId xmlns:p14="http://schemas.microsoft.com/office/powerpoint/2010/main" val="203858247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34</TotalTime>
  <Words>765</Words>
  <Application>Microsoft Office PowerPoint</Application>
  <PresentationFormat>Экран (4:3)</PresentationFormat>
  <Paragraphs>84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Изящная</vt:lpstr>
      <vt:lpstr>    Этика государственного и муниципального управления</vt:lpstr>
      <vt:lpstr>ЛЕКция №1 ОСНОВНЫЕ ЭТИЧЕСКИЕ КАТЕГОРИИ В СИСТЕМЕ ГОСУДАРСТВЕННОЙ ГРАЖДАНСКОЙ (МУНИЦИПАЛЬНОЙ) СЛУЖБЫ</vt:lpstr>
      <vt:lpstr>Презентация PowerPoint</vt:lpstr>
      <vt:lpstr>Презентация PowerPoint</vt:lpstr>
      <vt:lpstr>Презентация PowerPoint</vt:lpstr>
      <vt:lpstr>Презентация PowerPoint</vt:lpstr>
      <vt:lpstr>основные функции административной этики</vt:lpstr>
      <vt:lpstr>Государственная служба </vt:lpstr>
      <vt:lpstr>Презентация PowerPoint</vt:lpstr>
      <vt:lpstr>Презентация PowerPoint</vt:lpstr>
      <vt:lpstr>Презентация PowerPoint</vt:lpstr>
      <vt:lpstr>Презентация PowerPoint</vt:lpstr>
      <vt:lpstr>Нравственные требования, предъявляемые к государственным служащим: </vt:lpstr>
      <vt:lpstr>Нравственные требования, предъявляемые к государственным служащим: </vt:lpstr>
      <vt:lpstr>Этические требования</vt:lpstr>
      <vt:lpstr>Этические требования</vt:lpstr>
      <vt:lpstr>Этические требования</vt:lpstr>
      <vt:lpstr>Контрольные вопросы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Этика государственного и муниципального управления</dc:title>
  <dc:creator>Yana Volinchuk</dc:creator>
  <cp:lastModifiedBy>Яна</cp:lastModifiedBy>
  <cp:revision>16</cp:revision>
  <dcterms:created xsi:type="dcterms:W3CDTF">2018-09-26T10:49:32Z</dcterms:created>
  <dcterms:modified xsi:type="dcterms:W3CDTF">2018-10-08T12:40:15Z</dcterms:modified>
</cp:coreProperties>
</file>