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ГЕОЭКОЛОГИЯ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ru-RU" sz="2400" dirty="0"/>
              <a:t>Автор – Якименко Людмила Владимировна, </a:t>
            </a:r>
            <a:r>
              <a:rPr lang="ru-RU" sz="2400" dirty="0" smtClean="0"/>
              <a:t>профессор кафедры туризма и  экологии ВГУЭС, </a:t>
            </a:r>
            <a:endParaRPr lang="ru-RU" sz="2400" dirty="0" smtClean="0"/>
          </a:p>
          <a:p>
            <a:pPr eaLnBrk="1" hangingPunct="1">
              <a:defRPr/>
            </a:pPr>
            <a:r>
              <a:rPr lang="ru-RU" sz="2400" dirty="0" smtClean="0"/>
              <a:t>д-р биол. наук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3.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3. Социально-экономические факторы </a:t>
            </a:r>
            <a:r>
              <a:rPr lang="ru-RU" dirty="0" err="1" smtClean="0"/>
              <a:t>экосферы</a:t>
            </a:r>
            <a:endParaRPr lang="ru-RU" dirty="0" smtClean="0"/>
          </a:p>
          <a:p>
            <a:r>
              <a:rPr lang="ru-RU" dirty="0" smtClean="0"/>
              <a:t>3.1. Основные детерминанты состояния </a:t>
            </a:r>
            <a:r>
              <a:rPr lang="ru-RU" dirty="0" err="1" smtClean="0"/>
              <a:t>экосферы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9725"/>
            <a:ext cx="7239000" cy="4846638"/>
          </a:xfrm>
        </p:spPr>
        <p:txBody>
          <a:bodyPr>
            <a:normAutofit/>
          </a:bodyPr>
          <a:lstStyle/>
          <a:p>
            <a:r>
              <a:rPr lang="ru-RU" dirty="0" smtClean="0"/>
              <a:t>Воздействие социально-экономических факторов на </a:t>
            </a:r>
            <a:r>
              <a:rPr lang="ru-RU" dirty="0" err="1" smtClean="0"/>
              <a:t>экосферу</a:t>
            </a:r>
            <a:r>
              <a:rPr lang="ru-RU" dirty="0" smtClean="0"/>
              <a:t> (В) зависит от трех основных факторов: населения (Н), потребления (П) и технического прогресса (Т).</a:t>
            </a:r>
          </a:p>
          <a:p>
            <a:r>
              <a:rPr lang="ru-RU" dirty="0" smtClean="0"/>
              <a:t>В = Н </a:t>
            </a:r>
            <a:r>
              <a:rPr lang="ru-RU" dirty="0" err="1" smtClean="0"/>
              <a:t>х</a:t>
            </a:r>
            <a:r>
              <a:rPr lang="ru-RU" dirty="0" smtClean="0"/>
              <a:t> П </a:t>
            </a:r>
            <a:r>
              <a:rPr lang="ru-RU" dirty="0" err="1" smtClean="0"/>
              <a:t>хТ</a:t>
            </a:r>
            <a:endParaRPr lang="ru-RU" dirty="0" smtClean="0"/>
          </a:p>
          <a:p>
            <a:r>
              <a:rPr lang="ru-RU" dirty="0" smtClean="0"/>
              <a:t>Каждая из групп состоит из более конкретных факторов. Это не формула, а логическая зависимость.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Каждая из групп состоит из более конкретных факторов. Это не формула, а логическая зависимость.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3.2. Население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Население мира как </a:t>
            </a:r>
            <a:r>
              <a:rPr lang="ru-RU" dirty="0" err="1" smtClean="0"/>
              <a:t>геоэкологический</a:t>
            </a:r>
            <a:r>
              <a:rPr lang="ru-RU" dirty="0" smtClean="0"/>
              <a:t> фактор</a:t>
            </a:r>
          </a:p>
          <a:p>
            <a:r>
              <a:rPr lang="ru-RU" dirty="0" smtClean="0"/>
              <a:t>10 тысяч лет назад на Земле жило 5-10 миллионов человек.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85852" y="3714752"/>
          <a:ext cx="635798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9"/>
                <a:gridCol w="627067"/>
                <a:gridCol w="706443"/>
                <a:gridCol w="706443"/>
                <a:gridCol w="706443"/>
                <a:gridCol w="706443"/>
                <a:gridCol w="706443"/>
                <a:gridCol w="706443"/>
                <a:gridCol w="706443"/>
              </a:tblGrid>
              <a:tr h="357190">
                <a:tc>
                  <a:txBody>
                    <a:bodyPr/>
                    <a:lstStyle/>
                    <a:p>
                      <a:r>
                        <a:rPr lang="ru-RU" dirty="0" smtClean="0"/>
                        <a:t>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1974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ru-RU" dirty="0" smtClean="0"/>
                        <a:t>Млрд. 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0,28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Потребности людей возрастают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Численность населения предопределяет суммарные потребности общества в питании, одежде, жилище, образовании, медицинском обслуживании и других услугах. В результате – давление на природные системы расходование ресурсов и их деградация.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Демографические переходы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Ожидается стабилизация населения Земли на уровне 10</a:t>
            </a:r>
            <a:r>
              <a:rPr lang="ru-RU" sz="2800" u="sng" dirty="0" smtClean="0"/>
              <a:t>+</a:t>
            </a:r>
            <a:r>
              <a:rPr lang="ru-RU" sz="2800" dirty="0" smtClean="0"/>
              <a:t>2 млрд. человек. Почему? Согласно теории выдающегося демографа Франка </a:t>
            </a:r>
            <a:r>
              <a:rPr lang="ru-RU" sz="2800" dirty="0" err="1" smtClean="0"/>
              <a:t>Ноутштайна</a:t>
            </a:r>
            <a:r>
              <a:rPr lang="ru-RU" sz="2800" dirty="0" smtClean="0"/>
              <a:t> (США), экономический и социальный прогресс влияет на рост населения, обеспечивая процесс так называемого демографического перехода. Каждая из стран находится на одной из трех стадий перехода.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 началу 1990-х годов в 24 странах, включая Россию и Японию, третий демографический переход практически завершился. Прирост населения не превышает 0,3% и численность населения практически стабилизировалась. Остальные страны (75%) находятся на второй стадии перехода.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Демографическая ловушка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/>
              <a:t>Теория </a:t>
            </a:r>
            <a:r>
              <a:rPr lang="ru-RU" sz="2800" dirty="0" err="1" smtClean="0"/>
              <a:t>Ноутштайна</a:t>
            </a:r>
            <a:r>
              <a:rPr lang="ru-RU" sz="2800" dirty="0" smtClean="0"/>
              <a:t> не учитывает все основные факторы. Если население некой страны резко возросло и его потребности превысили природный потенциал </a:t>
            </a:r>
            <a:r>
              <a:rPr lang="ru-RU" sz="2800" dirty="0" err="1" smtClean="0"/>
              <a:t>возобновимых</a:t>
            </a:r>
            <a:r>
              <a:rPr lang="ru-RU" sz="2800" dirty="0" smtClean="0"/>
              <a:t> ресурсов, поглощения  загрязнений, то начинается разрушение ресурсной базы. </a:t>
            </a:r>
            <a:r>
              <a:rPr lang="ru-RU" sz="2800" i="1" dirty="0" smtClean="0"/>
              <a:t>Это демографическая ловушка. </a:t>
            </a:r>
            <a:r>
              <a:rPr lang="ru-RU" sz="2800" dirty="0" smtClean="0"/>
              <a:t>В этих странах растет смертность и они могут вернуться на первую стадию демографического перехода.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Рост потребления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Под потреблением понимается использование обществом ресурсов </a:t>
            </a:r>
            <a:r>
              <a:rPr lang="ru-RU" sz="2800" dirty="0" err="1" smtClean="0"/>
              <a:t>экосферы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Физических ресурсов - минеральное сырье, продукты функционирования биосферы, вода, воздух и пр.</a:t>
            </a:r>
          </a:p>
          <a:p>
            <a:r>
              <a:rPr lang="ru-RU" sz="2800" dirty="0" smtClean="0"/>
              <a:t>«услуг» ее систем  жизнеобеспечения (поглощение и переработка отходов)</a:t>
            </a:r>
          </a:p>
          <a:p>
            <a:r>
              <a:rPr lang="ru-RU" sz="2800" dirty="0" smtClean="0"/>
              <a:t>«услуг» по обеспечению основных механизмов биосферы (глобальные биогеохимические циклы).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 smtClean="0"/>
              <a:t>Для обозначения степени использования ресурсов и систем </a:t>
            </a:r>
            <a:r>
              <a:rPr lang="ru-RU" dirty="0" err="1" smtClean="0"/>
              <a:t>экосферы</a:t>
            </a:r>
            <a:r>
              <a:rPr lang="ru-RU" dirty="0" smtClean="0"/>
              <a:t> используют понятия – богатство, или достаток, или уровень жизни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Воздействие социально-экономических факторов на </a:t>
            </a:r>
            <a:r>
              <a:rPr lang="ru-RU" sz="2800" dirty="0" err="1" smtClean="0"/>
              <a:t>экосферу</a:t>
            </a:r>
            <a:r>
              <a:rPr lang="ru-RU" sz="2800" dirty="0" smtClean="0"/>
              <a:t> (В) зависит от трех основных факторов: населения (Н), потребления (П) и технического прогресса (Т).</a:t>
            </a:r>
          </a:p>
          <a:p>
            <a:r>
              <a:rPr lang="ru-RU" sz="2800" dirty="0" smtClean="0"/>
              <a:t>В = Н </a:t>
            </a:r>
            <a:r>
              <a:rPr lang="ru-RU" sz="2800" dirty="0" err="1" smtClean="0"/>
              <a:t>х</a:t>
            </a:r>
            <a:r>
              <a:rPr lang="ru-RU" sz="2800" dirty="0" smtClean="0"/>
              <a:t> П </a:t>
            </a:r>
            <a:r>
              <a:rPr lang="ru-RU" sz="2800" dirty="0" err="1" smtClean="0"/>
              <a:t>хТ</a:t>
            </a:r>
            <a:endParaRPr lang="ru-RU" sz="2800" dirty="0" smtClean="0"/>
          </a:p>
          <a:p>
            <a:r>
              <a:rPr lang="ru-RU" dirty="0" smtClean="0"/>
              <a:t>Следовательно, регулировать антропогенное давление на </a:t>
            </a:r>
            <a:r>
              <a:rPr lang="ru-RU" dirty="0" err="1" smtClean="0"/>
              <a:t>экосферу</a:t>
            </a:r>
            <a:r>
              <a:rPr lang="ru-RU" dirty="0" smtClean="0"/>
              <a:t> можно посредством управления численностью населения, или величиной потребления, или обоими путями сразу.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Потребление – весьма инерционный фактор, потому что основывается на многовековых традициях и его невозможно изменить в одночасье.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За 230 лет </a:t>
            </a:r>
            <a:r>
              <a:rPr lang="ru-RU" sz="2800" dirty="0" err="1" smtClean="0"/>
              <a:t>промпроизводство</a:t>
            </a:r>
            <a:r>
              <a:rPr lang="ru-RU" sz="2800" dirty="0" smtClean="0"/>
              <a:t> выросло в 85 раз.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Индикатором всемирного потребления и его изменений может быть объем промышленного производства. Вот его изменения за последние 230 лет.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3571876"/>
          <a:ext cx="6215107" cy="2799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533"/>
                <a:gridCol w="1071468"/>
                <a:gridCol w="940541"/>
                <a:gridCol w="948067"/>
                <a:gridCol w="1053408"/>
                <a:gridCol w="1264090"/>
              </a:tblGrid>
              <a:tr h="696066">
                <a:tc>
                  <a:txBody>
                    <a:bodyPr/>
                    <a:lstStyle/>
                    <a:p>
                      <a:r>
                        <a:rPr lang="ru-RU" dirty="0" smtClean="0"/>
                        <a:t>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1938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1953  1980</a:t>
                      </a:r>
                      <a:endParaRPr lang="ru-RU" dirty="0"/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Пром-произ-водство</a:t>
                      </a:r>
                      <a:endParaRPr lang="ru-RU" sz="1400" dirty="0" smtClean="0"/>
                    </a:p>
                    <a:p>
                      <a:r>
                        <a:rPr lang="ru-RU" sz="1400" dirty="0" smtClean="0"/>
                        <a:t>1900=100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568   2042</a:t>
                      </a:r>
                      <a:endParaRPr lang="ru-RU" dirty="0"/>
                    </a:p>
                  </a:txBody>
                  <a:tcPr/>
                </a:tc>
              </a:tr>
              <a:tr h="696066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Насе-ление</a:t>
                      </a:r>
                      <a:r>
                        <a:rPr lang="ru-RU" dirty="0" smtClean="0"/>
                        <a:t>,</a:t>
                      </a:r>
                    </a:p>
                    <a:p>
                      <a:r>
                        <a:rPr lang="ru-RU" dirty="0" err="1" smtClean="0"/>
                        <a:t>млн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2640  4410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Быстрее всего производство росло в период с 1953-1973 гг. Именно в это время воздействие человека на </a:t>
            </a:r>
            <a:r>
              <a:rPr lang="ru-RU" dirty="0" err="1" smtClean="0"/>
              <a:t>экосферу</a:t>
            </a:r>
            <a:r>
              <a:rPr lang="ru-RU" dirty="0" smtClean="0"/>
              <a:t> создало глобального характера проблемы.</a:t>
            </a:r>
          </a:p>
          <a:p>
            <a:r>
              <a:rPr lang="ru-RU" dirty="0" smtClean="0"/>
              <a:t>За 230 лет </a:t>
            </a:r>
            <a:r>
              <a:rPr lang="ru-RU" dirty="0" err="1" smtClean="0"/>
              <a:t>промпроизводство</a:t>
            </a:r>
            <a:r>
              <a:rPr lang="ru-RU" dirty="0" smtClean="0"/>
              <a:t> на душу населения увеличилось в 15 раз. С/</a:t>
            </a:r>
            <a:r>
              <a:rPr lang="ru-RU" dirty="0" err="1" smtClean="0"/>
              <a:t>х</a:t>
            </a:r>
            <a:r>
              <a:rPr lang="ru-RU" dirty="0" smtClean="0"/>
              <a:t> производство - в 3 раза, а по объему – примерно в 20 раз.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Объем экономики (в долларах США) удваивался в 20 веке каждые 20 лет.</a:t>
            </a:r>
          </a:p>
          <a:p>
            <a:r>
              <a:rPr lang="ru-RU" dirty="0" smtClean="0"/>
              <a:t>1900 г. – 600 </a:t>
            </a:r>
            <a:r>
              <a:rPr lang="ru-RU" dirty="0" err="1" smtClean="0"/>
              <a:t>млрд</a:t>
            </a:r>
            <a:r>
              <a:rPr lang="ru-RU" dirty="0" smtClean="0"/>
              <a:t> </a:t>
            </a:r>
            <a:r>
              <a:rPr lang="ru-RU" dirty="0" err="1" smtClean="0"/>
              <a:t>долл</a:t>
            </a:r>
            <a:r>
              <a:rPr lang="ru-RU" dirty="0" smtClean="0"/>
              <a:t> США/год</a:t>
            </a:r>
          </a:p>
          <a:p>
            <a:r>
              <a:rPr lang="ru-RU" dirty="0" smtClean="0"/>
              <a:t>1950 г. – 3000 </a:t>
            </a:r>
            <a:r>
              <a:rPr lang="ru-RU" dirty="0" err="1" smtClean="0"/>
              <a:t>млрд</a:t>
            </a:r>
            <a:r>
              <a:rPr lang="ru-RU" dirty="0" smtClean="0"/>
              <a:t> </a:t>
            </a:r>
            <a:r>
              <a:rPr lang="ru-RU" dirty="0" err="1" smtClean="0"/>
              <a:t>долл</a:t>
            </a:r>
            <a:r>
              <a:rPr lang="ru-RU" dirty="0" smtClean="0"/>
              <a:t> США/год</a:t>
            </a:r>
          </a:p>
          <a:p>
            <a:r>
              <a:rPr lang="ru-RU" dirty="0" smtClean="0"/>
              <a:t>1986 г. – 13000 </a:t>
            </a:r>
            <a:r>
              <a:rPr lang="ru-RU" dirty="0" err="1" smtClean="0"/>
              <a:t>млрд</a:t>
            </a:r>
            <a:r>
              <a:rPr lang="ru-RU" dirty="0" smtClean="0"/>
              <a:t> </a:t>
            </a:r>
            <a:r>
              <a:rPr lang="ru-RU" dirty="0" err="1" smtClean="0"/>
              <a:t>долл</a:t>
            </a:r>
            <a:r>
              <a:rPr lang="ru-RU" dirty="0" smtClean="0"/>
              <a:t> США/год</a:t>
            </a:r>
          </a:p>
          <a:p>
            <a:r>
              <a:rPr lang="ru-RU" dirty="0" smtClean="0"/>
              <a:t>2050 г. – 65000 </a:t>
            </a:r>
            <a:r>
              <a:rPr lang="ru-RU" dirty="0" err="1" smtClean="0"/>
              <a:t>млрд</a:t>
            </a:r>
            <a:r>
              <a:rPr lang="ru-RU" dirty="0" smtClean="0"/>
              <a:t> </a:t>
            </a:r>
            <a:r>
              <a:rPr lang="ru-RU" dirty="0" err="1" smtClean="0"/>
              <a:t>долл</a:t>
            </a:r>
            <a:r>
              <a:rPr lang="ru-RU" dirty="0" smtClean="0"/>
              <a:t> США/год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Добыча природных ресурсов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начала 20 века увеличение составило:</a:t>
            </a:r>
          </a:p>
          <a:p>
            <a:r>
              <a:rPr lang="ru-RU" dirty="0" smtClean="0"/>
              <a:t>Стали – в 70 раз</a:t>
            </a:r>
          </a:p>
          <a:p>
            <a:r>
              <a:rPr lang="ru-RU" dirty="0" smtClean="0"/>
              <a:t>Нефти – в 130 раз</a:t>
            </a:r>
          </a:p>
          <a:p>
            <a:r>
              <a:rPr lang="ru-RU" dirty="0" smtClean="0"/>
              <a:t>Алюминия – в 1700 раз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Скорость прироста разведанных запасов полезных ископаемых (резервов по </a:t>
            </a:r>
            <a:r>
              <a:rPr lang="ru-RU" dirty="0" err="1" smtClean="0"/>
              <a:t>зап</a:t>
            </a:r>
            <a:r>
              <a:rPr lang="ru-RU" dirty="0" smtClean="0"/>
              <a:t>. терминологии)  растет быстрее, чем их добыча, поэтому цены на минеральное сырье в основном снижаются.</a:t>
            </a:r>
          </a:p>
          <a:p>
            <a:r>
              <a:rPr lang="ru-RU" dirty="0" smtClean="0"/>
              <a:t>Например, производство железа в 1950-1980 гг. составило 11 </a:t>
            </a:r>
            <a:r>
              <a:rPr lang="ru-RU" dirty="0" err="1" smtClean="0"/>
              <a:t>млрд</a:t>
            </a:r>
            <a:r>
              <a:rPr lang="ru-RU" dirty="0" smtClean="0"/>
              <a:t> т, но  разведанные запасы выросли с 19 до 93 </a:t>
            </a:r>
            <a:r>
              <a:rPr lang="ru-RU" dirty="0" err="1" smtClean="0"/>
              <a:t>млрд</a:t>
            </a:r>
            <a:r>
              <a:rPr lang="ru-RU" dirty="0" smtClean="0"/>
              <a:t> т.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Поэтому, когда говорят, что железа хватит на 100 лет, то постепенно этот срок возрастает. Есть надежда, что дефицит минеральных ресурсов не станет в ближайшее десятилетие причиной глобального </a:t>
            </a:r>
            <a:r>
              <a:rPr lang="ru-RU" dirty="0" err="1" smtClean="0"/>
              <a:t>геоэкологического</a:t>
            </a:r>
            <a:r>
              <a:rPr lang="ru-RU" dirty="0" smtClean="0"/>
              <a:t> кризиса.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точки зрения использования энергетических </a:t>
            </a:r>
            <a:r>
              <a:rPr lang="ru-RU" dirty="0" err="1" smtClean="0"/>
              <a:t>невозобновимых</a:t>
            </a:r>
            <a:r>
              <a:rPr lang="ru-RU" dirty="0" smtClean="0"/>
              <a:t> ресурсов более опасна сейчас не их нехватка, а возникновение в результате сжигания ископаемого топлива парникового эффекта и </a:t>
            </a:r>
            <a:r>
              <a:rPr lang="ru-RU" dirty="0" err="1" smtClean="0"/>
              <a:t>асидификации</a:t>
            </a:r>
            <a:r>
              <a:rPr lang="ru-RU" dirty="0" smtClean="0"/>
              <a:t> территорий.</a:t>
            </a:r>
          </a:p>
          <a:p>
            <a:r>
              <a:rPr lang="ru-RU" dirty="0" err="1" smtClean="0"/>
              <a:t>Возобновимые</a:t>
            </a:r>
            <a:r>
              <a:rPr lang="ru-RU" dirty="0" smtClean="0"/>
              <a:t> ресурсы – их количество и качество сократилось.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Бедные и богатые страны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Важный показатель уровня потребления разными странами природных ресурсов и </a:t>
            </a:r>
            <a:r>
              <a:rPr lang="ru-RU" dirty="0" err="1" smtClean="0"/>
              <a:t>экосферных</a:t>
            </a:r>
            <a:r>
              <a:rPr lang="ru-RU" dirty="0" smtClean="0"/>
              <a:t> «услуг» – ВНП – </a:t>
            </a:r>
            <a:r>
              <a:rPr lang="ru-RU" dirty="0" err="1" smtClean="0"/>
              <a:t>валовый</a:t>
            </a:r>
            <a:r>
              <a:rPr lang="ru-RU" dirty="0" smtClean="0"/>
              <a:t> национальный продукт. Важно и ВНП, который приходится на душу населения. В США ВНП на душу населения в 20 раз больше, чем в Индии (1991 г.). </a:t>
            </a:r>
          </a:p>
          <a:p>
            <a:r>
              <a:rPr lang="ru-RU" dirty="0" smtClean="0"/>
              <a:t>В США только затраты на содержание лужаек равны 7,5 </a:t>
            </a:r>
            <a:r>
              <a:rPr lang="ru-RU" dirty="0" err="1" smtClean="0"/>
              <a:t>млрд</a:t>
            </a:r>
            <a:r>
              <a:rPr lang="ru-RU" dirty="0" smtClean="0"/>
              <a:t> </a:t>
            </a:r>
            <a:r>
              <a:rPr lang="ru-RU" dirty="0" err="1" smtClean="0"/>
              <a:t>долл</a:t>
            </a:r>
            <a:r>
              <a:rPr lang="ru-RU" dirty="0" smtClean="0"/>
              <a:t>/год. То есть 50 </a:t>
            </a:r>
            <a:r>
              <a:rPr lang="ru-RU" dirty="0" err="1" smtClean="0"/>
              <a:t>долл</a:t>
            </a:r>
            <a:r>
              <a:rPr lang="ru-RU" dirty="0" smtClean="0"/>
              <a:t>/год на душу. ВНП на душу населения Эфиопии – 100 </a:t>
            </a:r>
            <a:r>
              <a:rPr lang="ru-RU" dirty="0" err="1" smtClean="0"/>
              <a:t>долл</a:t>
            </a:r>
            <a:r>
              <a:rPr lang="ru-RU" dirty="0" smtClean="0"/>
              <a:t>/год!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прогнозам, различия бедных и богатых стран будут увеличиваться!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Геоэкологическая</a:t>
            </a:r>
            <a:r>
              <a:rPr lang="ru-RU" dirty="0" smtClean="0"/>
              <a:t> роль технического прогресса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Тенический</a:t>
            </a:r>
            <a:r>
              <a:rPr lang="ru-RU" dirty="0" smtClean="0"/>
              <a:t> прогресс – 3-я группа факторов воздействия человека на </a:t>
            </a:r>
            <a:r>
              <a:rPr lang="ru-RU" dirty="0" err="1" smtClean="0"/>
              <a:t>экосферу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Добыча, переработка сырья, сжигание ископаемого топлива </a:t>
            </a:r>
            <a:r>
              <a:rPr lang="ru-RU" dirty="0" err="1" smtClean="0"/>
              <a:t>антропогенны</a:t>
            </a:r>
            <a:r>
              <a:rPr lang="ru-RU" dirty="0" smtClean="0"/>
              <a:t> и не имеют аналогов в природе. Человек использует только 2% от массы извлекаемого сырья! Т.е. человечество производит главным образом отходы.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Перспективный путь – 10-кратная экономия сырья. Технический прогресс – наиболее эластичная составляющая формулы – здесь возможно большие успехи и быстрые результаты. Но главное направление лежит в сфере «население-потребление», то есть  в социальной сфере.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Геоэкологические</a:t>
            </a:r>
            <a:r>
              <a:rPr lang="ru-RU" dirty="0" smtClean="0"/>
              <a:t> аспекты внешнего долга государств. Развивающиеся страны уплачивают его за счет распродажи природных ресурсов и ухудшения экологической ситуации при массовой их добыче и транспортировке.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капитала и богатство стран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Всемирный Банк выделяет 4 вида капитала:</a:t>
            </a:r>
          </a:p>
          <a:p>
            <a:r>
              <a:rPr lang="ru-RU" dirty="0" smtClean="0"/>
              <a:t>Производственный или материально-финансовый</a:t>
            </a:r>
          </a:p>
          <a:p>
            <a:r>
              <a:rPr lang="ru-RU" dirty="0" smtClean="0"/>
              <a:t>Природный (естественные богатства страны)</a:t>
            </a:r>
          </a:p>
          <a:p>
            <a:r>
              <a:rPr lang="ru-RU" dirty="0" smtClean="0"/>
              <a:t>Человеческий (включая образование, питание, здравоохранение)</a:t>
            </a:r>
          </a:p>
          <a:p>
            <a:r>
              <a:rPr lang="ru-RU" dirty="0" smtClean="0"/>
              <a:t>Общественный (социальная структура, этика, мораль, общественные организации).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Всемирный Банк оценил богатства разных стран по трем показателям. Человеческий капитал оказался основным богатством во многих странах. Но в странах-экспортерах сырья природный капитал больше, чем производственный и человеческий.  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богатств мира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Тип страны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Доля мирового капитала ,%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Производственный капитал, %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Природный капитал, %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Человеческий капитал, %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Итого, %</a:t>
                      </a:r>
                      <a:endParaRPr lang="ru-RU" dirty="0"/>
                    </a:p>
                  </a:txBody>
                  <a:tcPr marL="80433" marR="804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Страны-экспортеры сырья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36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marL="80433" marR="804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Другие развивающиеся страны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56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marL="80433" marR="804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Развитые страны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79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67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marL="80433" marR="8043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80433" marR="80433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Вывод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сохранения природных богатств необходимо вложение в другие виды капитала, в особенности, в людские ресурсы, т.е. в образование, здравоохранение, повышение качества жизни.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Махатму Ганди, лидера Индии, спросили, хотел ли бы он, чтобы Индия достигла уровня жизни Британии?</a:t>
            </a:r>
          </a:p>
          <a:p>
            <a:r>
              <a:rPr lang="ru-RU" dirty="0" smtClean="0"/>
              <a:t>Он ответил: «Чтобы достичь процветания, Британия забрала себе половину ресурсов нашей планеты. Сколько же планет потребуется для Индии?»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Рост или развитие? Изменение стратегии неизбежно…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Рост связан с возрастающим потреблением природных ресурсов. Традиционная экономика рассматривает рост как благо. Но такой рост ограничен возможностями самой </a:t>
            </a:r>
            <a:r>
              <a:rPr lang="ru-RU" dirty="0" err="1" smtClean="0"/>
              <a:t>экосферы</a:t>
            </a:r>
            <a:r>
              <a:rPr lang="ru-RU" dirty="0" smtClean="0"/>
              <a:t>!</a:t>
            </a:r>
          </a:p>
          <a:p>
            <a:r>
              <a:rPr lang="ru-RU" dirty="0" smtClean="0"/>
              <a:t>Развитие – движение к лучшему, но не обязательно за счет увеличения размеров системы. Это более полная реализация заложенных в системе  возможностей. Это устойчивое развитие.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416</TotalTime>
  <Words>1231</Words>
  <Application>Microsoft Office PowerPoint</Application>
  <PresentationFormat>Экран (4:3)</PresentationFormat>
  <Paragraphs>142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Изящная</vt:lpstr>
      <vt:lpstr>ГЕОЭКОЛОГИЯ</vt:lpstr>
      <vt:lpstr>Тема 3.</vt:lpstr>
      <vt:lpstr>Презентация PowerPoint</vt:lpstr>
      <vt:lpstr>Презентация PowerPoint</vt:lpstr>
      <vt:lpstr>3.2. Население</vt:lpstr>
      <vt:lpstr>Потребности людей возрастают</vt:lpstr>
      <vt:lpstr>Демографические переходы</vt:lpstr>
      <vt:lpstr>Презентация PowerPoint</vt:lpstr>
      <vt:lpstr>Демографическая ловушка </vt:lpstr>
      <vt:lpstr>Рост потребления</vt:lpstr>
      <vt:lpstr>Презентация PowerPoint</vt:lpstr>
      <vt:lpstr>Презентация PowerPoint</vt:lpstr>
      <vt:lpstr>Презентация PowerPoint</vt:lpstr>
      <vt:lpstr>За 230 лет промпроизводство выросло в 85 раз.</vt:lpstr>
      <vt:lpstr>Презентация PowerPoint</vt:lpstr>
      <vt:lpstr>Презентация PowerPoint</vt:lpstr>
      <vt:lpstr>Добыча природных ресурсов</vt:lpstr>
      <vt:lpstr>Презентация PowerPoint</vt:lpstr>
      <vt:lpstr>Презентация PowerPoint</vt:lpstr>
      <vt:lpstr>Презентация PowerPoint</vt:lpstr>
      <vt:lpstr>Бедные и богатые страны</vt:lpstr>
      <vt:lpstr>Презентация PowerPoint</vt:lpstr>
      <vt:lpstr>Геоэкологическая роль технического прогресса</vt:lpstr>
      <vt:lpstr>Презентация PowerPoint</vt:lpstr>
      <vt:lpstr>Презентация PowerPoint</vt:lpstr>
      <vt:lpstr>Виды капитала и богатство стран</vt:lpstr>
      <vt:lpstr>Презентация PowerPoint</vt:lpstr>
      <vt:lpstr>Структура богатств мира</vt:lpstr>
      <vt:lpstr>Вывод </vt:lpstr>
      <vt:lpstr>Презентация PowerPoint</vt:lpstr>
      <vt:lpstr>Рост или развитие? Изменение стратегии неизбежно…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ГЕОЭКОЛОГИЯ</dc:title>
  <cp:lastModifiedBy>Якименко Людмила</cp:lastModifiedBy>
  <cp:revision>46</cp:revision>
  <dcterms:modified xsi:type="dcterms:W3CDTF">2018-05-10T04:38:58Z</dcterms:modified>
</cp:coreProperties>
</file>