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2"/>
  </p:notesMasterIdLst>
  <p:sldIdLst>
    <p:sldId id="256" r:id="rId2"/>
    <p:sldId id="284" r:id="rId3"/>
    <p:sldId id="283" r:id="rId4"/>
    <p:sldId id="285" r:id="rId5"/>
    <p:sldId id="286" r:id="rId6"/>
    <p:sldId id="273" r:id="rId7"/>
    <p:sldId id="288" r:id="rId8"/>
    <p:sldId id="278" r:id="rId9"/>
    <p:sldId id="280" r:id="rId10"/>
    <p:sldId id="289" r:id="rId11"/>
    <p:sldId id="290" r:id="rId12"/>
    <p:sldId id="276" r:id="rId13"/>
    <p:sldId id="275" r:id="rId14"/>
    <p:sldId id="274" r:id="rId15"/>
    <p:sldId id="257" r:id="rId16"/>
    <p:sldId id="294" r:id="rId17"/>
    <p:sldId id="300" r:id="rId18"/>
    <p:sldId id="258" r:id="rId19"/>
    <p:sldId id="262" r:id="rId20"/>
    <p:sldId id="261" r:id="rId21"/>
    <p:sldId id="260" r:id="rId22"/>
    <p:sldId id="263" r:id="rId23"/>
    <p:sldId id="266" r:id="rId24"/>
    <p:sldId id="271" r:id="rId25"/>
    <p:sldId id="270" r:id="rId26"/>
    <p:sldId id="272" r:id="rId27"/>
    <p:sldId id="269" r:id="rId28"/>
    <p:sldId id="265" r:id="rId29"/>
    <p:sldId id="264" r:id="rId30"/>
    <p:sldId id="259" r:id="rId31"/>
    <p:sldId id="298" r:id="rId32"/>
    <p:sldId id="299" r:id="rId33"/>
    <p:sldId id="267" r:id="rId34"/>
    <p:sldId id="268" r:id="rId35"/>
    <p:sldId id="295" r:id="rId36"/>
    <p:sldId id="296" r:id="rId37"/>
    <p:sldId id="297" r:id="rId38"/>
    <p:sldId id="282" r:id="rId39"/>
    <p:sldId id="303" r:id="rId40"/>
    <p:sldId id="304" r:id="rId41"/>
    <p:sldId id="305" r:id="rId42"/>
    <p:sldId id="306" r:id="rId43"/>
    <p:sldId id="307" r:id="rId44"/>
    <p:sldId id="308" r:id="rId45"/>
    <p:sldId id="310" r:id="rId46"/>
    <p:sldId id="312" r:id="rId47"/>
    <p:sldId id="311" r:id="rId48"/>
    <p:sldId id="302" r:id="rId49"/>
    <p:sldId id="301" r:id="rId50"/>
    <p:sldId id="309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6435819-B0A5-48F3-A477-657648778FB3}">
          <p14:sldIdLst>
            <p14:sldId id="256"/>
            <p14:sldId id="284"/>
            <p14:sldId id="283"/>
            <p14:sldId id="285"/>
            <p14:sldId id="286"/>
            <p14:sldId id="273"/>
            <p14:sldId id="288"/>
            <p14:sldId id="278"/>
            <p14:sldId id="280"/>
            <p14:sldId id="289"/>
            <p14:sldId id="290"/>
            <p14:sldId id="276"/>
            <p14:sldId id="275"/>
            <p14:sldId id="274"/>
            <p14:sldId id="257"/>
            <p14:sldId id="294"/>
            <p14:sldId id="300"/>
            <p14:sldId id="258"/>
            <p14:sldId id="262"/>
            <p14:sldId id="261"/>
            <p14:sldId id="260"/>
            <p14:sldId id="263"/>
            <p14:sldId id="266"/>
            <p14:sldId id="271"/>
            <p14:sldId id="270"/>
            <p14:sldId id="272"/>
            <p14:sldId id="269"/>
            <p14:sldId id="265"/>
            <p14:sldId id="264"/>
            <p14:sldId id="259"/>
          </p14:sldIdLst>
        </p14:section>
        <p14:section name="Раздел без заголовка" id="{AD28553E-CB1F-4448-AEC7-C1B76E9E037D}">
          <p14:sldIdLst>
            <p14:sldId id="298"/>
            <p14:sldId id="299"/>
            <p14:sldId id="267"/>
            <p14:sldId id="268"/>
            <p14:sldId id="295"/>
            <p14:sldId id="296"/>
            <p14:sldId id="297"/>
            <p14:sldId id="282"/>
            <p14:sldId id="303"/>
            <p14:sldId id="304"/>
            <p14:sldId id="305"/>
            <p14:sldId id="306"/>
            <p14:sldId id="307"/>
            <p14:sldId id="308"/>
            <p14:sldId id="310"/>
            <p14:sldId id="312"/>
            <p14:sldId id="311"/>
            <p14:sldId id="302"/>
            <p14:sldId id="301"/>
            <p14:sldId id="30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098DF-DB82-4245-80E2-9730A8EA337D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29D9C-7C72-459E-9AFB-1EF329B7DC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48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27_%D0%BC%D0%B0%D1%80%D1%82%D0%B0" TargetMode="External"/><Relationship Id="rId7" Type="http://schemas.openxmlformats.org/officeDocument/2006/relationships/hyperlink" Target="http://ru.wikipedia.org/wiki/17_%D0%BC%D0%B0%D1%8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%D0%A0%D0%B5%D0%B7%D0%BE%D0%BB%D1%8E%D1%86%D0%B8%D1%8F" TargetMode="External"/><Relationship Id="rId5" Type="http://schemas.openxmlformats.org/officeDocument/2006/relationships/hyperlink" Target="http://ru.wikipedia.org/wiki/%D0%93%D0%B5%D0%BD%D0%B5%D1%80%D0%B0%D0%BB%D1%8C%D0%BD%D0%B0%D1%8F_%D0%90%D1%81%D1%81%D0%B0%D0%BC%D0%B1%D0%BB%D0%B5%D1%8F_%D0%9E%D0%9E%D0%9D" TargetMode="External"/><Relationship Id="rId4" Type="http://schemas.openxmlformats.org/officeDocument/2006/relationships/hyperlink" Target="http://ru.wikipedia.org/wiki/2006_%D0%B3%D0%BE%D0%B4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publicdata/explore?ds=d5bncppjof8f9_&amp;met_y=it_net_user_p2&amp;idim=country:RUS&amp;dl=ru&amp;hl=ru&amp;q=%D1%81%D1%82%D0%B0%D1%82%D0%B8%D1%81%D1%82%D0%B8%D0%BA%D0%B0+%D0%B8%D1%81%D0%BF%D0%BE%D0%BB%D1%8C%D0%B7%D0%BE%D0%B2%D0%B0%D0%BD%D0%B8%D0%B5+%D0%B8%D0%BD%D1%82%D0%B5%D1%80%D0%BD%D0%B5%D1%82%D0%B0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publicdata/explore?ds=d5bncppjof8f9_&amp;met_y=it_net_user_p2&amp;idim=country:RUS&amp;dl=ru&amp;hl=ru&amp;q=%D1%81%D1%82%D0%B0%D1%82%D0%B8%D1%81%D1%82%D0%B8%D0%BA%D0%B0+%D0%B8%D1%81%D0%BF%D0%BE%D0%BB%D1%8C%D0%B7%D0%BE%D0%B2%D0%B0%D0%BD%D0%B8%D0%B5+%D0%B8%D0%BD%D1%82%D0%B5%D1%80%D0%BD%D0%B5%D1%82%D0%B0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ЭС - доминирующий технологический уклад общества, сохраняющий основные присущие только ему черты в течение определенного периода времени.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доиндустриальная, индустриальная, постиндустриальная и инновационная экономические системы.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31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мировая  экономика в своем развитии проходит через следующие стадии, или периоды: доиндустриальная, индустриальная, постиндустриальная и инновационная экономические системы.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284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27 марта"/>
              </a:rPr>
              <a:t>27 марта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2006 год"/>
              </a:rPr>
              <a:t>2006 года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Генеральная Ассамблея ООН"/>
              </a:rPr>
              <a:t>генеральная Ассамблея ООН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приняла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Резолюция"/>
              </a:rPr>
              <a:t>резолюцию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под номером A/RES/60/252, которая провозглашает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17 мая"/>
              </a:rPr>
              <a:t>17 мая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Международным днем информационного общества.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в прошлых столетиях проблемы науки интересовали лишь узкий слой причастных к ней интеллектуалов, а отношение к технике было сугубо прикладным, то наше время выдвинуло оба эти явления в центр общественного внимания.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сравнению с индустриальным обществом, где все направлено на производство и потребление товаров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96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rgbClr val="C00000"/>
                </a:solidFill>
              </a:rPr>
              <a:t>Все это простор для измерения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262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://www.google.ru/publicdata/explore?ds=d5bncppjof8f9_&amp;met_y=it_net_user_p2&amp;idim=country:RUS&amp;dl=ru&amp;hl=ru&amp;q=%D1%81%D1%82%D0%B0%D1%82%D0%B8%D1%81%D1%82%D0%B8%D0%BA%D0%B0+%D0%B8%D1%81%D0%BF%D0%BE%D0%BB%D1%8C%D0%B7%D0%BE%D0%B2%D0%B0%D0%BD%D0%B8%D0%B5+%D0%B8%D0%BD%D1%82%D0%B5%D1%80%D0%BD%D0%B5%D1%82%D0%B0#!ctype=l&amp;strail=false&amp;bcs=d&amp;nselm=h&amp;met_y=it_net_user_p2&amp;scale_y=lin&amp;ind_y=false&amp;rdim=region&amp;idim=country:RUS&amp;ifdim=region&amp;hl=ru&amp;dl=ru&amp;ind=false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www.google.ru/publicdata/explore?ds=d5bncppjof8f9_&amp;met_y=it_net_user_p2&amp;idim=country:RUS&amp;dl=ru&amp;hl=ru&amp;q=%D1%81%D1%82%D0%B0%D1%82%D0%B8%D1%81%D1%82%D0%B8%D0%BA%D0%B0+%D0%B8%D1%81%D0%BF%D0%BE%D0%BB%D1%8C%D0%B7%D0%BE%D0%B2%D0%B0%D0%BD%D0%B8%D0%B5+%D0%B8%D0%BD%D1%82%D0%B5%D1%80%D0%BD%D0%B5%D1%82%D0%B0#!ctype=l&amp;strail=false&amp;bcs=d&amp;nselm=h&amp;met_y=it_net_bbnd_p2&amp;scale_y=lin&amp;ind_y=false&amp;rdim=region&amp;idim=country:DEU:RUS:CHN:JPN:BLR:KAZ:UKR:USA&amp;ifdim=region&amp;hl=ru&amp;dl=ru&amp;ind=false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EMEA (Европа, Ближний Восток и Африка)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29D9C-7C72-459E-9AFB-1EF329B7DCB5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31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4129186-D87B-475A-AE62-51B24B19E7EE}" type="datetimeFigureOut">
              <a:rPr lang="ru-RU" smtClean="0"/>
              <a:pPr/>
              <a:t>01.11.2012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CCDC3C1-8202-45D5-98B1-ACB7F5DC89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1%80%D1%83%D0%B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0%D1%8B%D0%BD%D0%BE%D0%BA" TargetMode="External"/><Relationship Id="rId5" Type="http://schemas.openxmlformats.org/officeDocument/2006/relationships/hyperlink" Target="http://ru.wikipedia.org/wiki/%D0%A1%D0%B8%D1%81%D1%82%D0%B5%D0%BC%D0%B0_%D0%BE%D0%B1%D1%80%D0%B0%D0%B7%D0%BE%D0%B2%D0%B0%D0%BD%D0%B8%D1%8F" TargetMode="External"/><Relationship Id="rId4" Type="http://schemas.openxmlformats.org/officeDocument/2006/relationships/hyperlink" Target="http://ru.wikipedia.org/wiki/%D0%9E%D1%82%D0%B4%D1%8B%D1%85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D%D0%BB%D0%B5%D0%BA%D1%82%D1%80%D0%BE%D0%BD%D0%BD%D0%B0%D1%8F_%D0%B4%D0%B5%D0%BC%D0%BE%D0%BA%D1%80%D0%B0%D1%82%D0%B8%D1%8F" TargetMode="External"/><Relationship Id="rId3" Type="http://schemas.openxmlformats.org/officeDocument/2006/relationships/hyperlink" Target="http://ru.wikipedia.org/wiki/%D0%9F%D1%80%D0%BE%D0%B4%D1%83%D0%BA%D1%82" TargetMode="External"/><Relationship Id="rId7" Type="http://schemas.openxmlformats.org/officeDocument/2006/relationships/hyperlink" Target="http://ru.wikipedia.org/wiki/%D0%98%D0%BD%D1%84%D0%BE%D1%80%D0%BC%D0%B0%D1%86%D0%B8%D0%BE%D0%BD%D0%BD%D0%BE%D0%B5_%D0%BF%D1%80%D0%BE%D1%81%D1%82%D1%80%D0%B0%D0%BD%D1%81%D1%82%D0%B2%D0%BE" TargetMode="External"/><Relationship Id="rId12" Type="http://schemas.openxmlformats.org/officeDocument/2006/relationships/hyperlink" Target="http://ru.wikipedia.org/wiki/%D0%A1%D0%BE%D1%86%D0%B8%D0%B0%D0%BB%D1%8C%D0%BD%D0%B0%D1%8F_%D1%81%D0%B5%D1%82%D1%8C" TargetMode="External"/><Relationship Id="rId2" Type="http://schemas.openxmlformats.org/officeDocument/2006/relationships/hyperlink" Target="http://ru.wikipedia.org/wiki/%D0%9E%D0%B1%D1%89%D0%B5%D1%81%D1%82%D0%B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8%D0%BD%D1%84%D0%BE%D1%80%D0%BC%D0%B0%D1%82%D0%B8%D0%B7%D0%B0%D1%86%D0%B8%D1%8F" TargetMode="External"/><Relationship Id="rId11" Type="http://schemas.openxmlformats.org/officeDocument/2006/relationships/hyperlink" Target="http://ru.wikipedia.org/wiki/%D0%AD%D0%BB%D0%B5%D0%BA%D1%82%D1%80%D0%BE%D0%BD%D0%BD%D0%BE%D0%B5_%D0%BF%D1%80%D0%B0%D0%B2%D0%B8%D1%82%D0%B5%D0%BB%D1%8C%D1%81%D1%82%D0%B2%D0%BE" TargetMode="External"/><Relationship Id="rId5" Type="http://schemas.openxmlformats.org/officeDocument/2006/relationships/hyperlink" Target="http://ru.wikipedia.org/wiki/%D0%92%D0%92%D0%9F" TargetMode="External"/><Relationship Id="rId10" Type="http://schemas.openxmlformats.org/officeDocument/2006/relationships/hyperlink" Target="http://ru.wikipedia.org/wiki/%D0%AD%D0%BB%D0%B5%D0%BA%D1%82%D1%80%D0%BE%D0%BD%D0%BD%D0%BE%D0%B5_%D0%B3%D0%BE%D1%81%D1%83%D0%B4%D0%B0%D1%80%D1%81%D1%82%D0%B2%D0%BE" TargetMode="External"/><Relationship Id="rId4" Type="http://schemas.openxmlformats.org/officeDocument/2006/relationships/hyperlink" Target="http://ru.wikipedia.org/wiki/%D0%A3%D1%81%D0%BB%D1%83%D0%B3%D0%B0" TargetMode="External"/><Relationship Id="rId9" Type="http://schemas.openxmlformats.org/officeDocument/2006/relationships/hyperlink" Target="http://ru.wikipedia.org/wiki/%D0%98%D0%BD%D1%84%D0%BE%D1%80%D0%BC%D0%B0%D1%86%D0%B8%D0%BE%D0%BD%D0%BD%D0%B0%D1%8F_%D1%8D%D0%BA%D0%BE%D0%BD%D0%BE%D0%BC%D0%B8%D0%BA%D0%B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0%BD%D1%81%D0%B5%D0%BD%D1%81%D1%83%D1%81" TargetMode="External"/><Relationship Id="rId2" Type="http://schemas.openxmlformats.org/officeDocument/2006/relationships/hyperlink" Target="http://ru.wikipedia.org/wiki/%D0%98%D0%BD%D1%84%D0%BE%D1%80%D0%BC%D0%B0%D1%86%D0%B8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9A%D0%BB%D0%B0%D1%81%D1%81_(%D1%81%D0%BE%D1%86%D0%B8%D0%BE%D0%BB%D0%BE%D0%B3%D0%B8%D1%8F)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zhit.ru/index/zakonoproekt_89417_6/0-31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zhit.ru/index/users_socseti/0-15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zhit.ru/index/internet_v_gorodakh_rossii/0-312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royal.pingdom.co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oyal.pingdom.com/2012/01/17/internet-2011-in-numbers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" TargetMode="External"/><Relationship Id="rId2" Type="http://schemas.openxmlformats.org/officeDocument/2006/relationships/hyperlink" Target="http://www.facebook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suslugi.ru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1%D0%B0%D1%88%D0%BA%D0%BE%D1%80%D1%82%D0%BE%D1%81%D1%82%D0%B0%D0%BD" TargetMode="External"/><Relationship Id="rId13" Type="http://schemas.openxmlformats.org/officeDocument/2006/relationships/hyperlink" Target="http://ru.wikipedia.org/wiki/2013_%D0%B3%D0%BE%D0%B4" TargetMode="External"/><Relationship Id="rId3" Type="http://schemas.openxmlformats.org/officeDocument/2006/relationships/hyperlink" Target="http://ru.wikipedia.org/wiki/2012_%D0%B3%D0%BE%D0%B4" TargetMode="External"/><Relationship Id="rId7" Type="http://schemas.openxmlformats.org/officeDocument/2006/relationships/hyperlink" Target="http://ru.wikipedia.org/wiki/%D0%90%D1%81%D1%82%D1%80%D0%B0%D1%85%D0%B0%D0%BD%D1%81%D0%BA%D0%B0%D1%8F_%D0%BE%D0%B1%D0%BB%D0%B0%D1%81%D1%82%D1%8C" TargetMode="External"/><Relationship Id="rId12" Type="http://schemas.openxmlformats.org/officeDocument/2006/relationships/hyperlink" Target="http://ru.wikipedia.org/wiki/%D0%A2%D0%B0%D1%82%D0%B0%D1%80%D1%81%D1%82%D0%B0%D0%BD" TargetMode="External"/><Relationship Id="rId2" Type="http://schemas.openxmlformats.org/officeDocument/2006/relationships/hyperlink" Target="http://ru.wikipedia.org/wiki/%D0%9F%D0%BB%D0%B0%D1%81%D1%82%D0%B8%D0%BA%D0%BE%D0%B2%D0%B0%D1%8F_%D0%BA%D0%B0%D1%80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0%B0%D0%BD%D0%BA%D1%82-%D0%9F%D0%B5%D1%82%D0%B5%D1%80%D0%B1%D1%83%D1%80%D0%B3" TargetMode="External"/><Relationship Id="rId11" Type="http://schemas.openxmlformats.org/officeDocument/2006/relationships/hyperlink" Target="http://ru.wikipedia.org/wiki/%D0%9A%D1%80%D0%B0%D1%81%D0%BD%D0%BE%D0%B4%D0%B0%D1%80%D1%81%D0%BA%D0%B8%D0%B9_%D0%BA%D1%80%D0%B0%D0%B9" TargetMode="External"/><Relationship Id="rId5" Type="http://schemas.openxmlformats.org/officeDocument/2006/relationships/hyperlink" Target="http://ru.wikipedia.org/wiki/%D0%9C%D0%BE%D1%81%D0%BA%D0%B2%D0%B0" TargetMode="External"/><Relationship Id="rId10" Type="http://schemas.openxmlformats.org/officeDocument/2006/relationships/hyperlink" Target="http://ru.wikipedia.org/wiki/%D0%9D%D0%BE%D0%B2%D0%BE%D1%81%D0%B8%D0%B1%D0%B8%D1%80%D1%81%D0%BA%D0%B0%D1%8F_%D0%BE%D0%B1%D0%BB%D0%B0%D1%81%D1%82%D1%8C" TargetMode="External"/><Relationship Id="rId4" Type="http://schemas.openxmlformats.org/officeDocument/2006/relationships/hyperlink" Target="http://ru.wikipedia.org/wiki/%D0%A0%D0%BE%D1%81%D1%81%D0%B8%D1%8F" TargetMode="External"/><Relationship Id="rId9" Type="http://schemas.openxmlformats.org/officeDocument/2006/relationships/hyperlink" Target="http://ru.wikipedia.org/wiki/%D0%92%D0%BE%D0%BB%D0%B3%D0%BE%D0%B3%D1%80%D0%B0%D0%B4%D1%81%D0%BA%D0%B0%D1%8F_%D0%BE%D0%B1%D0%BB%D0%B0%D1%81%D1%82%D1%8C" TargetMode="External"/><Relationship Id="rId14" Type="http://schemas.openxmlformats.org/officeDocument/2006/relationships/hyperlink" Target="http://ru.wikipedia.org/wiki/2014_%D0%B3%D0%BE%D0%B4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1%D0%B5%D0%B7%D0%BD%D0%B0%D0%BB%D0%B8%D1%87%D0%BD%D1%8B%D0%B5_%D1%80%D0%B0%D1%81%D1%87%D1%91%D1%82%D1%8B" TargetMode="External"/><Relationship Id="rId2" Type="http://schemas.openxmlformats.org/officeDocument/2006/relationships/hyperlink" Target="http://ru.wikipedia.org/wiki/%D0%93%D0%BE%D1%81%D1%83%D0%B4%D0%B0%D1%80%D1%81%D1%82%D0%B2%D0%B5%D0%BD%D0%BD%D1%8B%D0%B5_%D1%83%D1%81%D0%BB%D1%83%D0%B3%D0%B8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emag.iis.ru/arc/infosoc/emag.nsf/BPA/a8721da89bda50044425796e0043684d" TargetMode="External"/><Relationship Id="rId3" Type="http://schemas.openxmlformats.org/officeDocument/2006/relationships/hyperlink" Target="http://infdeyatchel.narod.ru/inf_ob.htm" TargetMode="External"/><Relationship Id="rId7" Type="http://schemas.openxmlformats.org/officeDocument/2006/relationships/hyperlink" Target="http://www.twirpx.com/file/407333/" TargetMode="External"/><Relationship Id="rId2" Type="http://schemas.openxmlformats.org/officeDocument/2006/relationships/hyperlink" Target="http://infosoc.ii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omgupss.ru/publisher/txt1/more.php?more=35" TargetMode="External"/><Relationship Id="rId5" Type="http://schemas.openxmlformats.org/officeDocument/2006/relationships/hyperlink" Target="http://www.tadviser.ru/index.php/%D0%A1%D1%82%D0%B0%D1%82%D1%8C%D1%8F:%D0%98%D0%BD%D1%84%D0%BE%D1%80%D0%BC%D0%B0%D1%86%D0%B8%D0%BE%D0%BD%D0%BD%D0%BE%D0%B5_%D0%BE%D0%B1%D1%89%D0%B5%D1%81%D1%82%D0%B2%D0%BE_%D0%93%D0%9F" TargetMode="External"/><Relationship Id="rId4" Type="http://schemas.openxmlformats.org/officeDocument/2006/relationships/hyperlink" Target="http://fcp.economy.gov.ru/cgi-bin/cis/fcp.cgi/Fcp/ViewFcp/View/2012/369/" TargetMode="External"/><Relationship Id="rId9" Type="http://schemas.openxmlformats.org/officeDocument/2006/relationships/hyperlink" Target="http://bugabooks.com/book/152-put-v-noosferu/13--2-informacionnoe-obshhestvo-cherty-gryadushhego.html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lossary.ru/cgi-bin/gl_sch2.cgi?RIt(uwsg.outt:l!wlxzwx: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ssary.ru/cgi-bin/gl_sch2.cgi?RClh-wlxzwx:" TargetMode="External"/><Relationship Id="rId2" Type="http://schemas.openxmlformats.org/officeDocument/2006/relationships/hyperlink" Target="http://www.glossary.ru/cgi-bin/gl_sch2.cgi?RAw)oit:l!kuqzslty: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lossary.ru/cgi-bin/gl_sch2.cgi?RPur;nuigylro!ot(uwsg.oo" TargetMode="External"/><Relationship Id="rId5" Type="http://schemas.openxmlformats.org/officeDocument/2006/relationships/hyperlink" Target="http://www.glossary.ru/cgi-bin/gl_sch2.cgi?RIt(uwsg.outt:l!sgxxoi:" TargetMode="External"/><Relationship Id="rId4" Type="http://schemas.openxmlformats.org/officeDocument/2006/relationships/hyperlink" Target="http://www.glossary.ru/cgi-bin/gl_sch2.cgi?REuqzslty: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mirq.ucoz.ru/index/0-58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Содержание, объекты и субъекты информационного общества, критерии эффективности функционирования</a:t>
            </a:r>
            <a:endParaRPr lang="ru-RU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Кононова О.В.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Основные характеристики современной экономики</a:t>
            </a:r>
            <a:br>
              <a:rPr lang="ru-RU" sz="2800" b="1" dirty="0" smtClean="0"/>
            </a:br>
            <a:r>
              <a:rPr lang="ru-RU" sz="1800" b="1" dirty="0" smtClean="0"/>
              <a:t>(по </a:t>
            </a:r>
            <a:r>
              <a:rPr lang="ru-RU" sz="1800" b="1" dirty="0" err="1" smtClean="0"/>
              <a:t>Трифиловой</a:t>
            </a:r>
            <a:r>
              <a:rPr lang="ru-RU" sz="1800" b="1" dirty="0" smtClean="0"/>
              <a:t> А.А.)</a:t>
            </a:r>
            <a:endParaRPr lang="ru-RU" sz="1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551146"/>
              </p:ext>
            </p:extLst>
          </p:nvPr>
        </p:nvGraphicFramePr>
        <p:xfrm>
          <a:off x="467544" y="1052736"/>
          <a:ext cx="8424936" cy="5620493"/>
        </p:xfrm>
        <a:graphic>
          <a:graphicData uri="http://schemas.openxmlformats.org/drawingml/2006/table">
            <a:tbl>
              <a:tblPr/>
              <a:tblGrid>
                <a:gridCol w="3017286"/>
                <a:gridCol w="2703825"/>
                <a:gridCol w="2703825"/>
              </a:tblGrid>
              <a:tr h="335968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Характеристики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Период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1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Постиндустриальный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ru-RU" sz="1800" dirty="0">
                          <a:latin typeface="Times New Roman"/>
                          <a:ea typeface="Times New Roman"/>
                        </a:rPr>
                      </a:b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 половина </a:t>
                      </a: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XX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 в.)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Инновационный </a:t>
                      </a:r>
                      <a:br>
                        <a:rPr lang="ru-RU" sz="1800">
                          <a:latin typeface="Times New Roman"/>
                          <a:ea typeface="Times New Roman"/>
                        </a:rPr>
                      </a:br>
                      <a:r>
                        <a:rPr lang="ru-RU" sz="1800">
                          <a:latin typeface="Times New Roman"/>
                          <a:ea typeface="Times New Roman"/>
                        </a:rPr>
                        <a:t>(конец </a:t>
                      </a:r>
                      <a:r>
                        <a:rPr lang="en-US" sz="1800">
                          <a:latin typeface="Times New Roman"/>
                          <a:ea typeface="Times New Roman"/>
                        </a:rPr>
                        <a:t>XX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 — </a:t>
                      </a:r>
                      <a:r>
                        <a:rPr lang="en-US" sz="1800">
                          <a:latin typeface="Times New Roman"/>
                          <a:ea typeface="Times New Roman"/>
                        </a:rPr>
                        <a:t>XXI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 вв.)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Стратегические факторы экономического роста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Производственный опыт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 smtClean="0">
                          <a:latin typeface="Times New Roman"/>
                          <a:ea typeface="Times New Roman"/>
                        </a:rPr>
                        <a:t>Знания (информация)</a:t>
                      </a:r>
                      <a:endParaRPr lang="ru-RU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6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Доминирующий капитал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Физический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</a:rPr>
                        <a:t>Интеллектуальный 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6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Преобладающие активы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Материальные 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Нематериальные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94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Основные конкурентные преимущества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Промышленные технологии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</a:rPr>
                        <a:t>Технологические и управленческие инновации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Основные стратегии в мировой экономике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Перелив капитала и собственности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</a:rPr>
                        <a:t>Перелив знаний и технологий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9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Основная формула производства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Капитал + труд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</a:rPr>
                        <a:t>Капитал + НИОКР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790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Инновационный процесс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</a:rPr>
                        <a:t>Периодический, осу­щест­вляемый на функ­циональ­ном уровне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</a:rPr>
                        <a:t>Постоянный, управляемый на корпоративном уровне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853136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Основное содержательное отличие инновационной экономической системы состоит в совершенствовании продукции осуществляется теперь не за счет приложения новых знаний к природным ресурсам, оборудованию, труду, а за счет применения новых знаний к уже имеющимся.</a:t>
            </a:r>
          </a:p>
          <a:p>
            <a:r>
              <a:rPr lang="ru-RU" sz="2200" dirty="0" smtClean="0"/>
              <a:t>Скорость замены и внедрения новых технологий принимает турбулентный характер и обостряет экономическую, а также технологическую конкуренцию. Результатом является появление на рынке все новых товаров и услуг. </a:t>
            </a:r>
          </a:p>
          <a:p>
            <a:r>
              <a:rPr lang="ru-RU" sz="2200" dirty="0" smtClean="0"/>
              <a:t>Появляющиеся </a:t>
            </a:r>
            <a:r>
              <a:rPr lang="ru-RU" sz="2200" dirty="0"/>
              <a:t>технологии — потенциал для развития. </a:t>
            </a:r>
            <a:r>
              <a:rPr lang="ru-RU" sz="2200" dirty="0" smtClean="0"/>
              <a:t>Но с экономической точки зрения вызывают интерес не столько возможности новых технологий, сколько время и средства, затрачиваемые на их изготовление.</a:t>
            </a:r>
          </a:p>
          <a:p>
            <a:r>
              <a:rPr lang="ru-RU" sz="2200" dirty="0" smtClean="0"/>
              <a:t>Свойственная инновационной/информационной экономической системе тенденция постоянной смены технологий усилила непредсказуемость поведения внешней среды хозяйствующего субъекта. 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Инновационная/информационная</a:t>
            </a:r>
            <a:br>
              <a:rPr lang="ru-RU" sz="2800" b="1" dirty="0" smtClean="0"/>
            </a:br>
            <a:r>
              <a:rPr lang="ru-RU" sz="2800" b="1" dirty="0" smtClean="0"/>
              <a:t>экономическая </a:t>
            </a:r>
            <a:r>
              <a:rPr lang="ru-RU" sz="2800" b="1" dirty="0"/>
              <a:t>система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701077"/>
              </p:ext>
            </p:extLst>
          </p:nvPr>
        </p:nvGraphicFramePr>
        <p:xfrm>
          <a:off x="179512" y="188640"/>
          <a:ext cx="8856984" cy="6593160"/>
        </p:xfrm>
        <a:graphic>
          <a:graphicData uri="http://schemas.openxmlformats.org/drawingml/2006/table">
            <a:tbl>
              <a:tblPr/>
              <a:tblGrid>
                <a:gridCol w="1724048"/>
                <a:gridCol w="1952435"/>
                <a:gridCol w="1694338"/>
                <a:gridCol w="1823390"/>
                <a:gridCol w="1662773"/>
              </a:tblGrid>
              <a:tr h="1178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Стадии развития 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экономики 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Прединдустри-аль­ная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Индустриаль-ная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1950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 — 1975 гг.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Постиндустри-альная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1976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 — 2000 гг.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Иннова­ционная/Информа­ционная -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после .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289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Критические факторы эконо­мического пре­имущества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Земля, труд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Капитал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Информация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Знания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20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>
                          <a:latin typeface="Times New Roman"/>
                          <a:ea typeface="Times New Roman"/>
                          <a:cs typeface="Times New Roman"/>
                        </a:rPr>
                        <a:t>Особенности производства и научных исследований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Конвейерное производство. Единичные НИР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Массовое производство. Многочисленные НИР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Стандартизация </a:t>
                      </a:r>
                      <a:r>
                        <a:rPr lang="ru-RU" sz="20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продуктов- </a:t>
                      </a: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услуг, НИР (</a:t>
                      </a:r>
                      <a:r>
                        <a:rPr lang="ru-RU" sz="20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перепроизводство </a:t>
                      </a: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товарной массы)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Производство </a:t>
                      </a:r>
                      <a:r>
                        <a:rPr lang="ru-RU" sz="20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знаний.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НИР на заказ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Произ­водство </a:t>
                      </a: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товаров на заказ. 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46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Критические факторы конкурентного преимущества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Ассортимент товаров.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Цена-качест­во. Издержки или диффе­ренциро­вание товаров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Скорость — вре­менная кон­курен­ция. Из­держки + диф­ференцирова­ние товаров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kern="1400" dirty="0">
                          <a:latin typeface="Times New Roman"/>
                          <a:ea typeface="Times New Roman"/>
                          <a:cs typeface="Times New Roman"/>
                        </a:rPr>
                        <a:t>Инновации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8672" y="260648"/>
          <a:ext cx="8725815" cy="6165304"/>
        </p:xfrm>
        <a:graphic>
          <a:graphicData uri="http://schemas.openxmlformats.org/drawingml/2006/table">
            <a:tbl>
              <a:tblPr/>
              <a:tblGrid>
                <a:gridCol w="1698515"/>
                <a:gridCol w="1923520"/>
                <a:gridCol w="1669245"/>
                <a:gridCol w="1796387"/>
                <a:gridCol w="1638148"/>
              </a:tblGrid>
              <a:tr h="224192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Особенности технологии менеджмента (структуры, процессы, методы)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Линейные и функциональ­ные структуры. Планирование производства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Иерархичес­кие структу­ры. Пла­ниро­вание и прог­ноз. Управ­ле­ние по целям, управление по результа­там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Сетевые организации. Маркетинг. Корпоративность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Уплощение структур. </a:t>
                      </a:r>
                      <a:r>
                        <a:rPr lang="ru-RU" sz="1800" kern="1400" dirty="0" err="1">
                          <a:latin typeface="Times New Roman"/>
                          <a:ea typeface="Times New Roman"/>
                          <a:cs typeface="Times New Roman"/>
                        </a:rPr>
                        <a:t>Реин­жинринг</a:t>
                      </a: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. Управление знаниями. Нелинейные (адаптивные) стратегии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96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Определение категории «инновация»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Новые продукты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Новые товары, новые рынки, но­вые технологии 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Удовлетворение новой потребности или по-новому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Создание новой ценности, новой выгоды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168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Роль иннова­ций на уровне эконо­мичес­кого субъ­екта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Разнообразие ассортимента. Повышение уровня доходности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Функция пред­приятия. </a:t>
                      </a:r>
                      <a:r>
                        <a:rPr lang="ru-RU" sz="1800" kern="1400" spc="-10">
                          <a:latin typeface="Times New Roman"/>
                          <a:ea typeface="Times New Roman"/>
                          <a:cs typeface="Times New Roman"/>
                        </a:rPr>
                        <a:t>Инст­румент предпри­нимательст­ва</a:t>
                      </a: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. Основы биз­неса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Рост конкурен­тоспособно­сти. Средство достижения цели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Цель дея­тель­ности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72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Роль инноваций в экономике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Повышение продуктивности экономики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Реализация потенциала общества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>
                          <a:latin typeface="Times New Roman"/>
                          <a:ea typeface="Times New Roman"/>
                          <a:cs typeface="Times New Roman"/>
                        </a:rPr>
                        <a:t>Рост нового качества жизни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800" kern="1400" dirty="0">
                          <a:latin typeface="Times New Roman"/>
                          <a:ea typeface="Times New Roman"/>
                          <a:cs typeface="Times New Roman"/>
                        </a:rPr>
                        <a:t>Процветание общества в целом</a:t>
                      </a:r>
                    </a:p>
                  </a:txBody>
                  <a:tcPr marL="20108" marR="20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— новая историческая фаза развития цивилизации, в которой главными продуктами производства являются информация и знания.</a:t>
            </a:r>
          </a:p>
          <a:p>
            <a:endParaRPr lang="ru-RU" dirty="0" smtClean="0"/>
          </a:p>
          <a:p>
            <a:r>
              <a:rPr lang="ru-RU" dirty="0" smtClean="0"/>
              <a:t>— общество, в котором качество жизни, так же как перспективы социальных изменений и экономического развития, в возрастающей степени зависят от информации и её эксплуатации</a:t>
            </a:r>
          </a:p>
          <a:p>
            <a:r>
              <a:rPr lang="ru-RU" dirty="0"/>
              <a:t>— стандарты </a:t>
            </a:r>
            <a:r>
              <a:rPr lang="ru-RU" dirty="0" smtClean="0"/>
              <a:t>жизни, формы </a:t>
            </a:r>
            <a:r>
              <a:rPr lang="ru-RU" dirty="0" smtClean="0">
                <a:hlinkClick r:id="rId3" tooltip="Труд"/>
              </a:rPr>
              <a:t>труда</a:t>
            </a:r>
            <a:r>
              <a:rPr lang="ru-RU" dirty="0" smtClean="0"/>
              <a:t> и </a:t>
            </a:r>
            <a:r>
              <a:rPr lang="ru-RU" dirty="0" smtClean="0">
                <a:hlinkClick r:id="rId4" tooltip="Отдых"/>
              </a:rPr>
              <a:t>отдыха</a:t>
            </a:r>
            <a:r>
              <a:rPr lang="ru-RU" dirty="0" smtClean="0"/>
              <a:t>, </a:t>
            </a:r>
            <a:r>
              <a:rPr lang="ru-RU" dirty="0" smtClean="0">
                <a:hlinkClick r:id="rId5" tooltip="Система образования"/>
              </a:rPr>
              <a:t>система образования</a:t>
            </a:r>
            <a:r>
              <a:rPr lang="ru-RU" dirty="0" smtClean="0"/>
              <a:t> и </a:t>
            </a:r>
            <a:r>
              <a:rPr lang="ru-RU" dirty="0" smtClean="0">
                <a:hlinkClick r:id="rId6" tooltip="Рынок"/>
              </a:rPr>
              <a:t>рынок</a:t>
            </a:r>
            <a:r>
              <a:rPr lang="ru-RU" dirty="0" smtClean="0"/>
              <a:t> находятся под значительным влиянием достижений в сфере информации и знания»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Информационное общество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b="1" dirty="0" smtClean="0"/>
              <a:t>Информация = или ≠ Товар</a:t>
            </a:r>
            <a:endParaRPr lang="ru-RU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???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увеличение роли информации, знаний и информационных технологий в жизни </a:t>
            </a:r>
            <a:r>
              <a:rPr lang="ru-RU" dirty="0" smtClean="0">
                <a:hlinkClick r:id="rId2" tooltip="Общество"/>
              </a:rPr>
              <a:t>общества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возрастание числа людей, занятых информационными технологиями, коммуникациями и производством информационных </a:t>
            </a:r>
            <a:r>
              <a:rPr lang="ru-RU" dirty="0" smtClean="0">
                <a:hlinkClick r:id="rId3" tooltip="Продукт"/>
              </a:rPr>
              <a:t>продуктов</a:t>
            </a:r>
            <a:r>
              <a:rPr lang="ru-RU" dirty="0" smtClean="0"/>
              <a:t> и </a:t>
            </a:r>
            <a:r>
              <a:rPr lang="ru-RU" dirty="0" smtClean="0">
                <a:hlinkClick r:id="rId4" tooltip="Услуга"/>
              </a:rPr>
              <a:t>услуг</a:t>
            </a:r>
            <a:r>
              <a:rPr lang="ru-RU" dirty="0" smtClean="0"/>
              <a:t>, рост их доли в </a:t>
            </a:r>
            <a:r>
              <a:rPr lang="ru-RU" dirty="0" smtClean="0">
                <a:hlinkClick r:id="rId5" tooltip="ВВП"/>
              </a:rPr>
              <a:t>валовом внутреннем продукте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нарастающая </a:t>
            </a:r>
            <a:r>
              <a:rPr lang="ru-RU" dirty="0" smtClean="0">
                <a:hlinkClick r:id="rId6" tooltip="Информатизация"/>
              </a:rPr>
              <a:t>информатизация</a:t>
            </a:r>
            <a:r>
              <a:rPr lang="ru-RU" dirty="0" smtClean="0"/>
              <a:t> общества с использованием телефонии, радио, телевидения, сети Интернет, а также традиционных и электронных СМИ;</a:t>
            </a:r>
          </a:p>
          <a:p>
            <a:pPr lvl="0"/>
            <a:r>
              <a:rPr lang="ru-RU" dirty="0" smtClean="0"/>
              <a:t>создание глобального </a:t>
            </a:r>
            <a:r>
              <a:rPr lang="ru-RU" dirty="0" smtClean="0">
                <a:hlinkClick r:id="rId7" tooltip="Информационное пространство"/>
              </a:rPr>
              <a:t>информационного пространства</a:t>
            </a:r>
            <a:r>
              <a:rPr lang="ru-RU" dirty="0" smtClean="0"/>
              <a:t>, обеспечивающего: (а) эффективное информационное взаимодействие людей, (б) их доступ к мировым информационным ресурсам и (в) удовлетворение их потребностей в информационных продуктах и услугах;</a:t>
            </a:r>
          </a:p>
          <a:p>
            <a:pPr lvl="0"/>
            <a:r>
              <a:rPr lang="ru-RU" dirty="0" smtClean="0"/>
              <a:t>развитие </a:t>
            </a:r>
            <a:r>
              <a:rPr lang="ru-RU" dirty="0" smtClean="0">
                <a:hlinkClick r:id="rId8" tooltip="Электронная демократия"/>
              </a:rPr>
              <a:t>электронной демократии</a:t>
            </a:r>
            <a:r>
              <a:rPr lang="ru-RU" dirty="0" smtClean="0"/>
              <a:t>, </a:t>
            </a:r>
            <a:r>
              <a:rPr lang="ru-RU" dirty="0" smtClean="0">
                <a:hlinkClick r:id="rId9" tooltip="Информационная экономика"/>
              </a:rPr>
              <a:t>информационной экономики</a:t>
            </a:r>
            <a:r>
              <a:rPr lang="ru-RU" dirty="0" smtClean="0"/>
              <a:t>, </a:t>
            </a:r>
            <a:r>
              <a:rPr lang="ru-RU" dirty="0" smtClean="0">
                <a:hlinkClick r:id="rId10" tooltip="Электронное государство"/>
              </a:rPr>
              <a:t>электронного государства</a:t>
            </a:r>
            <a:r>
              <a:rPr lang="ru-RU" dirty="0" smtClean="0"/>
              <a:t>, </a:t>
            </a:r>
            <a:r>
              <a:rPr lang="ru-RU" dirty="0" smtClean="0">
                <a:hlinkClick r:id="rId11" tooltip="Электронное правительство"/>
              </a:rPr>
              <a:t>электронного правительства</a:t>
            </a:r>
            <a:r>
              <a:rPr lang="ru-RU" dirty="0" smtClean="0"/>
              <a:t>, цифровых рынков, электронных </a:t>
            </a:r>
            <a:r>
              <a:rPr lang="ru-RU" dirty="0" smtClean="0">
                <a:hlinkClick r:id="rId12" tooltip="Социальная сеть"/>
              </a:rPr>
              <a:t>социальных</a:t>
            </a:r>
            <a:r>
              <a:rPr lang="ru-RU" dirty="0" smtClean="0"/>
              <a:t> и хозяйствующих сетей; </a:t>
            </a:r>
            <a:r>
              <a:rPr lang="ru-RU" b="1" dirty="0" smtClean="0">
                <a:solidFill>
                  <a:srgbClr val="C00000"/>
                </a:solidFill>
              </a:rPr>
              <a:t>УЭК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/>
              <a:t>Отличительные черты:</a:t>
            </a:r>
            <a:br>
              <a:rPr lang="ru-RU" sz="3100" b="1" dirty="0" smtClean="0"/>
            </a:br>
            <a:endParaRPr lang="ru-RU" sz="31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Технологический: ключевой фактор — информационные технологии, которые широко применяются в производстве, учреждениях, системе образования и в быту.</a:t>
            </a:r>
          </a:p>
          <a:p>
            <a:pPr lvl="0"/>
            <a:r>
              <a:rPr lang="ru-RU" dirty="0" smtClean="0"/>
              <a:t>Социальный: </a:t>
            </a:r>
            <a:r>
              <a:rPr lang="ru-RU" dirty="0" smtClean="0">
                <a:hlinkClick r:id="rId2" tooltip="Информация"/>
              </a:rPr>
              <a:t>информация</a:t>
            </a:r>
            <a:r>
              <a:rPr lang="ru-RU" dirty="0" smtClean="0"/>
              <a:t> выступает в качестве важного стимулятора изменения качества жизни, формируется и утверждается «информационное сознание» при широком доступе к информации.</a:t>
            </a:r>
          </a:p>
          <a:p>
            <a:pPr lvl="0"/>
            <a:r>
              <a:rPr lang="ru-RU" dirty="0" smtClean="0"/>
              <a:t>Экономический: </a:t>
            </a:r>
            <a:r>
              <a:rPr lang="ru-RU" dirty="0" smtClean="0">
                <a:hlinkClick r:id="rId2" tooltip="Информация"/>
              </a:rPr>
              <a:t>информация</a:t>
            </a:r>
            <a:r>
              <a:rPr lang="ru-RU" dirty="0" smtClean="0"/>
              <a:t> составляет ключевой фактор в экономике в качестве ресурса, услуг, товара, источника добавленной стоимости и занятости.</a:t>
            </a:r>
          </a:p>
          <a:p>
            <a:pPr lvl="0"/>
            <a:r>
              <a:rPr lang="ru-RU" dirty="0" smtClean="0"/>
              <a:t>Политический: свобода информации, ведущая к политическому процессу, который характеризуется растущим участием и </a:t>
            </a:r>
            <a:r>
              <a:rPr lang="ru-RU" dirty="0" smtClean="0">
                <a:hlinkClick r:id="rId3" tooltip="Консенсус"/>
              </a:rPr>
              <a:t>консенсусом</a:t>
            </a:r>
            <a:r>
              <a:rPr lang="ru-RU" dirty="0" smtClean="0"/>
              <a:t> между различными </a:t>
            </a:r>
            <a:r>
              <a:rPr lang="ru-RU" dirty="0" smtClean="0">
                <a:hlinkClick r:id="rId4" tooltip="Класс (социология)"/>
              </a:rPr>
              <a:t>классами</a:t>
            </a:r>
            <a:r>
              <a:rPr lang="ru-RU" dirty="0" smtClean="0"/>
              <a:t> и социальными слоями населения.</a:t>
            </a:r>
          </a:p>
          <a:p>
            <a:pPr lvl="0"/>
            <a:r>
              <a:rPr lang="ru-RU" dirty="0" smtClean="0"/>
              <a:t>Культурный: признание культурной ценности информации посредством содействия утверждению информационных ценностей в интересах развития отдельного индивида и общества в целом.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Основные характеристики информационного общества</a:t>
            </a:r>
            <a:endParaRPr lang="ru-RU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Затраты на НИОКР в области </a:t>
            </a:r>
            <a:r>
              <a:rPr lang="ru-RU" dirty="0" err="1" smtClean="0"/>
              <a:t>инфотехнологий</a:t>
            </a:r>
            <a:r>
              <a:rPr lang="ru-RU" dirty="0" smtClean="0"/>
              <a:t> считаются инвестициями и учитываются в себестоимости новых продуктов – объектах интеллектуальной стоимости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Выводы???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Инвестиционная природа знаний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Значение термина </a:t>
            </a:r>
            <a:r>
              <a:rPr lang="ru-RU" dirty="0" err="1" smtClean="0"/>
              <a:t>Метаинформациии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Инвестиционная природа знаний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Осознание обществом приоритетности информации перед другим продуктом деятельности человека. </a:t>
            </a:r>
          </a:p>
          <a:p>
            <a:pPr lvl="0"/>
            <a:r>
              <a:rPr lang="ru-RU" dirty="0" smtClean="0"/>
              <a:t>Первоосновой всех направлений деятельности человека (экономической, производственной, политической, образовательной, научной, творческой, культурной и т.п.) является информация. </a:t>
            </a:r>
          </a:p>
          <a:p>
            <a:pPr lvl="0"/>
            <a:r>
              <a:rPr lang="ru-RU" dirty="0" smtClean="0"/>
              <a:t>Информация же является продуктом деятельности современного человека. </a:t>
            </a:r>
          </a:p>
          <a:p>
            <a:pPr lvl="0"/>
            <a:r>
              <a:rPr lang="ru-RU" dirty="0" smtClean="0"/>
              <a:t>Информация в чистом виде (сама по себе) является предметом купли – продажи. </a:t>
            </a:r>
          </a:p>
          <a:p>
            <a:pPr lvl="0"/>
            <a:r>
              <a:rPr lang="ru-RU" dirty="0" smtClean="0"/>
              <a:t>Равные возможности в доступе к информации всех слоев населения. </a:t>
            </a:r>
          </a:p>
          <a:p>
            <a:pPr lvl="0"/>
            <a:r>
              <a:rPr lang="ru-RU" dirty="0" smtClean="0"/>
              <a:t>Безопасность информационного общества, информации. </a:t>
            </a:r>
          </a:p>
          <a:p>
            <a:pPr lvl="0"/>
            <a:r>
              <a:rPr lang="ru-RU" dirty="0" smtClean="0"/>
              <a:t>Защита интеллектуальной собственности. </a:t>
            </a:r>
          </a:p>
          <a:p>
            <a:pPr lvl="0"/>
            <a:r>
              <a:rPr lang="ru-RU" dirty="0" smtClean="0"/>
              <a:t>Взаимодействие всех структур государства и государств между собой на основе ИКТ. </a:t>
            </a:r>
          </a:p>
          <a:p>
            <a:pPr lvl="0"/>
            <a:r>
              <a:rPr lang="ru-RU" dirty="0" smtClean="0"/>
              <a:t>Управление информационным обществом со стороны государства, общественных организаций. 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ПРИЗНАКИ ИНФОРМАЦИОННОГО ОБЩЕСТВА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все большее влияние на общество средств массовой информации; </a:t>
            </a:r>
          </a:p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информационные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технологии могут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разрушить частную жизнь людей и организаций; </a:t>
            </a:r>
          </a:p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существует проблема отбора качественной и достоверной информации; </a:t>
            </a:r>
          </a:p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многим людям будет трудно адаптироваться к среде информационного общества.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существует опасность разрыва между "информационной элитой" (людьми,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   занимающимися разработкой информационных технологий) и потребителями.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Опасные тенденции:</a:t>
            </a:r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Всеобщая декларации прав человека, статья 19 </a:t>
            </a:r>
          </a:p>
          <a:p>
            <a:endParaRPr lang="ru-RU" sz="2000" dirty="0" smtClean="0"/>
          </a:p>
          <a:p>
            <a:endParaRPr lang="ru-RU" sz="2000" dirty="0"/>
          </a:p>
          <a:p>
            <a:pPr algn="ctr"/>
            <a:r>
              <a:rPr lang="ru-RU" sz="2000" dirty="0" smtClean="0"/>
              <a:t>… право каждого человека на свободу убеждений, их свободное выражение, что предполагает свободу беспрепятственно придерживаться своих убеждений и свободу искать, получать и распространять информацию …</a:t>
            </a:r>
          </a:p>
          <a:p>
            <a:endParaRPr lang="ru-RU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Право на информацию – одно из естественных, фундаментальных прав личности</a:t>
            </a:r>
            <a:endParaRPr lang="ru-RU" sz="2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ФЗ «Об </a:t>
            </a:r>
            <a:r>
              <a:rPr lang="ru-RU" sz="2000" dirty="0"/>
              <a:t>информации, информационных технологиях и о защите информации» дополняется статьей о создании реестра доменных имен и (или) страниц сайтов в сети Интернет, содержащих информацию, запрещенную к распространению на территории Российской Федерации.</a:t>
            </a:r>
          </a:p>
          <a:p>
            <a:r>
              <a:rPr lang="ru-RU" sz="2000" dirty="0" err="1"/>
              <a:t>Хостинг-провайдер</a:t>
            </a:r>
            <a:r>
              <a:rPr lang="ru-RU" sz="2000" dirty="0"/>
              <a:t> обязан в течение суток сообщить владельцу сайта о необходимости незамедлительного удаления </a:t>
            </a:r>
            <a:r>
              <a:rPr lang="ru-RU" sz="2000" dirty="0" err="1"/>
              <a:t>интернет-страницы</a:t>
            </a:r>
            <a:r>
              <a:rPr lang="ru-RU" sz="2000" dirty="0"/>
              <a:t> целиком, на которой размещается запрещенная информация.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hlinkClick r:id="rId2"/>
              </a:rPr>
              <a:t>Федеральный закон от 28 июля 2012 г. № 139-ФЗ о "черных списках" сайтов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— общество, в котором большинство работающих занято производством, хранением, переработкой и реализацией информации, особенно высшей ее формы — знаний.</a:t>
            </a:r>
          </a:p>
          <a:p>
            <a:pPr algn="just"/>
            <a:r>
              <a:rPr lang="ru-RU" dirty="0" smtClean="0"/>
              <a:t>— </a:t>
            </a:r>
            <a:r>
              <a:rPr lang="ru-RU" dirty="0"/>
              <a:t>процесс </a:t>
            </a:r>
            <a:r>
              <a:rPr lang="ru-RU" dirty="0" smtClean="0"/>
              <a:t>компьютеризации даст людям доступ к надежным источникам информации, избавит их от рутинной работы, обеспечит высокий уровень автоматизации обработки информации в производственной и социальной </a:t>
            </a:r>
            <a:r>
              <a:rPr lang="ru-RU" dirty="0" smtClean="0"/>
              <a:t>сферах.</a:t>
            </a:r>
          </a:p>
          <a:p>
            <a:pPr algn="just"/>
            <a:r>
              <a:rPr lang="ru-RU" dirty="0"/>
              <a:t>— </a:t>
            </a:r>
            <a:r>
              <a:rPr lang="ru-RU" dirty="0" smtClean="0"/>
              <a:t>движущей </a:t>
            </a:r>
            <a:r>
              <a:rPr lang="ru-RU" dirty="0" smtClean="0"/>
              <a:t>силой развития общества должно стать производство информационного, а не материального продукта. Материальный же продукт станет более информационно емким, что означает увеличение доли инноваций, дизайна и маркетинга в его стоимости.</a:t>
            </a:r>
          </a:p>
          <a:p>
            <a:pPr algn="just"/>
            <a:r>
              <a:rPr lang="ru-RU" dirty="0" smtClean="0"/>
              <a:t>— изменятся не только производство, но и весь уклад жизни, система ценностей, возрастет значимость культурного досуга по отношению к материальным ценностям.</a:t>
            </a:r>
          </a:p>
          <a:p>
            <a:pPr algn="just"/>
            <a:r>
              <a:rPr lang="ru-RU" dirty="0" smtClean="0"/>
              <a:t>— производятся и потребляются интеллект, знания, что приводит к увеличению доли умственного труда. От человека потребуется способность к творчеству, возрастет спрос на знания.</a:t>
            </a:r>
          </a:p>
          <a:p>
            <a:pPr algn="just"/>
            <a:r>
              <a:rPr lang="ru-RU" dirty="0" smtClean="0"/>
              <a:t>— </a:t>
            </a:r>
            <a:r>
              <a:rPr lang="ru-RU" dirty="0"/>
              <a:t>материальная и технологическая база информационного </a:t>
            </a:r>
            <a:r>
              <a:rPr lang="ru-RU" dirty="0" smtClean="0"/>
              <a:t>общества. </a:t>
            </a:r>
            <a:r>
              <a:rPr lang="ru-RU" dirty="0"/>
              <a:t>—различного </a:t>
            </a:r>
            <a:r>
              <a:rPr lang="ru-RU" dirty="0" smtClean="0"/>
              <a:t>рода системы на базе компьютерной техники и компьютерных сетей, информационной технологии, телекоммуникационной связи.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dirty="0"/>
              <a:t>Информационное общество </a:t>
            </a:r>
          </a:p>
        </p:txBody>
      </p:sp>
    </p:spTree>
    <p:extLst>
      <p:ext uri="{BB962C8B-B14F-4D97-AF65-F5344CB8AC3E}">
        <p14:creationId xmlns:p14="http://schemas.microsoft.com/office/powerpoint/2010/main" val="37644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совокупная пропускная способность каналов связи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???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just"/>
            <a:r>
              <a:rPr lang="ru-RU" dirty="0" smtClean="0">
                <a:solidFill>
                  <a:schemeClr val="bg2"/>
                </a:solidFill>
              </a:rPr>
              <a:t>Логика – развитие каналов связи отражает уровень </a:t>
            </a:r>
            <a:r>
              <a:rPr lang="ru-RU" dirty="0" smtClean="0">
                <a:solidFill>
                  <a:schemeClr val="bg2"/>
                </a:solidFill>
              </a:rPr>
              <a:t>компьютеризации, </a:t>
            </a:r>
            <a:r>
              <a:rPr lang="ru-RU" dirty="0" smtClean="0">
                <a:solidFill>
                  <a:schemeClr val="bg2"/>
                </a:solidFill>
              </a:rPr>
              <a:t>объем накопленной информации, потребность общества во всех видах обмена, др. проявления его информатизации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Критерий оценки ИО по академику Ершову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5554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сетевой протокол IPv4 мог обеспечить IP - адресами только 4,3 миллиардов устройств (как правило ПК) в Сети </a:t>
            </a:r>
            <a:r>
              <a:rPr lang="ru-RU" dirty="0" smtClean="0"/>
              <a:t>Интернет.</a:t>
            </a:r>
          </a:p>
          <a:p>
            <a:r>
              <a:rPr lang="ru-RU" dirty="0"/>
              <a:t>сетевой протокол IPv6 </a:t>
            </a:r>
            <a:r>
              <a:rPr lang="ru-RU" dirty="0"/>
              <a:t>предлагает почти 50 </a:t>
            </a:r>
            <a:r>
              <a:rPr lang="ru-RU" dirty="0" err="1"/>
              <a:t>квадриллиардов</a:t>
            </a:r>
            <a:r>
              <a:rPr lang="ru-RU" dirty="0"/>
              <a:t> адресов</a:t>
            </a:r>
            <a:r>
              <a:rPr lang="ru-RU" dirty="0" smtClean="0"/>
              <a:t>.</a:t>
            </a:r>
          </a:p>
          <a:p>
            <a:r>
              <a:rPr lang="ru-RU" dirty="0"/>
              <a:t>Домен .RU занимает шестое место среди всех национальных </a:t>
            </a:r>
            <a:r>
              <a:rPr lang="ru-RU" dirty="0" err="1"/>
              <a:t>Интернет-сегментов</a:t>
            </a:r>
            <a:r>
              <a:rPr lang="ru-RU" dirty="0"/>
              <a:t> мира после доменов Германии, Великобритании, Китая, Нидерландов и Евросоюза.</a:t>
            </a:r>
          </a:p>
          <a:p>
            <a:r>
              <a:rPr lang="ru-RU" dirty="0"/>
              <a:t>Каждый день в трех российских доменных зонах: .RU (</a:t>
            </a:r>
            <a:r>
              <a:rPr lang="ru-RU" dirty="0" err="1"/>
              <a:t>Russia</a:t>
            </a:r>
            <a:r>
              <a:rPr lang="ru-RU" dirty="0"/>
              <a:t> — Россия), .РФ (Российская Федерация), .SU (</a:t>
            </a:r>
            <a:r>
              <a:rPr lang="ru-RU" dirty="0" err="1"/>
              <a:t>Soviet</a:t>
            </a:r>
            <a:r>
              <a:rPr lang="ru-RU" dirty="0"/>
              <a:t> </a:t>
            </a:r>
            <a:r>
              <a:rPr lang="ru-RU" dirty="0" err="1"/>
              <a:t>Union</a:t>
            </a:r>
            <a:r>
              <a:rPr lang="ru-RU" dirty="0"/>
              <a:t> — Советский Союз) регистрируется около 4 тыс. новых доменов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настоящее время на нашей планете живет 7 миллиардов человек.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На начало 2012 года </a:t>
            </a:r>
            <a:r>
              <a:rPr lang="ru-RU" b="1" dirty="0"/>
              <a:t>количество пользователей Интернета в России составило 70 млн. человек</a:t>
            </a:r>
            <a:r>
              <a:rPr lang="ru-RU" dirty="0"/>
              <a:t> (всё население РФ - 143 млн. чел.).</a:t>
            </a:r>
          </a:p>
          <a:p>
            <a:r>
              <a:rPr lang="ru-RU" dirty="0" smtClean="0"/>
              <a:t>В России Интернетом пользуется</a:t>
            </a:r>
          </a:p>
          <a:p>
            <a:r>
              <a:rPr lang="ru-RU" b="1" dirty="0" smtClean="0"/>
              <a:t>2000 г. – 2%, 2007 – 24,87%, 2010 – 43,8% , 2012 - </a:t>
            </a:r>
            <a:r>
              <a:rPr lang="ru-RU" b="1" dirty="0"/>
              <a:t>58% </a:t>
            </a:r>
            <a:r>
              <a:rPr lang="ru-RU" dirty="0"/>
              <a:t>россиян, причем наиболее заметно увеличение ежедневной аудитории Сети с 30% в начале года до 38% весной 2012 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70</a:t>
            </a:r>
            <a:r>
              <a:rPr lang="ru-RU" dirty="0"/>
              <a:t>% самых активных пользователей «всемирной паутины» (т.е. те, кто пользуется Интернетом ежедневно) - это 18-24-летние (опрос ВЦИОМ в сентябре 2011 года).</a:t>
            </a:r>
          </a:p>
          <a:p>
            <a:r>
              <a:rPr lang="ru-RU" dirty="0" smtClean="0"/>
              <a:t>В  настоящее </a:t>
            </a:r>
            <a:r>
              <a:rPr lang="ru-RU" dirty="0"/>
              <a:t>время интернет активно осваивают лица в возрасте "50+". "Взросление" </a:t>
            </a:r>
            <a:r>
              <a:rPr lang="ru-RU" dirty="0" err="1"/>
              <a:t>веб-аудитории</a:t>
            </a:r>
            <a:r>
              <a:rPr lang="ru-RU" dirty="0"/>
              <a:t> отмечается не только в России.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первой тройке предпочтений россиян находятся: </a:t>
            </a:r>
            <a:r>
              <a:rPr lang="ru-RU" b="1" dirty="0"/>
              <a:t>социальные сети, кино и видео, </a:t>
            </a:r>
            <a:r>
              <a:rPr lang="ru-RU" b="1" dirty="0" smtClean="0"/>
              <a:t>новости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Рост </a:t>
            </a:r>
            <a:r>
              <a:rPr lang="ru-RU" dirty="0"/>
              <a:t>популярности социальных сетей в России один из самых высоких в мире, 92% российской </a:t>
            </a:r>
            <a:r>
              <a:rPr lang="ru-RU" dirty="0" err="1"/>
              <a:t>интернет-аудитории</a:t>
            </a:r>
            <a:r>
              <a:rPr lang="ru-RU" dirty="0"/>
              <a:t> смотрят фильмы в интернете или скачивает их, почти всех интересуют последние новости из мира политики, экономики, спорта и шоу-бизнеса</a:t>
            </a:r>
            <a:r>
              <a:rPr lang="ru-RU" dirty="0" smtClean="0"/>
              <a:t>.</a:t>
            </a:r>
          </a:p>
          <a:p>
            <a:r>
              <a:rPr lang="ru-RU" dirty="0"/>
              <a:t>61% россиян считают, что с каждым годом проводят все больше времени в Интернете. 78% утверждает, что интернет – это благо для человечества и только 5% считают интернет – злом</a:t>
            </a:r>
            <a:r>
              <a:rPr lang="ru-RU" dirty="0" smtClean="0"/>
              <a:t>.</a:t>
            </a:r>
          </a:p>
          <a:p>
            <a:r>
              <a:rPr lang="ru-RU" dirty="0"/>
              <a:t>Поиском </a:t>
            </a:r>
            <a:r>
              <a:rPr lang="ru-RU" dirty="0" err="1"/>
              <a:t>Яндекса</a:t>
            </a:r>
            <a:r>
              <a:rPr lang="ru-RU" dirty="0"/>
              <a:t> ежедневно пользуются более 43 миллионов человек. Примерно 3 </a:t>
            </a:r>
            <a:r>
              <a:rPr lang="ru-RU" dirty="0" err="1"/>
              <a:t>млн</a:t>
            </a:r>
            <a:r>
              <a:rPr lang="ru-RU" dirty="0"/>
              <a:t> запросов в день или </a:t>
            </a:r>
            <a:r>
              <a:rPr lang="ru-RU" b="1" dirty="0"/>
              <a:t>2,5% всех запросов к поиску </a:t>
            </a:r>
            <a:r>
              <a:rPr lang="ru-RU" b="1" dirty="0" err="1"/>
              <a:t>Яндекса</a:t>
            </a:r>
            <a:r>
              <a:rPr lang="ru-RU" b="1" dirty="0"/>
              <a:t> – о кино</a:t>
            </a:r>
            <a:r>
              <a:rPr lang="ru-RU" dirty="0"/>
              <a:t>, а также об отзывах и рецензиях на фильмы и телепередачи, краткое содержание предыдущих серий, даты премьер.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hlinkClick r:id="rId2"/>
              </a:rPr>
              <a:t>Для чего используют Интернет россияне ?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Возможность выходить в интернет из дома есть уже у 92% жителей городов с населением свыше 100 тыс. человек, причём больше 70% из них пользуются высокоскоростным (широкополосным) доступом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Интернет подешевел в среднем на 60%. 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2011 году проникновение интернета в регионах выросло более чем на 20%</a:t>
            </a:r>
            <a:r>
              <a:rPr lang="ru-RU" dirty="0">
                <a:latin typeface="Arial" pitchFamily="34" charset="0"/>
                <a:cs typeface="Arial" pitchFamily="34" charset="0"/>
              </a:rPr>
              <a:t>. В январе 2012 года различными мобильными устройствами (сотовые телефоны, коммуникаторы, планшетные компьютеры) для выхода в Сеть воспользовались более 22% всех жителей крупных российских городов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Безусловные лидеры </a:t>
            </a:r>
            <a:r>
              <a:rPr lang="ru-RU" dirty="0">
                <a:latin typeface="Arial" pitchFamily="34" charset="0"/>
                <a:cs typeface="Arial" pitchFamily="34" charset="0"/>
              </a:rPr>
              <a:t>по использованию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Интернета:</a:t>
            </a: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Москва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Санкт-Петербург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Тюменская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Иркутская 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Нижегородская 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бласти. </a:t>
            </a:r>
            <a:r>
              <a:rPr lang="ru-RU" dirty="0">
                <a:latin typeface="Arial" pitchFamily="34" charset="0"/>
                <a:cs typeface="Arial" pitchFamily="34" charset="0"/>
              </a:rPr>
              <a:t>Там, по мнению социологов, как раз и стоит ожидать максимального прироста численности интернет-аудитории в ближайшее время - около 130 000 человек в каждой из областей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56207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hlinkClick r:id="rId2"/>
              </a:rPr>
              <a:t>Интернет в городах России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210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767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0"/>
            <a:ext cx="9793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5405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аспределение интернет-пользователей по регионам (данные Pingdom)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712968" cy="525658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520" y="26064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Количество </a:t>
            </a:r>
            <a:r>
              <a:rPr lang="ru-RU" dirty="0" err="1"/>
              <a:t>интернет-пользователей</a:t>
            </a:r>
            <a:r>
              <a:rPr lang="ru-RU" dirty="0"/>
              <a:t> в мире достигло 2,1 миллиарда</a:t>
            </a:r>
          </a:p>
          <a:p>
            <a:r>
              <a:rPr lang="ru-RU" dirty="0" smtClean="0"/>
              <a:t>Компания</a:t>
            </a:r>
            <a:r>
              <a:rPr lang="ru-RU" dirty="0"/>
              <a:t> </a:t>
            </a:r>
            <a:r>
              <a:rPr lang="ru-RU" dirty="0" err="1">
                <a:hlinkClick r:id="rId3"/>
              </a:rPr>
              <a:t>Pingdom</a:t>
            </a:r>
            <a:r>
              <a:rPr lang="ru-RU" dirty="0"/>
              <a:t> , используя различные источники, составила отчёт «</a:t>
            </a:r>
            <a:r>
              <a:rPr lang="ru-RU" dirty="0">
                <a:hlinkClick r:id="rId4"/>
              </a:rPr>
              <a:t>Интернет-2011 в цифрах</a:t>
            </a:r>
            <a:r>
              <a:rPr lang="ru-RU" dirty="0"/>
              <a:t> 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579296" cy="5260040"/>
          </a:xfrm>
        </p:spPr>
        <p:txBody>
          <a:bodyPr>
            <a:noAutofit/>
          </a:bodyPr>
          <a:lstStyle/>
          <a:p>
            <a:r>
              <a:rPr lang="ru-RU" sz="2000" dirty="0" smtClean="0"/>
              <a:t>920 </a:t>
            </a:r>
            <a:r>
              <a:rPr lang="ru-RU" sz="2000" dirty="0"/>
              <a:t>млн интернет-пользователей проживают в </a:t>
            </a:r>
            <a:r>
              <a:rPr lang="ru-RU" sz="2000" dirty="0" smtClean="0"/>
              <a:t>Азии</a:t>
            </a:r>
          </a:p>
          <a:p>
            <a:r>
              <a:rPr lang="ru-RU" sz="2000" dirty="0" smtClean="0"/>
              <a:t>480 </a:t>
            </a:r>
            <a:r>
              <a:rPr lang="ru-RU" sz="2000" dirty="0"/>
              <a:t>млн — в Европе, 270 млн — в Северной </a:t>
            </a:r>
            <a:r>
              <a:rPr lang="ru-RU" sz="2000" dirty="0" smtClean="0"/>
              <a:t>Америке</a:t>
            </a:r>
          </a:p>
          <a:p>
            <a:r>
              <a:rPr lang="ru-RU" sz="2000" dirty="0" smtClean="0"/>
              <a:t>216 </a:t>
            </a:r>
            <a:r>
              <a:rPr lang="ru-RU" sz="2000" dirty="0"/>
              <a:t>млн — в Латинской Америке, </a:t>
            </a:r>
            <a:r>
              <a:rPr lang="ru-RU" sz="2000" dirty="0" smtClean="0"/>
              <a:t>120 </a:t>
            </a:r>
            <a:r>
              <a:rPr lang="ru-RU" sz="2000" dirty="0"/>
              <a:t>млн — в Африке. Приблизительно 45% </a:t>
            </a:r>
            <a:r>
              <a:rPr lang="ru-RU" sz="2000" dirty="0" err="1"/>
              <a:t>веб-аудитории</a:t>
            </a:r>
            <a:r>
              <a:rPr lang="ru-RU" sz="2000" dirty="0"/>
              <a:t> — молодёжь до 25 лет.</a:t>
            </a:r>
          </a:p>
          <a:p>
            <a:r>
              <a:rPr lang="ru-RU" sz="2000" dirty="0"/>
              <a:t>Количество сайтов в </a:t>
            </a:r>
            <a:r>
              <a:rPr lang="ru-RU" sz="2000" dirty="0" smtClean="0"/>
              <a:t>2011-м </a:t>
            </a:r>
            <a:r>
              <a:rPr lang="ru-RU" sz="2000" dirty="0"/>
              <a:t>достигло 555 млн против 255 млн в </a:t>
            </a:r>
            <a:r>
              <a:rPr lang="ru-RU" sz="2000" dirty="0" smtClean="0"/>
              <a:t>2010-м</a:t>
            </a:r>
          </a:p>
          <a:p>
            <a:r>
              <a:rPr lang="ru-RU" sz="2000" dirty="0" smtClean="0"/>
              <a:t>зарегистрировано </a:t>
            </a:r>
            <a:r>
              <a:rPr lang="ru-RU" sz="2000" dirty="0"/>
              <a:t>более 3,1 млрд почтовых ящиков, свыше 800 млн </a:t>
            </a:r>
            <a:r>
              <a:rPr lang="ru-RU" sz="2000" dirty="0" err="1">
                <a:hlinkClick r:id="rId2"/>
              </a:rPr>
              <a:t>Facebook</a:t>
            </a:r>
            <a:r>
              <a:rPr lang="ru-RU" sz="2000" dirty="0"/>
              <a:t> -аккаунтов и примерно 225 млн аккаунтов в </a:t>
            </a:r>
            <a:r>
              <a:rPr lang="ru-RU" sz="2000" dirty="0" err="1">
                <a:hlinkClick r:id="rId3"/>
              </a:rPr>
              <a:t>Twitter</a:t>
            </a:r>
            <a:r>
              <a:rPr lang="ru-RU" sz="2000" dirty="0"/>
              <a:t> .</a:t>
            </a:r>
          </a:p>
          <a:p>
            <a:r>
              <a:rPr lang="ru-RU" sz="2000" dirty="0"/>
              <a:t>Общее число учётных записей в системах обмена мгновенными сообщениями </a:t>
            </a:r>
            <a:r>
              <a:rPr lang="ru-RU" sz="2000" dirty="0" smtClean="0"/>
              <a:t>= </a:t>
            </a:r>
            <a:r>
              <a:rPr lang="ru-RU" sz="2000" dirty="0"/>
              <a:t>2,6 млрд; в социальных сетях — 2,4 млрд.</a:t>
            </a:r>
          </a:p>
          <a:p>
            <a:r>
              <a:rPr lang="ru-RU" sz="2000" dirty="0" err="1"/>
              <a:t>Internet</a:t>
            </a:r>
            <a:r>
              <a:rPr lang="ru-RU" sz="2000" dirty="0"/>
              <a:t> </a:t>
            </a:r>
            <a:r>
              <a:rPr lang="ru-RU" sz="2000" dirty="0" err="1"/>
              <a:t>Explorer</a:t>
            </a:r>
            <a:r>
              <a:rPr lang="ru-RU" sz="2000" dirty="0"/>
              <a:t> остаётся самым распространённым браузером с 39% рынка. Далее идут </a:t>
            </a:r>
            <a:r>
              <a:rPr lang="ru-RU" sz="2000" dirty="0" err="1"/>
              <a:t>Chrome</a:t>
            </a:r>
            <a:r>
              <a:rPr lang="ru-RU" sz="2000" dirty="0"/>
              <a:t> и </a:t>
            </a:r>
            <a:r>
              <a:rPr lang="ru-RU" sz="2000" dirty="0" err="1"/>
              <a:t>Firefox</a:t>
            </a:r>
            <a:r>
              <a:rPr lang="ru-RU" sz="2000" dirty="0"/>
              <a:t>, доли которых равны 28 и 25% соответственно.</a:t>
            </a:r>
          </a:p>
          <a:p>
            <a:r>
              <a:rPr lang="ru-RU" sz="2000" dirty="0"/>
              <a:t>Число абонентов мобильных сетей составляет </a:t>
            </a:r>
            <a:r>
              <a:rPr lang="ru-RU" sz="2000" dirty="0" smtClean="0"/>
              <a:t>5,9 </a:t>
            </a:r>
            <a:r>
              <a:rPr lang="ru-RU" sz="2000" dirty="0"/>
              <a:t>млрд.</a:t>
            </a:r>
          </a:p>
          <a:p>
            <a:endParaRPr lang="ru-RU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В 2011 численность веб-аудитории достигла 2,1 млрд человек, то есть выход в Сеть есть у 30% населения Земли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персональный </a:t>
            </a:r>
            <a:r>
              <a:rPr lang="ru-RU" dirty="0"/>
              <a:t>компьютер - 49</a:t>
            </a:r>
            <a:r>
              <a:rPr lang="ru-RU" dirty="0" smtClean="0"/>
              <a:t>%, </a:t>
            </a:r>
            <a:r>
              <a:rPr lang="ru-RU" dirty="0"/>
              <a:t>далее - ноутбук, </a:t>
            </a:r>
            <a:r>
              <a:rPr lang="ru-RU" dirty="0" err="1"/>
              <a:t>нетбук</a:t>
            </a:r>
            <a:r>
              <a:rPr lang="ru-RU" dirty="0"/>
              <a:t> - 25</a:t>
            </a:r>
            <a:r>
              <a:rPr lang="ru-RU" dirty="0" smtClean="0"/>
              <a:t>%,</a:t>
            </a:r>
          </a:p>
          <a:p>
            <a:r>
              <a:rPr lang="ru-RU" dirty="0" smtClean="0"/>
              <a:t>обычный </a:t>
            </a:r>
            <a:r>
              <a:rPr lang="ru-RU" dirty="0"/>
              <a:t>мобильный телефон - 17</a:t>
            </a:r>
            <a:r>
              <a:rPr lang="ru-RU" dirty="0" smtClean="0"/>
              <a:t>%,</a:t>
            </a:r>
          </a:p>
          <a:p>
            <a:r>
              <a:rPr lang="ru-RU" dirty="0" smtClean="0"/>
              <a:t>смартфон </a:t>
            </a:r>
            <a:r>
              <a:rPr lang="ru-RU" dirty="0"/>
              <a:t>(с сенсорным экраном) - 7%, планшетные   устройства - 1</a:t>
            </a:r>
            <a:r>
              <a:rPr lang="ru-RU" dirty="0" smtClean="0"/>
              <a:t>%.</a:t>
            </a:r>
          </a:p>
          <a:p>
            <a:endParaRPr lang="ru-RU" dirty="0" smtClean="0"/>
          </a:p>
          <a:p>
            <a:r>
              <a:rPr lang="ru-RU" dirty="0"/>
              <a:t>В Россию за 2011 г. было поставлено почти 13 млн. настольных и портативных ПК, что превышает рынок импорта какой бы то ни было из стран </a:t>
            </a:r>
            <a:r>
              <a:rPr lang="ru-RU" dirty="0" smtClean="0"/>
              <a:t>EMEA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prstClr val="black"/>
                </a:solidFill>
              </a:rPr>
              <a:t>Для выхода в Интернет (каждый день) россияне используют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Объекты информационного общества</a:t>
            </a:r>
            <a:endParaRPr lang="ru-RU" sz="2800" b="1" dirty="0"/>
          </a:p>
        </p:txBody>
      </p:sp>
      <p:pic>
        <p:nvPicPr>
          <p:cNvPr id="4" name="Рисунок 1" descr="http://world-information.org/wio/infostructure/img/rmatri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836713"/>
            <a:ext cx="6912768" cy="5760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5494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???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Субъекты информационного общества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655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Цель </a:t>
            </a:r>
            <a:r>
              <a:rPr lang="ru-RU" dirty="0"/>
              <a:t>реализации проекта  </a:t>
            </a:r>
            <a:r>
              <a:rPr lang="ru-RU" b="1" dirty="0"/>
              <a:t>-  </a:t>
            </a:r>
            <a:r>
              <a:rPr lang="ru-RU" dirty="0"/>
              <a:t> сделать более эффективным государственное и муниципальное управление за счет использования информационно-коммуникационных технологий.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Но «Электронное правительство» - это не просто автоматизация деловых процессов, это инструмент серьезной перестройки работы органов власти в сторону развития демократии, повышения конкурентоспособности региона и более оперативного и качественного оказания государственных услуг.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Задачами проекта являются: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 реализация государственных полномочий на основе информационных систем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 эффективное межведомственное взаимодействие и информационный обмен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предоставление государственных и муниципальных услуг с использованием единого портала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развитие комплекса информационно-аналитических центров, обеспечивающих сбор и обработку информации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 усиление контроля за деятельностью органов государственной и муниципальной власти по оказанию государственных услуг.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Правительством Пермского края реализуется </a:t>
            </a:r>
            <a:r>
              <a:rPr lang="ru-RU" sz="2800" dirty="0" err="1" smtClean="0"/>
              <a:t>пилотный</a:t>
            </a:r>
            <a:r>
              <a:rPr lang="ru-RU" sz="2800" dirty="0" smtClean="0"/>
              <a:t> проект </a:t>
            </a:r>
            <a:r>
              <a:rPr lang="ru-RU" sz="2800" b="1" dirty="0" smtClean="0"/>
              <a:t>«Электронное правительство».</a:t>
            </a: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Согласно </a:t>
            </a:r>
            <a:r>
              <a:rPr lang="ru-RU" dirty="0"/>
              <a:t>опубликованному департаментом исследованию "Электронное правительство -2012", РФ поднялась за этот период в рейтинге ООН сразу на 32 </a:t>
            </a:r>
            <a:r>
              <a:rPr lang="ru-RU" dirty="0" smtClean="0"/>
              <a:t>позиции,.</a:t>
            </a:r>
          </a:p>
          <a:p>
            <a:r>
              <a:rPr lang="ru-RU" dirty="0" smtClean="0"/>
              <a:t>Среди  </a:t>
            </a:r>
            <a:r>
              <a:rPr lang="ru-RU" dirty="0"/>
              <a:t>стран, население которых превышает 100 </a:t>
            </a:r>
            <a:r>
              <a:rPr lang="ru-RU" dirty="0" smtClean="0"/>
              <a:t>млн. </a:t>
            </a:r>
            <a:r>
              <a:rPr lang="ru-RU" dirty="0"/>
              <a:t>человек, Россия занимает по этому показателю третье место после США и </a:t>
            </a:r>
            <a:r>
              <a:rPr lang="ru-RU" dirty="0" smtClean="0"/>
              <a:t>Японии.</a:t>
            </a:r>
          </a:p>
          <a:p>
            <a:r>
              <a:rPr lang="ru-RU" dirty="0" smtClean="0"/>
              <a:t>В  </a:t>
            </a:r>
            <a:r>
              <a:rPr lang="ru-RU" dirty="0"/>
              <a:t>Восточной </a:t>
            </a:r>
            <a:r>
              <a:rPr lang="ru-RU" dirty="0" smtClean="0"/>
              <a:t>Европе </a:t>
            </a:r>
            <a:r>
              <a:rPr lang="ru-RU" dirty="0"/>
              <a:t>Россия - безусловный лидер, </a:t>
            </a:r>
            <a:r>
              <a:rPr lang="ru-RU" dirty="0" smtClean="0"/>
              <a:t>второе </a:t>
            </a:r>
            <a:r>
              <a:rPr lang="ru-RU" dirty="0"/>
              <a:t>и третье места </a:t>
            </a:r>
            <a:r>
              <a:rPr lang="ru-RU" dirty="0" smtClean="0"/>
              <a:t>- Венгрия </a:t>
            </a:r>
            <a:r>
              <a:rPr lang="ru-RU" dirty="0"/>
              <a:t>и </a:t>
            </a:r>
            <a:r>
              <a:rPr lang="ru-RU" dirty="0" smtClean="0"/>
              <a:t>Чешская Республика.</a:t>
            </a:r>
          </a:p>
          <a:p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Порталу </a:t>
            </a:r>
            <a:r>
              <a:rPr lang="ru-RU" dirty="0" err="1">
                <a:hlinkClick r:id="rId2"/>
              </a:rPr>
              <a:t>www.gosuslugi.ru</a:t>
            </a:r>
            <a:r>
              <a:rPr lang="ru-RU" dirty="0"/>
              <a:t> </a:t>
            </a:r>
            <a:r>
              <a:rPr lang="ru-RU" dirty="0" smtClean="0"/>
              <a:t> два </a:t>
            </a:r>
            <a:r>
              <a:rPr lang="ru-RU" dirty="0"/>
              <a:t>года</a:t>
            </a:r>
            <a:r>
              <a:rPr lang="ru-RU" dirty="0" smtClean="0"/>
              <a:t>, </a:t>
            </a:r>
            <a:r>
              <a:rPr lang="ru-RU" dirty="0"/>
              <a:t>термин «электронное правительство» в официальных документах РФ появился полтора года </a:t>
            </a:r>
            <a:r>
              <a:rPr lang="ru-RU" dirty="0" smtClean="0"/>
              <a:t>назад.</a:t>
            </a:r>
          </a:p>
          <a:p>
            <a:r>
              <a:rPr lang="ru-RU" dirty="0" smtClean="0"/>
              <a:t>более </a:t>
            </a:r>
            <a:r>
              <a:rPr lang="ru-RU" dirty="0"/>
              <a:t>70 тысяч </a:t>
            </a:r>
            <a:r>
              <a:rPr lang="ru-RU" dirty="0" smtClean="0"/>
              <a:t>Жителей Свердловской области создали </a:t>
            </a:r>
            <a:r>
              <a:rPr lang="ru-RU" dirty="0"/>
              <a:t>«личные кабинеты» для получения государственных и муниципальных услуг в электронном виде. Высокую заинтересованность граждан подтверждает статистика: на текущий момент во флагманском центре продаж и обслуживания клиентов «</a:t>
            </a:r>
            <a:r>
              <a:rPr lang="ru-RU" dirty="0" err="1"/>
              <a:t>Ростелеком</a:t>
            </a:r>
            <a:r>
              <a:rPr lang="ru-RU" dirty="0"/>
              <a:t>» в Екатеринбурге выдано 15 USB-ключей и 15787 кодов активации к порталу </a:t>
            </a:r>
            <a:r>
              <a:rPr lang="ru-RU" dirty="0" err="1"/>
              <a:t>госуслуг</a:t>
            </a:r>
            <a:r>
              <a:rPr lang="ru-RU" dirty="0"/>
              <a:t>»</a:t>
            </a:r>
          </a:p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За  два года Россия поднялась в рейтинге ООН по реализации концепции электронного правительства с 59-го на 27-ое место. </a:t>
            </a:r>
            <a:br>
              <a:rPr lang="ru-RU" sz="2800" b="1" dirty="0" smtClean="0"/>
            </a:br>
            <a:endParaRPr lang="ru-RU" sz="28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980728"/>
            <a:ext cx="8157592" cy="5760640"/>
          </a:xfrm>
        </p:spPr>
        <p:txBody>
          <a:bodyPr>
            <a:noAutofit/>
          </a:bodyPr>
          <a:lstStyle/>
          <a:p>
            <a:r>
              <a:rPr lang="ru-RU" sz="1800" dirty="0" smtClean="0"/>
              <a:t>— </a:t>
            </a:r>
            <a:r>
              <a:rPr lang="ru-RU" sz="1800" dirty="0">
                <a:hlinkClick r:id="rId2" action="ppaction://hlinkfile" tooltip="Пластиковая карта"/>
              </a:rPr>
              <a:t>пластиковая карта</a:t>
            </a:r>
            <a:r>
              <a:rPr lang="ru-RU" sz="1800" dirty="0"/>
              <a:t>, сочетающая в себе документ, удостоверяющий личность, полис обязательного медицинского страхования, страховое свидетельство обязательного пенсионного страхования, платежную банковскую карту</a:t>
            </a:r>
            <a:r>
              <a:rPr lang="ru-RU" sz="1800" dirty="0" smtClean="0"/>
              <a:t>.</a:t>
            </a:r>
            <a:endParaRPr lang="ru-RU" sz="1800" dirty="0"/>
          </a:p>
          <a:p>
            <a:r>
              <a:rPr lang="ru-RU" sz="1800" dirty="0"/>
              <a:t>Информационное содержание </a:t>
            </a:r>
            <a:r>
              <a:rPr lang="ru-RU" sz="1800" dirty="0" smtClean="0"/>
              <a:t>УЭК </a:t>
            </a:r>
            <a:r>
              <a:rPr lang="ru-RU" sz="1800" dirty="0"/>
              <a:t>и порядок пользования ею определяется Федеральным законом Российской Федерации от 27 июля 2010 года № 210-ФЗ «Об организации предоставления государственных и муниципальных услуг</a:t>
            </a:r>
            <a:r>
              <a:rPr lang="ru-RU" sz="1800" dirty="0" smtClean="0"/>
              <a:t>».</a:t>
            </a:r>
          </a:p>
          <a:p>
            <a:endParaRPr lang="ru-RU" sz="1800" dirty="0" smtClean="0"/>
          </a:p>
          <a:p>
            <a:r>
              <a:rPr lang="ru-RU" sz="2000" dirty="0" smtClean="0"/>
              <a:t>С </a:t>
            </a:r>
            <a:r>
              <a:rPr lang="ru-RU" sz="2000" dirty="0"/>
              <a:t>февраля </a:t>
            </a:r>
            <a:r>
              <a:rPr lang="ru-RU" sz="2000" dirty="0">
                <a:hlinkClick r:id="rId3" action="ppaction://hlinkfile" tooltip="2012 год"/>
              </a:rPr>
              <a:t>2012 года</a:t>
            </a:r>
            <a:r>
              <a:rPr lang="ru-RU" sz="2000" dirty="0"/>
              <a:t> в восьми пилотных регионах </a:t>
            </a:r>
            <a:r>
              <a:rPr lang="ru-RU" sz="1800" dirty="0">
                <a:solidFill>
                  <a:srgbClr val="C00000"/>
                </a:solidFill>
                <a:hlinkClick r:id="rId4" action="ppaction://hlinkfile" tooltip="Россия"/>
              </a:rPr>
              <a:t>России</a:t>
            </a:r>
            <a:r>
              <a:rPr lang="ru-RU" sz="1800" dirty="0">
                <a:solidFill>
                  <a:srgbClr val="C00000"/>
                </a:solidFill>
              </a:rPr>
              <a:t>: </a:t>
            </a:r>
            <a:r>
              <a:rPr lang="ru-RU" sz="1800" dirty="0">
                <a:solidFill>
                  <a:srgbClr val="C00000"/>
                </a:solidFill>
                <a:hlinkClick r:id="rId5" action="ppaction://hlinkfile" tooltip="Москва"/>
              </a:rPr>
              <a:t>Москве</a:t>
            </a:r>
            <a:r>
              <a:rPr lang="ru-RU" sz="1800" dirty="0">
                <a:solidFill>
                  <a:srgbClr val="C00000"/>
                </a:solidFill>
              </a:rPr>
              <a:t>, </a:t>
            </a:r>
            <a:r>
              <a:rPr lang="ru-RU" sz="1800" dirty="0">
                <a:solidFill>
                  <a:srgbClr val="C00000"/>
                </a:solidFill>
                <a:hlinkClick r:id="rId6" action="ppaction://hlinkfile" tooltip="Санкт-Петербург"/>
              </a:rPr>
              <a:t>Санкт-Петербурге</a:t>
            </a:r>
            <a:r>
              <a:rPr lang="ru-RU" sz="1800" dirty="0">
                <a:solidFill>
                  <a:srgbClr val="C00000"/>
                </a:solidFill>
              </a:rPr>
              <a:t>,</a:t>
            </a:r>
            <a:r>
              <a:rPr lang="ru-RU" sz="1800" baseline="30000" dirty="0">
                <a:solidFill>
                  <a:srgbClr val="C00000"/>
                </a:solidFill>
                <a:hlinkClick r:id="" action="ppaction://hlinkfile"/>
              </a:rPr>
              <a:t>[4]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>
                <a:solidFill>
                  <a:srgbClr val="C00000"/>
                </a:solidFill>
                <a:hlinkClick r:id="rId7" action="ppaction://hlinkfile" tooltip="Астраханская область"/>
              </a:rPr>
              <a:t>Астраханской области</a:t>
            </a:r>
            <a:r>
              <a:rPr lang="ru-RU" sz="1800" dirty="0">
                <a:solidFill>
                  <a:srgbClr val="C00000"/>
                </a:solidFill>
              </a:rPr>
              <a:t>,</a:t>
            </a:r>
            <a:r>
              <a:rPr lang="ru-RU" sz="1800" baseline="30000" dirty="0">
                <a:solidFill>
                  <a:srgbClr val="C00000"/>
                </a:solidFill>
                <a:hlinkClick r:id="" action="ppaction://hlinkfile"/>
              </a:rPr>
              <a:t>[5]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>
                <a:solidFill>
                  <a:srgbClr val="C00000"/>
                </a:solidFill>
                <a:hlinkClick r:id="rId8" action="ppaction://hlinkfile" tooltip="Башкортостан"/>
              </a:rPr>
              <a:t>Республике Башкортостан</a:t>
            </a:r>
            <a:r>
              <a:rPr lang="ru-RU" sz="1800" dirty="0">
                <a:solidFill>
                  <a:srgbClr val="C00000"/>
                </a:solidFill>
              </a:rPr>
              <a:t>, </a:t>
            </a:r>
            <a:r>
              <a:rPr lang="ru-RU" sz="1800" dirty="0">
                <a:solidFill>
                  <a:srgbClr val="C00000"/>
                </a:solidFill>
                <a:hlinkClick r:id="rId9" action="ppaction://hlinkfile" tooltip="Волгоградская область"/>
              </a:rPr>
              <a:t>Волгоградской области</a:t>
            </a:r>
            <a:r>
              <a:rPr lang="ru-RU" sz="1800" dirty="0">
                <a:solidFill>
                  <a:srgbClr val="C00000"/>
                </a:solidFill>
              </a:rPr>
              <a:t>, </a:t>
            </a:r>
            <a:r>
              <a:rPr lang="ru-RU" sz="1800" dirty="0">
                <a:solidFill>
                  <a:srgbClr val="C00000"/>
                </a:solidFill>
                <a:hlinkClick r:id="rId10" action="ppaction://hlinkfile" tooltip="Новосибирская область"/>
              </a:rPr>
              <a:t>Новосибирской области</a:t>
            </a:r>
            <a:r>
              <a:rPr lang="ru-RU" sz="1800" dirty="0">
                <a:solidFill>
                  <a:srgbClr val="C00000"/>
                </a:solidFill>
              </a:rPr>
              <a:t>, </a:t>
            </a:r>
            <a:r>
              <a:rPr lang="ru-RU" sz="1800" dirty="0">
                <a:solidFill>
                  <a:srgbClr val="C00000"/>
                </a:solidFill>
                <a:hlinkClick r:id="rId11" action="ppaction://hlinkfile" tooltip="Краснодарский край"/>
              </a:rPr>
              <a:t>Краснодарском крае</a:t>
            </a:r>
            <a:r>
              <a:rPr lang="ru-RU" sz="1800" dirty="0">
                <a:solidFill>
                  <a:srgbClr val="C00000"/>
                </a:solidFill>
              </a:rPr>
              <a:t> и </a:t>
            </a:r>
            <a:r>
              <a:rPr lang="ru-RU" sz="1800" dirty="0">
                <a:solidFill>
                  <a:srgbClr val="C00000"/>
                </a:solidFill>
                <a:hlinkClick r:id="rId12" action="ppaction://hlinkfile" tooltip="Татарстан"/>
              </a:rPr>
              <a:t>Татарстане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начато внедрение универсальной электронной </a:t>
            </a:r>
            <a:r>
              <a:rPr lang="ru-RU" sz="2000" dirty="0" smtClean="0"/>
              <a:t>карты</a:t>
            </a:r>
            <a:endParaRPr lang="ru-RU" sz="2000" baseline="30000" dirty="0"/>
          </a:p>
          <a:p>
            <a:r>
              <a:rPr lang="ru-RU" sz="1800" dirty="0" smtClean="0"/>
              <a:t>С </a:t>
            </a:r>
            <a:r>
              <a:rPr lang="ru-RU" sz="1800" dirty="0"/>
              <a:t>1 января </a:t>
            </a:r>
            <a:r>
              <a:rPr lang="ru-RU" sz="1800" dirty="0">
                <a:hlinkClick r:id="rId13" action="ppaction://hlinkfile" tooltip="2013 год"/>
              </a:rPr>
              <a:t>2013 года</a:t>
            </a:r>
            <a:r>
              <a:rPr lang="ru-RU" sz="1800" dirty="0"/>
              <a:t> карту будут выдавать гражданам </a:t>
            </a:r>
            <a:r>
              <a:rPr lang="ru-RU" sz="1800" dirty="0">
                <a:hlinkClick r:id="rId4" action="ppaction://hlinkfile" tooltip="Россия"/>
              </a:rPr>
              <a:t>России</a:t>
            </a:r>
            <a:r>
              <a:rPr lang="ru-RU" sz="1800" dirty="0"/>
              <a:t> по </a:t>
            </a:r>
            <a:r>
              <a:rPr lang="ru-RU" sz="1800" dirty="0" smtClean="0"/>
              <a:t>заявлению.</a:t>
            </a:r>
            <a:endParaRPr lang="ru-RU" sz="1800" dirty="0"/>
          </a:p>
          <a:p>
            <a:r>
              <a:rPr lang="ru-RU" sz="1800" dirty="0"/>
              <a:t>С 1 января </a:t>
            </a:r>
            <a:r>
              <a:rPr lang="ru-RU" sz="1800" dirty="0">
                <a:hlinkClick r:id="rId14" action="ppaction://hlinkfile" tooltip="2014 год"/>
              </a:rPr>
              <a:t>2014 года</a:t>
            </a:r>
            <a:r>
              <a:rPr lang="ru-RU" sz="1800" dirty="0"/>
              <a:t> карту будут выдавать всем гражданам России, кроме тех, кто отказался в письменной форме</a:t>
            </a:r>
            <a:r>
              <a:rPr lang="ru-RU" sz="1800" baseline="30000" dirty="0">
                <a:hlinkClick r:id="" action="ppaction://hlinkfile"/>
              </a:rPr>
              <a:t>[10]</a:t>
            </a:r>
            <a:r>
              <a:rPr lang="ru-RU" sz="1800" dirty="0"/>
              <a:t>.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Универса́льная</a:t>
            </a:r>
            <a:r>
              <a:rPr lang="ru-RU" sz="2800" dirty="0"/>
              <a:t> </a:t>
            </a:r>
            <a:r>
              <a:rPr lang="ru-RU" sz="2800" dirty="0" err="1"/>
              <a:t>электро́нная</a:t>
            </a:r>
            <a:r>
              <a:rPr lang="ru-RU" sz="2800" dirty="0"/>
              <a:t> </a:t>
            </a:r>
            <a:r>
              <a:rPr lang="ru-RU" sz="2800" dirty="0" err="1"/>
              <a:t>ка́рта</a:t>
            </a:r>
            <a:r>
              <a:rPr lang="ru-RU" sz="2800" dirty="0"/>
              <a:t> (УЭК) </a:t>
            </a:r>
          </a:p>
        </p:txBody>
      </p:sp>
    </p:spTree>
    <p:extLst>
      <p:ext uri="{BB962C8B-B14F-4D97-AF65-F5344CB8AC3E}">
        <p14:creationId xmlns:p14="http://schemas.microsoft.com/office/powerpoint/2010/main" val="3294137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???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 и против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УЭК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632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5256584"/>
          </a:xfrm>
        </p:spPr>
        <p:txBody>
          <a:bodyPr>
            <a:normAutofit fontScale="32500" lnSpcReduction="20000"/>
          </a:bodyPr>
          <a:lstStyle/>
          <a:p>
            <a:pPr>
              <a:buFont typeface="Arial"/>
              <a:buChar char="•"/>
            </a:pPr>
            <a:endParaRPr lang="ru-RU" dirty="0" smtClean="0"/>
          </a:p>
          <a:p>
            <a:pPr>
              <a:buFont typeface="Arial"/>
              <a:buChar char="•"/>
            </a:pPr>
            <a:r>
              <a:rPr lang="ru-RU" sz="6000" dirty="0" smtClean="0"/>
              <a:t>Положительные:</a:t>
            </a:r>
          </a:p>
          <a:p>
            <a:pPr>
              <a:buFont typeface="Arial"/>
              <a:buChar char="•"/>
            </a:pPr>
            <a:r>
              <a:rPr lang="ru-RU" sz="6000" dirty="0" smtClean="0"/>
              <a:t>Отмена </a:t>
            </a:r>
            <a:r>
              <a:rPr lang="ru-RU" sz="6000" dirty="0"/>
              <a:t>необходимости личной явки для получения или оплаты услуг.</a:t>
            </a:r>
          </a:p>
          <a:p>
            <a:pPr>
              <a:buFont typeface="Arial"/>
              <a:buChar char="•"/>
            </a:pPr>
            <a:r>
              <a:rPr lang="ru-RU" sz="6000" dirty="0"/>
              <a:t>Улучшение качества </a:t>
            </a:r>
            <a:r>
              <a:rPr lang="ru-RU" sz="6000" dirty="0">
                <a:hlinkClick r:id="rId2" action="ppaction://hlinkfile" tooltip="Государственные услуги"/>
              </a:rPr>
              <a:t>государственных услуг</a:t>
            </a:r>
            <a:r>
              <a:rPr lang="ru-RU" sz="6000" dirty="0"/>
              <a:t>, упрощение бюрократических процедур.</a:t>
            </a:r>
          </a:p>
          <a:p>
            <a:pPr>
              <a:buFont typeface="Arial"/>
              <a:buChar char="•"/>
            </a:pPr>
            <a:r>
              <a:rPr lang="ru-RU" sz="6000" dirty="0"/>
              <a:t>Повышение информированности граждан о своих правах.</a:t>
            </a:r>
          </a:p>
          <a:p>
            <a:pPr>
              <a:buFont typeface="Arial"/>
              <a:buChar char="•"/>
            </a:pPr>
            <a:r>
              <a:rPr lang="ru-RU" sz="6000" dirty="0"/>
              <a:t>Развитие </a:t>
            </a:r>
            <a:r>
              <a:rPr lang="ru-RU" sz="6000" dirty="0">
                <a:hlinkClick r:id="rId3" action="ppaction://hlinkfile" tooltip="Безналичные расчёты"/>
              </a:rPr>
              <a:t>безналичных расчётов</a:t>
            </a:r>
            <a:r>
              <a:rPr lang="ru-RU" sz="6000" dirty="0"/>
              <a:t>.</a:t>
            </a:r>
          </a:p>
          <a:p>
            <a:pPr>
              <a:buFont typeface="Arial"/>
              <a:buChar char="•"/>
            </a:pPr>
            <a:r>
              <a:rPr lang="ru-RU" sz="6000" dirty="0"/>
              <a:t>Сокращение нагрузки на подразделения организаций, которые занимаются расчетами с персоналом и ведением личных дел сотрудников (бухгалтерия, отдел кадров</a:t>
            </a:r>
            <a:r>
              <a:rPr lang="ru-RU" sz="6000" dirty="0" smtClean="0"/>
              <a:t>)</a:t>
            </a:r>
          </a:p>
          <a:p>
            <a:pPr>
              <a:buFont typeface="Arial"/>
              <a:buChar char="•"/>
            </a:pPr>
            <a:endParaRPr lang="ru-RU" sz="6000" baseline="30000" dirty="0"/>
          </a:p>
          <a:p>
            <a:pPr>
              <a:buFont typeface="Arial"/>
              <a:buChar char="•"/>
            </a:pPr>
            <a:r>
              <a:rPr lang="ru-RU" sz="6000" dirty="0" smtClean="0"/>
              <a:t>Отрицательные:</a:t>
            </a:r>
          </a:p>
          <a:p>
            <a:pPr>
              <a:buFont typeface="Arial"/>
              <a:buChar char="•"/>
            </a:pPr>
            <a:r>
              <a:rPr lang="ru-RU" sz="6000" dirty="0" smtClean="0"/>
              <a:t> </a:t>
            </a:r>
            <a:r>
              <a:rPr lang="ru-RU" sz="6000" dirty="0"/>
              <a:t>— сложности в случае утери карты, возможность махинаций, а также чрезмерный контроль государства над </a:t>
            </a:r>
            <a:r>
              <a:rPr lang="ru-RU" sz="6000" dirty="0" smtClean="0"/>
              <a:t>людьми</a:t>
            </a:r>
            <a:endParaRPr lang="ru-RU" sz="6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Положительные и отрицательные эффекты</a:t>
            </a:r>
            <a:r>
              <a:rPr lang="ru-RU" sz="2800" dirty="0"/>
              <a:t>, ожидаемые после введения карты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5488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 fontScale="32500" lnSpcReduction="20000"/>
          </a:bodyPr>
          <a:lstStyle/>
          <a:p>
            <a:r>
              <a:rPr lang="ru-RU" dirty="0" smtClean="0"/>
              <a:t>Подбор ссылок на спец сайты</a:t>
            </a:r>
          </a:p>
          <a:p>
            <a:r>
              <a:rPr lang="ru-RU" u="sng" dirty="0" smtClean="0">
                <a:hlinkClick r:id="rId2"/>
              </a:rPr>
              <a:t>http://infosoc.iis.ru/</a:t>
            </a:r>
            <a:r>
              <a:rPr lang="ru-RU" dirty="0" smtClean="0"/>
              <a:t> журнал Информационное общество.</a:t>
            </a:r>
          </a:p>
          <a:p>
            <a:r>
              <a:rPr lang="ru-RU" u="sng" dirty="0" smtClean="0">
                <a:hlinkClick r:id="rId3"/>
              </a:rPr>
              <a:t>http://infdeyatchel.narod.ru/inf_ob.htm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4"/>
              </a:rPr>
              <a:t>http://fcp.economy.gov.ru/cgi-bin/cis/fcp.cgi/Fcp/ViewFcp/View/2012/369/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5"/>
              </a:rPr>
              <a:t>http://www.tadviser.ru/index.php/%D0%A1%D1%82%D0%B0%D1%82%D1%8C%D1%8F:%D0%98%D0%BD%D1%84%D0%BE%D1%80%D0%BC%D0%B0%D1%86%D0%B8%D0%BE%D0%BD%D0%BD%D0%BE%D0%B5_%D0%BE%D0%B1%D1%89%D0%B5%D1%81%D1%82%D0%B2%D0%BE_%D0%93%D0%9F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6"/>
              </a:rPr>
              <a:t>http://www.promgupss.ru/publisher/txt1/more.php?more=35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Муса</a:t>
            </a:r>
            <a:r>
              <a:rPr lang="ru-RU" dirty="0" smtClean="0"/>
              <a:t> М.А. Информационное общество: Информационные войны. Информационное управление. Информационная безопасность СПб.: Издательство С. -</a:t>
            </a:r>
            <a:r>
              <a:rPr lang="ru-RU" dirty="0" err="1" smtClean="0"/>
              <a:t>Петербурского</a:t>
            </a:r>
            <a:r>
              <a:rPr lang="ru-RU" dirty="0" smtClean="0"/>
              <a:t> университета, 1999. - 212 с. </a:t>
            </a:r>
            <a:r>
              <a:rPr lang="ru-RU" u="sng" dirty="0" smtClean="0">
                <a:hlinkClick r:id="rId7"/>
              </a:rPr>
              <a:t>http://www.twirpx.com/file/407333/</a:t>
            </a:r>
            <a:r>
              <a:rPr lang="ru-RU" dirty="0" smtClean="0"/>
              <a:t>  (Учебное пособие подготовлено по материалам работ участников неформального инициативного творческого коллектива из числа сотрудников Санкт-Петербургского университета и Института проблем управления РАН (Москва). Основное внимание в нем уделено ключевым проблемам идеологии и методологии информационного управления: </a:t>
            </a:r>
            <a:r>
              <a:rPr lang="ru-RU" dirty="0" err="1" smtClean="0"/>
              <a:t>обустроенности</a:t>
            </a:r>
            <a:r>
              <a:rPr lang="ru-RU" dirty="0" smtClean="0"/>
              <a:t> нового информационного пространства, методам и способам ведения информационных войн, вопросам информационной безопасности. Рассматривается широкий круг вопросов информационного управления применительно к </a:t>
            </a:r>
            <a:r>
              <a:rPr lang="ru-RU" dirty="0" err="1" smtClean="0"/>
              <a:t>медиапланированию</a:t>
            </a:r>
            <a:r>
              <a:rPr lang="ru-RU" dirty="0" smtClean="0"/>
              <a:t>.)</a:t>
            </a:r>
          </a:p>
          <a:p>
            <a:r>
              <a:rPr lang="ru-RU" u="sng" dirty="0" smtClean="0">
                <a:hlinkClick r:id="rId8"/>
              </a:rPr>
              <a:t>http://emag.iis.ru/arc/infosoc/emag.nsf/BPA/a8721da89bda50044425796e0043684d</a:t>
            </a:r>
            <a:r>
              <a:rPr lang="ru-RU" dirty="0" smtClean="0"/>
              <a:t> </a:t>
            </a:r>
          </a:p>
          <a:p>
            <a:r>
              <a:rPr lang="ru-RU" u="sng" dirty="0" smtClean="0">
                <a:hlinkClick r:id="rId9"/>
              </a:rPr>
              <a:t>http://bugabooks.com/book/152-put-v-noosferu/13--2-informacionnoe-obshhestvo-cherty-gryadushhego.html</a:t>
            </a:r>
            <a:r>
              <a:rPr lang="ru-RU" dirty="0" smtClean="0"/>
              <a:t> </a:t>
            </a:r>
          </a:p>
          <a:p>
            <a:r>
              <a:rPr lang="ru-RU" u="sng" dirty="0" smtClean="0"/>
              <a:t>ББК 60	Авторский знак: Б 553	</a:t>
            </a:r>
            <a:r>
              <a:rPr lang="ru-RU" u="sng" dirty="0" err="1" smtClean="0"/>
              <a:t>Бехманн</a:t>
            </a:r>
            <a:r>
              <a:rPr lang="ru-RU" u="sng" dirty="0" smtClean="0"/>
              <a:t>, </a:t>
            </a:r>
            <a:r>
              <a:rPr lang="ru-RU" u="sng" dirty="0" err="1" smtClean="0"/>
              <a:t>Готтхард</a:t>
            </a:r>
            <a:r>
              <a:rPr lang="ru-RU" u="sng" dirty="0" smtClean="0"/>
              <a:t>.</a:t>
            </a:r>
            <a:endParaRPr lang="ru-RU" dirty="0" smtClean="0"/>
          </a:p>
          <a:p>
            <a:r>
              <a:rPr lang="ru-RU" dirty="0" smtClean="0"/>
              <a:t>Современное общество : </a:t>
            </a:r>
            <a:r>
              <a:rPr lang="ru-RU" dirty="0" err="1" smtClean="0"/>
              <a:t>общество</a:t>
            </a:r>
            <a:r>
              <a:rPr lang="ru-RU" dirty="0" smtClean="0"/>
              <a:t> риска, информационное общество, общество знаний: монография / Г. </a:t>
            </a:r>
            <a:r>
              <a:rPr lang="ru-RU" dirty="0" err="1" smtClean="0"/>
              <a:t>Бехманн</a:t>
            </a:r>
            <a:r>
              <a:rPr lang="ru-RU" dirty="0" smtClean="0"/>
              <a:t> ; [пер. с нем. А. Ю. Антоновского, Г. В. Гороховой, Д. В. </a:t>
            </a:r>
            <a:r>
              <a:rPr lang="ru-RU" dirty="0" err="1" smtClean="0"/>
              <a:t>Ефременко</a:t>
            </a:r>
            <a:r>
              <a:rPr lang="ru-RU" dirty="0" smtClean="0"/>
              <a:t>, В. В. </a:t>
            </a:r>
            <a:r>
              <a:rPr lang="ru-RU" dirty="0" err="1" smtClean="0"/>
              <a:t>Каганчук</a:t>
            </a:r>
            <a:r>
              <a:rPr lang="ru-RU" dirty="0" smtClean="0"/>
              <a:t> и др.]. - М. : Логос, 2010. - 248 с.</a:t>
            </a:r>
          </a:p>
          <a:p>
            <a:r>
              <a:rPr lang="ru-RU" dirty="0" smtClean="0"/>
              <a:t>ББК 76 Авторский знак: К 117</a:t>
            </a:r>
          </a:p>
          <a:p>
            <a:r>
              <a:rPr lang="ru-RU" dirty="0" smtClean="0"/>
              <a:t>К мобильному обществу: утопии и реальность / под ред. Я. Н. </a:t>
            </a:r>
            <a:r>
              <a:rPr lang="ru-RU" dirty="0" err="1" smtClean="0"/>
              <a:t>Засурского</a:t>
            </a:r>
            <a:r>
              <a:rPr lang="ru-RU" dirty="0" smtClean="0"/>
              <a:t> ; </a:t>
            </a:r>
            <a:r>
              <a:rPr lang="ru-RU" dirty="0" err="1" smtClean="0"/>
              <a:t>Моск</a:t>
            </a:r>
            <a:r>
              <a:rPr lang="ru-RU" dirty="0" smtClean="0"/>
              <a:t>. </a:t>
            </a:r>
            <a:r>
              <a:rPr lang="ru-RU" dirty="0" err="1" smtClean="0"/>
              <a:t>гос</a:t>
            </a:r>
            <a:r>
              <a:rPr lang="ru-RU" dirty="0" smtClean="0"/>
              <a:t>. ун-т им. М. В. Ломоносова, </a:t>
            </a:r>
            <a:r>
              <a:rPr lang="ru-RU" dirty="0" err="1" smtClean="0"/>
              <a:t>Фак</a:t>
            </a:r>
            <a:r>
              <a:rPr lang="ru-RU" dirty="0" smtClean="0"/>
              <a:t>. журналистики. - М. : Изд-во </a:t>
            </a:r>
            <a:r>
              <a:rPr lang="ru-RU" dirty="0" err="1" smtClean="0"/>
              <a:t>Моск</a:t>
            </a:r>
            <a:r>
              <a:rPr lang="ru-RU" dirty="0" smtClean="0"/>
              <a:t>. ун-та, 2009. - 304 с. - (21 век: Информация и общество).</a:t>
            </a:r>
          </a:p>
          <a:p>
            <a:r>
              <a:rPr lang="ru-RU" dirty="0" smtClean="0"/>
              <a:t>ББК 60 Авторский знак: Л 632</a:t>
            </a:r>
          </a:p>
          <a:p>
            <a:r>
              <a:rPr lang="ru-RU" dirty="0" smtClean="0"/>
              <a:t>Формирование информационного общества: [монография] / В. А. </a:t>
            </a:r>
            <a:r>
              <a:rPr lang="ru-RU" dirty="0" err="1" smtClean="0"/>
              <a:t>Лисичкин</a:t>
            </a:r>
            <a:r>
              <a:rPr lang="ru-RU" dirty="0" smtClean="0"/>
              <a:t>, М. М. </a:t>
            </a:r>
            <a:r>
              <a:rPr lang="ru-RU" dirty="0" err="1" smtClean="0"/>
              <a:t>Вирин</a:t>
            </a:r>
            <a:r>
              <a:rPr lang="ru-RU" dirty="0" smtClean="0"/>
              <a:t> ; </a:t>
            </a:r>
            <a:r>
              <a:rPr lang="ru-RU" dirty="0" err="1" smtClean="0"/>
              <a:t>Ин-т</a:t>
            </a:r>
            <a:r>
              <a:rPr lang="ru-RU" dirty="0" smtClean="0"/>
              <a:t> </a:t>
            </a:r>
            <a:r>
              <a:rPr lang="ru-RU" dirty="0" err="1" smtClean="0"/>
              <a:t>соц.-полит</a:t>
            </a:r>
            <a:r>
              <a:rPr lang="ru-RU" dirty="0" smtClean="0"/>
              <a:t>. исследований РАН. - М. : ИСПИ РАН, 2008. - 272 с.</a:t>
            </a:r>
          </a:p>
          <a:p>
            <a:r>
              <a:rPr lang="ru-RU" dirty="0" smtClean="0"/>
              <a:t>ББК 65.9(4/8) Авторский знак: Р 598	</a:t>
            </a:r>
            <a:r>
              <a:rPr lang="ru-RU" dirty="0" err="1" smtClean="0"/>
              <a:t>Роговский</a:t>
            </a:r>
            <a:r>
              <a:rPr lang="ru-RU" dirty="0" smtClean="0"/>
              <a:t>, Евгений Александрович. США: информационное общество. Экономика и политика / Е. А. </a:t>
            </a:r>
            <a:r>
              <a:rPr lang="ru-RU" dirty="0" err="1" smtClean="0"/>
              <a:t>Роговский</a:t>
            </a:r>
            <a:r>
              <a:rPr lang="ru-RU" dirty="0" smtClean="0"/>
              <a:t>. - М. : </a:t>
            </a:r>
            <a:r>
              <a:rPr lang="ru-RU" dirty="0" err="1" smtClean="0"/>
              <a:t>Междунар</a:t>
            </a:r>
            <a:r>
              <a:rPr lang="ru-RU" dirty="0" smtClean="0"/>
              <a:t>. отношения, 2008. - 408 с.</a:t>
            </a:r>
          </a:p>
          <a:p>
            <a:r>
              <a:rPr lang="ru-RU" dirty="0" smtClean="0"/>
              <a:t>Терещенко Л.К. Правовые проблемы использования "облачных" технологий / Л. К. Терещенко// Журнал зарубежного законодательства и сравнительного правоведения. - 2012. - №1(32). - С. 37-43</a:t>
            </a:r>
          </a:p>
          <a:p>
            <a:r>
              <a:rPr lang="ru-RU" dirty="0" smtClean="0"/>
              <a:t>Колин К. Качество жизни в информационном обществе / К. Колин // Человек и труд. - 2010. - № 1. - С. 39-43</a:t>
            </a:r>
          </a:p>
          <a:p>
            <a:r>
              <a:rPr lang="ru-RU" dirty="0" err="1" smtClean="0"/>
              <a:t>Белевская</a:t>
            </a:r>
            <a:r>
              <a:rPr lang="ru-RU" dirty="0" smtClean="0"/>
              <a:t> Ю.А. Актуальные проблемы обеспечения информационной безопасности личности как важнейшего института информационного права / Ю.А. </a:t>
            </a:r>
            <a:r>
              <a:rPr lang="ru-RU" dirty="0" err="1" smtClean="0"/>
              <a:t>Белевская</a:t>
            </a:r>
            <a:r>
              <a:rPr lang="ru-RU" dirty="0" smtClean="0"/>
              <a:t>, А.П. </a:t>
            </a:r>
            <a:r>
              <a:rPr lang="ru-RU" dirty="0" err="1" smtClean="0"/>
              <a:t>Фисун</a:t>
            </a:r>
            <a:r>
              <a:rPr lang="ru-RU" dirty="0" smtClean="0"/>
              <a:t>// Современное право. - 2009. - № 8. - С. 35-37</a:t>
            </a:r>
          </a:p>
          <a:p>
            <a:r>
              <a:rPr lang="ru-RU" dirty="0" smtClean="0"/>
              <a:t>Кувшинов С.В. Человек в оцифрованном мире / С.В. Кувшинов, Е.И. Ярославцева// Философия науки. - 2009. - № 6. - С. 120-138</a:t>
            </a:r>
          </a:p>
          <a:p>
            <a:r>
              <a:rPr lang="ru-RU" dirty="0" smtClean="0"/>
              <a:t>Соловьев А.В. Развитие новых культурных форм в условиях перехода к информационному обществу / А.В. Соловьев// Обсерватория культуры. - 2009. - № 2. - С. 24-32</a:t>
            </a:r>
          </a:p>
          <a:p>
            <a:r>
              <a:rPr lang="ru-RU" dirty="0" err="1" smtClean="0"/>
              <a:t>Трахтенгерц</a:t>
            </a:r>
            <a:r>
              <a:rPr lang="ru-RU" dirty="0" smtClean="0"/>
              <a:t> Э.А. Компьютерные технологии информационного управления в конфликтных ситуациях / Э.А. </a:t>
            </a:r>
            <a:r>
              <a:rPr lang="ru-RU" dirty="0" err="1" smtClean="0"/>
              <a:t>Трахтенгерц</a:t>
            </a:r>
            <a:r>
              <a:rPr lang="ru-RU" dirty="0" smtClean="0"/>
              <a:t>// Информационные технологии. Приложение. - 2009. - № 1. - С. 2-32</a:t>
            </a:r>
          </a:p>
          <a:p>
            <a:r>
              <a:rPr lang="ru-RU" dirty="0" err="1" smtClean="0"/>
              <a:t>Маризина</a:t>
            </a:r>
            <a:r>
              <a:rPr lang="ru-RU" dirty="0" smtClean="0"/>
              <a:t> В.Н. Средства самореализации личности в информационном обществе / В.Н. </a:t>
            </a:r>
            <a:r>
              <a:rPr lang="ru-RU" dirty="0" err="1" smtClean="0"/>
              <a:t>Маризина</a:t>
            </a:r>
            <a:r>
              <a:rPr lang="ru-RU" dirty="0" smtClean="0"/>
              <a:t>// Вестник Самарского государственного университета. - 2008. - № 5. - С. 237-244</a:t>
            </a:r>
          </a:p>
          <a:p>
            <a:r>
              <a:rPr lang="ru-RU" dirty="0" smtClean="0"/>
              <a:t>Козлова О.Н. Университет в сетях информации / О.Н. Козлова// Социально-гуманитарные знания. - 2006. - № 2. - С. 223-236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Информационные ресурсы - в широком смысле - совокупность данных, организованных для эффективного получения достоверной информации.</a:t>
            </a:r>
          </a:p>
          <a:p>
            <a:r>
              <a:rPr lang="ru-RU" dirty="0" smtClean="0"/>
              <a:t>Информационные ресурсы - по законодательству РФ - отдельные документы и отдельные массивы документов, документы и массивы документов в информационных системах: библиотеках, архивах, фондах, банках данных, других видах информационных систем.</a:t>
            </a:r>
          </a:p>
          <a:p>
            <a:r>
              <a:rPr lang="en-US" sz="2100" dirty="0" smtClean="0">
                <a:hlinkClick r:id="rId2"/>
              </a:rPr>
              <a:t>http://www.glossary.ru/cgi-bin/gl_sch2.cgi?RIt(uwsg.outt:l!wlxzwx</a:t>
            </a:r>
            <a:r>
              <a:rPr lang="en-US" dirty="0" smtClean="0">
                <a:hlinkClick r:id="rId2"/>
              </a:rPr>
              <a:t>: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Информационные ресурсы</a:t>
            </a:r>
            <a:br>
              <a:rPr lang="ru-RU" sz="3200" dirty="0" smtClean="0"/>
            </a:b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Information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resources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2736304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&gt;</a:t>
            </a:r>
            <a:r>
              <a:rPr lang="ru-RU" b="1" dirty="0" smtClean="0">
                <a:hlinkClick r:id="rId2"/>
              </a:rPr>
              <a:t>&gt; Архивные документы</a:t>
            </a:r>
            <a:endParaRPr lang="ru-RU" dirty="0" smtClean="0"/>
          </a:p>
          <a:p>
            <a:r>
              <a:rPr lang="ru-RU" b="1" dirty="0" smtClean="0"/>
              <a:t> &gt;</a:t>
            </a:r>
            <a:r>
              <a:rPr lang="ru-RU" b="1" dirty="0" smtClean="0">
                <a:hlinkClick r:id="rId3"/>
              </a:rPr>
              <a:t>&gt; </a:t>
            </a:r>
            <a:r>
              <a:rPr lang="ru-RU" b="1" dirty="0" err="1" smtClean="0">
                <a:hlinkClick r:id="rId3"/>
              </a:rPr>
              <a:t>Веб-ресурсы</a:t>
            </a:r>
            <a:endParaRPr lang="ru-RU" dirty="0" smtClean="0"/>
          </a:p>
          <a:p>
            <a:r>
              <a:rPr lang="ru-RU" b="1" dirty="0" smtClean="0"/>
              <a:t> &gt;</a:t>
            </a:r>
            <a:r>
              <a:rPr lang="ru-RU" b="1" dirty="0" smtClean="0">
                <a:hlinkClick r:id="rId4"/>
              </a:rPr>
              <a:t>&gt; Документы</a:t>
            </a:r>
            <a:endParaRPr lang="ru-RU" dirty="0" smtClean="0"/>
          </a:p>
          <a:p>
            <a:r>
              <a:rPr lang="ru-RU" b="1" dirty="0" smtClean="0"/>
              <a:t> &gt;</a:t>
            </a:r>
            <a:r>
              <a:rPr lang="ru-RU" b="1" dirty="0" smtClean="0">
                <a:hlinkClick r:id="rId5"/>
              </a:rPr>
              <a:t>&gt; Информационные массивы</a:t>
            </a:r>
            <a:endParaRPr lang="ru-RU" dirty="0" smtClean="0"/>
          </a:p>
          <a:p>
            <a:r>
              <a:rPr lang="ru-RU" b="1" dirty="0" smtClean="0"/>
              <a:t> &gt;</a:t>
            </a:r>
            <a:r>
              <a:rPr lang="ru-RU" b="1" dirty="0" smtClean="0">
                <a:hlinkClick r:id="rId6"/>
              </a:rPr>
              <a:t>&gt; Пользователи информации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Информационные ресурсы</a:t>
            </a:r>
            <a:br>
              <a:rPr lang="ru-RU" sz="4400" dirty="0" smtClean="0"/>
            </a:br>
            <a:r>
              <a:rPr lang="ru-RU" sz="3600" dirty="0" err="1" smtClean="0">
                <a:latin typeface="Arial" pitchFamily="34" charset="0"/>
                <a:cs typeface="Arial" pitchFamily="34" charset="0"/>
              </a:rPr>
              <a:t>Information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 smtClean="0">
                <a:latin typeface="Arial" pitchFamily="34" charset="0"/>
                <a:cs typeface="Arial" pitchFamily="34" charset="0"/>
              </a:rPr>
              <a:t>resources</a:t>
            </a: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Свидетельство о регистрации средства массовой информации ПИ № 77—12208 от 29 марта 2002 г. ISSN 0204—3653. Периодичность 6 раз в год.</a:t>
            </a:r>
          </a:p>
          <a:p>
            <a:r>
              <a:rPr lang="ru-RU" sz="1800" b="1" u="sng" dirty="0" smtClean="0">
                <a:latin typeface="Arial" pitchFamily="34" charset="0"/>
                <a:cs typeface="Arial" pitchFamily="34" charset="0"/>
              </a:rPr>
              <a:t>Журнал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включен в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«Перечень российских рецензируемых научных журналов, в которых должны быть опубликованы основные научные результаты диссертаций на соискание ученых степеней доктора и кандидата наук»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800" b="1" u="sng" dirty="0" smtClean="0">
                <a:latin typeface="Arial" pitchFamily="34" charset="0"/>
                <a:cs typeface="Arial" pitchFamily="34" charset="0"/>
              </a:rPr>
              <a:t>Цель журнала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— информирование научной общественности, специалистов государственных предприятий 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бизнес-сообщества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 разработках в области создания и использования информационных ресурсов, предоставление актуальной 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практически-ориентрованной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информации в соответствии с тематической направленностью журнала, обмен опытом и знаниями в этой области. </a:t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u="sng" dirty="0" smtClean="0">
                <a:latin typeface="Arial" pitchFamily="34" charset="0"/>
                <a:cs typeface="Arial" pitchFamily="34" charset="0"/>
              </a:rPr>
              <a:t>Аудиторией журнала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являются научные работники, представители профильных государственных и общественных структур, специалисты всех уровней в области информационных технологий, докторанты, аспиранты, студенты вузов. </a:t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Научно-практический журнал «Информационные ресурсы России» </a:t>
            </a:r>
            <a:endParaRPr lang="ru-RU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b="1" u="sng" dirty="0" smtClean="0">
                <a:latin typeface="Arial" pitchFamily="34" charset="0"/>
                <a:cs typeface="Arial" pitchFamily="34" charset="0"/>
              </a:rPr>
              <a:t>Тематика (рубрики) журнала: 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Информационное общество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Организация и использование информационных ресурсов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Информационное обеспечение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энергоэффективности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на ТЭК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Информационные ресурсы образования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Проблемы интернета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Информационное право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Информационные ресурсы культуры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Информационные ресурсы и технологии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- Конференции, семинары, выставки </a:t>
            </a:r>
          </a:p>
          <a:p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Научно-практический журнал «Информационные ресурсы России» </a:t>
            </a:r>
            <a:endParaRPr lang="ru-RU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tod-kopilka.ru/pics/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2633"/>
            <a:ext cx="6607296" cy="6685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www.compress.ru/Archive/CP/2006/3/72/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univer-nn.ru/it/rinokIU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385"/>
            <a:ext cx="8784976" cy="6888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ogis.sgu.ru/ogis/museum/seminar/otshet/picturs/pr_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666750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nhoz.ru/wp-content/uploads/2012/05/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064896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Концепция национальной политики России в области качества продукции и услуг </a:t>
            </a:r>
          </a:p>
          <a:p>
            <a:pPr algn="ctr"/>
            <a:endParaRPr lang="ru-RU" sz="3200" dirty="0" smtClean="0">
              <a:hlinkClick r:id="rId2"/>
            </a:endParaRPr>
          </a:p>
          <a:p>
            <a:pPr algn="ctr"/>
            <a:endParaRPr lang="ru-RU" dirty="0" smtClean="0">
              <a:hlinkClick r:id="rId2"/>
            </a:endParaRPr>
          </a:p>
          <a:p>
            <a:pPr algn="ctr"/>
            <a:endParaRPr lang="ru-RU" dirty="0" smtClean="0">
              <a:hlinkClick r:id="rId2"/>
            </a:endParaRPr>
          </a:p>
          <a:p>
            <a:pPr algn="ctr"/>
            <a:endParaRPr lang="ru-RU" dirty="0" smtClean="0">
              <a:hlinkClick r:id="rId2"/>
            </a:endParaRPr>
          </a:p>
          <a:p>
            <a:pPr algn="ctr"/>
            <a:endParaRPr lang="ru-RU" dirty="0" smtClean="0">
              <a:hlinkClick r:id="rId2"/>
            </a:endParaRPr>
          </a:p>
          <a:p>
            <a:pPr algn="ctr"/>
            <a:r>
              <a:rPr lang="en-US" dirty="0" smtClean="0">
                <a:hlinkClick r:id="rId2"/>
              </a:rPr>
              <a:t>http://mirq.ucoz.ru/index/0-58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74035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3400" dirty="0" smtClean="0"/>
              <a:t>	</a:t>
            </a:r>
            <a:r>
              <a:rPr lang="ru-RU" sz="2600" dirty="0" smtClean="0"/>
              <a:t>В целях решения проблем качества при реализации Доктрины информационной безопасности Российской Федерации в части развития информационной инфраструктуры и информационных услуг должны быть обеспечены:</a:t>
            </a:r>
          </a:p>
          <a:p>
            <a:pPr lvl="2">
              <a:buFont typeface="Wingdings" pitchFamily="2" charset="2"/>
              <a:buChar char="ü"/>
            </a:pPr>
            <a:r>
              <a:rPr lang="ru-RU" sz="2800" dirty="0" smtClean="0"/>
              <a:t>формирование баз данных о законодательных и иных нормативных требованиях к качеству продукции и услуг в стране и за рубежом;</a:t>
            </a:r>
          </a:p>
          <a:p>
            <a:pPr lvl="2">
              <a:buFont typeface="Wingdings" pitchFamily="2" charset="2"/>
              <a:buChar char="ü"/>
            </a:pPr>
            <a:r>
              <a:rPr lang="ru-RU" sz="2800" dirty="0" smtClean="0"/>
              <a:t>доступ к этим базам данных отечественным предприятиям и организациям (на коммерческой или некоммерческой основе);</a:t>
            </a:r>
          </a:p>
          <a:p>
            <a:pPr lvl="2">
              <a:buFont typeface="Wingdings" pitchFamily="2" charset="2"/>
              <a:buChar char="ü"/>
            </a:pPr>
            <a:r>
              <a:rPr lang="ru-RU" sz="2800" dirty="0" smtClean="0"/>
              <a:t>развитие современных информационных технологий (включая технологии GALS), обеспечивающих возможность применения компьютерных методов проектирования, прогрессивных электронных методов оформления и передачи документации, формирования и передачи информационных ресурсов.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Политика в области развития информационной инфраструктуры и информационных услуг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securitylab.ru/_Article_Images/2008/02/pic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455847" cy="5276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943</TotalTime>
  <Words>2090</Words>
  <Application>Microsoft Office PowerPoint</Application>
  <PresentationFormat>Экран (4:3)</PresentationFormat>
  <Paragraphs>291</Paragraphs>
  <Slides>50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Открытая</vt:lpstr>
      <vt:lpstr>Содержание, объекты и субъекты информационного общества, критерии эффективности функционирования</vt:lpstr>
      <vt:lpstr>Основные характеристики современной экономики (по Трифиловой А.А.)</vt:lpstr>
      <vt:lpstr>Инновационная/информационная экономическая система </vt:lpstr>
      <vt:lpstr>Презентация PowerPoint</vt:lpstr>
      <vt:lpstr>Презентация PowerPoint</vt:lpstr>
      <vt:lpstr>Информационное общество </vt:lpstr>
      <vt:lpstr>???</vt:lpstr>
      <vt:lpstr> Отличительные черты: </vt:lpstr>
      <vt:lpstr>Основные характеристики информационного общества</vt:lpstr>
      <vt:lpstr>Инвестиционная природа знаний</vt:lpstr>
      <vt:lpstr>Инвестиционная природа знаний</vt:lpstr>
      <vt:lpstr>ПРИЗНАКИ ИНФОРМАЦИОННОГО ОБЩЕСТВА </vt:lpstr>
      <vt:lpstr>Опасные тенденции:</vt:lpstr>
      <vt:lpstr>Право на информацию – одно из естественных, фундаментальных прав личности</vt:lpstr>
      <vt:lpstr>Федеральный закон от 28 июля 2012 г. № 139-ФЗ о "черных списках" сайтов </vt:lpstr>
      <vt:lpstr>Информационное общество </vt:lpstr>
      <vt:lpstr>Критерий оценки ИО по академику Ершову</vt:lpstr>
      <vt:lpstr>В настоящее время на нашей планете живет 7 миллиардов человек. </vt:lpstr>
      <vt:lpstr>Презентация PowerPoint</vt:lpstr>
      <vt:lpstr>Для чего используют Интернет россияне ? </vt:lpstr>
      <vt:lpstr>Интернет в городах России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2011 численность веб-аудитории достигла 2,1 млрд человек, то есть выход в Сеть есть у 30% населения Земли</vt:lpstr>
      <vt:lpstr>Презентация PowerPoint</vt:lpstr>
      <vt:lpstr>Объекты информационного общества</vt:lpstr>
      <vt:lpstr>Субъекты информационного общества </vt:lpstr>
      <vt:lpstr>Правительством Пермского края реализуется пилотный проект «Электронное правительство».</vt:lpstr>
      <vt:lpstr>За  два года Россия поднялась в рейтинге ООН по реализации концепции электронного правительства с 59-го на 27-ое место.  </vt:lpstr>
      <vt:lpstr>Универса́льная электро́нная ка́рта (УЭК) </vt:lpstr>
      <vt:lpstr>УЭК</vt:lpstr>
      <vt:lpstr> Положительные и отрицательные эффекты, ожидаемые после введения карты </vt:lpstr>
      <vt:lpstr>Презентация PowerPoint</vt:lpstr>
      <vt:lpstr>Информационные ресурсы Information resources</vt:lpstr>
      <vt:lpstr>Информационные ресурсы Information resources</vt:lpstr>
      <vt:lpstr>Научно-практический журнал «Информационные ресурсы России» </vt:lpstr>
      <vt:lpstr>Научно-практический журнал «Информационные ресурсы России»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Политика в области развития информационной инфраструктуры и информационных услуг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Olga</dc:creator>
  <cp:lastModifiedBy>Кононова Ольга</cp:lastModifiedBy>
  <cp:revision>20</cp:revision>
  <dcterms:created xsi:type="dcterms:W3CDTF">2012-10-02T11:03:01Z</dcterms:created>
  <dcterms:modified xsi:type="dcterms:W3CDTF">2012-11-01T07:23:44Z</dcterms:modified>
</cp:coreProperties>
</file>