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852" r:id="rId2"/>
  </p:sldMasterIdLst>
  <p:notesMasterIdLst>
    <p:notesMasterId r:id="rId86"/>
  </p:notesMasterIdLst>
  <p:sldIdLst>
    <p:sldId id="357" r:id="rId3"/>
    <p:sldId id="356" r:id="rId4"/>
    <p:sldId id="358" r:id="rId5"/>
    <p:sldId id="256" r:id="rId6"/>
    <p:sldId id="257" r:id="rId7"/>
    <p:sldId id="258" r:id="rId8"/>
    <p:sldId id="260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337" r:id="rId18"/>
    <p:sldId id="359" r:id="rId19"/>
    <p:sldId id="269" r:id="rId20"/>
    <p:sldId id="270" r:id="rId21"/>
    <p:sldId id="338" r:id="rId22"/>
    <p:sldId id="323" r:id="rId23"/>
    <p:sldId id="271" r:id="rId24"/>
    <p:sldId id="339" r:id="rId25"/>
    <p:sldId id="272" r:id="rId26"/>
    <p:sldId id="273" r:id="rId27"/>
    <p:sldId id="274" r:id="rId28"/>
    <p:sldId id="275" r:id="rId29"/>
    <p:sldId id="340" r:id="rId30"/>
    <p:sldId id="276" r:id="rId31"/>
    <p:sldId id="341" r:id="rId32"/>
    <p:sldId id="324" r:id="rId33"/>
    <p:sldId id="325" r:id="rId34"/>
    <p:sldId id="326" r:id="rId35"/>
    <p:sldId id="327" r:id="rId36"/>
    <p:sldId id="328" r:id="rId37"/>
    <p:sldId id="283" r:id="rId38"/>
    <p:sldId id="343" r:id="rId39"/>
    <p:sldId id="284" r:id="rId40"/>
    <p:sldId id="285" r:id="rId41"/>
    <p:sldId id="286" r:id="rId42"/>
    <p:sldId id="287" r:id="rId43"/>
    <p:sldId id="288" r:id="rId44"/>
    <p:sldId id="344" r:id="rId45"/>
    <p:sldId id="289" r:id="rId46"/>
    <p:sldId id="290" r:id="rId47"/>
    <p:sldId id="291" r:id="rId48"/>
    <p:sldId id="360" r:id="rId49"/>
    <p:sldId id="293" r:id="rId50"/>
    <p:sldId id="345" r:id="rId51"/>
    <p:sldId id="294" r:id="rId52"/>
    <p:sldId id="295" r:id="rId53"/>
    <p:sldId id="346" r:id="rId54"/>
    <p:sldId id="329" r:id="rId55"/>
    <p:sldId id="330" r:id="rId56"/>
    <p:sldId id="347" r:id="rId57"/>
    <p:sldId id="298" r:id="rId58"/>
    <p:sldId id="348" r:id="rId59"/>
    <p:sldId id="299" r:id="rId60"/>
    <p:sldId id="300" r:id="rId61"/>
    <p:sldId id="349" r:id="rId62"/>
    <p:sldId id="301" r:id="rId63"/>
    <p:sldId id="302" r:id="rId64"/>
    <p:sldId id="331" r:id="rId65"/>
    <p:sldId id="350" r:id="rId66"/>
    <p:sldId id="305" r:id="rId67"/>
    <p:sldId id="306" r:id="rId68"/>
    <p:sldId id="307" r:id="rId69"/>
    <p:sldId id="332" r:id="rId70"/>
    <p:sldId id="351" r:id="rId71"/>
    <p:sldId id="309" r:id="rId72"/>
    <p:sldId id="310" r:id="rId73"/>
    <p:sldId id="311" r:id="rId74"/>
    <p:sldId id="312" r:id="rId75"/>
    <p:sldId id="352" r:id="rId76"/>
    <p:sldId id="333" r:id="rId77"/>
    <p:sldId id="353" r:id="rId78"/>
    <p:sldId id="317" r:id="rId79"/>
    <p:sldId id="354" r:id="rId80"/>
    <p:sldId id="320" r:id="rId81"/>
    <p:sldId id="355" r:id="rId82"/>
    <p:sldId id="334" r:id="rId83"/>
    <p:sldId id="335" r:id="rId84"/>
    <p:sldId id="336" r:id="rId85"/>
  </p:sldIdLst>
  <p:sldSz cx="9144000" cy="6858000" type="screen4x3"/>
  <p:notesSz cx="6858000" cy="9144000"/>
  <p:custDataLst>
    <p:tags r:id="rId8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87" autoAdjust="0"/>
    <p:restoredTop sz="94671" autoAdjust="0"/>
  </p:normalViewPr>
  <p:slideViewPr>
    <p:cSldViewPr>
      <p:cViewPr varScale="1">
        <p:scale>
          <a:sx n="102" d="100"/>
          <a:sy n="102" d="100"/>
        </p:scale>
        <p:origin x="-102" y="-1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42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ags" Target="tags/tag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8E6BF-09F9-483D-AD16-63C550154FD5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A2B3F-62B0-486B-A3FC-84CC0E4E1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517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444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478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071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282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320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626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9985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890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063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838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352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559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769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342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29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7597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8234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607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193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964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8308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2111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9036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618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6669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4947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3762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8160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4591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6473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0492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0886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2533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5300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3211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1074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0153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6771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7202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1662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0710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14062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8680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3275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3705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5703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91429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8115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7615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37576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83424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92210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15351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30773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60529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8870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33785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31265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58048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8952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86648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76279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43086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64171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91723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38347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69774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80162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35607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78036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92697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53702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9865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16132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49854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68999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11160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38896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12007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16048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9268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6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28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207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037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252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0408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067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18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6804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58217D-D52B-4071-9DD7-F4F5FA8A9484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773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0510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7D42-2CC1-4E82-9CDE-0E4D894C4C0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217D-D52B-4071-9DD7-F4F5FA8A9484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723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6AF0F7-D3E1-4B4E-8020-F075AAD0124B}" type="datetimeFigureOut">
              <a:rPr lang="ru-RU" smtClean="0"/>
              <a:t>28.04.2014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311873-A6D6-494C-9B2D-60DF8777A5A3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157D42-2CC1-4E82-9CDE-0E4D894C4C0D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28.04.2014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58217D-D52B-4071-9DD7-F4F5FA8A9484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109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microsoft.com/office/2007/relationships/hdphoto" Target="../media/hdphoto2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microsoft.com/office/2007/relationships/hdphoto" Target="../media/hdphoto3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4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microsoft.com/office/2007/relationships/hdphoto" Target="../media/hdphoto5.wdp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конструирования и технологии производства РЭУ»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600" b="1" dirty="0" smtClean="0">
                <a:solidFill>
                  <a:schemeClr val="bg1"/>
                </a:solidFill>
              </a:rPr>
              <a:t>Тема «</a:t>
            </a:r>
            <a:r>
              <a:rPr lang="ru-RU" sz="4600" dirty="0"/>
              <a:t>Системный подход при проектировании РЭУ</a:t>
            </a:r>
            <a:r>
              <a:rPr lang="ru-RU" sz="4600" b="1" dirty="0" smtClean="0">
                <a:solidFill>
                  <a:schemeClr val="bg1"/>
                </a:solidFill>
              </a:rPr>
              <a:t>»</a:t>
            </a:r>
            <a:endParaRPr lang="ru-RU" sz="4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2014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937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tx2"/>
                </a:solidFill>
                <a:latin typeface="+mj-lt"/>
              </a:rPr>
              <a:t>СОДЕРЖАНИЕ</a:t>
            </a:r>
          </a:p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/>
              <a:t>Системный подход — методологическая база создания </a:t>
            </a:r>
            <a:r>
              <a:rPr lang="ru-RU" dirty="0" smtClean="0"/>
              <a:t>РЭС</a:t>
            </a:r>
          </a:p>
          <a:p>
            <a:pPr marL="0" indent="0">
              <a:buNone/>
            </a:pPr>
            <a:r>
              <a:rPr lang="ru-RU" dirty="0" smtClean="0">
                <a:cs typeface="Arial" pitchFamily="34" charset="0"/>
              </a:rPr>
              <a:t>2. </a:t>
            </a:r>
            <a:r>
              <a:rPr lang="ru-RU" dirty="0">
                <a:cs typeface="Arial" pitchFamily="34" charset="0"/>
              </a:rPr>
              <a:t>Основы системного анализа, синтеза и оптимизации параметров конструкций РЭС</a:t>
            </a:r>
          </a:p>
          <a:p>
            <a:pPr marL="0" lvl="0" indent="0">
              <a:buNone/>
            </a:pPr>
            <a:r>
              <a:rPr lang="ru-RU" dirty="0" smtClean="0">
                <a:cs typeface="Arial" pitchFamily="34" charset="0"/>
              </a:rPr>
              <a:t>    2.1 </a:t>
            </a:r>
            <a:r>
              <a:rPr lang="ru-RU" dirty="0">
                <a:cs typeface="Arial" pitchFamily="34" charset="0"/>
              </a:rPr>
              <a:t>Модели РЭС в задачах проектирования </a:t>
            </a:r>
            <a:r>
              <a:rPr lang="ru-RU" dirty="0" smtClean="0">
                <a:cs typeface="Arial" pitchFamily="34" charset="0"/>
              </a:rPr>
              <a:t>конструкций</a:t>
            </a:r>
          </a:p>
          <a:p>
            <a:pPr marL="0" indent="0">
              <a:buNone/>
            </a:pPr>
            <a:r>
              <a:rPr lang="ru-RU" dirty="0" smtClean="0">
                <a:cs typeface="Arial" pitchFamily="34" charset="0"/>
              </a:rPr>
              <a:t>    2.2 Расчётные модели РЭС</a:t>
            </a:r>
          </a:p>
          <a:p>
            <a:pPr marL="0" indent="0">
              <a:buNone/>
            </a:pPr>
            <a:r>
              <a:rPr lang="ru-RU" dirty="0" smtClean="0">
                <a:cs typeface="Arial" pitchFamily="34" charset="0"/>
              </a:rPr>
              <a:t>    </a:t>
            </a:r>
            <a:r>
              <a:rPr lang="en-US" dirty="0" smtClean="0">
                <a:cs typeface="Arial" pitchFamily="34" charset="0"/>
              </a:rPr>
              <a:t>2.3 </a:t>
            </a:r>
            <a:r>
              <a:rPr lang="ru-RU" dirty="0">
                <a:cs typeface="Arial" pitchFamily="34" charset="0"/>
              </a:rPr>
              <a:t>Функции чувствительности</a:t>
            </a:r>
          </a:p>
          <a:p>
            <a:pPr marL="0" lvl="0" indent="0">
              <a:buNone/>
            </a:pPr>
            <a:endParaRPr lang="ru-RU" sz="2000" dirty="0" smtClean="0">
              <a:cs typeface="Arial" pitchFamily="34" charset="0"/>
            </a:endParaRPr>
          </a:p>
          <a:p>
            <a:pPr marL="0" lvl="0" indent="0">
              <a:buNone/>
            </a:pPr>
            <a:endParaRPr lang="ru-RU" sz="2000" dirty="0">
              <a:cs typeface="Arial" pitchFamily="34" charset="0"/>
            </a:endParaRP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748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ЛИТЕРАТУРА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Основы конструирования и технологии радиоэлектронных средств: учебное пособие для студ. вузов / Г. Ф. Баканов, С. С. Соколов, В. Ю. Суходольский. - М.: Академия, 2007. - 368 с.: ил.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548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4078" y="1772816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Конечной </a:t>
            </a:r>
            <a:r>
              <a:rPr lang="ru-RU" sz="2400" dirty="0">
                <a:cs typeface="Times New Roman" pitchFamily="18" charset="0"/>
              </a:rPr>
              <a:t>целью любой опытно-конструкторской разработки изделия является запуск его в серийное производство, обеспечи­вающее при заданном уровне рентабельности выпуск конкурен­тоспособной продукции. При этом конкурентоспособность изде­лия на рынке обеспечивают за счет его высокого качества (сово­купности функциональных, потребительских свойств), высокой надежности (совокупности эксплуатационных свойств), </a:t>
            </a:r>
            <a:r>
              <a:rPr lang="ru-RU" sz="2400" dirty="0" err="1" smtClean="0">
                <a:cs typeface="Times New Roman" pitchFamily="18" charset="0"/>
              </a:rPr>
              <a:t>серийнопригодности</a:t>
            </a:r>
            <a:r>
              <a:rPr lang="ru-RU" sz="2400" dirty="0">
                <a:cs typeface="Times New Roman" pitchFamily="18" charset="0"/>
              </a:rPr>
              <a:t>, технологичности (совокупности </a:t>
            </a:r>
            <a:r>
              <a:rPr lang="ru-RU" sz="2400" dirty="0" smtClean="0">
                <a:cs typeface="Times New Roman" pitchFamily="18" charset="0"/>
              </a:rPr>
              <a:t>конструктивно-технологических </a:t>
            </a:r>
            <a:r>
              <a:rPr lang="ru-RU" sz="2400" dirty="0">
                <a:cs typeface="Times New Roman" pitchFamily="18" charset="0"/>
              </a:rPr>
              <a:t>свойств) и низкой себестоимости (экономической эффективности разработки</a:t>
            </a:r>
            <a:r>
              <a:rPr lang="ru-RU" sz="2400" dirty="0" smtClean="0">
                <a:cs typeface="Times New Roman" pitchFamily="18" charset="0"/>
              </a:rPr>
              <a:t>).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907704" y="764704"/>
            <a:ext cx="633670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+mj-lt"/>
              </a:rPr>
              <a:t>1.1 Системный подход — методологическая база создания РЭС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49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5" y="1170613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cs typeface="Times New Roman" pitchFamily="18" charset="0"/>
              </a:rPr>
              <a:t>Качественно </a:t>
            </a:r>
            <a:r>
              <a:rPr lang="ru-RU" sz="2400" dirty="0">
                <a:cs typeface="Times New Roman" pitchFamily="18" charset="0"/>
              </a:rPr>
              <a:t>конкурентоспособность изделия, обладающего устойчивым спросом на рынке, можно представить некоторым показателем </a:t>
            </a:r>
            <a:r>
              <a:rPr lang="en-US" sz="2400" i="1" dirty="0">
                <a:cs typeface="Times New Roman" pitchFamily="18" charset="0"/>
              </a:rPr>
              <a:t>U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«устойчивости» пирамиды, стороны основания которой есть суть категории качества, надежности и </a:t>
            </a:r>
            <a:r>
              <a:rPr lang="ru-RU" sz="2400" dirty="0" smtClean="0">
                <a:cs typeface="Times New Roman" pitchFamily="18" charset="0"/>
              </a:rPr>
              <a:t>серийной пригодности </a:t>
            </a:r>
            <a:r>
              <a:rPr lang="ru-RU" sz="2400" dirty="0">
                <a:cs typeface="Times New Roman" pitchFamily="18" charset="0"/>
              </a:rPr>
              <a:t>изделия, а высота — суть категории стоимости. Очевид­но, что устойчивость такой пирамиды будет возрастать с увеличе­нием площади ее основания и уменьшением высоты или с увели­чением площади ее поверхности </a:t>
            </a:r>
            <a:r>
              <a:rPr lang="en-US" sz="2400" i="1" dirty="0">
                <a:cs typeface="Times New Roman" pitchFamily="18" charset="0"/>
              </a:rPr>
              <a:t>S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и уменьшением объема </a:t>
            </a:r>
            <a:r>
              <a:rPr lang="ru-RU" sz="2400" i="1" dirty="0" smtClean="0">
                <a:cs typeface="Times New Roman" pitchFamily="18" charset="0"/>
              </a:rPr>
              <a:t>V.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Та­ким образом, </a:t>
            </a:r>
            <a:r>
              <a:rPr lang="en-US" sz="2400" i="1" dirty="0">
                <a:cs typeface="Times New Roman" pitchFamily="18" charset="0"/>
              </a:rPr>
              <a:t>U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=&gt; </a:t>
            </a:r>
            <a:r>
              <a:rPr lang="en-US" sz="2400" dirty="0">
                <a:cs typeface="Times New Roman" pitchFamily="18" charset="0"/>
              </a:rPr>
              <a:t>{</a:t>
            </a:r>
            <a:r>
              <a:rPr lang="en-US" sz="2400" dirty="0" err="1" smtClean="0">
                <a:cs typeface="Times New Roman" pitchFamily="18" charset="0"/>
              </a:rPr>
              <a:t>min</a:t>
            </a:r>
            <a:r>
              <a:rPr lang="en-US" sz="2400" dirty="0" err="1">
                <a:cs typeface="Times New Roman" pitchFamily="18" charset="0"/>
              </a:rPr>
              <a:t>V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maxS</a:t>
            </a:r>
            <a:r>
              <a:rPr lang="en-US" sz="2400" dirty="0" smtClean="0">
                <a:cs typeface="Times New Roman" pitchFamily="18" charset="0"/>
              </a:rPr>
              <a:t>} </a:t>
            </a:r>
            <a:r>
              <a:rPr lang="ru-RU" sz="2400" dirty="0">
                <a:cs typeface="Times New Roman" pitchFamily="18" charset="0"/>
              </a:rPr>
              <a:t>есть некоторый минимаксный показатель конкурентоспособности РЭС, компоненты которого — явные антагонисты.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367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4742" y="1412776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Сложность </a:t>
            </a:r>
            <a:r>
              <a:rPr lang="ru-RU" sz="2400" dirty="0">
                <a:cs typeface="Times New Roman" pitchFamily="18" charset="0"/>
              </a:rPr>
              <a:t>разработки такого конкурентоспособного изделия обусловлена, прежде всего, начальной неопределенностью исход­ных данных для решения конкретных проектных задач. В ходе вы­полнения проектного этапа (последовательного выпуска и защи­ты </a:t>
            </a:r>
            <a:r>
              <a:rPr lang="ru-RU" sz="2400" dirty="0" err="1">
                <a:cs typeface="Times New Roman" pitchFamily="18" charset="0"/>
              </a:rPr>
              <a:t>аванпроекта</a:t>
            </a:r>
            <a:r>
              <a:rPr lang="ru-RU" sz="2400" dirty="0">
                <a:cs typeface="Times New Roman" pitchFamily="18" charset="0"/>
              </a:rPr>
              <a:t>. эскизного, технического и рабочего проектов) эту неопределенность постепенно устраняют, однако взаимозави­симость решений отдельных задач проектирования может сохра­няться до момента выпуска серийной продукции и постановки ее на эксплуатацию</a:t>
            </a:r>
            <a:r>
              <a:rPr lang="ru-RU" sz="2400" dirty="0" smtClean="0">
                <a:cs typeface="Times New Roman" pitchFamily="18" charset="0"/>
              </a:rPr>
              <a:t>.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292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15897" y="985351"/>
            <a:ext cx="842493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Практика разработки современных РЭС показала, например, неэффективность и нецелесообразность проектирования принци­пиальных схем устройств без учета состояния и перспективы раз­вития элементной базы ЭРК и конструкций; в свою очередь, ре­шения по конструкции должны приниматься с учетом технологи­ческих возможностей производства. 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	Следовательно</a:t>
            </a:r>
            <a:r>
              <a:rPr lang="ru-RU" sz="2400" dirty="0">
                <a:cs typeface="Times New Roman" pitchFamily="18" charset="0"/>
              </a:rPr>
              <a:t>, разработку кон­курентоспособных РЭС необходимо выполнять как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комплексное про­ектное исследование</a:t>
            </a:r>
            <a:r>
              <a:rPr lang="ru-RU" sz="24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схем, конструкций и технологий, включа­ющее в себя расчеты, моделирование, макетирование, изготовле­ние опытных образцов и их испытания, а также другие методы исследования</a:t>
            </a:r>
            <a:r>
              <a:rPr lang="ru-RU" sz="2400" dirty="0" smtClean="0">
                <a:cs typeface="Times New Roman" pitchFamily="18" charset="0"/>
              </a:rPr>
              <a:t>.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421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517453" y="969961"/>
                <a:ext cx="8424935" cy="56630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6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>
                    <a:cs typeface="Times New Roman" pitchFamily="18" charset="0"/>
                  </a:rPr>
                  <a:t>Теоретической предпосылкой для такого комплексного подхо­да к созданию РЭС является представление его как большой или сложной технической системы.</a:t>
                </a:r>
              </a:p>
              <a:p>
                <a:pPr algn="just"/>
                <a:r>
                  <a:rPr lang="ru-RU" sz="2400" dirty="0" smtClean="0">
                    <a:cs typeface="Times New Roman" pitchFamily="18" charset="0"/>
                  </a:rPr>
                  <a:t>	В общем случае «системой» называют объект любой природы (либо совокупность объектов любой природы, в том числе раз­личной), обладающий выраженным «системным свойством», от­сутствующим у отдельных частей системы при любом способе ее членения и не выводимым из свойств частей. Важнейшими имманентными свойствами систем </a:t>
                </a:r>
                <a:r>
                  <a:rPr lang="en-US" sz="2400" dirty="0">
                    <a:cs typeface="Times New Roman" pitchFamily="18" charset="0"/>
                  </a:rPr>
                  <a:t>S </a:t>
                </a:r>
                <a:r>
                  <a:rPr lang="ru-RU" sz="2400" dirty="0">
                    <a:cs typeface="Times New Roman" pitchFamily="18" charset="0"/>
                  </a:rPr>
                  <a:t>являются их структура, через ко­торую выражают все многообразие современных систем, и харак­тер поведения, по которому различают системы сложные </a:t>
                </a:r>
                <a:r>
                  <a:rPr lang="en-US" sz="2400" dirty="0">
                    <a:cs typeface="Times New Roman" pitchFamily="18" charset="0"/>
                  </a:rPr>
                  <a:t>S</a:t>
                </a:r>
                <a:r>
                  <a:rPr lang="en-US" sz="2400" baseline="-25000" dirty="0">
                    <a:cs typeface="Times New Roman" pitchFamily="18" charset="0"/>
                  </a:rPr>
                  <a:t>0</a:t>
                </a:r>
                <a:r>
                  <a:rPr lang="en-US" sz="2400" dirty="0">
                    <a:cs typeface="Times New Roman" pitchFamily="18" charset="0"/>
                  </a:rPr>
                  <a:t>, </a:t>
                </a:r>
                <a:r>
                  <a:rPr lang="ru-RU" sz="2400" dirty="0">
                    <a:cs typeface="Times New Roman" pitchFamily="18" charset="0"/>
                  </a:rPr>
                  <a:t>де­терминированные </a:t>
                </a:r>
                <a:r>
                  <a:rPr lang="en-US" sz="2400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/>
                        </m:ctrlPr>
                      </m:sSubPr>
                      <m:e>
                        <m:r>
                          <a:rPr lang="en-US" sz="2400" b="0" i="1" dirty="0" smtClean="0"/>
                          <m:t>𝑆</m:t>
                        </m:r>
                      </m:e>
                      <m:sub>
                        <m:r>
                          <a:rPr lang="en-US" sz="2400" b="0" i="1" dirty="0" smtClean="0"/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cs typeface="Times New Roman" pitchFamily="18" charset="0"/>
                  </a:rPr>
                  <a:t>, </a:t>
                </a:r>
                <a:r>
                  <a:rPr lang="ru-RU" sz="2400" dirty="0">
                    <a:cs typeface="Times New Roman" pitchFamily="18" charset="0"/>
                  </a:rPr>
                  <a:t>стохастические </a:t>
                </a:r>
                <a:r>
                  <a:rPr lang="en-US" sz="2400" dirty="0">
                    <a:cs typeface="Times New Roman" pitchFamily="18" charset="0"/>
                  </a:rPr>
                  <a:t>S</a:t>
                </a:r>
                <a:r>
                  <a:rPr lang="en-US" sz="2400" baseline="-25000" dirty="0">
                    <a:cs typeface="Times New Roman" pitchFamily="18" charset="0"/>
                  </a:rPr>
                  <a:t>2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и хаотические </a:t>
                </a:r>
                <a:r>
                  <a:rPr lang="en-US" sz="2400" dirty="0" smtClean="0">
                    <a:cs typeface="Times New Roman" pitchFamily="18" charset="0"/>
                  </a:rPr>
                  <a:t>S</a:t>
                </a:r>
                <a:r>
                  <a:rPr lang="en-US" sz="2400" baseline="-25000" dirty="0" smtClean="0">
                    <a:cs typeface="Times New Roman" pitchFamily="18" charset="0"/>
                  </a:rPr>
                  <a:t>3</a:t>
                </a:r>
                <a:r>
                  <a:rPr lang="ru-RU" sz="2400" dirty="0" smtClean="0">
                    <a:cs typeface="Times New Roman" pitchFamily="18" charset="0"/>
                  </a:rPr>
                  <a:t>.</a:t>
                </a:r>
                <a:endParaRPr lang="ru-RU" sz="2400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53" y="969961"/>
                <a:ext cx="8424935" cy="5663089"/>
              </a:xfrm>
              <a:prstGeom prst="rect">
                <a:avLst/>
              </a:prstGeom>
              <a:blipFill rotWithShape="1">
                <a:blip r:embed="rId3"/>
                <a:stretch>
                  <a:fillRect l="-1158" t="-323" r="-1085" b="-15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95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5723" y="1412776"/>
            <a:ext cx="871296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/>
              <a:t>	</a:t>
            </a:r>
            <a:r>
              <a:rPr lang="ru-RU" sz="2600" dirty="0" smtClean="0">
                <a:cs typeface="Times New Roman" pitchFamily="18" charset="0"/>
              </a:rPr>
              <a:t>Исследование </a:t>
            </a:r>
            <a:r>
              <a:rPr lang="ru-RU" sz="2600" dirty="0">
                <a:cs typeface="Times New Roman" pitchFamily="18" charset="0"/>
              </a:rPr>
              <a:t>таких объектов проводят на основе </a:t>
            </a:r>
            <a:r>
              <a:rPr lang="ru-RU" sz="2600" dirty="0">
                <a:solidFill>
                  <a:srgbClr val="C00000"/>
                </a:solidFill>
                <a:cs typeface="Times New Roman" pitchFamily="18" charset="0"/>
              </a:rPr>
              <a:t>системного подхода </a:t>
            </a:r>
            <a:r>
              <a:rPr lang="ru-RU" sz="2600" dirty="0">
                <a:cs typeface="Times New Roman" pitchFamily="18" charset="0"/>
              </a:rPr>
              <a:t>— ведущего общенаучного подхода в методологии позна­ния, направленного на поиск и сохранение механизмов целост­ности объектов и выявления в них существенных связей</a:t>
            </a:r>
            <a:r>
              <a:rPr lang="ru-RU" sz="2600" dirty="0" smtClean="0">
                <a:cs typeface="Times New Roman" pitchFamily="18" charset="0"/>
              </a:rPr>
              <a:t>.</a:t>
            </a:r>
          </a:p>
          <a:p>
            <a:pPr algn="just"/>
            <a:endParaRPr lang="ru-RU" sz="2600" dirty="0" smtClean="0">
              <a:cs typeface="Times New Roman" pitchFamily="18" charset="0"/>
            </a:endParaRPr>
          </a:p>
          <a:p>
            <a:pPr algn="just"/>
            <a:r>
              <a:rPr lang="ru-RU" sz="2600" dirty="0" smtClean="0">
                <a:cs typeface="Times New Roman" pitchFamily="18" charset="0"/>
              </a:rPr>
              <a:t>	Чтобы </a:t>
            </a:r>
            <a:r>
              <a:rPr lang="ru-RU" sz="2600" dirty="0">
                <a:cs typeface="Times New Roman" pitchFamily="18" charset="0"/>
              </a:rPr>
              <a:t>ответить на вопрос, являются ли современные РЭС боль­шими техническими системами, рассмотрим основные призна­ки, по которым объекты любой природы относят к большим или сложным </a:t>
            </a:r>
            <a:r>
              <a:rPr lang="ru-RU" sz="2600" dirty="0" smtClean="0">
                <a:cs typeface="Times New Roman" pitchFamily="18" charset="0"/>
              </a:rPr>
              <a:t>системам.</a:t>
            </a:r>
            <a:endParaRPr lang="ru-RU" sz="26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978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33028" y="886149"/>
            <a:ext cx="86093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Любая </a:t>
            </a:r>
            <a:r>
              <a:rPr lang="ru-RU" sz="2400" b="1" dirty="0">
                <a:solidFill>
                  <a:srgbClr val="C00000"/>
                </a:solidFill>
                <a:cs typeface="Times New Roman" pitchFamily="18" charset="0"/>
              </a:rPr>
              <a:t>большая система</a:t>
            </a: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:</a:t>
            </a:r>
          </a:p>
          <a:p>
            <a:pPr lvl="0" algn="just"/>
            <a:r>
              <a:rPr lang="ru-RU" sz="2400" dirty="0" smtClean="0">
                <a:cs typeface="Times New Roman" pitchFamily="18" charset="0"/>
              </a:rPr>
              <a:t>1) состоит </a:t>
            </a:r>
            <a:r>
              <a:rPr lang="ru-RU" sz="2400" dirty="0">
                <a:cs typeface="Times New Roman" pitchFamily="18" charset="0"/>
              </a:rPr>
              <a:t>из конечной совокупности элементов, объединенных посредством различного рода связей, направленных на </a:t>
            </a:r>
            <a:r>
              <a:rPr lang="ru-RU" sz="2400" dirty="0" smtClean="0">
                <a:cs typeface="Times New Roman" pitchFamily="18" charset="0"/>
              </a:rPr>
              <a:t>достижение </a:t>
            </a:r>
            <a:r>
              <a:rPr lang="ru-RU" sz="2400" dirty="0">
                <a:cs typeface="Times New Roman" pitchFamily="18" charset="0"/>
              </a:rPr>
              <a:t>определенных целей</a:t>
            </a:r>
            <a:r>
              <a:rPr lang="ru-RU" sz="2400" dirty="0" smtClean="0">
                <a:cs typeface="Times New Roman" pitchFamily="18" charset="0"/>
              </a:rPr>
              <a:t>;</a:t>
            </a:r>
            <a:endParaRPr lang="ru-RU" sz="2400" dirty="0">
              <a:cs typeface="Times New Roman" pitchFamily="18" charset="0"/>
            </a:endParaRPr>
          </a:p>
          <a:p>
            <a:pPr lvl="0" algn="just"/>
            <a:r>
              <a:rPr lang="ru-RU" sz="2400" dirty="0" smtClean="0">
                <a:cs typeface="Times New Roman" pitchFamily="18" charset="0"/>
              </a:rPr>
              <a:t>2) имеет </a:t>
            </a:r>
            <a:r>
              <a:rPr lang="ru-RU" sz="2400" dirty="0">
                <a:cs typeface="Times New Roman" pitchFamily="18" charset="0"/>
              </a:rPr>
              <a:t>внутреннюю структуру в виде упорядоченной </a:t>
            </a:r>
            <a:r>
              <a:rPr lang="ru-RU" sz="2400" dirty="0" smtClean="0">
                <a:cs typeface="Times New Roman" pitchFamily="18" charset="0"/>
              </a:rPr>
              <a:t>совокупности </a:t>
            </a:r>
            <a:r>
              <a:rPr lang="ru-RU" sz="2400" dirty="0">
                <a:cs typeface="Times New Roman" pitchFamily="18" charset="0"/>
              </a:rPr>
              <a:t>иерархически соподчиненных подсистем, взаимодейству­ющих между собой</a:t>
            </a:r>
            <a:r>
              <a:rPr lang="ru-RU" sz="2400" dirty="0" smtClean="0">
                <a:cs typeface="Times New Roman" pitchFamily="18" charset="0"/>
              </a:rPr>
              <a:t>;</a:t>
            </a:r>
            <a:endParaRPr lang="ru-RU" sz="2400" dirty="0">
              <a:cs typeface="Times New Roman" pitchFamily="18" charset="0"/>
            </a:endParaRPr>
          </a:p>
          <a:p>
            <a:pPr lvl="0" algn="just"/>
            <a:r>
              <a:rPr lang="ru-RU" sz="2400" dirty="0" smtClean="0">
                <a:cs typeface="Times New Roman" pitchFamily="18" charset="0"/>
              </a:rPr>
              <a:t>3) обладает </a:t>
            </a:r>
            <a:r>
              <a:rPr lang="ru-RU" sz="2400" dirty="0">
                <a:cs typeface="Times New Roman" pitchFamily="18" charset="0"/>
              </a:rPr>
              <a:t>уникальным свойством по отношению к </a:t>
            </a:r>
            <a:r>
              <a:rPr lang="ru-RU" sz="2400" dirty="0" smtClean="0">
                <a:cs typeface="Times New Roman" pitchFamily="18" charset="0"/>
              </a:rPr>
              <a:t>соподчиненным </a:t>
            </a:r>
            <a:r>
              <a:rPr lang="ru-RU" sz="2400" dirty="0">
                <a:cs typeface="Times New Roman" pitchFamily="18" charset="0"/>
              </a:rPr>
              <a:t>подсистемам (свойством </a:t>
            </a:r>
            <a:r>
              <a:rPr lang="ru-RU" sz="2400" dirty="0" err="1">
                <a:cs typeface="Times New Roman" pitchFamily="18" charset="0"/>
              </a:rPr>
              <a:t>эмерджентности</a:t>
            </a:r>
            <a:r>
              <a:rPr lang="ru-RU" sz="2400" dirty="0">
                <a:cs typeface="Times New Roman" pitchFamily="18" charset="0"/>
              </a:rPr>
              <a:t>, от </a:t>
            </a:r>
            <a:r>
              <a:rPr lang="ru-RU" sz="2400" i="1" dirty="0">
                <a:cs typeface="Times New Roman" pitchFamily="18" charset="0"/>
              </a:rPr>
              <a:t>англ.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cs typeface="Times New Roman" pitchFamily="18" charset="0"/>
              </a:rPr>
              <a:t>emer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­</a:t>
            </a:r>
            <a:r>
              <a:rPr lang="en-US" sz="2400" dirty="0" err="1">
                <a:solidFill>
                  <a:srgbClr val="C00000"/>
                </a:solidFill>
                <a:cs typeface="Times New Roman" pitchFamily="18" charset="0"/>
              </a:rPr>
              <a:t>gence</a:t>
            </a:r>
            <a:r>
              <a:rPr lang="en-US" sz="2400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— возникновение, появление</a:t>
            </a:r>
            <a:r>
              <a:rPr lang="ru-RU" sz="2400" dirty="0" smtClean="0">
                <a:cs typeface="Times New Roman" pitchFamily="18" charset="0"/>
              </a:rPr>
              <a:t>);</a:t>
            </a:r>
            <a:endParaRPr lang="ru-RU" sz="2400" dirty="0">
              <a:cs typeface="Times New Roman" pitchFamily="18" charset="0"/>
            </a:endParaRPr>
          </a:p>
          <a:p>
            <a:pPr algn="just"/>
            <a:r>
              <a:rPr lang="ru-RU" sz="2400" dirty="0" smtClean="0">
                <a:cs typeface="Times New Roman" pitchFamily="18" charset="0"/>
              </a:rPr>
              <a:t>4) является </a:t>
            </a:r>
            <a:r>
              <a:rPr lang="ru-RU" sz="2400" dirty="0">
                <a:cs typeface="Times New Roman" pitchFamily="18" charset="0"/>
              </a:rPr>
              <a:t>частью системы более высокого уровня (</a:t>
            </a:r>
            <a:r>
              <a:rPr lang="ru-RU" sz="2400" dirty="0" smtClean="0">
                <a:cs typeface="Times New Roman" pitchFamily="18" charset="0"/>
              </a:rPr>
              <a:t>суперсистемы</a:t>
            </a:r>
            <a:r>
              <a:rPr lang="ru-RU" sz="2400" dirty="0">
                <a:cs typeface="Times New Roman" pitchFamily="18" charset="0"/>
              </a:rPr>
              <a:t>), при взаимодействии с которой проявляются ее свойства (т.е. система является открытой);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247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8737" y="476672"/>
            <a:ext cx="842493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       </a:t>
            </a:r>
            <a:r>
              <a:rPr lang="ru-RU" sz="2400" dirty="0" smtClean="0">
                <a:cs typeface="Times New Roman" pitchFamily="18" charset="0"/>
              </a:rPr>
              <a:t>Кроме </a:t>
            </a:r>
            <a:r>
              <a:rPr lang="ru-RU" sz="2400" dirty="0">
                <a:cs typeface="Times New Roman" pitchFamily="18" charset="0"/>
              </a:rPr>
              <a:t>того, существование любой системы должно удовлетво­рять</a:t>
            </a:r>
            <a:r>
              <a:rPr lang="ru-RU" sz="2400" dirty="0" smtClean="0">
                <a:cs typeface="Times New Roman" pitchFamily="18" charset="0"/>
              </a:rPr>
              <a:t>:</a:t>
            </a:r>
          </a:p>
          <a:p>
            <a:pPr lvl="0" algn="just"/>
            <a:r>
              <a:rPr lang="ru-RU" sz="2400" dirty="0" smtClean="0">
                <a:cs typeface="Times New Roman" pitchFamily="18" charset="0"/>
              </a:rPr>
              <a:t>1) принципу </a:t>
            </a:r>
            <a:r>
              <a:rPr lang="ru-RU" sz="2400" dirty="0" err="1">
                <a:solidFill>
                  <a:srgbClr val="C00000"/>
                </a:solidFill>
                <a:cs typeface="Times New Roman" pitchFamily="18" charset="0"/>
              </a:rPr>
              <a:t>физичности</a:t>
            </a:r>
            <a:r>
              <a:rPr lang="ru-RU" sz="2400" i="1" dirty="0">
                <a:cs typeface="Times New Roman" pitchFamily="18" charset="0"/>
              </a:rPr>
              <a:t>,</a:t>
            </a:r>
            <a:r>
              <a:rPr lang="ru-RU" sz="2400" dirty="0">
                <a:cs typeface="Times New Roman" pitchFamily="18" charset="0"/>
              </a:rPr>
              <a:t> в соответствии с которым всякой </a:t>
            </a:r>
            <a:r>
              <a:rPr lang="ru-RU" sz="2400" dirty="0" smtClean="0">
                <a:cs typeface="Times New Roman" pitchFamily="18" charset="0"/>
              </a:rPr>
              <a:t>системе </a:t>
            </a:r>
            <a:r>
              <a:rPr lang="ru-RU" sz="2400" dirty="0">
                <a:cs typeface="Times New Roman" pitchFamily="18" charset="0"/>
              </a:rPr>
              <a:t>присущи физические законы, определяющие </a:t>
            </a:r>
            <a:r>
              <a:rPr lang="ru-RU" sz="2400" dirty="0" smtClean="0">
                <a:cs typeface="Times New Roman" pitchFamily="18" charset="0"/>
              </a:rPr>
              <a:t>внутренние причинно-следственные связи ее функционирования;</a:t>
            </a:r>
            <a:r>
              <a:rPr lang="ru-RU" sz="2400" dirty="0">
                <a:cs typeface="Times New Roman" pitchFamily="18" charset="0"/>
              </a:rPr>
              <a:t/>
            </a:r>
            <a:br>
              <a:rPr lang="ru-RU" sz="2400" dirty="0">
                <a:cs typeface="Times New Roman" pitchFamily="18" charset="0"/>
              </a:rPr>
            </a:br>
            <a:r>
              <a:rPr lang="ru-RU" sz="2400" dirty="0" smtClean="0">
                <a:cs typeface="Times New Roman" pitchFamily="18" charset="0"/>
              </a:rPr>
              <a:t>2) принципу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целенаправленности</a:t>
            </a:r>
            <a:r>
              <a:rPr lang="ru-RU" sz="2400" i="1" dirty="0">
                <a:cs typeface="Times New Roman" pitchFamily="18" charset="0"/>
              </a:rPr>
              <a:t>,</a:t>
            </a:r>
            <a:r>
              <a:rPr lang="ru-RU" sz="2400" dirty="0">
                <a:cs typeface="Times New Roman" pitchFamily="18" charset="0"/>
              </a:rPr>
              <a:t> который понимают как </a:t>
            </a:r>
            <a:r>
              <a:rPr lang="ru-RU" sz="2400" dirty="0" smtClean="0">
                <a:cs typeface="Times New Roman" pitchFamily="18" charset="0"/>
              </a:rPr>
              <a:t>функциональную </a:t>
            </a:r>
            <a:r>
              <a:rPr lang="ru-RU" sz="2400" dirty="0">
                <a:cs typeface="Times New Roman" pitchFamily="18" charset="0"/>
              </a:rPr>
              <a:t>тенденцию, направленную либо на достижение сис­темой некоторого состояния, либо на усиление (сохранение) не­которого процесса. При этом система способна противостоять внеш­нему воздействию, а также использовать среду и случайные собы­тия (например, мутации</a:t>
            </a:r>
            <a:r>
              <a:rPr lang="ru-RU" sz="2400" dirty="0" smtClean="0">
                <a:cs typeface="Times New Roman" pitchFamily="18" charset="0"/>
              </a:rPr>
              <a:t>);</a:t>
            </a:r>
            <a:endParaRPr lang="en-US" sz="2400" dirty="0" smtClean="0">
              <a:cs typeface="Times New Roman" pitchFamily="18" charset="0"/>
            </a:endParaRPr>
          </a:p>
          <a:p>
            <a:pPr algn="just"/>
            <a:r>
              <a:rPr lang="ru-RU" sz="2400" dirty="0" smtClean="0">
                <a:cs typeface="Times New Roman" pitchFamily="18" charset="0"/>
              </a:rPr>
              <a:t>3) принципу </a:t>
            </a:r>
            <a:r>
              <a:rPr lang="ru-RU" sz="2400" dirty="0" err="1">
                <a:solidFill>
                  <a:srgbClr val="C00000"/>
                </a:solidFill>
                <a:cs typeface="Times New Roman" pitchFamily="18" charset="0"/>
              </a:rPr>
              <a:t>моделируемости</a:t>
            </a:r>
            <a:r>
              <a:rPr lang="ru-RU" sz="2400" i="1" dirty="0">
                <a:cs typeface="Times New Roman" pitchFamily="18" charset="0"/>
              </a:rPr>
              <a:t>,</a:t>
            </a:r>
            <a:r>
              <a:rPr lang="ru-RU" sz="2400" dirty="0">
                <a:cs typeface="Times New Roman" pitchFamily="18" charset="0"/>
              </a:rPr>
              <a:t> в соответствии с </a:t>
            </a:r>
            <a:r>
              <a:rPr lang="ru-RU" sz="2400" dirty="0" smtClean="0">
                <a:cs typeface="Times New Roman" pitchFamily="18" charset="0"/>
              </a:rPr>
              <a:t>которым 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слож­ная </a:t>
            </a:r>
            <a:r>
              <a:rPr lang="ru-RU" sz="2400" dirty="0">
                <a:cs typeface="Times New Roman" pitchFamily="18" charset="0"/>
              </a:rPr>
              <a:t>система может быть </a:t>
            </a:r>
            <a:r>
              <a:rPr lang="ru-RU" sz="2400" dirty="0" smtClean="0">
                <a:cs typeface="Times New Roman" pitchFamily="18" charset="0"/>
              </a:rPr>
              <a:t>представлена множеством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моделей</a:t>
            </a:r>
            <a:r>
              <a:rPr lang="ru-RU" sz="2400" dirty="0">
                <a:cs typeface="Times New Roman" pitchFamily="18" charset="0"/>
              </a:rPr>
              <a:t>, каж­дая </a:t>
            </a:r>
            <a:r>
              <a:rPr lang="ru-RU" sz="2400" dirty="0" smtClean="0">
                <a:cs typeface="Times New Roman" pitchFamily="18" charset="0"/>
              </a:rPr>
              <a:t>из </a:t>
            </a:r>
            <a:r>
              <a:rPr lang="ru-RU" sz="2400" dirty="0">
                <a:cs typeface="Times New Roman" pitchFamily="18" charset="0"/>
              </a:rPr>
              <a:t>которых отражает определенную </a:t>
            </a:r>
            <a:endParaRPr lang="ru-RU" sz="2400" dirty="0" smtClean="0">
              <a:cs typeface="Times New Roman" pitchFamily="18" charset="0"/>
            </a:endParaRPr>
          </a:p>
          <a:p>
            <a:pPr algn="just"/>
            <a:r>
              <a:rPr lang="ru-RU" sz="2400" dirty="0" smtClean="0">
                <a:cs typeface="Times New Roman" pitchFamily="18" charset="0"/>
              </a:rPr>
              <a:t>грань </a:t>
            </a:r>
            <a:r>
              <a:rPr lang="ru-RU" sz="2400" dirty="0">
                <a:cs typeface="Times New Roman" pitchFamily="18" charset="0"/>
              </a:rPr>
              <a:t>ее сущности.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621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1230529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Современные </a:t>
            </a:r>
            <a:r>
              <a:rPr lang="ru-RU" sz="2400" dirty="0">
                <a:cs typeface="Times New Roman" pitchFamily="18" charset="0"/>
              </a:rPr>
              <a:t>РЭС, такие как радиоэлектронные системы и комплексы, обладают этими системными признаками и могут быть отнесены к большим (сложным) техническим системам — функ­циональным, конструктивным, технологическим.</a:t>
            </a:r>
          </a:p>
          <a:p>
            <a:pPr algn="just"/>
            <a:endParaRPr lang="ru-RU" sz="2400" dirty="0" smtClean="0">
              <a:cs typeface="Times New Roman" pitchFamily="18" charset="0"/>
            </a:endParaRPr>
          </a:p>
          <a:p>
            <a:pPr algn="just"/>
            <a:r>
              <a:rPr lang="ru-RU" sz="2400" dirty="0" smtClean="0"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Системный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подход </a:t>
            </a:r>
            <a:r>
              <a:rPr lang="ru-RU" sz="2400" dirty="0">
                <a:cs typeface="Times New Roman" pitchFamily="18" charset="0"/>
              </a:rPr>
              <a:t>проявляется и в методологии проектирова­ния и изготовления серийных РЭС, определяющей строгую пос­ледовательность выполнения отдельных этапов, при которой ре­зультат выполнения предыдущего этапа является исходным для выполнения последующих этапов.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684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4762" y="978761"/>
            <a:ext cx="851288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        Выполнение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проектной стадии </a:t>
            </a:r>
            <a:r>
              <a:rPr lang="ru-RU" sz="2400" dirty="0">
                <a:cs typeface="Times New Roman" pitchFamily="18" charset="0"/>
              </a:rPr>
              <a:t>ОКР, которой предшествовала разработка и согласование общего технического задания и част­ных ТЗ на их проведение, подразделяется на следующие этапы:</a:t>
            </a:r>
          </a:p>
          <a:p>
            <a:pPr lvl="0" algn="just"/>
            <a:endParaRPr lang="en-US" sz="2400" dirty="0" smtClean="0">
              <a:cs typeface="Times New Roman" pitchFamily="18" charset="0"/>
            </a:endParaRPr>
          </a:p>
          <a:p>
            <a:pPr lvl="0" algn="just"/>
            <a:r>
              <a:rPr lang="ru-RU" sz="2400" dirty="0" smtClean="0">
                <a:cs typeface="Times New Roman" pitchFamily="18" charset="0"/>
              </a:rPr>
              <a:t>1) разработка </a:t>
            </a:r>
            <a:r>
              <a:rPr lang="ru-RU" sz="2400" dirty="0">
                <a:cs typeface="Times New Roman" pitchFamily="18" charset="0"/>
              </a:rPr>
              <a:t>и защита технического предложения (ПТ) или </a:t>
            </a:r>
            <a:r>
              <a:rPr lang="ru-RU" sz="2400" dirty="0" err="1" smtClean="0">
                <a:cs typeface="Times New Roman" pitchFamily="18" charset="0"/>
              </a:rPr>
              <a:t>аван</a:t>
            </a:r>
            <a:r>
              <a:rPr lang="ru-RU" sz="2400" dirty="0">
                <a:cs typeface="Times New Roman" pitchFamily="18" charset="0"/>
              </a:rPr>
              <a:t>-</a:t>
            </a:r>
            <a:r>
              <a:rPr lang="ru-RU" sz="2400" dirty="0" smtClean="0">
                <a:cs typeface="Times New Roman" pitchFamily="18" charset="0"/>
              </a:rPr>
              <a:t>проекта</a:t>
            </a:r>
            <a:r>
              <a:rPr lang="ru-RU" sz="2400" dirty="0">
                <a:cs typeface="Times New Roman" pitchFamily="18" charset="0"/>
              </a:rPr>
              <a:t>, результатом которых является техническое и технико-эко­номическое обоснование целесообразности разработки </a:t>
            </a:r>
            <a:r>
              <a:rPr lang="ru-RU" sz="2400" dirty="0" smtClean="0">
                <a:cs typeface="Times New Roman" pitchFamily="18" charset="0"/>
              </a:rPr>
              <a:t>проекта;</a:t>
            </a:r>
            <a:endParaRPr lang="en-US" sz="2400" dirty="0" smtClean="0">
              <a:cs typeface="Times New Roman" pitchFamily="18" charset="0"/>
            </a:endParaRPr>
          </a:p>
          <a:p>
            <a:pPr lvl="0" algn="just"/>
            <a:r>
              <a:rPr lang="ru-RU" sz="2400" dirty="0" smtClean="0">
                <a:cs typeface="Times New Roman" pitchFamily="18" charset="0"/>
              </a:rPr>
              <a:t>2) разработка </a:t>
            </a:r>
            <a:r>
              <a:rPr lang="ru-RU" sz="2400" dirty="0">
                <a:cs typeface="Times New Roman" pitchFamily="18" charset="0"/>
              </a:rPr>
              <a:t>и защита эскизного проекта (ЭП), результатом которых являются принятые принципиальные технические </a:t>
            </a:r>
            <a:r>
              <a:rPr lang="ru-RU" sz="2400" dirty="0" smtClean="0">
                <a:cs typeface="Times New Roman" pitchFamily="18" charset="0"/>
              </a:rPr>
              <a:t>решения</a:t>
            </a:r>
            <a:r>
              <a:rPr lang="ru-RU" sz="2400" dirty="0">
                <a:cs typeface="Times New Roman" pitchFamily="18" charset="0"/>
              </a:rPr>
              <a:t>, дающие общие представления об устройстве изделия, прин­ципе его функционирования и </a:t>
            </a:r>
            <a:r>
              <a:rPr lang="ru-RU" sz="2400" dirty="0" smtClean="0">
                <a:cs typeface="Times New Roman" pitchFamily="18" charset="0"/>
              </a:rPr>
              <a:t>возможности </a:t>
            </a:r>
          </a:p>
          <a:p>
            <a:pPr lvl="0" algn="just"/>
            <a:r>
              <a:rPr lang="ru-RU" sz="2400" dirty="0" smtClean="0">
                <a:cs typeface="Times New Roman" pitchFamily="18" charset="0"/>
              </a:rPr>
              <a:t>практической </a:t>
            </a:r>
            <a:r>
              <a:rPr lang="ru-RU" sz="2400" dirty="0">
                <a:cs typeface="Times New Roman" pitchFamily="18" charset="0"/>
              </a:rPr>
              <a:t>реали­зации</a:t>
            </a:r>
            <a:r>
              <a:rPr lang="ru-RU" sz="2400" dirty="0" smtClean="0">
                <a:cs typeface="Times New Roman" pitchFamily="18" charset="0"/>
              </a:rPr>
              <a:t>;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93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776" y="620687"/>
            <a:ext cx="80648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   </a:t>
            </a:r>
            <a:r>
              <a:rPr lang="en-US" sz="2400" dirty="0" smtClean="0">
                <a:cs typeface="Times New Roman" pitchFamily="18" charset="0"/>
              </a:rPr>
              <a:t>3</a:t>
            </a:r>
            <a:r>
              <a:rPr lang="ru-RU" sz="2400" dirty="0">
                <a:cs typeface="Times New Roman" pitchFamily="18" charset="0"/>
              </a:rPr>
              <a:t>)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разработка и защита технического проекта (ТП), результатом которых являются принятые окончательные технические реше­ния, дающие полное представление об устройстве изделия, прин­ципах его функционирования, способах изготовления и методах испытаний</a:t>
            </a:r>
            <a:r>
              <a:rPr lang="ru-RU" sz="2400" dirty="0" smtClean="0"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	Результатом </a:t>
            </a:r>
            <a:r>
              <a:rPr lang="ru-RU" sz="2400" dirty="0">
                <a:cs typeface="Times New Roman" pitchFamily="18" charset="0"/>
              </a:rPr>
              <a:t>выполнения каждого этапа проектной стадии яв­ляется техническая документация (описания, схемы, чертежи, инструкции, протоколы испытаний), являющаяся исходной для выполнения последующих этапов. При этом в выполнении каждо­го из проектных этапов участвуют разные специалисты, число которых по мере увеличения уровня детальности проекта </a:t>
            </a:r>
            <a:r>
              <a:rPr lang="ru-RU" sz="2400" dirty="0" err="1" smtClean="0">
                <a:cs typeface="Times New Roman" pitchFamily="18" charset="0"/>
              </a:rPr>
              <a:t>возрас</a:t>
            </a:r>
            <a:r>
              <a:rPr lang="ru-RU" sz="2400" dirty="0" smtClean="0">
                <a:cs typeface="Times New Roman" pitchFamily="18" charset="0"/>
              </a:rPr>
              <a:t>-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та­ет</a:t>
            </a:r>
            <a:r>
              <a:rPr lang="ru-RU" sz="2400" dirty="0">
                <a:cs typeface="Times New Roman" pitchFamily="18" charset="0"/>
              </a:rPr>
              <a:t>,  </a:t>
            </a:r>
            <a:r>
              <a:rPr lang="ru-RU" sz="2400" dirty="0" smtClean="0">
                <a:cs typeface="Times New Roman" pitchFamily="18" charset="0"/>
              </a:rPr>
              <a:t>а </a:t>
            </a:r>
            <a:r>
              <a:rPr lang="ru-RU" sz="2400" dirty="0">
                <a:cs typeface="Times New Roman" pitchFamily="18" charset="0"/>
              </a:rPr>
              <a:t>степень их осведомленности о проекте в </a:t>
            </a:r>
            <a:r>
              <a:rPr lang="ru-RU" sz="2400" dirty="0" smtClean="0">
                <a:cs typeface="Times New Roman" pitchFamily="18" charset="0"/>
              </a:rPr>
              <a:t>целом 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уменьшается</a:t>
            </a:r>
            <a:r>
              <a:rPr lang="ru-RU" sz="2400" dirty="0"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417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6602" y="1844824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При </a:t>
            </a:r>
            <a:r>
              <a:rPr lang="ru-RU" sz="2400" dirty="0">
                <a:cs typeface="Times New Roman" pitchFamily="18" charset="0"/>
              </a:rPr>
              <a:t>выполнении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рабочей стадии </a:t>
            </a:r>
            <a:r>
              <a:rPr lang="ru-RU" sz="2400" dirty="0">
                <a:cs typeface="Times New Roman" pitchFamily="18" charset="0"/>
              </a:rPr>
              <a:t>выпускают полный комплект конструкторской и технологической документации (КД и ТД) на опытный образец изделия, изготавливают его, проводят пред­варительные испытания (ПИ) и корректируют документа­цию. После доработки образца проводят его приемочные </a:t>
            </a:r>
            <a:r>
              <a:rPr lang="ru-RU" sz="2400" dirty="0" smtClean="0">
                <a:cs typeface="Times New Roman" pitchFamily="18" charset="0"/>
              </a:rPr>
              <a:t>испытания</a:t>
            </a:r>
            <a:r>
              <a:rPr lang="ru-RU" sz="2400" dirty="0">
                <a:cs typeface="Times New Roman" pitchFamily="18" charset="0"/>
              </a:rPr>
              <a:t>, по результатам которых документацию еще раз коррек­тируют и передают ее на серийный завод.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609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988840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>
                <a:cs typeface="Times New Roman" pitchFamily="18" charset="0"/>
              </a:rPr>
              <a:t>На заводе изготавлива­ют и испытывают установочную серию изделия, выявляя не­достатки, не замеченные ранее. По результатам испытаний про­водят последнюю корректировку документации и передают под­линники документов на завод</a:t>
            </a:r>
            <a:r>
              <a:rPr lang="ru-RU" sz="2400" dirty="0" smtClean="0">
                <a:cs typeface="Times New Roman" pitchFamily="18" charset="0"/>
              </a:rPr>
              <a:t>.</a:t>
            </a:r>
            <a:endParaRPr lang="en-US" sz="2400" dirty="0" smtClean="0"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На </a:t>
            </a:r>
            <a:r>
              <a:rPr lang="ru-RU" sz="2400" dirty="0">
                <a:cs typeface="Times New Roman" pitchFamily="18" charset="0"/>
              </a:rPr>
              <a:t>стадии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установившегося серийного производства </a:t>
            </a:r>
            <a:r>
              <a:rPr lang="ru-RU" sz="2400" dirty="0">
                <a:cs typeface="Times New Roman" pitchFamily="18" charset="0"/>
              </a:rPr>
              <a:t>изготавли­вают и испытывают головную серию изделия под авторским надзором и только после этого начинают серийный выпуск изделия.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300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7427168" cy="184708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2 </a:t>
            </a:r>
            <a:r>
              <a:rPr lang="ru-RU" sz="2800" b="1" dirty="0"/>
              <a:t>Основы системного анализа, синтеза и оптимизации параметров конструкций </a:t>
            </a:r>
            <a:r>
              <a:rPr lang="ru-RU" sz="2800" b="1" dirty="0" smtClean="0"/>
              <a:t>РЭС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/>
              <a:t>2.1 </a:t>
            </a:r>
            <a:r>
              <a:rPr lang="ru-RU" sz="2800" b="1" dirty="0"/>
              <a:t>Модели РЭС в задачах проектирования </a:t>
            </a:r>
            <a:r>
              <a:rPr lang="ru-RU" sz="2800" b="1" dirty="0" smtClean="0"/>
              <a:t>конструкций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39965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Системный </a:t>
            </a:r>
            <a:r>
              <a:rPr lang="ru-RU" sz="2400" dirty="0">
                <a:solidFill>
                  <a:srgbClr val="C00000"/>
                </a:solidFill>
              </a:rPr>
              <a:t>анализ, синтез и оптимизацию параметров конструкций и технологий производства РЭС </a:t>
            </a:r>
            <a:r>
              <a:rPr lang="ru-RU" sz="2400" dirty="0"/>
              <a:t>проводят в ходе комплексного проектного исследования математического, имитационного или (и) натурного моделирования протекающих в РЭС физических процессов, а также сопутствующих им организационных, экономических и других процессов (в дальнейшем — технических</a:t>
            </a:r>
            <a:r>
              <a:rPr lang="ru-RU" sz="2400" dirty="0" smtClean="0"/>
              <a:t>)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930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0746" y="692693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   </a:t>
            </a:r>
            <a:r>
              <a:rPr lang="ru-RU" sz="2400" dirty="0" smtClean="0">
                <a:cs typeface="Times New Roman" pitchFamily="18" charset="0"/>
              </a:rPr>
              <a:t>В </a:t>
            </a:r>
            <a:r>
              <a:rPr lang="ru-RU" sz="2400" dirty="0">
                <a:cs typeface="Times New Roman" pitchFamily="18" charset="0"/>
              </a:rPr>
              <a:t>общем виде любой технический процесс можно формально описать через математический оператор </a:t>
            </a:r>
            <a:r>
              <a:rPr lang="en-US" sz="2400" dirty="0" smtClean="0">
                <a:cs typeface="Times New Roman" pitchFamily="18" charset="0"/>
              </a:rPr>
              <a:t>Y</a:t>
            </a:r>
            <a:r>
              <a:rPr lang="ru-RU" sz="2400" dirty="0" smtClean="0">
                <a:cs typeface="Times New Roman" pitchFamily="18" charset="0"/>
              </a:rPr>
              <a:t>(</a:t>
            </a:r>
            <a:r>
              <a:rPr lang="el-GR" sz="2400" dirty="0" smtClean="0">
                <a:cs typeface="Times New Roman" pitchFamily="18" charset="0"/>
              </a:rPr>
              <a:t>ψ</a:t>
            </a:r>
            <a:r>
              <a:rPr lang="ru-RU" sz="2400" dirty="0" smtClean="0">
                <a:cs typeface="Times New Roman" pitchFamily="18" charset="0"/>
              </a:rPr>
              <a:t>) </a:t>
            </a:r>
            <a:r>
              <a:rPr lang="ru-RU" sz="2400" dirty="0">
                <a:cs typeface="Times New Roman" pitchFamily="18" charset="0"/>
              </a:rPr>
              <a:t>= </a:t>
            </a:r>
            <a:r>
              <a:rPr lang="ru-RU" sz="2400" dirty="0" smtClean="0">
                <a:cs typeface="Times New Roman" pitchFamily="18" charset="0"/>
              </a:rPr>
              <a:t>{</a:t>
            </a:r>
            <a:r>
              <a:rPr lang="en-US" sz="2400" dirty="0" smtClean="0">
                <a:cs typeface="Times New Roman" pitchFamily="18" charset="0"/>
              </a:rPr>
              <a:t>x(</a:t>
            </a:r>
            <a:r>
              <a:rPr lang="el-GR" sz="2400" dirty="0">
                <a:cs typeface="Times New Roman" pitchFamily="18" charset="0"/>
              </a:rPr>
              <a:t>ψ</a:t>
            </a:r>
            <a:r>
              <a:rPr lang="en-US" sz="2400" dirty="0" smtClean="0">
                <a:cs typeface="Times New Roman" pitchFamily="18" charset="0"/>
              </a:rPr>
              <a:t>)</a:t>
            </a:r>
            <a:r>
              <a:rPr lang="ru-RU" sz="2400" dirty="0" smtClean="0">
                <a:cs typeface="Times New Roman" pitchFamily="18" charset="0"/>
              </a:rPr>
              <a:t>,</a:t>
            </a:r>
            <a:r>
              <a:rPr lang="en-US" sz="2400" dirty="0" smtClean="0">
                <a:cs typeface="Times New Roman" pitchFamily="18" charset="0"/>
              </a:rPr>
              <a:t> q{z(</a:t>
            </a:r>
            <a:r>
              <a:rPr lang="el-GR" sz="2400" dirty="0" smtClean="0">
                <a:cs typeface="Times New Roman" pitchFamily="18" charset="0"/>
              </a:rPr>
              <a:t>ψ</a:t>
            </a:r>
            <a:r>
              <a:rPr lang="en-US" sz="2400" dirty="0" smtClean="0">
                <a:cs typeface="Times New Roman" pitchFamily="18" charset="0"/>
              </a:rPr>
              <a:t>)]}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связывающий множество выходных характеристик </a:t>
            </a:r>
            <a:r>
              <a:rPr lang="en-US" sz="2400" dirty="0" smtClean="0">
                <a:cs typeface="Times New Roman" pitchFamily="18" charset="0"/>
              </a:rPr>
              <a:t>y </a:t>
            </a:r>
            <a:r>
              <a:rPr lang="ru-RU" sz="2400" dirty="0" smtClean="0">
                <a:cs typeface="Times New Roman" pitchFamily="18" charset="0"/>
              </a:rPr>
              <a:t>= </a:t>
            </a:r>
            <a:r>
              <a:rPr lang="ru-RU" sz="2400" i="1" dirty="0" smtClean="0">
                <a:cs typeface="Times New Roman" pitchFamily="18" charset="0"/>
              </a:rPr>
              <a:t>[у</a:t>
            </a:r>
            <a:r>
              <a:rPr lang="en-US" sz="2400" i="1" baseline="-25000" dirty="0" err="1">
                <a:cs typeface="Times New Roman" pitchFamily="18" charset="0"/>
              </a:rPr>
              <a:t>1</a:t>
            </a:r>
            <a:r>
              <a:rPr lang="ru-RU" sz="2400" i="1" dirty="0" smtClean="0">
                <a:cs typeface="Times New Roman" pitchFamily="18" charset="0"/>
              </a:rPr>
              <a:t> </a:t>
            </a:r>
            <a:r>
              <a:rPr lang="ru-RU" sz="2400" i="1" dirty="0">
                <a:cs typeface="Times New Roman" pitchFamily="18" charset="0"/>
              </a:rPr>
              <a:t>у</a:t>
            </a:r>
            <a:r>
              <a:rPr lang="ru-RU" sz="2400" i="1" baseline="-25000" dirty="0">
                <a:cs typeface="Times New Roman" pitchFamily="18" charset="0"/>
              </a:rPr>
              <a:t>2</a:t>
            </a:r>
            <a:r>
              <a:rPr lang="ru-RU" sz="2400" i="1" dirty="0">
                <a:cs typeface="Times New Roman" pitchFamily="18" charset="0"/>
              </a:rPr>
              <a:t>,</a:t>
            </a:r>
            <a:r>
              <a:rPr lang="ru-RU" sz="2400" dirty="0">
                <a:cs typeface="Times New Roman" pitchFamily="18" charset="0"/>
              </a:rPr>
              <a:t> ..., </a:t>
            </a:r>
            <a:r>
              <a:rPr lang="ru-RU" sz="2400" i="1" dirty="0" smtClean="0">
                <a:cs typeface="Times New Roman" pitchFamily="18" charset="0"/>
              </a:rPr>
              <a:t>У</a:t>
            </a:r>
            <a:r>
              <a:rPr lang="en-US" sz="2400" i="1" dirty="0" smtClean="0">
                <a:cs typeface="Times New Roman" pitchFamily="18" charset="0"/>
              </a:rPr>
              <a:t>j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..., </a:t>
            </a:r>
            <a:r>
              <a:rPr lang="ru-RU" sz="2400" i="1" dirty="0" smtClean="0">
                <a:cs typeface="Times New Roman" pitchFamily="18" charset="0"/>
              </a:rPr>
              <a:t>У</a:t>
            </a:r>
            <a:r>
              <a:rPr lang="en-US" sz="2400" i="1" dirty="0" smtClean="0">
                <a:cs typeface="Times New Roman" pitchFamily="18" charset="0"/>
              </a:rPr>
              <a:t>n</a:t>
            </a:r>
            <a:r>
              <a:rPr lang="ru-RU" sz="2400" dirty="0" smtClean="0">
                <a:cs typeface="Times New Roman" pitchFamily="18" charset="0"/>
              </a:rPr>
              <a:t> /]</a:t>
            </a:r>
            <a:r>
              <a:rPr lang="en-US" sz="2400" baseline="30000" dirty="0">
                <a:cs typeface="Times New Roman" pitchFamily="18" charset="0"/>
              </a:rPr>
              <a:t>T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(наблюдаемых параметров, где Т — знак транспониро­вания) с множеством входных воздействий </a:t>
            </a:r>
            <a:r>
              <a:rPr lang="ru-RU" sz="2400" i="1" dirty="0">
                <a:cs typeface="Times New Roman" pitchFamily="18" charset="0"/>
              </a:rPr>
              <a:t>х</a:t>
            </a:r>
            <a:r>
              <a:rPr lang="ru-RU" sz="2400" dirty="0">
                <a:cs typeface="Times New Roman" pitchFamily="18" charset="0"/>
              </a:rPr>
              <a:t> = [</a:t>
            </a:r>
            <a:r>
              <a:rPr lang="ru-RU" sz="2400" dirty="0" smtClean="0">
                <a:cs typeface="Times New Roman" pitchFamily="18" charset="0"/>
              </a:rPr>
              <a:t>х</a:t>
            </a:r>
            <a:r>
              <a:rPr lang="en-US" sz="2400" baseline="-25000" dirty="0" err="1">
                <a:cs typeface="Times New Roman" pitchFamily="18" charset="0"/>
              </a:rPr>
              <a:t>1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i="1" dirty="0">
                <a:cs typeface="Times New Roman" pitchFamily="18" charset="0"/>
              </a:rPr>
              <a:t>х</a:t>
            </a:r>
            <a:r>
              <a:rPr lang="ru-RU" sz="2400" i="1" baseline="-25000" dirty="0">
                <a:cs typeface="Times New Roman" pitchFamily="18" charset="0"/>
              </a:rPr>
              <a:t>2</a:t>
            </a:r>
            <a:r>
              <a:rPr lang="ru-RU" sz="2400" i="1" dirty="0" smtClean="0">
                <a:cs typeface="Times New Roman" pitchFamily="18" charset="0"/>
              </a:rPr>
              <a:t>,</a:t>
            </a:r>
            <a:r>
              <a:rPr lang="en-US" sz="2400" i="1" dirty="0" smtClean="0">
                <a:cs typeface="Times New Roman" pitchFamily="18" charset="0"/>
              </a:rPr>
              <a:t> …,</a:t>
            </a:r>
            <a:r>
              <a:rPr lang="ru-RU" sz="2400" i="1" dirty="0" smtClean="0">
                <a:cs typeface="Times New Roman" pitchFamily="18" charset="0"/>
              </a:rPr>
              <a:t> </a:t>
            </a:r>
            <a:r>
              <a:rPr lang="en-US" sz="2400" i="1" dirty="0" err="1" smtClean="0">
                <a:cs typeface="Times New Roman" pitchFamily="18" charset="0"/>
              </a:rPr>
              <a:t>x</a:t>
            </a:r>
            <a:r>
              <a:rPr lang="en-US" sz="2400" i="1" baseline="-25000" dirty="0" err="1">
                <a:cs typeface="Times New Roman" pitchFamily="18" charset="0"/>
              </a:rPr>
              <a:t>j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..., </a:t>
            </a:r>
            <a:r>
              <a:rPr lang="en-US" sz="2400" i="1" dirty="0" err="1" smtClean="0">
                <a:cs typeface="Times New Roman" pitchFamily="18" charset="0"/>
              </a:rPr>
              <a:t>x</a:t>
            </a:r>
            <a:r>
              <a:rPr lang="en-US" sz="2400" i="1" baseline="-25000" dirty="0" err="1" smtClean="0">
                <a:cs typeface="Times New Roman" pitchFamily="18" charset="0"/>
              </a:rPr>
              <a:t>M</a:t>
            </a:r>
            <a:r>
              <a:rPr lang="ru-RU" sz="2400" dirty="0" smtClean="0">
                <a:cs typeface="Times New Roman" pitchFamily="18" charset="0"/>
              </a:rPr>
              <a:t>]</a:t>
            </a:r>
            <a:r>
              <a:rPr lang="en-US" sz="2400" baseline="30000" dirty="0">
                <a:cs typeface="Times New Roman" pitchFamily="18" charset="0"/>
              </a:rPr>
              <a:t>T</a:t>
            </a:r>
            <a:r>
              <a:rPr lang="ru-RU" sz="2400" dirty="0">
                <a:cs typeface="Times New Roman" pitchFamily="18" charset="0"/>
              </a:rPr>
              <a:t> (параметров управления) и множеством внутренних пара­метров </a:t>
            </a:r>
            <a:r>
              <a:rPr lang="en-US" sz="2400" i="1" dirty="0">
                <a:cs typeface="Times New Roman" pitchFamily="18" charset="0"/>
              </a:rPr>
              <a:t>q</a:t>
            </a:r>
            <a:r>
              <a:rPr lang="ru-RU" sz="2400" i="1" dirty="0">
                <a:cs typeface="Times New Roman" pitchFamily="18" charset="0"/>
              </a:rPr>
              <a:t>=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smtClean="0">
                <a:cs typeface="Times New Roman" pitchFamily="18" charset="0"/>
              </a:rPr>
              <a:t>[</a:t>
            </a:r>
            <a:r>
              <a:rPr lang="en-US" sz="2400" i="1" dirty="0" smtClean="0">
                <a:cs typeface="Times New Roman" pitchFamily="18" charset="0"/>
              </a:rPr>
              <a:t>q</a:t>
            </a:r>
            <a:r>
              <a:rPr lang="en-US" sz="2400" i="1" baseline="-25000" dirty="0" smtClean="0">
                <a:cs typeface="Times New Roman" pitchFamily="18" charset="0"/>
              </a:rPr>
              <a:t>1</a:t>
            </a:r>
            <a:r>
              <a:rPr lang="ru-RU" sz="2400" dirty="0" smtClean="0">
                <a:cs typeface="Times New Roman" pitchFamily="18" charset="0"/>
              </a:rPr>
              <a:t>, </a:t>
            </a:r>
            <a:r>
              <a:rPr lang="en-US" sz="2400" i="1" dirty="0" smtClean="0">
                <a:cs typeface="Times New Roman" pitchFamily="18" charset="0"/>
              </a:rPr>
              <a:t>q</a:t>
            </a:r>
            <a:r>
              <a:rPr lang="en-US" sz="2400" i="1" baseline="-25000" dirty="0" smtClean="0">
                <a:cs typeface="Times New Roman" pitchFamily="18" charset="0"/>
              </a:rPr>
              <a:t>2</a:t>
            </a:r>
            <a:r>
              <a:rPr lang="ru-RU" sz="2400" dirty="0" smtClean="0">
                <a:cs typeface="Times New Roman" pitchFamily="18" charset="0"/>
              </a:rPr>
              <a:t>, </a:t>
            </a:r>
            <a:r>
              <a:rPr lang="ru-RU" sz="2400" dirty="0">
                <a:cs typeface="Times New Roman" pitchFamily="18" charset="0"/>
              </a:rPr>
              <a:t>..., </a:t>
            </a:r>
            <a:r>
              <a:rPr lang="en-US" sz="2400" i="1" dirty="0" err="1">
                <a:cs typeface="Times New Roman" pitchFamily="18" charset="0"/>
              </a:rPr>
              <a:t>q</a:t>
            </a:r>
            <a:r>
              <a:rPr lang="en-US" sz="2400" i="1" baseline="-25000" dirty="0" err="1">
                <a:cs typeface="Times New Roman" pitchFamily="18" charset="0"/>
              </a:rPr>
              <a:t>k</a:t>
            </a:r>
            <a:r>
              <a:rPr lang="ru-RU" sz="2400" i="1" dirty="0">
                <a:cs typeface="Times New Roman" pitchFamily="18" charset="0"/>
              </a:rPr>
              <a:t>,</a:t>
            </a:r>
            <a:r>
              <a:rPr lang="ru-RU" sz="2400" dirty="0">
                <a:cs typeface="Times New Roman" pitchFamily="18" charset="0"/>
              </a:rPr>
              <a:t> ..., </a:t>
            </a:r>
            <a:r>
              <a:rPr lang="en-US" sz="2400" i="1" dirty="0" err="1" smtClean="0">
                <a:cs typeface="Times New Roman" pitchFamily="18" charset="0"/>
              </a:rPr>
              <a:t>q</a:t>
            </a:r>
            <a:r>
              <a:rPr lang="en-US" sz="2400" i="1" baseline="-25000" dirty="0" err="1" smtClean="0">
                <a:cs typeface="Times New Roman" pitchFamily="18" charset="0"/>
              </a:rPr>
              <a:t>L</a:t>
            </a:r>
            <a:r>
              <a:rPr lang="ru-RU" sz="2400" dirty="0" smtClean="0">
                <a:cs typeface="Times New Roman" pitchFamily="18" charset="0"/>
              </a:rPr>
              <a:t>]</a:t>
            </a:r>
            <a:r>
              <a:rPr lang="en-US" sz="2400" baseline="30000" dirty="0">
                <a:cs typeface="Times New Roman" pitchFamily="18" charset="0"/>
              </a:rPr>
              <a:t>T</a:t>
            </a:r>
            <a:r>
              <a:rPr lang="ru-RU" sz="2400" dirty="0">
                <a:cs typeface="Times New Roman" pitchFamily="18" charset="0"/>
              </a:rPr>
              <a:t> (параметров состояния), завися­щих от множества внешних факторов </a:t>
            </a:r>
            <a:r>
              <a:rPr lang="en-US" sz="2400" dirty="0" smtClean="0">
                <a:cs typeface="Times New Roman" pitchFamily="18" charset="0"/>
              </a:rPr>
              <a:t>z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= </a:t>
            </a:r>
            <a:r>
              <a:rPr lang="ru-RU" sz="2400" i="1" dirty="0" smtClean="0">
                <a:cs typeface="Times New Roman" pitchFamily="18" charset="0"/>
              </a:rPr>
              <a:t>[</a:t>
            </a:r>
            <a:r>
              <a:rPr lang="en-US" sz="2400" i="1" dirty="0" smtClean="0">
                <a:cs typeface="Times New Roman" pitchFamily="18" charset="0"/>
              </a:rPr>
              <a:t>z</a:t>
            </a:r>
            <a:r>
              <a:rPr lang="en-US" sz="2400" i="1" baseline="-25000" dirty="0">
                <a:cs typeface="Times New Roman" pitchFamily="18" charset="0"/>
              </a:rPr>
              <a:t>1</a:t>
            </a:r>
            <a:r>
              <a:rPr lang="ru-RU" sz="2400" i="1" dirty="0" smtClean="0">
                <a:cs typeface="Times New Roman" pitchFamily="18" charset="0"/>
              </a:rPr>
              <a:t>, </a:t>
            </a:r>
            <a:r>
              <a:rPr lang="en-US" sz="2400" i="1" dirty="0" smtClean="0">
                <a:cs typeface="Times New Roman" pitchFamily="18" charset="0"/>
              </a:rPr>
              <a:t>z</a:t>
            </a:r>
            <a:r>
              <a:rPr lang="en-US" sz="2400" i="1" baseline="-25000" dirty="0" smtClean="0">
                <a:cs typeface="Times New Roman" pitchFamily="18" charset="0"/>
              </a:rPr>
              <a:t>2</a:t>
            </a:r>
            <a:r>
              <a:rPr lang="ru-RU" sz="2400" i="1" dirty="0" smtClean="0">
                <a:cs typeface="Times New Roman" pitchFamily="18" charset="0"/>
              </a:rPr>
              <a:t>,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</a:rPr>
              <a:t>…., </a:t>
            </a:r>
            <a:r>
              <a:rPr lang="en-US" sz="2400" i="1" dirty="0" err="1" smtClean="0">
                <a:cs typeface="Times New Roman" pitchFamily="18" charset="0"/>
              </a:rPr>
              <a:t>z</a:t>
            </a:r>
            <a:r>
              <a:rPr lang="en-US" sz="2400" i="1" baseline="-25000" dirty="0" err="1" smtClean="0">
                <a:cs typeface="Times New Roman" pitchFamily="18" charset="0"/>
              </a:rPr>
              <a:t>r</a:t>
            </a:r>
            <a:r>
              <a:rPr lang="en-US" sz="2400" dirty="0" smtClean="0">
                <a:cs typeface="Times New Roman" pitchFamily="18" charset="0"/>
              </a:rPr>
              <a:t>, …,</a:t>
            </a:r>
            <a:r>
              <a:rPr lang="en-US" sz="2400" i="1" dirty="0" smtClean="0">
                <a:cs typeface="Times New Roman" pitchFamily="18" charset="0"/>
              </a:rPr>
              <a:t> </a:t>
            </a:r>
            <a:r>
              <a:rPr lang="en-US" sz="2400" i="1" dirty="0" err="1" smtClean="0">
                <a:cs typeface="Times New Roman" pitchFamily="18" charset="0"/>
              </a:rPr>
              <a:t>z</a:t>
            </a:r>
            <a:r>
              <a:rPr lang="en-US" sz="2400" i="1" baseline="-25000" dirty="0" err="1" smtClean="0">
                <a:cs typeface="Times New Roman" pitchFamily="18" charset="0"/>
              </a:rPr>
              <a:t>p</a:t>
            </a:r>
            <a:r>
              <a:rPr lang="ru-RU" sz="2400" dirty="0" smtClean="0">
                <a:cs typeface="Times New Roman" pitchFamily="18" charset="0"/>
              </a:rPr>
              <a:t>]</a:t>
            </a:r>
            <a:r>
              <a:rPr lang="en-US" sz="2400" baseline="30000" dirty="0">
                <a:cs typeface="Times New Roman" pitchFamily="18" charset="0"/>
              </a:rPr>
              <a:t>T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(параметров возмущения). Здесь </a:t>
            </a:r>
            <a:r>
              <a:rPr lang="el-GR" sz="2400" dirty="0">
                <a:cs typeface="Times New Roman" pitchFamily="18" charset="0"/>
              </a:rPr>
              <a:t>ψ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— это независимые аргументы </a:t>
            </a:r>
            <a:r>
              <a:rPr lang="en-US" sz="2400" i="1" dirty="0">
                <a:cs typeface="Times New Roman" pitchFamily="18" charset="0"/>
              </a:rPr>
              <a:t>t</a:t>
            </a:r>
            <a:r>
              <a:rPr lang="ru-RU" sz="2400" i="1" dirty="0">
                <a:cs typeface="Times New Roman" pitchFamily="18" charset="0"/>
              </a:rPr>
              <a:t>, </a:t>
            </a:r>
            <a:r>
              <a:rPr lang="en-US" sz="2400" i="1" dirty="0">
                <a:cs typeface="Times New Roman" pitchFamily="18" charset="0"/>
              </a:rPr>
              <a:t>s</a:t>
            </a:r>
            <a:r>
              <a:rPr lang="ru-RU" sz="2400" i="1" dirty="0">
                <a:cs typeface="Times New Roman" pitchFamily="18" charset="0"/>
              </a:rPr>
              <a:t>, </a:t>
            </a:r>
            <a:r>
              <a:rPr lang="en-US" sz="2400" i="1" dirty="0">
                <a:cs typeface="Times New Roman" pitchFamily="18" charset="0"/>
              </a:rPr>
              <a:t>I</a:t>
            </a:r>
            <a:r>
              <a:rPr lang="ru-RU" sz="2400" i="1" dirty="0">
                <a:cs typeface="Times New Roman" pitchFamily="18" charset="0"/>
              </a:rPr>
              <a:t>,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el-GR" sz="2400" dirty="0" smtClean="0">
                <a:cs typeface="Times New Roman" pitchFamily="18" charset="0"/>
              </a:rPr>
              <a:t>ω</a:t>
            </a:r>
            <a:r>
              <a:rPr lang="ru-RU" sz="2400" dirty="0" smtClean="0">
                <a:cs typeface="Times New Roman" pitchFamily="18" charset="0"/>
              </a:rPr>
              <a:t>, </a:t>
            </a:r>
            <a:r>
              <a:rPr lang="ru-RU" sz="2400" i="1" dirty="0">
                <a:cs typeface="Times New Roman" pitchFamily="18" charset="0"/>
              </a:rPr>
              <a:t>Т,</a:t>
            </a:r>
            <a:r>
              <a:rPr lang="ru-RU" sz="2400" dirty="0">
                <a:cs typeface="Times New Roman" pitchFamily="18" charset="0"/>
              </a:rPr>
              <a:t> ..., соответственно время, комплексная переменная, пространственная координата, круговая частота, температура и др.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685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4762" y="969962"/>
            <a:ext cx="799288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При </a:t>
            </a:r>
            <a:r>
              <a:rPr lang="ru-RU" sz="2400" dirty="0">
                <a:cs typeface="Times New Roman" pitchFamily="18" charset="0"/>
              </a:rPr>
              <a:t>этом следует иметь в виду, что один и тот же фактор в разных физических процессах и конкретных задачах проектирова­ния РЭС может играть различную роль. Так, например, в электри­ческих расчетах тепловой поток </a:t>
            </a:r>
            <a:r>
              <a:rPr lang="ru-RU" sz="2400" i="1" dirty="0">
                <a:cs typeface="Times New Roman" pitchFamily="18" charset="0"/>
              </a:rPr>
              <a:t>Р —</a:t>
            </a:r>
            <a:r>
              <a:rPr lang="ru-RU" sz="2400" dirty="0">
                <a:cs typeface="Times New Roman" pitchFamily="18" charset="0"/>
              </a:rPr>
              <a:t> выходная величина, в тепло­вых расчетах — это входное воздействие, а в механических — вне­шний фактор.</a:t>
            </a: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Различие </a:t>
            </a:r>
            <a:r>
              <a:rPr lang="ru-RU" sz="2400" dirty="0">
                <a:cs typeface="Times New Roman" pitchFamily="18" charset="0"/>
              </a:rPr>
              <a:t>же между входным воздействием и внешним факто­ром состоит в том, что входное воздействие есть физическая пе­ременная, вызывающая появление или динамическое </a:t>
            </a:r>
            <a:r>
              <a:rPr lang="ru-RU" sz="2400" dirty="0" smtClean="0">
                <a:cs typeface="Times New Roman" pitchFamily="18" charset="0"/>
              </a:rPr>
              <a:t>изменение </a:t>
            </a:r>
            <a:r>
              <a:rPr lang="ru-RU" sz="2400" dirty="0">
                <a:cs typeface="Times New Roman" pitchFamily="18" charset="0"/>
              </a:rPr>
              <a:t>рассматриваемого физического процесса при неизменных значе­ниях параметров конструкции РЭС.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959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2420888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В </a:t>
            </a:r>
            <a:r>
              <a:rPr lang="ru-RU" sz="2400" dirty="0">
                <a:cs typeface="Times New Roman" pitchFamily="18" charset="0"/>
              </a:rPr>
              <a:t>то же время внешний фак­тор, имея физическую природу, отличную от рассматриваемого физического процесса, вызывает изменение параметров конст­рукции РЭС независимо от входных воздействий.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499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" t="3080" r="3217" b="3541"/>
          <a:stretch/>
        </p:blipFill>
        <p:spPr>
          <a:xfrm>
            <a:off x="-794" y="1530555"/>
            <a:ext cx="9143999" cy="384628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020271" y="883380"/>
            <a:ext cx="17322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Таблица 1.1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069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1124744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 В </a:t>
            </a:r>
            <a:r>
              <a:rPr lang="ru-RU" sz="2400" dirty="0">
                <a:cs typeface="Times New Roman" pitchFamily="18" charset="0"/>
              </a:rPr>
              <a:t>свою очередь, внутренние параметры подвержены воздей­ствию технологических и эксплуатационных факторов, вызыва­ющих разброс и изменение их значений в процессе изготовления и эксплуатации РЭС.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	Целью </a:t>
            </a:r>
            <a:r>
              <a:rPr lang="ru-RU" sz="2400" dirty="0">
                <a:cs typeface="Times New Roman" pitchFamily="18" charset="0"/>
              </a:rPr>
              <a:t>исследования является определение границ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области ра­ботоспособности </a:t>
            </a:r>
            <a:r>
              <a:rPr lang="ru-RU" sz="2400" dirty="0">
                <a:cs typeface="Times New Roman" pitchFamily="18" charset="0"/>
              </a:rPr>
              <a:t>изделия, размеры которой зависят от точности и стабильности его выходных параметров (показателей качества из­делия). Вероятности нахождения этих параметров внутри данной области характеризуют уровни </a:t>
            </a:r>
            <a:r>
              <a:rPr lang="ru-RU" sz="2400" dirty="0" err="1">
                <a:solidFill>
                  <a:srgbClr val="C00000"/>
                </a:solidFill>
                <a:cs typeface="Times New Roman" pitchFamily="18" charset="0"/>
              </a:rPr>
              <a:t>серийнопригодности</a:t>
            </a:r>
            <a:r>
              <a:rPr lang="ru-RU" sz="2400" dirty="0">
                <a:cs typeface="Times New Roman" pitchFamily="18" charset="0"/>
              </a:rPr>
              <a:t> и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надежности</a:t>
            </a:r>
            <a:r>
              <a:rPr lang="ru-RU" sz="2400" i="1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изделия</a:t>
            </a:r>
            <a:r>
              <a:rPr lang="ru-RU" sz="2400" dirty="0" smtClean="0">
                <a:cs typeface="Times New Roman" pitchFamily="18" charset="0"/>
              </a:rPr>
              <a:t>. </a:t>
            </a:r>
            <a:r>
              <a:rPr lang="ru-RU" sz="2400" dirty="0">
                <a:cs typeface="Times New Roman" pitchFamily="18" charset="0"/>
              </a:rPr>
              <a:t>Взаимосвязь возникающих при этом задач анализа и синтеза</a:t>
            </a:r>
          </a:p>
          <a:p>
            <a:pPr algn="just"/>
            <a:r>
              <a:rPr lang="ru-RU" sz="2400" dirty="0">
                <a:cs typeface="Times New Roman" pitchFamily="18" charset="0"/>
              </a:rPr>
              <a:t>показана в табл. </a:t>
            </a:r>
            <a:r>
              <a:rPr lang="ru-RU" sz="2400" dirty="0" smtClean="0">
                <a:cs typeface="Times New Roman" pitchFamily="18" charset="0"/>
              </a:rPr>
              <a:t>1.1.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183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90336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Влияние </a:t>
            </a:r>
            <a:r>
              <a:rPr lang="ru-RU" sz="2400" dirty="0">
                <a:cs typeface="Times New Roman" pitchFamily="18" charset="0"/>
              </a:rPr>
              <a:t>изменения внутренних параметров на выходные па­раметры РЭС учитывают для конкретной модели РЭС через пока­затели параметрической чувствительности (ПЧ), т.е. функции чув­ствительности.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421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0269" y="954573"/>
            <a:ext cx="868881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2.2 Расчетные </a:t>
            </a:r>
            <a:r>
              <a:rPr lang="ru-RU" sz="2800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модели РЭС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600" dirty="0" smtClean="0">
                <a:cs typeface="Times New Roman" pitchFamily="18" charset="0"/>
              </a:rPr>
              <a:t>Под </a:t>
            </a:r>
            <a:r>
              <a:rPr lang="ru-RU" sz="2600" dirty="0">
                <a:cs typeface="Times New Roman" pitchFamily="18" charset="0"/>
              </a:rPr>
              <a:t>расчетной моделью вообще понимают форму математиче­ского описания или иного представления объекта или процесса, адек­ватно отражающего его сущность и свойства.</a:t>
            </a:r>
            <a:r>
              <a:rPr lang="ru-RU" sz="2600" i="1" dirty="0">
                <a:cs typeface="Times New Roman" pitchFamily="18" charset="0"/>
              </a:rPr>
              <a:t> </a:t>
            </a:r>
            <a:endParaRPr lang="ru-RU" sz="2600" i="1" dirty="0" smtClean="0">
              <a:cs typeface="Times New Roman" pitchFamily="18" charset="0"/>
            </a:endParaRPr>
          </a:p>
          <a:p>
            <a:pPr marL="457200" indent="-4572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600" dirty="0" smtClean="0">
                <a:solidFill>
                  <a:srgbClr val="C00000"/>
                </a:solidFill>
                <a:cs typeface="Times New Roman" pitchFamily="18" charset="0"/>
              </a:rPr>
              <a:t>Необходимость </a:t>
            </a:r>
            <a:r>
              <a:rPr lang="ru-RU" sz="2600" dirty="0">
                <a:solidFill>
                  <a:srgbClr val="C00000"/>
                </a:solidFill>
                <a:cs typeface="Times New Roman" pitchFamily="18" charset="0"/>
              </a:rPr>
              <a:t>по­строения расчетных моделей РЭС связана с исследованием их ПЧ к воздействию факторов производства и условий эксплуатации</a:t>
            </a:r>
            <a:r>
              <a:rPr lang="ru-RU" sz="2600" dirty="0" smtClean="0">
                <a:solidFill>
                  <a:srgbClr val="C00000"/>
                </a:solidFill>
                <a:cs typeface="Times New Roman" pitchFamily="18" charset="0"/>
              </a:rPr>
              <a:t>.</a:t>
            </a:r>
          </a:p>
          <a:p>
            <a:pPr marL="457200" indent="-4572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600" dirty="0" smtClean="0">
                <a:cs typeface="Times New Roman" pitchFamily="18" charset="0"/>
              </a:rPr>
              <a:t>Для </a:t>
            </a:r>
            <a:r>
              <a:rPr lang="ru-RU" sz="2600" dirty="0">
                <a:cs typeface="Times New Roman" pitchFamily="18" charset="0"/>
              </a:rPr>
              <a:t>уникального объекта модель является единственной воз­можностью исследования и предсказания его поведения, и ее стро­ят вместе с объектом</a:t>
            </a:r>
            <a:r>
              <a:rPr lang="ru-RU" sz="2600" dirty="0" smtClean="0">
                <a:cs typeface="Times New Roman" pitchFamily="18" charset="0"/>
              </a:rPr>
              <a:t>.</a:t>
            </a:r>
            <a:endParaRPr lang="ru-RU" sz="26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037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1772816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Степень </a:t>
            </a:r>
            <a:r>
              <a:rPr lang="ru-RU" sz="2400" dirty="0">
                <a:cs typeface="Times New Roman" pitchFamily="18" charset="0"/>
              </a:rPr>
              <a:t>соответствия модели реальному объекту (ее полнота) определяет точность и время расчетов параметров РЭС, проводи­мых на ее основе. </a:t>
            </a:r>
            <a:endParaRPr lang="ru-RU" sz="2400" dirty="0" smtClean="0"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Излишне </a:t>
            </a:r>
            <a:r>
              <a:rPr lang="ru-RU" sz="2400" dirty="0">
                <a:cs typeface="Times New Roman" pitchFamily="18" charset="0"/>
              </a:rPr>
              <a:t>подробная детализация описания объек­та (процесса) увеличивает сложность модели, повышает точность расчетов по ней, но требует и больших временных затрат при ра­боте с ней; огрубление описания объекта, упрощение его модели снижает точность расчетов, позволяя в то же время быстрее полу­чить результаты.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541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9937" y="985351"/>
            <a:ext cx="8496945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600" dirty="0" smtClean="0">
                <a:cs typeface="Times New Roman" pitchFamily="18" charset="0"/>
              </a:rPr>
              <a:t>     Классификационное </a:t>
            </a:r>
            <a:r>
              <a:rPr lang="ru-RU" sz="2600" dirty="0">
                <a:cs typeface="Times New Roman" pitchFamily="18" charset="0"/>
              </a:rPr>
              <a:t>пространство моделей РЭС подразделяет­ся следующим образом:</a:t>
            </a:r>
          </a:p>
          <a:p>
            <a:pPr marL="514350" lvl="0" indent="-514350" algn="just">
              <a:buClr>
                <a:schemeClr val="accent1"/>
              </a:buClr>
              <a:buFont typeface="+mj-lt"/>
              <a:buAutoNum type="arabicParenR"/>
            </a:pPr>
            <a:r>
              <a:rPr lang="en-US" sz="2600" dirty="0" smtClean="0">
                <a:cs typeface="Times New Roman" pitchFamily="18" charset="0"/>
              </a:rPr>
              <a:t> </a:t>
            </a:r>
            <a:r>
              <a:rPr lang="ru-RU" sz="2600" dirty="0" smtClean="0">
                <a:cs typeface="Times New Roman" pitchFamily="18" charset="0"/>
              </a:rPr>
              <a:t>основные </a:t>
            </a:r>
            <a:r>
              <a:rPr lang="ru-RU" sz="2600" dirty="0">
                <a:solidFill>
                  <a:srgbClr val="C00000"/>
                </a:solidFill>
                <a:cs typeface="Times New Roman" pitchFamily="18" charset="0"/>
              </a:rPr>
              <a:t>классы</a:t>
            </a:r>
            <a:r>
              <a:rPr lang="ru-RU" sz="2600" i="1" dirty="0">
                <a:cs typeface="Times New Roman" pitchFamily="18" charset="0"/>
              </a:rPr>
              <a:t> —</a:t>
            </a:r>
            <a:r>
              <a:rPr lang="ru-RU" sz="2600" dirty="0">
                <a:cs typeface="Times New Roman" pitchFamily="18" charset="0"/>
              </a:rPr>
              <a:t> модели математические, имитационные, натурные</a:t>
            </a:r>
            <a:r>
              <a:rPr lang="ru-RU" sz="2600" dirty="0" smtClean="0">
                <a:cs typeface="Times New Roman" pitchFamily="18" charset="0"/>
              </a:rPr>
              <a:t>;</a:t>
            </a:r>
            <a:endParaRPr lang="en-US" sz="2600" dirty="0" smtClean="0">
              <a:cs typeface="Times New Roman" pitchFamily="18" charset="0"/>
            </a:endParaRPr>
          </a:p>
          <a:p>
            <a:pPr marL="514350" lvl="0" indent="-514350" algn="just">
              <a:buClr>
                <a:schemeClr val="accent1"/>
              </a:buClr>
              <a:buFont typeface="+mj-lt"/>
              <a:buAutoNum type="arabicParenR"/>
            </a:pPr>
            <a:r>
              <a:rPr lang="ru-RU" sz="2600" dirty="0" smtClean="0">
                <a:cs typeface="Times New Roman" pitchFamily="18" charset="0"/>
              </a:rPr>
              <a:t>основные </a:t>
            </a:r>
            <a:r>
              <a:rPr lang="ru-RU" sz="2600" dirty="0">
                <a:solidFill>
                  <a:srgbClr val="C00000"/>
                </a:solidFill>
                <a:cs typeface="Times New Roman" pitchFamily="18" charset="0"/>
              </a:rPr>
              <a:t>группы</a:t>
            </a:r>
            <a:r>
              <a:rPr lang="ru-RU" sz="2600" i="1" dirty="0">
                <a:cs typeface="Times New Roman" pitchFamily="18" charset="0"/>
              </a:rPr>
              <a:t> —</a:t>
            </a:r>
            <a:r>
              <a:rPr lang="ru-RU" sz="2600" dirty="0">
                <a:cs typeface="Times New Roman" pitchFamily="18" charset="0"/>
              </a:rPr>
              <a:t> модели детерминированные и вероятност­ные</a:t>
            </a:r>
            <a:r>
              <a:rPr lang="ru-RU" sz="2600" dirty="0" smtClean="0">
                <a:cs typeface="Times New Roman" pitchFamily="18" charset="0"/>
              </a:rPr>
              <a:t>;</a:t>
            </a:r>
            <a:endParaRPr lang="en-US" sz="2600" dirty="0" smtClean="0">
              <a:cs typeface="Times New Roman" pitchFamily="18" charset="0"/>
            </a:endParaRPr>
          </a:p>
          <a:p>
            <a:pPr marL="514350" lvl="0" indent="-514350" algn="just">
              <a:buClr>
                <a:schemeClr val="accent1"/>
              </a:buClr>
              <a:buFont typeface="+mj-lt"/>
              <a:buAutoNum type="arabicParenR"/>
            </a:pPr>
            <a:r>
              <a:rPr lang="ru-RU" sz="2600" dirty="0" smtClean="0">
                <a:cs typeface="Times New Roman" pitchFamily="18" charset="0"/>
              </a:rPr>
              <a:t>основные </a:t>
            </a:r>
            <a:r>
              <a:rPr lang="ru-RU" sz="2600" dirty="0">
                <a:solidFill>
                  <a:srgbClr val="C00000"/>
                </a:solidFill>
                <a:cs typeface="Times New Roman" pitchFamily="18" charset="0"/>
              </a:rPr>
              <a:t>типы</a:t>
            </a:r>
            <a:r>
              <a:rPr lang="ru-RU" sz="2600" i="1" dirty="0">
                <a:cs typeface="Times New Roman" pitchFamily="18" charset="0"/>
              </a:rPr>
              <a:t> —</a:t>
            </a:r>
            <a:r>
              <a:rPr lang="ru-RU" sz="2600" dirty="0">
                <a:cs typeface="Times New Roman" pitchFamily="18" charset="0"/>
              </a:rPr>
              <a:t> модели электрические, тепловые, механи­ческие и другие, описывающие объект с точки зрения некоторо­го происходящего в нем процесса</a:t>
            </a:r>
            <a:r>
              <a:rPr lang="ru-RU" sz="2600" dirty="0" smtClean="0">
                <a:cs typeface="Times New Roman" pitchFamily="18" charset="0"/>
              </a:rPr>
              <a:t>;</a:t>
            </a:r>
            <a:endParaRPr lang="en-US" sz="2600" dirty="0" smtClean="0">
              <a:cs typeface="Times New Roman" pitchFamily="18" charset="0"/>
            </a:endParaRPr>
          </a:p>
          <a:p>
            <a:pPr marL="514350" indent="-514350" algn="just">
              <a:buClr>
                <a:schemeClr val="accent1"/>
              </a:buClr>
              <a:buFont typeface="+mj-lt"/>
              <a:buAutoNum type="arabicParenR"/>
            </a:pPr>
            <a:r>
              <a:rPr lang="ru-RU" sz="2600" dirty="0" smtClean="0">
                <a:cs typeface="Times New Roman" pitchFamily="18" charset="0"/>
              </a:rPr>
              <a:t>основные </a:t>
            </a:r>
            <a:r>
              <a:rPr lang="ru-RU" sz="2600" dirty="0">
                <a:solidFill>
                  <a:srgbClr val="C00000"/>
                </a:solidFill>
                <a:cs typeface="Times New Roman" pitchFamily="18" charset="0"/>
              </a:rPr>
              <a:t>виды</a:t>
            </a:r>
            <a:r>
              <a:rPr lang="ru-RU" sz="2600" dirty="0">
                <a:cs typeface="Times New Roman" pitchFamily="18" charset="0"/>
              </a:rPr>
              <a:t> — модели аналитические, структурные, топо­логические и </a:t>
            </a:r>
            <a:endParaRPr lang="ru-RU" sz="2600" dirty="0" smtClean="0">
              <a:cs typeface="Times New Roman" pitchFamily="18" charset="0"/>
            </a:endParaRPr>
          </a:p>
          <a:p>
            <a:pPr algn="just">
              <a:buClr>
                <a:schemeClr val="accent1"/>
              </a:buClr>
            </a:pPr>
            <a:r>
              <a:rPr lang="ru-RU" sz="2600" dirty="0" smtClean="0">
                <a:cs typeface="Times New Roman" pitchFamily="18" charset="0"/>
              </a:rPr>
              <a:t>морфологические</a:t>
            </a:r>
            <a:r>
              <a:rPr lang="ru-RU" sz="2600" dirty="0"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946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1268760"/>
            <a:ext cx="7848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В </a:t>
            </a:r>
            <a:r>
              <a:rPr lang="ru-RU" sz="2400" dirty="0">
                <a:cs typeface="Times New Roman" pitchFamily="18" charset="0"/>
              </a:rPr>
              <a:t>данном курсе рассматривается класс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математических</a:t>
            </a:r>
            <a:r>
              <a:rPr lang="ru-RU" sz="2400" dirty="0">
                <a:cs typeface="Times New Roman" pitchFamily="18" charset="0"/>
              </a:rPr>
              <a:t> моде­лей. </a:t>
            </a:r>
            <a:endParaRPr lang="ru-RU" sz="2400" dirty="0" smtClean="0"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Модели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имитационные</a:t>
            </a:r>
            <a:r>
              <a:rPr lang="ru-RU" sz="2400" dirty="0">
                <a:cs typeface="Times New Roman" pitchFamily="18" charset="0"/>
              </a:rPr>
              <a:t> и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натурные</a:t>
            </a:r>
            <a:r>
              <a:rPr lang="ru-RU" sz="2400" dirty="0">
                <a:cs typeface="Times New Roman" pitchFamily="18" charset="0"/>
              </a:rPr>
              <a:t> представляют собой либо точные копии объекта, специально предназначенные для прове­дения всесторонних исследований, либо его макеты, имитиру­ющие какой-либо из процессов, протекающих в реальном объек­те (тепловой, массогабаритный и др.).</a:t>
            </a: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Параметры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детерминированных</a:t>
            </a:r>
            <a:r>
              <a:rPr lang="ru-RU" sz="2400" dirty="0">
                <a:cs typeface="Times New Roman" pitchFamily="18" charset="0"/>
              </a:rPr>
              <a:t> моделей могут быть рассчитаны или измерены с заданной точностью. Параметры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вероятностных</a:t>
            </a:r>
            <a:r>
              <a:rPr lang="ru-RU" sz="2400" i="1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моделей описываются в терминах теории вероятностей и матема­тической статистики</a:t>
            </a:r>
            <a:r>
              <a:rPr lang="ru-RU" sz="2400" dirty="0" smtClean="0"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85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20840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Разные </a:t>
            </a:r>
            <a:r>
              <a:rPr lang="ru-RU" sz="2400" dirty="0">
                <a:cs typeface="Times New Roman" pitchFamily="18" charset="0"/>
              </a:rPr>
              <a:t>типы моделей должны отвечать общим требованиям. </a:t>
            </a:r>
            <a:endParaRPr lang="ru-RU" sz="2400" dirty="0" smtClean="0"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Р</a:t>
            </a:r>
            <a:r>
              <a:rPr lang="ru-RU" sz="2400" dirty="0" smtClean="0">
                <a:cs typeface="Times New Roman" pitchFamily="18" charset="0"/>
              </a:rPr>
              <a:t>асчетные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электрические</a:t>
            </a:r>
            <a:r>
              <a:rPr lang="ru-RU" sz="2400" dirty="0">
                <a:cs typeface="Times New Roman" pitchFamily="18" charset="0"/>
              </a:rPr>
              <a:t> модели должны адекватно отражать элек­трические процессы, происходящие в схеме и конструкции; вклю­чать в себя эквивалентные схемы реальных электрических эле­ментов с учетом их взаимного расположения; учитывать паразит­ные электрические параметры элементов и конструкций, а также электрические наводки от окружающих объектов и среды.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885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0160" y="1700808"/>
            <a:ext cx="84969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Расчетные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тепловые</a:t>
            </a:r>
            <a:r>
              <a:rPr lang="ru-RU" sz="2400" dirty="0">
                <a:cs typeface="Times New Roman" pitchFamily="18" charset="0"/>
              </a:rPr>
              <a:t> модели должны адекватно отражать теп­ловые процессы в конструкции, связанные с теплообменом объекта с окружающей средой за счет действия известных механизмов теп­лопередачи и с учетом внутреннего тепловыделения; включать в себя эквивалентные представления реальных путей передачи теп­лового потока; учитывать теплофизические параметры и </a:t>
            </a:r>
            <a:r>
              <a:rPr lang="ru-RU" sz="2400" dirty="0" err="1">
                <a:cs typeface="Times New Roman" pitchFamily="18" charset="0"/>
              </a:rPr>
              <a:t>анизот­ропность</a:t>
            </a:r>
            <a:r>
              <a:rPr lang="ru-RU" sz="2400" dirty="0">
                <a:cs typeface="Times New Roman" pitchFamily="18" charset="0"/>
              </a:rPr>
              <a:t> тепловых свойств элементов и конструкций</a:t>
            </a:r>
            <a:r>
              <a:rPr lang="ru-RU" sz="2400" dirty="0" smtClean="0">
                <a:cs typeface="Times New Roman" pitchFamily="18" charset="0"/>
              </a:rPr>
              <a:t>.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993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0766" y="1149863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Расчетные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механические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модели должны адекватно отражать механические процессы в конструкциях, вызывающие появление в них напряжений и деформаций при внешних механических воз­действиях; включать в себя эквивалентные представления конст­руктивных элементов с учетом вида их исполнения и способа креп­ления; учитывать характер распределения масс элементов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несущих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конструкций,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анизотропность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механических свойств, реаль­ную жесткость элементов и конструкций и жесткость их взаимно­го крепления, эффекты внутреннего трения в материалах при де­формациях и особенно при резонансах.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23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632137" y="333137"/>
                <a:ext cx="8064896" cy="65248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ru-RU" sz="2800" b="1" dirty="0" smtClean="0">
                    <a:solidFill>
                      <a:schemeClr val="tx2"/>
                    </a:solidFill>
                    <a:latin typeface="+mj-lt"/>
                    <a:cs typeface="Times New Roman" pitchFamily="18" charset="0"/>
                  </a:rPr>
                  <a:t>       Детерминированные </a:t>
                </a:r>
                <a:r>
                  <a:rPr lang="ru-RU" sz="2800" b="1" dirty="0" smtClean="0">
                    <a:solidFill>
                      <a:schemeClr val="tx2"/>
                    </a:solidFill>
                    <a:latin typeface="+mj-lt"/>
                    <a:cs typeface="Times New Roman" pitchFamily="18" charset="0"/>
                  </a:rPr>
                  <a:t>расчетные модели</a:t>
                </a:r>
                <a:endParaRPr lang="ru-RU" sz="2800" b="1" dirty="0">
                  <a:solidFill>
                    <a:schemeClr val="tx2"/>
                  </a:solidFill>
                  <a:latin typeface="+mj-lt"/>
                  <a:cs typeface="Times New Roman" pitchFamily="18" charset="0"/>
                </a:endParaRPr>
              </a:p>
              <a:p>
                <a:pPr algn="just"/>
                <a:r>
                  <a:rPr lang="en-US" sz="2600" b="1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b="1" dirty="0" smtClean="0">
                    <a:cs typeface="Times New Roman" pitchFamily="18" charset="0"/>
                  </a:rPr>
                  <a:t>Аналитические </a:t>
                </a:r>
                <a:r>
                  <a:rPr lang="ru-RU" sz="2400" b="1" dirty="0">
                    <a:cs typeface="Times New Roman" pitchFamily="18" charset="0"/>
                  </a:rPr>
                  <a:t>модели. </a:t>
                </a:r>
                <a:r>
                  <a:rPr lang="ru-RU" sz="2400" dirty="0">
                    <a:cs typeface="Times New Roman" pitchFamily="18" charset="0"/>
                  </a:rPr>
                  <a:t>Под аналитической расчетной моделью понимают математическую модель, представленную в форме ал­гебраического выражения через оператор </a:t>
                </a:r>
                <a:r>
                  <a:rPr lang="en-US" sz="2400" i="1" dirty="0" smtClean="0">
                    <a:cs typeface="Times New Roman" pitchFamily="18" charset="0"/>
                  </a:rPr>
                  <a:t>Y</a:t>
                </a:r>
                <a:r>
                  <a:rPr lang="ru-RU" sz="2400" dirty="0" smtClean="0">
                    <a:cs typeface="Times New Roman" pitchFamily="18" charset="0"/>
                  </a:rPr>
                  <a:t>(</a:t>
                </a:r>
                <a:r>
                  <a:rPr lang="ru-RU" sz="2400" i="1" dirty="0" smtClean="0">
                    <a:cs typeface="Times New Roman" pitchFamily="18" charset="0"/>
                  </a:rPr>
                  <a:t>ѱ</a:t>
                </a:r>
                <a:r>
                  <a:rPr lang="ru-RU" sz="2400" dirty="0" smtClean="0">
                    <a:cs typeface="Times New Roman" pitchFamily="18" charset="0"/>
                  </a:rPr>
                  <a:t>), </a:t>
                </a:r>
                <a:r>
                  <a:rPr lang="ru-RU" sz="2400" dirty="0">
                    <a:cs typeface="Times New Roman" pitchFamily="18" charset="0"/>
                  </a:rPr>
                  <a:t>определяющий за­висимость выходных характеристик </a:t>
                </a:r>
                <a:r>
                  <a:rPr lang="ru-RU" sz="2400" i="1" dirty="0">
                    <a:cs typeface="Times New Roman" pitchFamily="18" charset="0"/>
                  </a:rPr>
                  <a:t>у</a:t>
                </a:r>
                <a:r>
                  <a:rPr lang="ru-RU" sz="2400" dirty="0">
                    <a:cs typeface="Times New Roman" pitchFamily="18" charset="0"/>
                  </a:rPr>
                  <a:t> от входных воздействий </a:t>
                </a:r>
                <a:r>
                  <a:rPr lang="ru-RU" sz="2400" i="1" dirty="0">
                    <a:cs typeface="Times New Roman" pitchFamily="18" charset="0"/>
                  </a:rPr>
                  <a:t>х, </a:t>
                </a:r>
                <a:r>
                  <a:rPr lang="ru-RU" sz="2400" dirty="0">
                    <a:cs typeface="Times New Roman" pitchFamily="18" charset="0"/>
                  </a:rPr>
                  <a:t>внутренних параметров </a:t>
                </a:r>
                <a:r>
                  <a:rPr lang="en-US" sz="2400" b="1" i="1" dirty="0">
                    <a:cs typeface="Times New Roman" pitchFamily="18" charset="0"/>
                  </a:rPr>
                  <a:t>q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и независимых аргументов </a:t>
                </a:r>
                <a:r>
                  <a:rPr lang="ru-RU" sz="2400" i="1" dirty="0">
                    <a:solidFill>
                      <a:prstClr val="black"/>
                    </a:solidFill>
                    <a:cs typeface="Times New Roman" pitchFamily="18" charset="0"/>
                  </a:rPr>
                  <a:t>ѱ</a:t>
                </a:r>
                <a:r>
                  <a:rPr lang="ru-RU" sz="2400" dirty="0" smtClean="0">
                    <a:cs typeface="Times New Roman" pitchFamily="18" charset="0"/>
                  </a:rPr>
                  <a:t> (</a:t>
                </a:r>
                <a:r>
                  <a:rPr lang="en-US" sz="2400" i="1" dirty="0" smtClean="0">
                    <a:cs typeface="Times New Roman" pitchFamily="18" charset="0"/>
                  </a:rPr>
                  <a:t>t</a:t>
                </a:r>
                <a:r>
                  <a:rPr lang="ru-RU" sz="2400" i="1" dirty="0" smtClean="0">
                    <a:cs typeface="Times New Roman" pitchFamily="18" charset="0"/>
                  </a:rPr>
                  <a:t>, </a:t>
                </a:r>
                <a:r>
                  <a:rPr lang="en-US" sz="2400" i="1" dirty="0">
                    <a:cs typeface="Times New Roman" pitchFamily="18" charset="0"/>
                  </a:rPr>
                  <a:t>s, </a:t>
                </a:r>
                <a:r>
                  <a:rPr lang="en-US" sz="2400" i="1" dirty="0" smtClean="0">
                    <a:cs typeface="Times New Roman" pitchFamily="18" charset="0"/>
                  </a:rPr>
                  <a:t>l</a:t>
                </a:r>
                <a:r>
                  <a:rPr lang="ru-RU" sz="2400" i="1" dirty="0" smtClean="0">
                    <a:cs typeface="Times New Roman" pitchFamily="18" charset="0"/>
                  </a:rPr>
                  <a:t>, </a:t>
                </a:r>
                <a:r>
                  <a:rPr lang="en-US" sz="2400" i="1" dirty="0" smtClean="0">
                    <a:cs typeface="Times New Roman" pitchFamily="18" charset="0"/>
                  </a:rPr>
                  <a:t>w</a:t>
                </a:r>
                <a:r>
                  <a:rPr lang="ru-RU" sz="2400" dirty="0" smtClean="0">
                    <a:cs typeface="Times New Roman" pitchFamily="18" charset="0"/>
                  </a:rPr>
                  <a:t>).</a:t>
                </a:r>
                <a:endParaRPr lang="ru-RU" sz="2400" dirty="0">
                  <a:cs typeface="Times New Roman" pitchFamily="18" charset="0"/>
                </a:endParaRPr>
              </a:p>
              <a:p>
                <a:pPr algn="just"/>
                <a:r>
                  <a:rPr lang="en-US" sz="2400" dirty="0" smtClean="0"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cs typeface="Times New Roman" pitchFamily="18" charset="0"/>
                  </a:rPr>
                  <a:t>Общей </a:t>
                </a:r>
                <a:r>
                  <a:rPr lang="ru-RU" sz="2400" dirty="0">
                    <a:cs typeface="Times New Roman" pitchFamily="18" charset="0"/>
                  </a:rPr>
                  <a:t>формой представления аналитической расчетной моде­ли является нелинейная вектор-функция с явной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ru-RU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𝜑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ru-RU" sz="2400" i="1" dirty="0">
                            <a:cs typeface="Times New Roman" pitchFamily="18" charset="0"/>
                          </a:rPr>
                          <m:t>ѱ</m:t>
                        </m:r>
                        <m:r>
                          <m:rPr>
                            <m:nor/>
                          </m:rPr>
                          <a:rPr lang="en-US" sz="2400" b="0" i="1" dirty="0" smtClean="0">
                            <a:cs typeface="Times New Roman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2400" dirty="0" smtClean="0"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cs typeface="Times New Roman" pitchFamily="18" charset="0"/>
                  </a:rPr>
                  <a:t>или </a:t>
                </a:r>
                <a:r>
                  <a:rPr lang="ru-RU" sz="2400" dirty="0">
                    <a:cs typeface="Times New Roman" pitchFamily="18" charset="0"/>
                  </a:rPr>
                  <a:t>неявной </a:t>
                </a:r>
                <a:r>
                  <a:rPr lang="en-US" sz="2400" dirty="0" smtClean="0">
                    <a:cs typeface="Times New Roman" pitchFamily="18" charset="0"/>
                  </a:rPr>
                  <a:t>[</a:t>
                </a:r>
                <a:r>
                  <a:rPr lang="en-US" sz="2400" b="1" i="1" dirty="0" smtClean="0">
                    <a:cs typeface="Times New Roman" pitchFamily="18" charset="0"/>
                  </a:rPr>
                  <a:t>F </a:t>
                </a:r>
                <a:r>
                  <a:rPr lang="en-US" sz="2400" dirty="0" smtClean="0">
                    <a:cs typeface="Times New Roman" pitchFamily="18" charset="0"/>
                  </a:rPr>
                  <a:t>(y, </a:t>
                </a:r>
                <a:r>
                  <a:rPr lang="ru-RU" sz="2400" b="1" i="1" cap="small" dirty="0" smtClean="0">
                    <a:cs typeface="Times New Roman" pitchFamily="18" charset="0"/>
                  </a:rPr>
                  <a:t>х,</a:t>
                </a:r>
                <a:r>
                  <a:rPr lang="en-US" sz="2400" b="1" i="1" dirty="0">
                    <a:cs typeface="Times New Roman" pitchFamily="18" charset="0"/>
                  </a:rPr>
                  <a:t> </a:t>
                </a:r>
                <a:r>
                  <a:rPr lang="en-US" sz="2400" b="1" i="1" dirty="0" smtClean="0">
                    <a:cs typeface="Times New Roman" pitchFamily="18" charset="0"/>
                  </a:rPr>
                  <a:t>q</a:t>
                </a:r>
                <a:r>
                  <a:rPr lang="en-US" sz="2400" b="1" i="1" dirty="0">
                    <a:cs typeface="Times New Roman" pitchFamily="18" charset="0"/>
                  </a:rPr>
                  <a:t>,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ru-RU" sz="2400" i="1" dirty="0">
                        <a:cs typeface="Times New Roman" pitchFamily="18" charset="0"/>
                      </a:rPr>
                      <m:t>ѱ</m:t>
                    </m:r>
                  </m:oMath>
                </a14:m>
                <a:r>
                  <a:rPr lang="ru-RU" sz="2400" dirty="0">
                    <a:cs typeface="Times New Roman" pitchFamily="18" charset="0"/>
                  </a:rPr>
                  <a:t>) = 0] функциональной зависимостью. Примерами аналитической модели являются линейные и нели­нейные алгебраические, дифференциальные и интегральные урав­нения и </a:t>
                </a:r>
                <a:endParaRPr lang="ru-RU" sz="2400" dirty="0" smtClean="0">
                  <a:cs typeface="Times New Roman" pitchFamily="18" charset="0"/>
                </a:endParaRPr>
              </a:p>
              <a:p>
                <a:pPr algn="just"/>
                <a:r>
                  <a:rPr lang="ru-RU" sz="2400" dirty="0" smtClean="0">
                    <a:cs typeface="Times New Roman" pitchFamily="18" charset="0"/>
                  </a:rPr>
                  <a:t>системы </a:t>
                </a:r>
                <a:r>
                  <a:rPr lang="ru-RU" sz="2400" dirty="0">
                    <a:cs typeface="Times New Roman" pitchFamily="18" charset="0"/>
                  </a:rPr>
                  <a:t>этих </a:t>
                </a:r>
                <a:r>
                  <a:rPr lang="ru-RU" sz="2400" dirty="0" smtClean="0">
                    <a:cs typeface="Times New Roman" pitchFamily="18" charset="0"/>
                  </a:rPr>
                  <a:t>уравнений</a:t>
                </a:r>
                <a:r>
                  <a:rPr lang="en-US" sz="2400" dirty="0">
                    <a:cs typeface="Times New Roman" pitchFamily="18" charset="0"/>
                  </a:rPr>
                  <a:t>.</a:t>
                </a:r>
                <a:endParaRPr lang="ru-RU" sz="2400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37" y="333137"/>
                <a:ext cx="8064896" cy="6524863"/>
              </a:xfrm>
              <a:prstGeom prst="rect">
                <a:avLst/>
              </a:prstGeom>
              <a:blipFill rotWithShape="1">
                <a:blip r:embed="rId3"/>
                <a:stretch>
                  <a:fillRect l="-1209" r="-1134" b="-12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019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611560" y="1412776"/>
                <a:ext cx="8136904" cy="4727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600" b="1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000" b="1" dirty="0" smtClean="0">
                    <a:solidFill>
                      <a:schemeClr val="accent1"/>
                    </a:solidFill>
                    <a:cs typeface="Times New Roman" pitchFamily="18" charset="0"/>
                  </a:rPr>
                  <a:t>Пример </a:t>
                </a:r>
                <a:r>
                  <a:rPr lang="en-US" sz="2000" b="1" dirty="0" smtClean="0">
                    <a:solidFill>
                      <a:schemeClr val="accent1"/>
                    </a:solidFill>
                    <a:cs typeface="Times New Roman" pitchFamily="18" charset="0"/>
                  </a:rPr>
                  <a:t>1</a:t>
                </a:r>
                <a:r>
                  <a:rPr lang="ru-RU" sz="2000" b="1" dirty="0" smtClean="0">
                    <a:solidFill>
                      <a:schemeClr val="accent1"/>
                    </a:solidFill>
                    <a:cs typeface="Times New Roman" pitchFamily="18" charset="0"/>
                  </a:rPr>
                  <a:t>.1</a:t>
                </a:r>
                <a:r>
                  <a:rPr lang="ru-RU" sz="2000" b="1" dirty="0">
                    <a:solidFill>
                      <a:schemeClr val="accent1"/>
                    </a:solidFill>
                    <a:cs typeface="Times New Roman" pitchFamily="18" charset="0"/>
                  </a:rPr>
                  <a:t>. </a:t>
                </a:r>
                <a:r>
                  <a:rPr lang="ru-RU" sz="2000" dirty="0">
                    <a:cs typeface="Times New Roman" pitchFamily="18" charset="0"/>
                  </a:rPr>
                  <a:t>Выполним аналитическое </a:t>
                </a:r>
                <a:r>
                  <a:rPr lang="ru-RU" sz="2000" dirty="0" smtClean="0">
                    <a:cs typeface="Times New Roman" pitchFamily="18" charset="0"/>
                  </a:rPr>
                  <a:t>описание электрической </a:t>
                </a:r>
                <a:r>
                  <a:rPr lang="ru-RU" sz="2000" dirty="0">
                    <a:cs typeface="Times New Roman" pitchFamily="18" charset="0"/>
                  </a:rPr>
                  <a:t>моде­ли процесса передачи помехи при топологии печатного монтажа, приве­денной на рис. </a:t>
                </a:r>
                <a:r>
                  <a:rPr lang="en-US" sz="2000" dirty="0" smtClean="0">
                    <a:cs typeface="Times New Roman" pitchFamily="18" charset="0"/>
                  </a:rPr>
                  <a:t>1</a:t>
                </a:r>
                <a:r>
                  <a:rPr lang="ru-RU" sz="2000" dirty="0" smtClean="0">
                    <a:cs typeface="Times New Roman" pitchFamily="18" charset="0"/>
                  </a:rPr>
                  <a:t>.1</a:t>
                </a:r>
                <a:r>
                  <a:rPr lang="ru-RU" sz="2000" dirty="0">
                    <a:cs typeface="Times New Roman" pitchFamily="18" charset="0"/>
                  </a:rPr>
                  <a:t>, </a:t>
                </a:r>
                <a:r>
                  <a:rPr lang="ru-RU" sz="2000" i="1" dirty="0">
                    <a:cs typeface="Times New Roman" pitchFamily="18" charset="0"/>
                  </a:rPr>
                  <a:t>а.</a:t>
                </a:r>
                <a:endParaRPr lang="ru-RU" sz="2000" dirty="0">
                  <a:cs typeface="Times New Roman" pitchFamily="18" charset="0"/>
                </a:endParaRPr>
              </a:p>
              <a:p>
                <a:pPr algn="just"/>
                <a:r>
                  <a:rPr lang="ru-RU" sz="2000" dirty="0">
                    <a:cs typeface="Times New Roman" pitchFamily="18" charset="0"/>
                  </a:rPr>
                  <a:t>В цепи, соединяющей элементы </a:t>
                </a:r>
                <a:r>
                  <a:rPr lang="ru-RU" sz="2000" i="1" dirty="0">
                    <a:cs typeface="Times New Roman" pitchFamily="18" charset="0"/>
                  </a:rPr>
                  <a:t>1</a:t>
                </a:r>
                <a:r>
                  <a:rPr lang="ru-RU" sz="2000" dirty="0">
                    <a:cs typeface="Times New Roman" pitchFamily="18" charset="0"/>
                  </a:rPr>
                  <a:t> и </a:t>
                </a:r>
                <a:r>
                  <a:rPr lang="ru-RU" sz="2000" i="1" dirty="0">
                    <a:cs typeface="Times New Roman" pitchFamily="18" charset="0"/>
                  </a:rPr>
                  <a:t>2,</a:t>
                </a:r>
                <a:r>
                  <a:rPr lang="ru-RU" sz="2000" dirty="0">
                    <a:cs typeface="Times New Roman" pitchFamily="18" charset="0"/>
                  </a:rPr>
                  <a:t> через ближние электрическое (</a:t>
                </a:r>
                <a:r>
                  <a:rPr lang="ru-RU" sz="2000" i="1" dirty="0" err="1" smtClean="0">
                    <a:cs typeface="Times New Roman" pitchFamily="18" charset="0"/>
                  </a:rPr>
                  <a:t>С</a:t>
                </a:r>
                <a:r>
                  <a:rPr lang="ru-RU" sz="2000" baseline="-25000" dirty="0" err="1">
                    <a:cs typeface="Times New Roman" pitchFamily="18" charset="0"/>
                  </a:rPr>
                  <a:t>пар</a:t>
                </a:r>
                <a:r>
                  <a:rPr lang="ru-RU" sz="2000" dirty="0" smtClean="0">
                    <a:cs typeface="Times New Roman" pitchFamily="18" charset="0"/>
                  </a:rPr>
                  <a:t>) и магнитное (</a:t>
                </a:r>
                <a:r>
                  <a:rPr lang="ru-RU" sz="2000" i="1" dirty="0" err="1" smtClean="0">
                    <a:cs typeface="Times New Roman" pitchFamily="18" charset="0"/>
                  </a:rPr>
                  <a:t>М</a:t>
                </a:r>
                <a:r>
                  <a:rPr lang="ru-RU" sz="2000" baseline="-25000" dirty="0" err="1" smtClean="0">
                    <a:cs typeface="Times New Roman" pitchFamily="18" charset="0"/>
                  </a:rPr>
                  <a:t>пар</a:t>
                </a:r>
                <a:r>
                  <a:rPr lang="ru-RU" sz="2000" dirty="0">
                    <a:cs typeface="Times New Roman" pitchFamily="18" charset="0"/>
                  </a:rPr>
                  <a:t>) поля возникает помеха от цепи, соединяющей элементы </a:t>
                </a:r>
                <a:r>
                  <a:rPr lang="ru-RU" sz="2000" i="1" dirty="0">
                    <a:cs typeface="Times New Roman" pitchFamily="18" charset="0"/>
                  </a:rPr>
                  <a:t>3</a:t>
                </a:r>
                <a:r>
                  <a:rPr lang="ru-RU" sz="2000" dirty="0">
                    <a:cs typeface="Times New Roman" pitchFamily="18" charset="0"/>
                  </a:rPr>
                  <a:t> и </a:t>
                </a:r>
                <a:r>
                  <a:rPr lang="ru-RU" sz="2000" i="1" dirty="0">
                    <a:cs typeface="Times New Roman" pitchFamily="18" charset="0"/>
                  </a:rPr>
                  <a:t>4.</a:t>
                </a:r>
                <a:r>
                  <a:rPr lang="ru-RU" sz="2000" dirty="0">
                    <a:cs typeface="Times New Roman" pitchFamily="18" charset="0"/>
                  </a:rPr>
                  <a:t> Параметры помехи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𝜑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cs typeface="Times New Roman" pitchFamily="18" charset="0"/>
                      </a:rPr>
                      <m:t>,  </m:t>
                    </m:r>
                    <m:sSub>
                      <m:sSubPr>
                        <m:ctrlPr>
                          <a:rPr lang="ru-RU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ea typeface="Cambria Math"/>
                            <a:cs typeface="Times New Roman" pitchFamily="18" charset="0"/>
                          </a:rPr>
                          <m:t>𝜑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cs typeface="Times New Roman" pitchFamily="18" charset="0"/>
                      </a:rPr>
                      <m:t>,  </m:t>
                    </m:r>
                    <m:sSub>
                      <m:sSubPr>
                        <m:ctrlPr>
                          <a:rPr lang="ru-RU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 </m:t>
                        </m:r>
                        <m:r>
                          <a:rPr lang="en-US" sz="2000" i="1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cs typeface="Times New Roman" pitchFamily="18" charset="0"/>
                      </a:rPr>
                      <m:t>,</m:t>
                    </m:r>
                    <m:sSub>
                      <m:sSubPr>
                        <m:ctrlPr>
                          <a:rPr lang="ru-RU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cs typeface="Times New Roman" pitchFamily="18" charset="0"/>
                          </a:rPr>
                          <m:t> </m:t>
                        </m:r>
                        <m:r>
                          <a:rPr lang="en-US" sz="2000" i="1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ea typeface="Cambria Math"/>
                            <a:cs typeface="Times New Roman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cs typeface="Times New Roman" pitchFamily="18" charset="0"/>
                      </a:rPr>
                      <m:t>,</m:t>
                    </m:r>
                  </m:oMath>
                </a14:m>
                <a:r>
                  <a:rPr lang="ru-RU" sz="2000" dirty="0" smtClean="0">
                    <a:cs typeface="Times New Roman" pitchFamily="18" charset="0"/>
                  </a:rPr>
                  <a:t>являются </a:t>
                </a:r>
                <a:r>
                  <a:rPr lang="ru-RU" sz="2000" dirty="0">
                    <a:cs typeface="Times New Roman" pitchFamily="18" charset="0"/>
                  </a:rPr>
                  <a:t>выходными параметрами модели</a:t>
                </a:r>
                <a:r>
                  <a:rPr lang="ru-RU" sz="2000" dirty="0" smtClean="0">
                    <a:cs typeface="Times New Roman" pitchFamily="18" charset="0"/>
                  </a:rPr>
                  <a:t>.</a:t>
                </a:r>
                <a:endParaRPr lang="en-US" sz="2000" dirty="0" smtClean="0">
                  <a:cs typeface="Times New Roman" pitchFamily="18" charset="0"/>
                </a:endParaRPr>
              </a:p>
              <a:p>
                <a:pPr algn="just"/>
                <a:r>
                  <a:rPr lang="ru-RU" sz="2000" dirty="0">
                    <a:cs typeface="Times New Roman" pitchFamily="18" charset="0"/>
                  </a:rPr>
                  <a:t>При принятых обозначениях параметры входных воздействий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dirty="0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dirty="0" smtClean="0"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2000" dirty="0">
                    <a:cs typeface="Times New Roman" pitchFamily="18" charset="0"/>
                  </a:rPr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2000" dirty="0" smtClean="0">
                    <a:cs typeface="Times New Roman" pitchFamily="18" charset="0"/>
                  </a:rPr>
                  <a:t>запишем </a:t>
                </a:r>
                <a:r>
                  <a:rPr lang="ru-RU" sz="2000" dirty="0">
                    <a:cs typeface="Times New Roman" pitchFamily="18" charset="0"/>
                  </a:rPr>
                  <a:t>в виде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cs typeface="Times New Roman" pitchFamily="18" charset="0"/>
                      </a:rPr>
                      <m:t>=</m:t>
                    </m:r>
                    <m:r>
                      <a:rPr lang="en-US" sz="2000" b="0" i="1" smtClean="0">
                        <a:cs typeface="Times New Roman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𝜑</m:t>
                        </m:r>
                      </m:e>
                      <m:sub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ea typeface="Cambria Math"/>
                        <a:cs typeface="Times New Roman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ea typeface="Cambria Math"/>
                            <a:cs typeface="Times New Roman" pitchFamily="18" charset="0"/>
                          </a:rPr>
                          <m:t>𝜑</m:t>
                        </m:r>
                      </m:e>
                      <m:sub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ea typeface="Cambria Math"/>
                            <a:cs typeface="Times New Roman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ea typeface="Cambria Math"/>
                        <a:cs typeface="Times New Roman" pitchFamily="18" charset="0"/>
                      </a:rPr>
                      <m:t>; </m:t>
                    </m:r>
                    <m:sSub>
                      <m:sSubPr>
                        <m:ctrlP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000" b="0" i="1" smtClean="0">
                        <a:ea typeface="Cambria Math"/>
                        <a:cs typeface="Times New Roman" pitchFamily="18" charset="0"/>
                      </a:rPr>
                      <m:t>𝐼</m:t>
                    </m:r>
                    <m:d>
                      <m:dPr>
                        <m:ctrlP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ea typeface="Cambria Math"/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ea typeface="Cambria Math"/>
                        <a:cs typeface="Times New Roman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ea typeface="Cambria Math"/>
                            <a:cs typeface="Times New Roman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b="0" i="1" smtClean="0"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ea typeface="Cambria Math"/>
                            <a:cs typeface="Times New Roman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ru-RU" sz="2000" dirty="0" smtClean="0">
                    <a:cs typeface="Times New Roman" pitchFamily="18" charset="0"/>
                  </a:rPr>
                  <a:t>, </a:t>
                </a:r>
                <a:r>
                  <a:rPr lang="ru-RU" sz="2000" dirty="0">
                    <a:cs typeface="Times New Roman" pitchFamily="18" charset="0"/>
                  </a:rPr>
                  <a:t>а </a:t>
                </a:r>
                <a:r>
                  <a:rPr lang="ru-RU" sz="2000" dirty="0" smtClean="0">
                    <a:cs typeface="Times New Roman" pitchFamily="18" charset="0"/>
                  </a:rPr>
                  <a:t>внутрен</a:t>
                </a:r>
                <a:r>
                  <a:rPr lang="ru-RU" sz="2000" dirty="0">
                    <a:cs typeface="Times New Roman" pitchFamily="18" charset="0"/>
                  </a:rPr>
                  <a:t>ние параметры в </a:t>
                </a:r>
                <a:r>
                  <a:rPr lang="ru-RU" sz="2000" dirty="0" smtClean="0">
                    <a:cs typeface="Times New Roman" pitchFamily="18" charset="0"/>
                  </a:rPr>
                  <a:t>виде</a:t>
                </a:r>
                <a:r>
                  <a:rPr lang="en-US" sz="2000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cs typeface="Times New Roman" pitchFamily="18" charset="0"/>
                      </a:rPr>
                      <m:t>,</m:t>
                    </m:r>
                  </m:oMath>
                </a14:m>
                <a:r>
                  <a:rPr lang="en-US" sz="2000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cs typeface="Times New Roman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cs typeface="Times New Roman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,  </m:t>
                        </m:r>
                        <m:r>
                          <a:rPr lang="en-US" sz="2000" i="1"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2000" dirty="0" smtClean="0">
                    <a:cs typeface="Times New Roman" pitchFamily="18" charset="0"/>
                  </a:rPr>
                  <a:t>. </a:t>
                </a:r>
                <a:r>
                  <a:rPr lang="ru-RU" sz="2000" dirty="0">
                    <a:cs typeface="Times New Roman" pitchFamily="18" charset="0"/>
                  </a:rPr>
                  <a:t>Тогда данную модель можно представить следующей системой уравнений в </a:t>
                </a:r>
                <a:r>
                  <a:rPr lang="ru-RU" sz="2000" dirty="0" smtClean="0">
                    <a:cs typeface="Times New Roman" pitchFamily="18" charset="0"/>
                  </a:rPr>
                  <a:t>операторной </a:t>
                </a:r>
                <a:r>
                  <a:rPr lang="ru-RU" sz="2000" dirty="0">
                    <a:cs typeface="Times New Roman" pitchFamily="18" charset="0"/>
                  </a:rPr>
                  <a:t>форме</a:t>
                </a:r>
                <a:r>
                  <a:rPr lang="ru-RU" sz="2000" dirty="0" smtClean="0">
                    <a:cs typeface="Times New Roman" pitchFamily="18" charset="0"/>
                  </a:rPr>
                  <a:t>:</a:t>
                </a:r>
                <a:endParaRPr lang="en-US" sz="2000" dirty="0" smtClean="0">
                  <a:cs typeface="Times New Roman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cs typeface="Times New Roman" pitchFamily="18" charset="0"/>
                      </a:rPr>
                      <m:t>(</m:t>
                    </m:r>
                    <m:r>
                      <a:rPr lang="en-US" sz="2000" b="0" i="1" smtClean="0">
                        <a:cs typeface="Times New Roman" pitchFamily="18" charset="0"/>
                      </a:rPr>
                      <m:t>𝑠</m:t>
                    </m:r>
                    <m:r>
                      <a:rPr lang="en-US" sz="2000" b="0" i="1" smtClean="0">
                        <a:cs typeface="Times New Roman" pitchFamily="18" charset="0"/>
                      </a:rPr>
                      <m:t>)+</m:t>
                    </m:r>
                    <m:sSub>
                      <m:sSubPr>
                        <m:ctrlPr>
                          <a:rPr lang="en-US" sz="2000" b="0" i="1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cs typeface="Times New Roman" pitchFamily="18" charset="0"/>
                      </a:rPr>
                      <m:t>(</m:t>
                    </m:r>
                    <m:r>
                      <a:rPr lang="en-US" sz="2000" b="0" i="1" smtClean="0">
                        <a:cs typeface="Times New Roman" pitchFamily="18" charset="0"/>
                      </a:rPr>
                      <m:t>𝑠</m:t>
                    </m:r>
                    <m:r>
                      <a:rPr lang="en-US" sz="2000" b="0" i="1" smtClean="0"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cs typeface="Times New Roman" pitchFamily="18" charset="0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dirty="0" smtClean="0"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b="0" i="1" dirty="0" smtClean="0"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cs typeface="Times New Roman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dirty="0" smtClean="0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dirty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dirty="0" smtClean="0">
                            <a:cs typeface="Times New Roman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US" sz="2000" i="1" dirty="0"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cs typeface="Times New Roman" pitchFamily="18" charset="0"/>
                          </a:rPr>
                          <m:t>𝑠</m:t>
                        </m:r>
                      </m:e>
                    </m:d>
                    <m:sSup>
                      <m:sSupPr>
                        <m:ctrlPr>
                          <a:rPr lang="en-US" sz="2000" i="1" dirty="0" smtClean="0">
                            <a:cs typeface="Times New Roman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000" i="1" dirty="0"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a:rPr lang="en-US" sz="2000" i="1" dirty="0">
                                <a:cs typeface="Times New Roman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i="1" dirty="0">
                                <a:cs typeface="Times New Roman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i="1" dirty="0">
                            <a:cs typeface="Times New Roman" pitchFamily="18" charset="0"/>
                          </a:rPr>
                          <m:t>𝑠</m:t>
                        </m:r>
                        <m:r>
                          <a:rPr lang="en-US" sz="2000" i="1" dirty="0">
                            <a:cs typeface="Times New Roman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i="1" dirty="0"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cs typeface="Times New Roman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i="1" dirty="0">
                                <a:cs typeface="Times New Roman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sz="2000" i="1" dirty="0">
                            <a:cs typeface="Times New Roman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ru-RU" sz="2000" dirty="0">
                            <a:cs typeface="Times New Roman" pitchFamily="18" charset="0"/>
                          </a:rPr>
                          <m:t> </m:t>
                        </m:r>
                      </m:e>
                      <m:sup>
                        <m:r>
                          <a:rPr lang="en-US" sz="2000" b="0" i="1" dirty="0" smtClean="0">
                            <a:cs typeface="Times New Roman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000" i="1" dirty="0" smtClean="0">
                  <a:cs typeface="Times New Roman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dirty="0" smtClean="0">
                            <a:cs typeface="Times New Roman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US" sz="2000" i="1" dirty="0"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cs typeface="Times New Roman" pitchFamily="18" charset="0"/>
                          </a:rPr>
                          <m:t>𝑠</m:t>
                        </m:r>
                      </m:e>
                    </m:d>
                    <m:r>
                      <a:rPr lang="en-US" sz="2000" i="1" dirty="0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dirty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dirty="0" smtClean="0"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 dirty="0"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cs typeface="Times New Roman" pitchFamily="18" charset="0"/>
                          </a:rPr>
                          <m:t>𝑠</m:t>
                        </m:r>
                      </m:e>
                    </m:d>
                    <m:sSub>
                      <m:sSubPr>
                        <m:ctrlPr>
                          <a:rPr lang="en-US" sz="2000" i="1" dirty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000" i="1" dirty="0"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 dirty="0"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cs typeface="Times New Roman" pitchFamily="18" charset="0"/>
                      </a:rPr>
                      <m:t>𝑠</m:t>
                    </m:r>
                    <m:r>
                      <a:rPr lang="en-US" sz="2000" i="1" dirty="0">
                        <a:cs typeface="Times New Roman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 dirty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 dirty="0"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cs typeface="Times New Roman" pitchFamily="18" charset="0"/>
                      </a:rPr>
                      <m:t> </m:t>
                    </m:r>
                    <m:sSub>
                      <m:sSubPr>
                        <m:ctrlPr>
                          <a:rPr lang="ru-RU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cs typeface="Times New Roman" pitchFamily="18" charset="0"/>
                          </a:rPr>
                          <m:t> </m:t>
                        </m:r>
                        <m:r>
                          <a:rPr lang="en-US" sz="2000" i="1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cs typeface="Times New Roman" pitchFamily="18" charset="0"/>
                          </a:rPr>
                          <m:t>𝑠</m:t>
                        </m:r>
                      </m:e>
                    </m:d>
                    <m:r>
                      <a:rPr lang="en-US" sz="2000" i="1">
                        <a:cs typeface="Times New Roman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cs typeface="Times New Roman" pitchFamily="18" charset="0"/>
                      </a:rPr>
                      <m:t>(</m:t>
                    </m:r>
                    <m:r>
                      <a:rPr lang="en-US" sz="2000" i="1">
                        <a:cs typeface="Times New Roman" pitchFamily="18" charset="0"/>
                      </a:rPr>
                      <m:t>𝑠</m:t>
                    </m:r>
                    <m:r>
                      <a:rPr lang="en-US" sz="2000" i="1">
                        <a:cs typeface="Times New Roman" pitchFamily="18" charset="0"/>
                      </a:rPr>
                      <m:t>)+</m:t>
                    </m:r>
                    <m:sSub>
                      <m:sSubPr>
                        <m:ctrlPr>
                          <a:rPr lang="en-US" sz="2000" i="1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cs typeface="Times New Roman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cs typeface="Times New Roman" pitchFamily="18" charset="0"/>
                      </a:rPr>
                      <m:t>(</m:t>
                    </m:r>
                    <m:r>
                      <a:rPr lang="en-US" sz="2000" i="1">
                        <a:cs typeface="Times New Roman" pitchFamily="18" charset="0"/>
                      </a:rPr>
                      <m:t>𝑠</m:t>
                    </m:r>
                    <m:r>
                      <a:rPr lang="en-US" sz="2000" i="1">
                        <a:cs typeface="Times New Roman" pitchFamily="18" charset="0"/>
                      </a:rPr>
                      <m:t>)</m:t>
                    </m:r>
                  </m:oMath>
                </a14:m>
                <a:endParaRPr lang="ru-RU" sz="2000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136904" cy="4727704"/>
              </a:xfrm>
              <a:prstGeom prst="rect">
                <a:avLst/>
              </a:prstGeom>
              <a:blipFill rotWithShape="1">
                <a:blip r:embed="rId3"/>
                <a:stretch>
                  <a:fillRect l="-749" r="-8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92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1" y="1556792"/>
            <a:ext cx="9144000" cy="30404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3608" y="4460528"/>
            <a:ext cx="63727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cs typeface="Times New Roman" pitchFamily="18" charset="0"/>
              </a:rPr>
              <a:t>Рис. </a:t>
            </a:r>
            <a:r>
              <a:rPr lang="en-US" sz="2000" dirty="0" smtClean="0">
                <a:cs typeface="Times New Roman" pitchFamily="18" charset="0"/>
              </a:rPr>
              <a:t>1</a:t>
            </a:r>
            <a:r>
              <a:rPr lang="ru-RU" sz="2000" dirty="0" smtClean="0">
                <a:cs typeface="Times New Roman" pitchFamily="18" charset="0"/>
              </a:rPr>
              <a:t>.1</a:t>
            </a:r>
            <a:r>
              <a:rPr lang="ru-RU" sz="2000" dirty="0">
                <a:cs typeface="Times New Roman" pitchFamily="18" charset="0"/>
              </a:rPr>
              <a:t>. Виды возмущений в РЭС:</a:t>
            </a:r>
          </a:p>
          <a:p>
            <a:pPr algn="just"/>
            <a:r>
              <a:rPr lang="ru-RU" sz="2000" dirty="0">
                <a:cs typeface="Times New Roman" pitchFamily="18" charset="0"/>
              </a:rPr>
              <a:t>а — электрическая помеха; б — кинематическое возбуждение колебаний </a:t>
            </a:r>
            <a:r>
              <a:rPr lang="ru-RU" sz="2000" dirty="0" smtClean="0">
                <a:cs typeface="Times New Roman" pitchFamily="18" charset="0"/>
              </a:rPr>
              <a:t>конструкции</a:t>
            </a:r>
            <a:r>
              <a:rPr lang="ru-RU" sz="2000" dirty="0">
                <a:cs typeface="Times New Roman" pitchFamily="18" charset="0"/>
              </a:rPr>
              <a:t>; в — тепловое воздействие в процессе пайки элемента; 1...4 — элементы</a:t>
            </a:r>
          </a:p>
          <a:p>
            <a:pPr algn="just"/>
            <a:r>
              <a:rPr lang="ru-RU" sz="2000" dirty="0">
                <a:cs typeface="Times New Roman" pitchFamily="18" charset="0"/>
              </a:rPr>
              <a:t>схемы</a:t>
            </a:r>
          </a:p>
        </p:txBody>
      </p:sp>
    </p:spTree>
    <p:extLst>
      <p:ext uri="{BB962C8B-B14F-4D97-AF65-F5344CB8AC3E}">
        <p14:creationId xmlns:p14="http://schemas.microsoft.com/office/powerpoint/2010/main" val="23360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628800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Пример </a:t>
            </a:r>
            <a:r>
              <a:rPr lang="en-US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.2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cs typeface="Times New Roman" pitchFamily="18" charset="0"/>
              </a:rPr>
              <a:t>Для модели механической системы с сосредоточенной массой т и одной степенью свободы, приведенной на рис. </a:t>
            </a:r>
            <a:r>
              <a:rPr lang="en-US" sz="2400" dirty="0" smtClean="0">
                <a:cs typeface="Times New Roman" pitchFamily="18" charset="0"/>
              </a:rPr>
              <a:t>1</a:t>
            </a:r>
            <a:r>
              <a:rPr lang="ru-RU" sz="2400" dirty="0" smtClean="0">
                <a:cs typeface="Times New Roman" pitchFamily="18" charset="0"/>
              </a:rPr>
              <a:t>.1</a:t>
            </a:r>
            <a:r>
              <a:rPr lang="ru-RU" sz="2400" dirty="0">
                <a:cs typeface="Times New Roman" pitchFamily="18" charset="0"/>
              </a:rPr>
              <a:t>, б, </a:t>
            </a:r>
            <a:r>
              <a:rPr lang="ru-RU" sz="2400" dirty="0" smtClean="0">
                <a:cs typeface="Times New Roman" pitchFamily="18" charset="0"/>
              </a:rPr>
              <a:t>аналитическим </a:t>
            </a:r>
            <a:r>
              <a:rPr lang="ru-RU" sz="2400" dirty="0">
                <a:cs typeface="Times New Roman" pitchFamily="18" charset="0"/>
              </a:rPr>
              <a:t>описанием процесса вынужденных колебаний </a:t>
            </a:r>
            <a:r>
              <a:rPr lang="ru-RU" sz="2400" i="1" dirty="0">
                <a:cs typeface="Times New Roman" pitchFamily="18" charset="0"/>
              </a:rPr>
              <a:t>y(t)</a:t>
            </a:r>
            <a:r>
              <a:rPr lang="ru-RU" sz="2400" dirty="0">
                <a:cs typeface="Times New Roman" pitchFamily="18" charset="0"/>
              </a:rPr>
              <a:t> при </a:t>
            </a:r>
            <a:r>
              <a:rPr lang="ru-RU" sz="2400" dirty="0" smtClean="0">
                <a:cs typeface="Times New Roman" pitchFamily="18" charset="0"/>
              </a:rPr>
              <a:t>кинематическом </a:t>
            </a:r>
            <a:r>
              <a:rPr lang="ru-RU" sz="2400" dirty="0">
                <a:cs typeface="Times New Roman" pitchFamily="18" charset="0"/>
              </a:rPr>
              <a:t>возбуждении </a:t>
            </a:r>
            <a:r>
              <a:rPr lang="ru-RU" sz="2400" i="1" dirty="0" smtClean="0">
                <a:cs typeface="Times New Roman" pitchFamily="18" charset="0"/>
              </a:rPr>
              <a:t>х(</a:t>
            </a:r>
            <a:r>
              <a:rPr lang="en-US" sz="2400" i="1" dirty="0" smtClean="0">
                <a:cs typeface="Times New Roman" pitchFamily="18" charset="0"/>
              </a:rPr>
              <a:t>t</a:t>
            </a:r>
            <a:r>
              <a:rPr lang="ru-RU" sz="2400" i="1" dirty="0" smtClean="0">
                <a:cs typeface="Times New Roman" pitchFamily="18" charset="0"/>
              </a:rPr>
              <a:t>) </a:t>
            </a:r>
            <a:r>
              <a:rPr lang="ru-RU" sz="2400" dirty="0">
                <a:cs typeface="Times New Roman" pitchFamily="18" charset="0"/>
              </a:rPr>
              <a:t>будет дифференциальное уравнение для сил инерции, трения, упругости и внешней силы, выраженных через </a:t>
            </a:r>
            <a:r>
              <a:rPr lang="ru-RU" sz="2400" dirty="0" smtClean="0">
                <a:cs typeface="Times New Roman" pitchFamily="18" charset="0"/>
              </a:rPr>
              <a:t>параметры </a:t>
            </a:r>
            <a:r>
              <a:rPr lang="ru-RU" sz="2400" dirty="0">
                <a:cs typeface="Times New Roman" pitchFamily="18" charset="0"/>
              </a:rPr>
              <a:t>движения и внутренние параметры системы: </a:t>
            </a:r>
            <a:r>
              <a:rPr lang="en-US" sz="2400" i="1" dirty="0" smtClean="0">
                <a:cs typeface="Times New Roman" pitchFamily="18" charset="0"/>
              </a:rPr>
              <a:t>my+</a:t>
            </a:r>
            <a:r>
              <a:rPr lang="el-GR" sz="2400" i="1" dirty="0" smtClean="0">
                <a:cs typeface="Times New Roman" pitchFamily="18" charset="0"/>
              </a:rPr>
              <a:t>β</a:t>
            </a:r>
            <a:r>
              <a:rPr lang="en-US" sz="2400" i="1" dirty="0" err="1" smtClean="0">
                <a:cs typeface="Times New Roman" pitchFamily="18" charset="0"/>
              </a:rPr>
              <a:t>y+ky</a:t>
            </a:r>
            <a:r>
              <a:rPr lang="en-US" sz="2400" i="1" dirty="0" smtClean="0">
                <a:cs typeface="Times New Roman" pitchFamily="18" charset="0"/>
              </a:rPr>
              <a:t>=</a:t>
            </a:r>
            <a:r>
              <a:rPr lang="el-GR" sz="2400" i="1" dirty="0" smtClean="0">
                <a:cs typeface="Times New Roman" pitchFamily="18" charset="0"/>
              </a:rPr>
              <a:t>β</a:t>
            </a:r>
            <a:r>
              <a:rPr lang="en-US" sz="2400" i="1" dirty="0" err="1" smtClean="0">
                <a:cs typeface="Times New Roman" pitchFamily="18" charset="0"/>
              </a:rPr>
              <a:t>x+kx</a:t>
            </a:r>
            <a:r>
              <a:rPr lang="en-US" sz="2400" i="1" dirty="0" smtClean="0">
                <a:cs typeface="Times New Roman" pitchFamily="18" charset="0"/>
              </a:rPr>
              <a:t>.</a:t>
            </a:r>
            <a:endParaRPr lang="ru-RU" sz="2400" i="1" dirty="0"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75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395536" y="917944"/>
                <a:ext cx="8618860" cy="46633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b="1" dirty="0" smtClean="0">
                    <a:latin typeface="Times New Roman" pitchFamily="18" charset="0"/>
                    <a:cs typeface="Times New Roman" pitchFamily="18" charset="0"/>
                  </a:rPr>
                  <a:t>	    </a:t>
                </a:r>
                <a:r>
                  <a:rPr lang="ru-RU" sz="2400" b="1" dirty="0" smtClean="0">
                    <a:cs typeface="Times New Roman" pitchFamily="18" charset="0"/>
                  </a:rPr>
                  <a:t> </a:t>
                </a:r>
                <a:r>
                  <a:rPr lang="ru-RU" sz="2000" b="1" dirty="0" smtClean="0">
                    <a:solidFill>
                      <a:schemeClr val="accent1"/>
                    </a:solidFill>
                    <a:cs typeface="Times New Roman" pitchFamily="18" charset="0"/>
                  </a:rPr>
                  <a:t>Пример </a:t>
                </a:r>
                <a:r>
                  <a:rPr lang="en-US" sz="2000" b="1" dirty="0">
                    <a:solidFill>
                      <a:schemeClr val="accent1"/>
                    </a:solidFill>
                    <a:cs typeface="Times New Roman" pitchFamily="18" charset="0"/>
                  </a:rPr>
                  <a:t>1</a:t>
                </a:r>
                <a:r>
                  <a:rPr lang="ru-RU" sz="2000" b="1" dirty="0">
                    <a:solidFill>
                      <a:schemeClr val="accent1"/>
                    </a:solidFill>
                    <a:cs typeface="Times New Roman" pitchFamily="18" charset="0"/>
                  </a:rPr>
                  <a:t>.3. </a:t>
                </a:r>
                <a:r>
                  <a:rPr lang="ru-RU" sz="2000" dirty="0">
                    <a:cs typeface="Times New Roman" pitchFamily="18" charset="0"/>
                  </a:rPr>
                  <a:t>Для модели на рис. </a:t>
                </a:r>
                <a:r>
                  <a:rPr lang="en-US" sz="2000" dirty="0">
                    <a:cs typeface="Times New Roman" pitchFamily="18" charset="0"/>
                  </a:rPr>
                  <a:t>1</a:t>
                </a:r>
                <a:r>
                  <a:rPr lang="ru-RU" sz="2000" dirty="0">
                    <a:cs typeface="Times New Roman" pitchFamily="18" charset="0"/>
                  </a:rPr>
                  <a:t>.1, в процесса </a:t>
                </a:r>
                <a:r>
                  <a:rPr lang="ru-RU" sz="2000" dirty="0" smtClean="0">
                    <a:cs typeface="Times New Roman" pitchFamily="18" charset="0"/>
                  </a:rPr>
                  <a:t>теплопередачи</a:t>
                </a:r>
                <a:r>
                  <a:rPr lang="ru-RU" sz="2000" dirty="0">
                    <a:cs typeface="Times New Roman" pitchFamily="18" charset="0"/>
                  </a:rPr>
                  <a:t>, возникающего при облуживании припоем (П) выводов транзистора (Т), выходным параметром является температура вывода </a:t>
                </a:r>
                <a:r>
                  <a:rPr lang="ru-RU" sz="2000" dirty="0" err="1">
                    <a:cs typeface="Times New Roman" pitchFamily="18" charset="0"/>
                  </a:rPr>
                  <a:t>Тв</a:t>
                </a:r>
                <a:r>
                  <a:rPr lang="ru-RU" sz="2000" dirty="0">
                    <a:cs typeface="Times New Roman" pitchFamily="18" charset="0"/>
                  </a:rPr>
                  <a:t> у основания транзистора, входными воздействиями — температура припоя </a:t>
                </a:r>
                <a:r>
                  <a:rPr lang="ru-RU" sz="2000" dirty="0" err="1">
                    <a:cs typeface="Times New Roman" pitchFamily="18" charset="0"/>
                  </a:rPr>
                  <a:t>Т</a:t>
                </a:r>
                <a:r>
                  <a:rPr lang="ru-RU" sz="2000" baseline="-25000" dirty="0" err="1">
                    <a:cs typeface="Times New Roman" pitchFamily="18" charset="0"/>
                  </a:rPr>
                  <a:t>п</a:t>
                </a:r>
                <a:r>
                  <a:rPr lang="ru-RU" sz="2000" dirty="0">
                    <a:cs typeface="Times New Roman" pitchFamily="18" charset="0"/>
                  </a:rPr>
                  <a:t> и время пайки </a:t>
                </a:r>
                <a:r>
                  <a:rPr lang="ru-RU" sz="2000" dirty="0" err="1">
                    <a:cs typeface="Times New Roman" pitchFamily="18" charset="0"/>
                  </a:rPr>
                  <a:t>t</a:t>
                </a:r>
                <a:r>
                  <a:rPr lang="ru-RU" sz="2000" baseline="-25000" dirty="0" err="1">
                    <a:cs typeface="Times New Roman" pitchFamily="18" charset="0"/>
                  </a:rPr>
                  <a:t>п</a:t>
                </a:r>
                <a:r>
                  <a:rPr lang="ru-RU" sz="2000" dirty="0">
                    <a:cs typeface="Times New Roman" pitchFamily="18" charset="0"/>
                  </a:rPr>
                  <a:t>, внутренними параметрами — длина вывода </a:t>
                </a:r>
                <a:r>
                  <a:rPr lang="en-US" sz="2000" i="1" dirty="0">
                    <a:cs typeface="Times New Roman" pitchFamily="18" charset="0"/>
                  </a:rPr>
                  <a:t>l</a:t>
                </a:r>
                <a:r>
                  <a:rPr lang="ru-RU" sz="2000" baseline="-25000" dirty="0">
                    <a:cs typeface="Times New Roman" pitchFamily="18" charset="0"/>
                  </a:rPr>
                  <a:t>в</a:t>
                </a:r>
                <a:r>
                  <a:rPr lang="ru-RU" sz="2000" i="1" dirty="0">
                    <a:cs typeface="Times New Roman" pitchFamily="18" charset="0"/>
                  </a:rPr>
                  <a:t> </a:t>
                </a:r>
                <a:r>
                  <a:rPr lang="ru-RU" sz="2000" dirty="0">
                    <a:cs typeface="Times New Roman" pitchFamily="18" charset="0"/>
                  </a:rPr>
                  <a:t>и параметры припоя: теплопроводность </a:t>
                </a:r>
                <a:r>
                  <a:rPr lang="el-GR" sz="2000" dirty="0">
                    <a:cs typeface="Times New Roman" pitchFamily="18" charset="0"/>
                  </a:rPr>
                  <a:t>λ</a:t>
                </a:r>
                <a:r>
                  <a:rPr lang="ru-RU" sz="2000" baseline="-25000" dirty="0">
                    <a:cs typeface="Times New Roman" pitchFamily="18" charset="0"/>
                  </a:rPr>
                  <a:t>п</a:t>
                </a:r>
                <a:r>
                  <a:rPr lang="ru-RU" sz="2000" dirty="0">
                    <a:cs typeface="Times New Roman" pitchFamily="18" charset="0"/>
                  </a:rPr>
                  <a:t>, теплоемкость </a:t>
                </a:r>
                <a:r>
                  <a:rPr lang="ru-RU" sz="2000" dirty="0" err="1">
                    <a:cs typeface="Times New Roman" pitchFamily="18" charset="0"/>
                  </a:rPr>
                  <a:t>сп</a:t>
                </a:r>
                <a:r>
                  <a:rPr lang="ru-RU" sz="2000" dirty="0">
                    <a:cs typeface="Times New Roman" pitchFamily="18" charset="0"/>
                  </a:rPr>
                  <a:t> и коэффициент объемного расширения </a:t>
                </a:r>
                <a:r>
                  <a:rPr lang="el-GR" sz="2000" dirty="0">
                    <a:cs typeface="Times New Roman" pitchFamily="18" charset="0"/>
                  </a:rPr>
                  <a:t>β</a:t>
                </a:r>
                <a:r>
                  <a:rPr lang="ru-RU" sz="2000" baseline="-25000" dirty="0">
                    <a:cs typeface="Times New Roman" pitchFamily="18" charset="0"/>
                  </a:rPr>
                  <a:t>п</a:t>
                </a:r>
                <a:r>
                  <a:rPr lang="ru-RU" sz="2000" dirty="0">
                    <a:cs typeface="Times New Roman" pitchFamily="18" charset="0"/>
                  </a:rPr>
                  <a:t>.</a:t>
                </a:r>
              </a:p>
              <a:p>
                <a:pPr algn="just"/>
                <a:r>
                  <a:rPr lang="ru-RU" sz="2000" dirty="0" smtClean="0">
                    <a:cs typeface="Times New Roman" pitchFamily="18" charset="0"/>
                  </a:rPr>
                  <a:t>	Тогда описать процесс теплопередачи можно уравнением вида</a:t>
                </a:r>
                <a:r>
                  <a:rPr lang="en-US" sz="2000" dirty="0" smtClean="0">
                    <a:cs typeface="Times New Roman" pitchFamily="18" charset="0"/>
                  </a:rPr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ru-RU" sz="2000" b="0" i="1" smtClean="0">
                              <a:latin typeface="Cambria Math"/>
                              <a:cs typeface="Times New Roman" pitchFamily="18" charset="0"/>
                            </a:rPr>
                            <m:t>П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  <m:t>1=</m:t>
                          </m:r>
                          <m: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  <m:t>𝑒𝑟𝑓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2000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ru-RU" sz="2000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п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sz="2000" dirty="0">
                                              <a:latin typeface="Times New Roman" pitchFamily="18" charset="0"/>
                                              <a:cs typeface="Times New Roman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lang="ru-RU" sz="2000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п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/</m:t>
                                      </m:r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ru-RU" sz="2000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п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/>
                                              <a:ea typeface="Cambria Math"/>
                                              <a:cs typeface="Times New Roman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ru-RU" sz="2000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п</m:t>
                                          </m:r>
                                        </m:sub>
                                      </m:sSub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d>
                      <m:r>
                        <a:rPr lang="ru-RU" sz="2000" b="0" i="0" smtClean="0">
                          <a:latin typeface="Cambria Math"/>
                          <a:cs typeface="Times New Roman" pitchFamily="18" charset="0"/>
                        </a:rPr>
                        <m:t>,</m:t>
                      </m:r>
                    </m:oMath>
                  </m:oMathPara>
                </a14:m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ru-RU" sz="2000" dirty="0">
                    <a:latin typeface="Times New Roman" pitchFamily="18" charset="0"/>
                    <a:cs typeface="Times New Roman" pitchFamily="18" charset="0"/>
                  </a:rPr>
                  <a:t>где интеграл </a:t>
                </a:r>
                <a:r>
                  <a:rPr lang="ru-RU" sz="2000" dirty="0" smtClean="0">
                    <a:latin typeface="Times New Roman" pitchFamily="18" charset="0"/>
                    <a:cs typeface="Times New Roman" pitchFamily="18" charset="0"/>
                  </a:rPr>
                  <a:t>вероятности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  <a:cs typeface="Times New Roman" pitchFamily="18" charset="0"/>
                            </a:rPr>
                            <m:t>erf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cs typeface="Times New Roman" pitchFamily="18" charset="0"/>
                                </a:rPr>
                                <m:t>.</m:t>
                              </m:r>
                            </m:e>
                          </m:d>
                        </m:e>
                      </m:func>
                      <m:r>
                        <a:rPr lang="en-US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ctrlP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  <m:t>(.)</m:t>
                          </m:r>
                        </m:sup>
                        <m:e>
                          <m:func>
                            <m:funcPr>
                              <m:ctrlPr>
                                <a:rPr lang="en-US" sz="2000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/>
                                  <a:cs typeface="Times New Roman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func>
                          <m:r>
                            <a:rPr lang="en-US" sz="2000" b="0" i="1" smtClean="0">
                              <a:latin typeface="Cambria Math"/>
                              <a:cs typeface="Times New Roman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917944"/>
                <a:ext cx="8618860" cy="4663393"/>
              </a:xfrm>
              <a:prstGeom prst="rect">
                <a:avLst/>
              </a:prstGeom>
              <a:blipFill rotWithShape="1">
                <a:blip r:embed="rId3"/>
                <a:stretch>
                  <a:fillRect l="-778" r="-7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2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980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467544" y="1196752"/>
                <a:ext cx="8352928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cs typeface="Times New Roman" pitchFamily="18" charset="0"/>
                  </a:rPr>
                  <a:t>Под структурной расчетной моделью по­нимают математическую модель, представленную в виде функци­ональной схемы или направленного графа (рис. </a:t>
                </a:r>
                <a:r>
                  <a:rPr lang="ru-RU" sz="2400" dirty="0" smtClean="0">
                    <a:cs typeface="Times New Roman" pitchFamily="18" charset="0"/>
                  </a:rPr>
                  <a:t>1.2</a:t>
                </a:r>
                <a:r>
                  <a:rPr lang="ru-RU" sz="2400" dirty="0" smtClean="0">
                    <a:cs typeface="Times New Roman" pitchFamily="18" charset="0"/>
                  </a:rPr>
                  <a:t>).</a:t>
                </a:r>
              </a:p>
              <a:p>
                <a:pPr algn="just"/>
                <a:r>
                  <a:rPr lang="ru-RU" sz="2400" dirty="0" smtClean="0">
                    <a:cs typeface="Times New Roman" pitchFamily="18" charset="0"/>
                  </a:rPr>
                  <a:t>	Такая </a:t>
                </a:r>
                <a:r>
                  <a:rPr lang="ru-RU" sz="2400" dirty="0">
                    <a:cs typeface="Times New Roman" pitchFamily="18" charset="0"/>
                  </a:rPr>
                  <a:t>модель описывает внутреннее строение изделия с уче­том последовательности преобразования в нем переменных и в соответствии с принятыми причинно-следственными связями в протекающих физических процессах. Структурная модель </a:t>
                </a:r>
                <a:r>
                  <a:rPr lang="ru-RU" sz="2400" dirty="0" smtClean="0">
                    <a:cs typeface="Times New Roman" pitchFamily="18" charset="0"/>
                  </a:rPr>
                  <a:t>раскрывает </a:t>
                </a:r>
                <a:r>
                  <a:rPr lang="ru-RU" sz="2400" dirty="0">
                    <a:cs typeface="Times New Roman" pitchFamily="18" charset="0"/>
                  </a:rPr>
                  <a:t>общее операторное описание </a:t>
                </a:r>
                <a:r>
                  <a:rPr lang="el-GR" sz="2400" dirty="0" smtClean="0">
                    <a:cs typeface="Times New Roman" pitchFamily="18" charset="0"/>
                  </a:rPr>
                  <a:t>Υ</a:t>
                </a:r>
                <a:r>
                  <a:rPr lang="ru-RU" sz="2400" dirty="0" smtClean="0">
                    <a:cs typeface="Times New Roman" pitchFamily="18" charset="0"/>
                  </a:rPr>
                  <a:t>(</a:t>
                </a:r>
                <a:r>
                  <a:rPr lang="el-GR" sz="2400" dirty="0">
                    <a:cs typeface="Times New Roman" pitchFamily="18" charset="0"/>
                  </a:rPr>
                  <a:t>ψ</a:t>
                </a:r>
                <a:r>
                  <a:rPr lang="ru-RU" sz="2400" dirty="0" smtClean="0">
                    <a:cs typeface="Times New Roman" pitchFamily="18" charset="0"/>
                  </a:rPr>
                  <a:t>) </a:t>
                </a:r>
                <a:r>
                  <a:rPr lang="ru-RU" sz="2400" dirty="0">
                    <a:cs typeface="Times New Roman" pitchFamily="18" charset="0"/>
                  </a:rPr>
                  <a:t>процесса через множе­ство </a:t>
                </a:r>
                <a:r>
                  <a:rPr lang="ru-RU" sz="2400" dirty="0" smtClean="0">
                    <a:cs typeface="Times New Roman" pitchFamily="18" charset="0"/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/>
                        </m:ctrlPr>
                      </m:sSubPr>
                      <m:e>
                        <m:r>
                          <a:rPr lang="en-US" sz="2400" b="0" i="1" smtClean="0"/>
                          <m:t>𝑊</m:t>
                        </m:r>
                      </m:e>
                      <m:sub>
                        <m:r>
                          <a:rPr lang="en-US" sz="2400" b="0" i="1" smtClean="0"/>
                          <m:t>1</m:t>
                        </m:r>
                      </m:sub>
                    </m:sSub>
                  </m:oMath>
                </a14:m>
                <a:r>
                  <a:rPr lang="ru-RU" sz="2400" i="1" dirty="0" smtClean="0">
                    <a:cs typeface="Times New Roman" pitchFamily="18" charset="0"/>
                  </a:rPr>
                  <a:t>}</a:t>
                </a:r>
                <a:r>
                  <a:rPr lang="ru-RU" sz="2400" dirty="0" smtClean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других математических операторов, характеризующих протекание этого процесса в отдельных частях изделия.</a:t>
                </a:r>
              </a:p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196752"/>
                <a:ext cx="8352928" cy="4893647"/>
              </a:xfrm>
              <a:prstGeom prst="rect">
                <a:avLst/>
              </a:prstGeom>
              <a:blipFill rotWithShape="1">
                <a:blip r:embed="rId3"/>
                <a:stretch>
                  <a:fillRect l="-1168" t="-996" r="-10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334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720840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На </a:t>
            </a:r>
            <a:r>
              <a:rPr lang="ru-RU" sz="2400" dirty="0">
                <a:cs typeface="Times New Roman" pitchFamily="18" charset="0"/>
              </a:rPr>
              <a:t>рис. </a:t>
            </a:r>
            <a:r>
              <a:rPr lang="en-US" sz="2400" dirty="0">
                <a:cs typeface="Times New Roman" pitchFamily="18" charset="0"/>
              </a:rPr>
              <a:t>1</a:t>
            </a:r>
            <a:r>
              <a:rPr lang="ru-RU" sz="2400" dirty="0">
                <a:cs typeface="Times New Roman" pitchFamily="18" charset="0"/>
              </a:rPr>
              <a:t>.2, </a:t>
            </a:r>
            <a:r>
              <a:rPr lang="ru-RU" sz="2400" i="1" dirty="0">
                <a:cs typeface="Times New Roman" pitchFamily="18" charset="0"/>
              </a:rPr>
              <a:t>а</a:t>
            </a:r>
            <a:r>
              <a:rPr lang="ru-RU" sz="2400" dirty="0">
                <a:cs typeface="Times New Roman" pitchFamily="18" charset="0"/>
              </a:rPr>
              <a:t> представлена структурная модель функциональ­ной схемы радиоприемного устройства. В каждом узле схемы про­исходят определенные функциональные преобразования спектра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полезного сигнала, описываемые операторами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дуги,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связывающие модули, заданы входными х и выходными </a:t>
            </a:r>
            <a:r>
              <a:rPr lang="ru-RU" sz="2400" i="1" dirty="0">
                <a:cs typeface="Times New Roman" pitchFamily="18" charset="0"/>
              </a:rPr>
              <a:t>у</a:t>
            </a:r>
            <a:r>
              <a:rPr lang="ru-RU" sz="2400" dirty="0">
                <a:cs typeface="Times New Roman" pitchFamily="18" charset="0"/>
              </a:rPr>
              <a:t> пере­менными. Структурная модель радиоприемного устройства в фор­ме направленного графа, приведенная на рис. 3.2, </a:t>
            </a:r>
            <a:r>
              <a:rPr lang="ru-RU" sz="2400" i="1" dirty="0">
                <a:cs typeface="Times New Roman" pitchFamily="18" charset="0"/>
              </a:rPr>
              <a:t>б,</a:t>
            </a:r>
            <a:r>
              <a:rPr lang="ru-RU" sz="2400" dirty="0">
                <a:cs typeface="Times New Roman" pitchFamily="18" charset="0"/>
              </a:rPr>
              <a:t> строится по следующим правилам: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1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XXX\Desktop\21312312312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72" t="15814" r="6408" b="23765"/>
          <a:stretch/>
        </p:blipFill>
        <p:spPr bwMode="auto">
          <a:xfrm>
            <a:off x="1667450" y="1268760"/>
            <a:ext cx="6864989" cy="308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5085184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cs typeface="Times New Roman" pitchFamily="18" charset="0"/>
              </a:rPr>
              <a:t>Рис. </a:t>
            </a:r>
            <a:r>
              <a:rPr lang="en-US" sz="2000" dirty="0" smtClean="0">
                <a:cs typeface="Times New Roman" pitchFamily="18" charset="0"/>
              </a:rPr>
              <a:t>1</a:t>
            </a:r>
            <a:r>
              <a:rPr lang="ru-RU" sz="2000" dirty="0" smtClean="0">
                <a:cs typeface="Times New Roman" pitchFamily="18" charset="0"/>
              </a:rPr>
              <a:t>.2</a:t>
            </a:r>
            <a:r>
              <a:rPr lang="ru-RU" sz="2000" dirty="0">
                <a:cs typeface="Times New Roman" pitchFamily="18" charset="0"/>
              </a:rPr>
              <a:t>. Структурная модель тракта радиоприемного устройства:</a:t>
            </a:r>
          </a:p>
          <a:p>
            <a:pPr algn="just"/>
            <a:r>
              <a:rPr lang="ru-RU" sz="2000" i="1" dirty="0">
                <a:cs typeface="Times New Roman" pitchFamily="18" charset="0"/>
              </a:rPr>
              <a:t>а — </a:t>
            </a:r>
            <a:r>
              <a:rPr lang="ru-RU" sz="2000" dirty="0">
                <a:cs typeface="Times New Roman" pitchFamily="18" charset="0"/>
              </a:rPr>
              <a:t>в виде функциональной схемы; </a:t>
            </a:r>
            <a:r>
              <a:rPr lang="ru-RU" sz="2000" i="1" dirty="0">
                <a:cs typeface="Times New Roman" pitchFamily="18" charset="0"/>
              </a:rPr>
              <a:t>б </a:t>
            </a:r>
            <a:r>
              <a:rPr lang="ru-RU" sz="2000" dirty="0">
                <a:cs typeface="Times New Roman" pitchFamily="18" charset="0"/>
              </a:rPr>
              <a:t>— в виде направленного графа; </a:t>
            </a:r>
            <a:r>
              <a:rPr lang="ru-RU" sz="2000" i="1" dirty="0">
                <a:cs typeface="Times New Roman" pitchFamily="18" charset="0"/>
              </a:rPr>
              <a:t>1... </a:t>
            </a:r>
            <a:r>
              <a:rPr lang="ru-RU" sz="2000" dirty="0">
                <a:cs typeface="Times New Roman" pitchFamily="18" charset="0"/>
              </a:rPr>
              <a:t>7 </a:t>
            </a:r>
            <a:r>
              <a:rPr lang="ru-RU" sz="2000" dirty="0" smtClean="0">
                <a:cs typeface="Times New Roman" pitchFamily="18" charset="0"/>
              </a:rPr>
              <a:t>—</a:t>
            </a:r>
            <a:r>
              <a:rPr lang="en-US" sz="2000" dirty="0" smtClean="0">
                <a:cs typeface="Times New Roman" pitchFamily="18" charset="0"/>
              </a:rPr>
              <a:t> </a:t>
            </a:r>
            <a:r>
              <a:rPr lang="ru-RU" sz="2000" dirty="0" smtClean="0">
                <a:cs typeface="Times New Roman" pitchFamily="18" charset="0"/>
              </a:rPr>
              <a:t>узлы </a:t>
            </a:r>
            <a:r>
              <a:rPr lang="ru-RU" sz="2000" dirty="0">
                <a:cs typeface="Times New Roman" pitchFamily="18" charset="0"/>
              </a:rPr>
              <a:t>графа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718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755577" y="1268760"/>
                <a:ext cx="7632848" cy="52979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Clr>
                    <a:schemeClr val="bg2">
                      <a:lumMod val="75000"/>
                    </a:schemeClr>
                  </a:buClr>
                  <a:buFont typeface="Arial" pitchFamily="34" charset="0"/>
                  <a:buChar char="•"/>
                </a:pPr>
                <a:r>
                  <a:rPr lang="ru-RU" sz="2400" dirty="0" smtClean="0">
                    <a:cs typeface="Times New Roman" pitchFamily="18" charset="0"/>
                  </a:rPr>
                  <a:t>Все </a:t>
                </a:r>
                <a:r>
                  <a:rPr lang="ru-RU" sz="2400" dirty="0">
                    <a:cs typeface="Times New Roman" pitchFamily="18" charset="0"/>
                  </a:rPr>
                  <a:t>вершины нумеруются и каждой вершине ставится в соот­ветствие входная, выходная или промежуточная переменные. При этом выходная переменная может быть упомянута только один раз и в ее вершину должен быть хотя бы один вход;</a:t>
                </a:r>
              </a:p>
              <a:p>
                <a:pPr marL="342900" indent="-342900" algn="just">
                  <a:buClr>
                    <a:schemeClr val="bg2">
                      <a:lumMod val="75000"/>
                    </a:schemeClr>
                  </a:buClr>
                  <a:buFont typeface="Arial" pitchFamily="34" charset="0"/>
                  <a:buChar char="•"/>
                </a:pPr>
                <a:r>
                  <a:rPr lang="ru-RU" sz="2400" dirty="0">
                    <a:cs typeface="Times New Roman" pitchFamily="18" charset="0"/>
                  </a:rPr>
                  <a:t>переменный параметр вершины передается по направлению, указанному стрелками дуг;</a:t>
                </a:r>
              </a:p>
              <a:p>
                <a:pPr marL="342900" indent="-342900" algn="just">
                  <a:buClr>
                    <a:schemeClr val="bg2">
                      <a:lumMod val="75000"/>
                    </a:schemeClr>
                  </a:buClr>
                  <a:buFont typeface="Arial" pitchFamily="34" charset="0"/>
                  <a:buChar char="•"/>
                </a:pPr>
                <a:r>
                  <a:rPr lang="ru-RU" sz="2400" dirty="0">
                    <a:cs typeface="Times New Roman" pitchFamily="18" charset="0"/>
                  </a:rPr>
                  <a:t>каждой дуге соответствует оператор преобразования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𝑊</m:t>
                        </m:r>
                      </m:e>
                      <m:sub>
                        <m:r>
                          <a:rPr lang="en-US" sz="2400" b="0" i="1" smtClean="0"/>
                          <m:t>𝑖𝑗</m:t>
                        </m:r>
                      </m:sub>
                    </m:sSub>
                  </m:oMath>
                </a14:m>
                <a:r>
                  <a:rPr lang="ru-RU" sz="2400" i="1" dirty="0">
                    <a:cs typeface="Times New Roman" pitchFamily="18" charset="0"/>
                  </a:rPr>
                  <a:t>; </a:t>
                </a:r>
                <a:r>
                  <a:rPr lang="ru-RU" sz="2400" dirty="0">
                    <a:cs typeface="Times New Roman" pitchFamily="18" charset="0"/>
                  </a:rPr>
                  <a:t>переменную вершины получают сложением переменных по входящим дугам.</a:t>
                </a:r>
              </a:p>
              <a:p>
                <a:pPr algn="just"/>
                <a:r>
                  <a:rPr lang="ru-RU" sz="2400" dirty="0" smtClean="0">
                    <a:cs typeface="Times New Roman" pitchFamily="18" charset="0"/>
                  </a:rPr>
                  <a:t>	Сложная </a:t>
                </a:r>
                <a:r>
                  <a:rPr lang="ru-RU" sz="2400" dirty="0">
                    <a:cs typeface="Times New Roman" pitchFamily="18" charset="0"/>
                  </a:rPr>
                  <a:t>структурная модель в виде направленного графа мо­жет быть упрощена по </a:t>
                </a:r>
                <a:r>
                  <a:rPr lang="ru-RU" sz="2400" dirty="0" smtClean="0">
                    <a:cs typeface="Times New Roman" pitchFamily="18" charset="0"/>
                  </a:rPr>
                  <a:t>правилам </a:t>
                </a:r>
                <a:r>
                  <a:rPr lang="ru-RU" sz="2400" dirty="0" smtClean="0">
                    <a:cs typeface="Times New Roman" pitchFamily="18" charset="0"/>
                  </a:rPr>
                  <a:t>его преобразования.</a:t>
                </a:r>
                <a:endParaRPr lang="ru-RU" sz="2400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7" y="1268760"/>
                <a:ext cx="7632848" cy="5297989"/>
              </a:xfrm>
              <a:prstGeom prst="rect">
                <a:avLst/>
              </a:prstGeom>
              <a:blipFill rotWithShape="1">
                <a:blip r:embed="rId3"/>
                <a:stretch>
                  <a:fillRect l="-1278" t="-921" r="-1198" b="-16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574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7518" y="692696"/>
            <a:ext cx="8611773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     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Топологические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модели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400" dirty="0" smtClean="0">
                <a:cs typeface="Times New Roman" pitchFamily="18" charset="0"/>
              </a:rPr>
              <a:t>Под </a:t>
            </a:r>
            <a:r>
              <a:rPr lang="ru-RU" sz="2400" dirty="0">
                <a:cs typeface="Times New Roman" pitchFamily="18" charset="0"/>
              </a:rPr>
              <a:t>топологической </a:t>
            </a:r>
            <a:r>
              <a:rPr lang="ru-RU" sz="2400" dirty="0" smtClean="0">
                <a:cs typeface="Times New Roman" pitchFamily="18" charset="0"/>
              </a:rPr>
              <a:t>расчетной </a:t>
            </a:r>
            <a:r>
              <a:rPr lang="ru-RU" sz="2400" dirty="0">
                <a:cs typeface="Times New Roman" pitchFamily="18" charset="0"/>
              </a:rPr>
              <a:t>моде­лью понимают математическую модель в виде эквивалентной электрической (механической, тепловой) цепи или (в общем виде) ненаправленного топологического графа, на котором заданы по­тенциальные и потоковые переменные и физические параметры рассматриваемых процессов и который полностью определяет фи­зическую взаимосвязь этих переменных через параметры</a:t>
            </a:r>
            <a:r>
              <a:rPr lang="ru-RU" sz="2400" dirty="0" smtClean="0">
                <a:cs typeface="Times New Roman" pitchFamily="18" charset="0"/>
              </a:rPr>
              <a:t>.</a:t>
            </a:r>
            <a:endParaRPr lang="ru-RU" sz="2400" i="1" dirty="0" smtClean="0">
              <a:cs typeface="Times New Roman" pitchFamily="18" charset="0"/>
            </a:endParaRP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7518" y="4077072"/>
            <a:ext cx="84729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Топология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— это раздел математики, изучающий инвариант­ные свойства геометрических фигур, проявляющиеся при их не­прерывном пространственном преобразовании; непрерывность вся­кий раз нарушается при введении новых конструктивных элемен­тов или </a:t>
            </a:r>
            <a:r>
              <a:rPr lang="ru-RU" sz="2400" dirty="0" err="1" smtClean="0">
                <a:cs typeface="Times New Roman" pitchFamily="18" charset="0"/>
              </a:rPr>
              <a:t>устра</a:t>
            </a:r>
            <a:r>
              <a:rPr lang="ru-RU" sz="2400" dirty="0" smtClean="0">
                <a:cs typeface="Times New Roman" pitchFamily="18" charset="0"/>
              </a:rPr>
              <a:t>-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Нении каких-либо </a:t>
            </a:r>
            <a:r>
              <a:rPr lang="ru-RU" sz="2400" dirty="0">
                <a:cs typeface="Times New Roman" pitchFamily="18" charset="0"/>
              </a:rPr>
              <a:t>ранее существовавших.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453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6928" y="764703"/>
            <a:ext cx="87096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dirty="0" smtClean="0">
                <a:cs typeface="Times New Roman" pitchFamily="18" charset="0"/>
              </a:rPr>
              <a:t>Топологическое </a:t>
            </a:r>
            <a:r>
              <a:rPr lang="ru-RU" sz="2400" dirty="0">
                <a:cs typeface="Times New Roman" pitchFamily="18" charset="0"/>
              </a:rPr>
              <a:t>свойство моделируемых процессов </a:t>
            </a:r>
            <a:r>
              <a:rPr lang="ru-RU" sz="2400" dirty="0" smtClean="0">
                <a:cs typeface="Times New Roman" pitchFamily="18" charset="0"/>
              </a:rPr>
              <a:t>   </a:t>
            </a:r>
            <a:r>
              <a:rPr lang="ru-RU" sz="2400" dirty="0" smtClean="0">
                <a:cs typeface="Times New Roman" pitchFamily="18" charset="0"/>
              </a:rPr>
              <a:t>в </a:t>
            </a:r>
            <a:r>
              <a:rPr lang="ru-RU" sz="2400" dirty="0" smtClean="0">
                <a:cs typeface="Times New Roman" pitchFamily="18" charset="0"/>
              </a:rPr>
              <a:t>конструк­ции </a:t>
            </a:r>
            <a:r>
              <a:rPr lang="ru-RU" sz="2400" dirty="0">
                <a:cs typeface="Times New Roman" pitchFamily="18" charset="0"/>
              </a:rPr>
              <a:t>состоит в том, что для заданного конструктивного решения число областей (точек, линий, объемов) остается неизменным лишь при сохранении непрерывности пространственных преобра­зований конструкции: смещений ЭРК и конструктивных элемен­тов, а также изменений в определенных пределах их </a:t>
            </a:r>
            <a:r>
              <a:rPr lang="ru-RU" sz="2400" dirty="0" smtClean="0">
                <a:cs typeface="Times New Roman" pitchFamily="18" charset="0"/>
              </a:rPr>
              <a:t>геометрических </a:t>
            </a:r>
            <a:r>
              <a:rPr lang="ru-RU" sz="2400" dirty="0">
                <a:cs typeface="Times New Roman" pitchFamily="18" charset="0"/>
              </a:rPr>
              <a:t>размеров и физических свойств (</a:t>
            </a:r>
            <a:r>
              <a:rPr lang="ru-RU" sz="2400" dirty="0" smtClean="0">
                <a:cs typeface="Times New Roman" pitchFamily="18" charset="0"/>
              </a:rPr>
              <a:t>электропроводности, теп­лопроводности</a:t>
            </a:r>
            <a:r>
              <a:rPr lang="ru-RU" sz="2400" dirty="0">
                <a:cs typeface="Times New Roman" pitchFamily="18" charset="0"/>
              </a:rPr>
              <a:t>, </a:t>
            </a:r>
            <a:r>
              <a:rPr lang="ru-RU" sz="2400" dirty="0" err="1">
                <a:cs typeface="Times New Roman" pitchFamily="18" charset="0"/>
              </a:rPr>
              <a:t>влагопроницаемости</a:t>
            </a:r>
            <a:r>
              <a:rPr lang="ru-RU" sz="2400" dirty="0">
                <a:cs typeface="Times New Roman" pitchFamily="18" charset="0"/>
              </a:rPr>
              <a:t>, механической жесткости). На одной топологической расчетной модели объекта можно изу­чать различные физические процессы через их потенциальные и потоковые переменные и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реологические</a:t>
            </a:r>
            <a:r>
              <a:rPr lang="ru-RU" sz="2400" dirty="0">
                <a:cs typeface="Times New Roman" pitchFamily="18" charset="0"/>
              </a:rPr>
              <a:t> (от </a:t>
            </a:r>
            <a:r>
              <a:rPr lang="ru-RU" sz="2400" i="1" dirty="0">
                <a:cs typeface="Times New Roman" pitchFamily="18" charset="0"/>
              </a:rPr>
              <a:t>гр.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rheos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— течение, поток) параметры, описывая </a:t>
            </a:r>
            <a:r>
              <a:rPr lang="ru-RU" sz="2400" dirty="0" smtClean="0">
                <a:cs typeface="Times New Roman" pitchFamily="18" charset="0"/>
              </a:rPr>
              <a:t>поведение </a:t>
            </a:r>
            <a:r>
              <a:rPr lang="ru-RU" sz="2400" dirty="0">
                <a:cs typeface="Times New Roman" pitchFamily="18" charset="0"/>
              </a:rPr>
              <a:t>объекта через ПЧ</a:t>
            </a:r>
            <a:r>
              <a:rPr lang="ru-RU" sz="2400" dirty="0" smtClean="0">
                <a:cs typeface="Times New Roman" pitchFamily="18" charset="0"/>
              </a:rPr>
              <a:t>.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014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1645" y="1724015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Потенциальные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переменные — электрический потенциал, тем­пература, механическое напряжение, пространственная </a:t>
            </a:r>
            <a:r>
              <a:rPr lang="ru-RU" sz="2400" dirty="0" smtClean="0">
                <a:cs typeface="Times New Roman" pitchFamily="18" charset="0"/>
              </a:rPr>
              <a:t>координата </a:t>
            </a:r>
            <a:r>
              <a:rPr lang="ru-RU" sz="2400" dirty="0">
                <a:cs typeface="Times New Roman" pitchFamily="18" charset="0"/>
              </a:rPr>
              <a:t>— и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потоковые</a:t>
            </a:r>
            <a:r>
              <a:rPr lang="ru-RU" sz="2400" dirty="0">
                <a:cs typeface="Times New Roman" pitchFamily="18" charset="0"/>
              </a:rPr>
              <a:t> переменные, создаваемые потоками субстан­ций (электрических зарядов, тепловой энергии, влаги, механи­ческих импульсов), характеризуют состояние определенной обла­сти конструкции, в которой могут протекать одновременно </a:t>
            </a:r>
            <a:r>
              <a:rPr lang="ru-RU" sz="2400" dirty="0" smtClean="0">
                <a:cs typeface="Times New Roman" pitchFamily="18" charset="0"/>
              </a:rPr>
              <a:t>различные </a:t>
            </a:r>
            <a:r>
              <a:rPr lang="ru-RU" sz="2400" dirty="0">
                <a:cs typeface="Times New Roman" pitchFamily="18" charset="0"/>
              </a:rPr>
              <a:t>физические процессы</a:t>
            </a:r>
            <a:r>
              <a:rPr lang="ru-RU" sz="2400" dirty="0" smtClean="0">
                <a:cs typeface="Times New Roman" pitchFamily="18" charset="0"/>
              </a:rPr>
              <a:t>.</a:t>
            </a:r>
            <a:endParaRPr lang="ru-RU" sz="2400" dirty="0"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778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226722"/>
            <a:ext cx="777686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Для </a:t>
            </a:r>
            <a:r>
              <a:rPr lang="ru-RU" sz="2400" dirty="0">
                <a:cs typeface="Times New Roman" pitchFamily="18" charset="0"/>
              </a:rPr>
              <a:t>унифицированных топологических моделей разнородных физических процессов, представляемых в виде ненаправленных графов, можно выделить потенциальные и потоковые перемен­ные и реологические параметры, отражающие фундаментальные свойства компонентов и конструкции изделия в целом. </a:t>
            </a:r>
            <a:endParaRPr lang="ru-RU" sz="2400" dirty="0" smtClean="0"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Смысл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же унификации </a:t>
            </a:r>
            <a:r>
              <a:rPr lang="ru-RU" sz="2400" dirty="0">
                <a:cs typeface="Times New Roman" pitchFamily="18" charset="0"/>
              </a:rPr>
              <a:t>состоит в том, что переменные величины (узла и ветви) и реологические параметры, относящиеся к разным физи­ческим процессам, могут быть заданы на единой топологической модели, что позволяет использовать для расчета одну программу, составленную для анализа ненаправленного графа.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665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95" y="599359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cs typeface="Times New Roman" pitchFamily="18" charset="0"/>
              </a:rPr>
              <a:t>Примеры та­ких переменных и реологических параметров для физических </a:t>
            </a:r>
            <a:r>
              <a:rPr lang="ru-RU" sz="2000" dirty="0" smtClean="0">
                <a:cs typeface="Times New Roman" pitchFamily="18" charset="0"/>
              </a:rPr>
              <a:t>процессов</a:t>
            </a:r>
            <a:r>
              <a:rPr lang="ru-RU" sz="2000" dirty="0">
                <a:cs typeface="Times New Roman" pitchFamily="18" charset="0"/>
              </a:rPr>
              <a:t>, протекающих в конструкциях РЭС, представлены в табл. </a:t>
            </a:r>
            <a:r>
              <a:rPr lang="en-US" sz="2000" dirty="0" smtClean="0">
                <a:cs typeface="Times New Roman" pitchFamily="18" charset="0"/>
              </a:rPr>
              <a:t>1</a:t>
            </a:r>
            <a:r>
              <a:rPr lang="ru-RU" sz="2000" dirty="0" smtClean="0">
                <a:cs typeface="Times New Roman" pitchFamily="18" charset="0"/>
              </a:rPr>
              <a:t>.2</a:t>
            </a:r>
            <a:r>
              <a:rPr lang="ru-RU" sz="2000" dirty="0">
                <a:cs typeface="Times New Roman" pitchFamily="18" charset="0"/>
              </a:rPr>
              <a:t>.</a:t>
            </a:r>
          </a:p>
        </p:txBody>
      </p:sp>
      <p:pic>
        <p:nvPicPr>
          <p:cNvPr id="3074" name="Picture 2" descr="C:\Users\XXX\Desktop\23423442424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86" y="188640"/>
            <a:ext cx="8704817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" y="-1"/>
            <a:ext cx="821589" cy="821589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349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91477" y="404664"/>
            <a:ext cx="7524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Для </a:t>
            </a:r>
            <a:r>
              <a:rPr lang="ru-RU" sz="2400" dirty="0">
                <a:cs typeface="Times New Roman" pitchFamily="18" charset="0"/>
              </a:rPr>
              <a:t>процесса действия перекрестной помехи на рис. </a:t>
            </a:r>
            <a:r>
              <a:rPr lang="en-US" sz="2400" dirty="0" smtClean="0">
                <a:cs typeface="Times New Roman" pitchFamily="18" charset="0"/>
              </a:rPr>
              <a:t>1</a:t>
            </a:r>
            <a:r>
              <a:rPr lang="ru-RU" sz="2400" dirty="0" smtClean="0">
                <a:cs typeface="Times New Roman" pitchFamily="18" charset="0"/>
              </a:rPr>
              <a:t>.3 </a:t>
            </a:r>
            <a:r>
              <a:rPr lang="ru-RU" sz="2400" dirty="0">
                <a:cs typeface="Times New Roman" pitchFamily="18" charset="0"/>
              </a:rPr>
              <a:t>пред­ставлены топологические модели в форме электрической эквива­лентной цепи и ненаправленного графа</a:t>
            </a:r>
          </a:p>
        </p:txBody>
      </p:sp>
      <p:pic>
        <p:nvPicPr>
          <p:cNvPr id="4098" name="Picture 2" descr="C:\Users\XXX\Desktop\7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921" b="32466"/>
          <a:stretch/>
        </p:blipFill>
        <p:spPr bwMode="auto">
          <a:xfrm>
            <a:off x="0" y="1844824"/>
            <a:ext cx="9170639" cy="317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4891314"/>
            <a:ext cx="83529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cs typeface="Times New Roman" pitchFamily="18" charset="0"/>
              </a:rPr>
              <a:t>Рис. </a:t>
            </a:r>
            <a:r>
              <a:rPr lang="en-US" sz="2000" dirty="0" smtClean="0">
                <a:cs typeface="Times New Roman" pitchFamily="18" charset="0"/>
              </a:rPr>
              <a:t>1</a:t>
            </a:r>
            <a:r>
              <a:rPr lang="ru-RU" sz="2000" dirty="0" smtClean="0">
                <a:cs typeface="Times New Roman" pitchFamily="18" charset="0"/>
              </a:rPr>
              <a:t>.3</a:t>
            </a:r>
            <a:r>
              <a:rPr lang="ru-RU" sz="2000" dirty="0">
                <a:cs typeface="Times New Roman" pitchFamily="18" charset="0"/>
              </a:rPr>
              <a:t>. Электрические топологические модели:</a:t>
            </a:r>
          </a:p>
          <a:p>
            <a:pPr algn="just"/>
            <a:r>
              <a:rPr lang="ru-RU" sz="2000" i="1" dirty="0">
                <a:cs typeface="Times New Roman" pitchFamily="18" charset="0"/>
              </a:rPr>
              <a:t>а — </a:t>
            </a:r>
            <a:r>
              <a:rPr lang="ru-RU" sz="2000" dirty="0">
                <a:cs typeface="Times New Roman" pitchFamily="18" charset="0"/>
              </a:rPr>
              <a:t>параллельного колебательного контура; </a:t>
            </a:r>
            <a:r>
              <a:rPr lang="ru-RU" sz="2000" i="1" dirty="0">
                <a:cs typeface="Times New Roman" pitchFamily="18" charset="0"/>
              </a:rPr>
              <a:t>б </a:t>
            </a:r>
            <a:r>
              <a:rPr lang="ru-RU" sz="2000" dirty="0">
                <a:cs typeface="Times New Roman" pitchFamily="18" charset="0"/>
              </a:rPr>
              <a:t>— эквивалентная схема цепи </a:t>
            </a:r>
            <a:r>
              <a:rPr lang="ru-RU" sz="2000" dirty="0" smtClean="0">
                <a:cs typeface="Times New Roman" pitchFamily="18" charset="0"/>
              </a:rPr>
              <a:t>передачи</a:t>
            </a:r>
            <a:r>
              <a:rPr lang="en-US" sz="2000" dirty="0" smtClean="0">
                <a:cs typeface="Times New Roman" pitchFamily="18" charset="0"/>
              </a:rPr>
              <a:t> </a:t>
            </a:r>
            <a:r>
              <a:rPr lang="ru-RU" sz="2000" dirty="0" smtClean="0">
                <a:cs typeface="Times New Roman" pitchFamily="18" charset="0"/>
              </a:rPr>
              <a:t>перекрестной </a:t>
            </a:r>
            <a:r>
              <a:rPr lang="ru-RU" sz="2000" dirty="0">
                <a:cs typeface="Times New Roman" pitchFamily="18" charset="0"/>
              </a:rPr>
              <a:t>помехи; </a:t>
            </a:r>
            <a:r>
              <a:rPr lang="ru-RU" sz="2000" i="1" dirty="0">
                <a:cs typeface="Times New Roman" pitchFamily="18" charset="0"/>
              </a:rPr>
              <a:t>в — </a:t>
            </a:r>
            <a:r>
              <a:rPr lang="ru-RU" sz="2000" dirty="0">
                <a:cs typeface="Times New Roman" pitchFamily="18" charset="0"/>
              </a:rPr>
              <a:t>цепь передачи перекрестной помехи в </a:t>
            </a:r>
            <a:r>
              <a:rPr lang="ru-RU" sz="2000" dirty="0" smtClean="0">
                <a:cs typeface="Times New Roman" pitchFamily="18" charset="0"/>
              </a:rPr>
              <a:t>форме</a:t>
            </a:r>
            <a:r>
              <a:rPr lang="en-US" sz="2000" dirty="0" smtClean="0">
                <a:cs typeface="Times New Roman" pitchFamily="18" charset="0"/>
              </a:rPr>
              <a:t> </a:t>
            </a:r>
            <a:r>
              <a:rPr lang="ru-RU" sz="2000" dirty="0" smtClean="0">
                <a:cs typeface="Times New Roman" pitchFamily="18" charset="0"/>
              </a:rPr>
              <a:t>ненаправленного </a:t>
            </a:r>
            <a:r>
              <a:rPr lang="ru-RU" sz="2000" dirty="0">
                <a:cs typeface="Times New Roman" pitchFamily="18" charset="0"/>
              </a:rPr>
              <a:t>графа; </a:t>
            </a:r>
            <a:r>
              <a:rPr lang="ru-RU" sz="2000" i="1" dirty="0">
                <a:cs typeface="Times New Roman" pitchFamily="18" charset="0"/>
              </a:rPr>
              <a:t>0...2 — </a:t>
            </a:r>
            <a:r>
              <a:rPr lang="ru-RU" sz="2000" dirty="0">
                <a:cs typeface="Times New Roman" pitchFamily="18" charset="0"/>
              </a:rPr>
              <a:t>узлы графа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499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467544" y="1412776"/>
                <a:ext cx="8208912" cy="34849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600" dirty="0" smtClean="0">
                    <a:latin typeface="Times New Roman" pitchFamily="18" charset="0"/>
                    <a:cs typeface="Times New Roman" pitchFamily="18" charset="0"/>
                  </a:rPr>
                  <a:t>	  </a:t>
                </a:r>
                <a:r>
                  <a:rPr lang="ru-RU" sz="2400" dirty="0" smtClean="0">
                    <a:cs typeface="Times New Roman" pitchFamily="18" charset="0"/>
                  </a:rPr>
                  <a:t>Значения потенциальных и потоковых переменных и </a:t>
                </a:r>
                <a:r>
                  <a:rPr lang="ru-RU" sz="2400" dirty="0" smtClean="0">
                    <a:cs typeface="Times New Roman" pitchFamily="18" charset="0"/>
                  </a:rPr>
                  <a:t>реологи­ческих </a:t>
                </a:r>
                <a:r>
                  <a:rPr lang="ru-RU" sz="2400" dirty="0" smtClean="0">
                    <a:cs typeface="Times New Roman" pitchFamily="18" charset="0"/>
                  </a:rPr>
                  <a:t>параметров на рис. 3.3, </a:t>
                </a:r>
                <a:r>
                  <a:rPr lang="ru-RU" sz="2400" i="1" dirty="0">
                    <a:cs typeface="Times New Roman" pitchFamily="18" charset="0"/>
                  </a:rPr>
                  <a:t>в</a:t>
                </a:r>
                <a:r>
                  <a:rPr lang="ru-RU" sz="2400" dirty="0">
                    <a:cs typeface="Times New Roman" pitchFamily="18" charset="0"/>
                  </a:rPr>
                  <a:t> следующие: </a:t>
                </a:r>
                <a:r>
                  <a:rPr lang="ru-RU" sz="2400" dirty="0" smtClean="0">
                    <a:cs typeface="Times New Roman" pitchFamily="18" charset="0"/>
                  </a:rPr>
                  <a:t>х</a:t>
                </a:r>
                <a:r>
                  <a:rPr lang="ru-RU" sz="2400" baseline="-25000" dirty="0" smtClean="0">
                    <a:cs typeface="Times New Roman" pitchFamily="18" charset="0"/>
                  </a:rPr>
                  <a:t>211</a:t>
                </a:r>
                <a:r>
                  <a:rPr lang="ru-RU" sz="2400" dirty="0" smtClean="0">
                    <a:cs typeface="Times New Roman" pitchFamily="18" charset="0"/>
                  </a:rPr>
                  <a:t> </a:t>
                </a:r>
                <a:r>
                  <a:rPr lang="ru-RU" sz="2400" i="1" dirty="0">
                    <a:cs typeface="Times New Roman" pitchFamily="18" charset="0"/>
                  </a:rPr>
                  <a:t>= </a:t>
                </a:r>
                <a:r>
                  <a:rPr lang="ru-RU" sz="2400" i="1" dirty="0" smtClean="0">
                    <a:cs typeface="Times New Roman" pitchFamily="18" charset="0"/>
                  </a:rPr>
                  <a:t>Е</a:t>
                </a:r>
                <a:r>
                  <a:rPr lang="en-US" sz="2400" i="1" dirty="0" smtClean="0">
                    <a:cs typeface="Times New Roman" pitchFamily="18" charset="0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400" i="1" smtClean="0"/>
                          <m:t>Ψ</m:t>
                        </m:r>
                      </m:e>
                      <m:sub>
                        <m:r>
                          <a:rPr lang="en-US" sz="2400" b="0" i="1" smtClean="0"/>
                          <m:t>103</m:t>
                        </m:r>
                      </m:sub>
                    </m:sSub>
                  </m:oMath>
                </a14:m>
                <a:r>
                  <a:rPr lang="ru-RU" sz="2400" dirty="0" smtClean="0">
                    <a:cs typeface="Times New Roman" pitchFamily="18" charset="0"/>
                  </a:rPr>
                  <a:t>=</a:t>
                </a:r>
                <a:r>
                  <a:rPr lang="en-US" sz="2400" dirty="0" smtClean="0">
                    <a:cs typeface="Times New Roman" pitchFamily="18" charset="0"/>
                  </a:rPr>
                  <a:t> I</a:t>
                </a:r>
                <a:r>
                  <a:rPr lang="ru-RU" sz="2400" dirty="0" smtClean="0">
                    <a:cs typeface="Times New Roman" pitchFamily="18" charset="0"/>
                  </a:rPr>
                  <a:t>; а</a:t>
                </a:r>
                <a:r>
                  <a:rPr lang="en-US" sz="2400" baseline="-25000" dirty="0" smtClean="0">
                    <a:cs typeface="Times New Roman" pitchFamily="18" charset="0"/>
                  </a:rPr>
                  <a:t>101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cs typeface="Times New Roman" pitchFamily="18" charset="0"/>
                  </a:rPr>
                  <a:t>= </a:t>
                </a:r>
                <a:r>
                  <a:rPr lang="en-US" sz="2400" i="1" dirty="0" smtClean="0">
                    <a:cs typeface="Times New Roman" pitchFamily="18" charset="0"/>
                  </a:rPr>
                  <a:t>G</a:t>
                </a:r>
                <a:r>
                  <a:rPr lang="en-US" sz="2400" i="1" baseline="-25000" dirty="0">
                    <a:cs typeface="Times New Roman" pitchFamily="18" charset="0"/>
                  </a:rPr>
                  <a:t>2</a:t>
                </a:r>
                <a:r>
                  <a:rPr lang="ru-RU" sz="2400" i="1" dirty="0" smtClean="0">
                    <a:cs typeface="Times New Roman" pitchFamily="18" charset="0"/>
                  </a:rPr>
                  <a:t>,</a:t>
                </a:r>
                <a:r>
                  <a:rPr lang="ru-RU" sz="2400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400" i="1"/>
                          <m:t>β</m:t>
                        </m:r>
                      </m:e>
                      <m:sub>
                        <m:r>
                          <a:rPr lang="en-US" sz="2400" b="0" i="1" smtClean="0"/>
                          <m:t>1</m:t>
                        </m:r>
                        <m:r>
                          <a:rPr lang="en-US" sz="2400" i="1"/>
                          <m:t>02</m:t>
                        </m:r>
                      </m:sub>
                    </m:sSub>
                  </m:oMath>
                </a14:m>
                <a:r>
                  <a:rPr lang="ru-RU" sz="2400" dirty="0">
                    <a:cs typeface="Times New Roman" pitchFamily="18" charset="0"/>
                  </a:rPr>
                  <a:t>= </a:t>
                </a:r>
                <a:r>
                  <a:rPr lang="en-US" sz="2400" i="1" dirty="0" smtClean="0">
                    <a:cs typeface="Times New Roman" pitchFamily="18" charset="0"/>
                  </a:rPr>
                  <a:t>C</a:t>
                </a:r>
                <a:r>
                  <a:rPr lang="en-US" sz="2400" i="1" baseline="-25000" dirty="0">
                    <a:cs typeface="Times New Roman" pitchFamily="18" charset="0"/>
                  </a:rPr>
                  <a:t>1</a:t>
                </a:r>
                <a:r>
                  <a:rPr lang="en-US" sz="2400" i="1" baseline="-25000" dirty="0" smtClean="0">
                    <a:cs typeface="Times New Roman" pitchFamily="18" charset="0"/>
                  </a:rPr>
                  <a:t>,</a:t>
                </a:r>
                <a:r>
                  <a:rPr lang="ru-RU" sz="2400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400" i="1" smtClean="0"/>
                          <m:t>β</m:t>
                        </m:r>
                      </m:e>
                      <m:sub>
                        <m:r>
                          <a:rPr lang="en-US" sz="2400" b="0" i="1" smtClean="0"/>
                          <m:t>202</m:t>
                        </m:r>
                      </m:sub>
                    </m:sSub>
                  </m:oMath>
                </a14:m>
                <a:r>
                  <a:rPr lang="ru-RU" sz="2400" dirty="0" smtClean="0">
                    <a:cs typeface="Times New Roman" pitchFamily="18" charset="0"/>
                  </a:rPr>
                  <a:t>= </a:t>
                </a:r>
                <a:r>
                  <a:rPr lang="en-US" sz="2400" i="1" dirty="0">
                    <a:cs typeface="Times New Roman" pitchFamily="18" charset="0"/>
                  </a:rPr>
                  <a:t>C</a:t>
                </a:r>
                <a:r>
                  <a:rPr lang="ru-RU" sz="2400" i="1" baseline="-25000" dirty="0" smtClean="0">
                    <a:cs typeface="Times New Roman" pitchFamily="18" charset="0"/>
                  </a:rPr>
                  <a:t>2</a:t>
                </a:r>
                <a:r>
                  <a:rPr lang="ru-RU" sz="2400" dirty="0" smtClean="0">
                    <a:cs typeface="Times New Roman" pitchFamily="18" charset="0"/>
                  </a:rPr>
                  <a:t>. </a:t>
                </a:r>
                <a:r>
                  <a:rPr lang="ru-RU" sz="2400" dirty="0">
                    <a:cs typeface="Times New Roman" pitchFamily="18" charset="0"/>
                  </a:rPr>
                  <a:t>Здесь принят следующий принцип кодирования индексов: первые два числа указывают но­мера узлов, между которыми они включены, а третье — порядко­вый номер ветви, включенной между данными узлами, независи­мо от ее содержания</a:t>
                </a:r>
                <a:r>
                  <a:rPr lang="ru-RU" sz="2400" dirty="0" smtClean="0">
                    <a:cs typeface="Times New Roman" pitchFamily="18" charset="0"/>
                  </a:rPr>
                  <a:t>.</a:t>
                </a:r>
              </a:p>
              <a:p>
                <a:pPr algn="just"/>
                <a:r>
                  <a:rPr lang="ru-RU" sz="2400" dirty="0">
                    <a:cs typeface="Times New Roman" pitchFamily="18" charset="0"/>
                  </a:rPr>
                  <a:t>	</a:t>
                </a:r>
                <a:endParaRPr lang="ru-RU" sz="2400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12776"/>
                <a:ext cx="8208912" cy="3484928"/>
              </a:xfrm>
              <a:prstGeom prst="rect">
                <a:avLst/>
              </a:prstGeom>
              <a:blipFill rotWithShape="1">
                <a:blip r:embed="rId3"/>
                <a:stretch>
                  <a:fillRect l="-1189" t="-525" r="-11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079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04088"/>
            <a:ext cx="6923112" cy="7806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cs typeface="Times New Roman" pitchFamily="18" charset="0"/>
              </a:rPr>
              <a:t>Морфологические </a:t>
            </a:r>
            <a:r>
              <a:rPr lang="ru-RU" sz="3200" b="1" dirty="0" smtClean="0">
                <a:cs typeface="Times New Roman" pitchFamily="18" charset="0"/>
              </a:rPr>
              <a:t>модели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/>
          <a:lstStyle/>
          <a:p>
            <a:r>
              <a:rPr lang="ru-RU" sz="2400" dirty="0">
                <a:cs typeface="Times New Roman" pitchFamily="18" charset="0"/>
              </a:rPr>
              <a:t>Под морфологической расчетной мо­делью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понимают математическую модель изделия в виде соединения </a:t>
            </a:r>
            <a:r>
              <a:rPr lang="ru-RU" sz="2400" dirty="0" err="1">
                <a:cs typeface="Times New Roman" pitchFamily="18" charset="0"/>
              </a:rPr>
              <a:t>многополюсников</a:t>
            </a:r>
            <a:r>
              <a:rPr lang="ru-RU" sz="2400" dirty="0">
                <a:cs typeface="Times New Roman" pitchFamily="18" charset="0"/>
              </a:rPr>
              <a:t> или ненаправленного </a:t>
            </a:r>
            <a:r>
              <a:rPr lang="ru-RU" sz="2400" dirty="0" smtClean="0">
                <a:cs typeface="Times New Roman" pitchFamily="18" charset="0"/>
              </a:rPr>
              <a:t>морфологического </a:t>
            </a:r>
            <a:r>
              <a:rPr lang="ru-RU" sz="2400" dirty="0">
                <a:cs typeface="Times New Roman" pitchFamily="18" charset="0"/>
              </a:rPr>
              <a:t>графа (гиперграфа), определяющего способ построе­ния этого изделия из его выделенных составных частей, </a:t>
            </a:r>
            <a:r>
              <a:rPr lang="ru-RU" sz="2400" dirty="0" smtClean="0">
                <a:cs typeface="Times New Roman" pitchFamily="18" charset="0"/>
              </a:rPr>
              <a:t>представ­ляющих </a:t>
            </a:r>
            <a:r>
              <a:rPr lang="ru-RU" sz="2400" dirty="0">
                <a:cs typeface="Times New Roman" pitchFamily="18" charset="0"/>
              </a:rPr>
              <a:t>протекающий в нем физический процесс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962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10658" y="1539349"/>
            <a:ext cx="80648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Морфологическая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модель </a:t>
            </a:r>
            <a:r>
              <a:rPr lang="ru-RU" sz="2400" dirty="0">
                <a:cs typeface="Times New Roman" pitchFamily="18" charset="0"/>
              </a:rPr>
              <a:t>состоит из соединенных между со­бой сложных компонентов (/, </a:t>
            </a:r>
            <a:r>
              <a:rPr lang="ru-RU" sz="2400" i="1" dirty="0">
                <a:cs typeface="Times New Roman" pitchFamily="18" charset="0"/>
              </a:rPr>
              <a:t>к),</a:t>
            </a:r>
            <a:r>
              <a:rPr lang="ru-RU" sz="2400" dirty="0">
                <a:cs typeface="Times New Roman" pitchFamily="18" charset="0"/>
              </a:rPr>
              <a:t> каждый из которых представля­ет собой блок с одним или несколькими входами, образованны­ми попарно сгруппированными выводами, отходящими от блока и заканчивающимися полюсами: </a:t>
            </a:r>
            <a:r>
              <a:rPr lang="ru-RU" sz="2400" i="1" dirty="0">
                <a:cs typeface="Times New Roman" pitchFamily="18" charset="0"/>
              </a:rPr>
              <a:t>а-Ь,</a:t>
            </a:r>
            <a:r>
              <a:rPr lang="ru-RU" sz="2400" dirty="0">
                <a:cs typeface="Times New Roman" pitchFamily="18" charset="0"/>
              </a:rPr>
              <a:t> ..., </a:t>
            </a:r>
            <a:r>
              <a:rPr lang="ru-RU" sz="2400" i="1" dirty="0">
                <a:cs typeface="Times New Roman" pitchFamily="18" charset="0"/>
              </a:rPr>
              <a:t>р-</a:t>
            </a:r>
            <a:r>
              <a:rPr lang="en-US" sz="2400" i="1" dirty="0">
                <a:cs typeface="Times New Roman" pitchFamily="18" charset="0"/>
              </a:rPr>
              <a:t>r</a:t>
            </a:r>
            <a:r>
              <a:rPr lang="ru-RU" sz="2400" i="1" dirty="0">
                <a:cs typeface="Times New Roman" pitchFamily="18" charset="0"/>
              </a:rPr>
              <a:t>,..., т-п,...</a:t>
            </a:r>
            <a:r>
              <a:rPr lang="ru-RU" sz="2400" dirty="0">
                <a:cs typeface="Times New Roman" pitchFamily="18" charset="0"/>
              </a:rPr>
              <a:t> и т.д. Все компоненты модели нумеруют в виде 1, ..., </a:t>
            </a:r>
            <a:r>
              <a:rPr lang="en-US" sz="2400" dirty="0" smtClean="0">
                <a:cs typeface="Times New Roman" pitchFamily="18" charset="0"/>
              </a:rPr>
              <a:t>j</a:t>
            </a:r>
            <a:r>
              <a:rPr lang="ru-RU" sz="2400" dirty="0" smtClean="0">
                <a:cs typeface="Times New Roman" pitchFamily="18" charset="0"/>
              </a:rPr>
              <a:t>, </a:t>
            </a:r>
            <a:r>
              <a:rPr lang="ru-RU" sz="2400" dirty="0">
                <a:cs typeface="Times New Roman" pitchFamily="18" charset="0"/>
              </a:rPr>
              <a:t>..., </a:t>
            </a:r>
            <a:r>
              <a:rPr lang="ru-RU" sz="2400" i="1" dirty="0">
                <a:cs typeface="Times New Roman" pitchFamily="18" charset="0"/>
              </a:rPr>
              <a:t>к,</a:t>
            </a:r>
            <a:r>
              <a:rPr lang="ru-RU" sz="2400" dirty="0">
                <a:cs typeface="Times New Roman" pitchFamily="18" charset="0"/>
              </a:rPr>
              <a:t> а входы каждого /-го компонента нумеруют 1, ..., </a:t>
            </a:r>
            <a:r>
              <a:rPr lang="en-US" sz="2400" dirty="0">
                <a:cs typeface="Times New Roman" pitchFamily="18" charset="0"/>
              </a:rPr>
              <a:t>i</a:t>
            </a:r>
            <a:r>
              <a:rPr lang="ru-RU" sz="2400" dirty="0" smtClean="0">
                <a:cs typeface="Times New Roman" pitchFamily="18" charset="0"/>
              </a:rPr>
              <a:t>,</a:t>
            </a:r>
            <a:r>
              <a:rPr lang="ru-RU" sz="2400" dirty="0">
                <a:cs typeface="Times New Roman" pitchFamily="18" charset="0"/>
              </a:rPr>
              <a:t>	... </a:t>
            </a:r>
            <a:r>
              <a:rPr lang="en-US" sz="2400" dirty="0" smtClean="0">
                <a:cs typeface="Times New Roman" pitchFamily="18" charset="0"/>
              </a:rPr>
              <a:t>, j… </a:t>
            </a:r>
            <a:r>
              <a:rPr lang="ru-RU" sz="2400" dirty="0" smtClean="0">
                <a:cs typeface="Times New Roman" pitchFamily="18" charset="0"/>
              </a:rPr>
              <a:t>и </a:t>
            </a:r>
            <a:r>
              <a:rPr lang="ru-RU" sz="2400" dirty="0">
                <a:cs typeface="Times New Roman" pitchFamily="18" charset="0"/>
              </a:rPr>
              <a:t>т.д. </a:t>
            </a:r>
            <a:r>
              <a:rPr lang="ru-RU" sz="2400" dirty="0" smtClean="0">
                <a:cs typeface="Times New Roman" pitchFamily="18" charset="0"/>
              </a:rPr>
              <a:t>При этом </a:t>
            </a:r>
            <a:r>
              <a:rPr lang="ru-RU" sz="2400" dirty="0">
                <a:cs typeface="Times New Roman" pitchFamily="18" charset="0"/>
              </a:rPr>
              <a:t>каждому </a:t>
            </a:r>
            <a:r>
              <a:rPr lang="en-US" sz="2400" dirty="0" smtClean="0">
                <a:cs typeface="Times New Roman" pitchFamily="18" charset="0"/>
              </a:rPr>
              <a:t>i</a:t>
            </a:r>
            <a:r>
              <a:rPr lang="ru-RU" sz="2400" dirty="0" smtClean="0">
                <a:cs typeface="Times New Roman" pitchFamily="18" charset="0"/>
              </a:rPr>
              <a:t>-му </a:t>
            </a:r>
            <a:r>
              <a:rPr lang="ru-RU" sz="2400" dirty="0">
                <a:cs typeface="Times New Roman" pitchFamily="18" charset="0"/>
              </a:rPr>
              <a:t>входу компонента ставят в соответствие две физические переменные: потенциальную </a:t>
            </a:r>
            <a:r>
              <a:rPr lang="ru-RU" sz="2400" i="1" dirty="0" smtClean="0">
                <a:cs typeface="Times New Roman" pitchFamily="18" charset="0"/>
              </a:rPr>
              <a:t>х </a:t>
            </a:r>
            <a:r>
              <a:rPr lang="ru-RU" sz="2400" dirty="0" smtClean="0">
                <a:cs typeface="Times New Roman" pitchFamily="18" charset="0"/>
              </a:rPr>
              <a:t>и потоковую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l-GR" sz="2400" dirty="0" smtClean="0">
                <a:cs typeface="Times New Roman" pitchFamily="18" charset="0"/>
              </a:rPr>
              <a:t>Ψ</a:t>
            </a:r>
            <a:r>
              <a:rPr lang="ru-RU" sz="2400" dirty="0" smtClean="0">
                <a:cs typeface="Times New Roman" pitchFamily="18" charset="0"/>
              </a:rPr>
              <a:t>. 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496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720840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dirty="0" smtClean="0">
                <a:cs typeface="Times New Roman" pitchFamily="18" charset="0"/>
              </a:rPr>
              <a:t>азличают </a:t>
            </a:r>
            <a:r>
              <a:rPr lang="ru-RU" sz="2400" dirty="0">
                <a:cs typeface="Times New Roman" pitchFamily="18" charset="0"/>
              </a:rPr>
              <a:t>активные и пассивные компоненты. </a:t>
            </a:r>
            <a:endParaRPr lang="ru-RU" sz="2400" dirty="0" smtClean="0"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Активные</a:t>
            </a:r>
            <a:r>
              <a:rPr lang="ru-RU" sz="2400" i="1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компоненты моделируют внешние воздействия и содержат внут­ри себя независимые источники потенциальных и потоковых пе­ременных. </a:t>
            </a:r>
            <a:endParaRPr lang="ru-RU" sz="2400" dirty="0" smtClean="0"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Для </a:t>
            </a:r>
            <a:r>
              <a:rPr lang="ru-RU" sz="2400" dirty="0">
                <a:cs typeface="Times New Roman" pitchFamily="18" charset="0"/>
              </a:rPr>
              <a:t>каждого </a:t>
            </a:r>
            <a:r>
              <a:rPr lang="en-US" sz="2400" dirty="0">
                <a:cs typeface="Times New Roman" pitchFamily="18" charset="0"/>
              </a:rPr>
              <a:t>l</a:t>
            </a:r>
            <a:r>
              <a:rPr lang="ru-RU" sz="2400" dirty="0">
                <a:cs typeface="Times New Roman" pitchFamily="18" charset="0"/>
              </a:rPr>
              <a:t>-го активного компонента существуют зависимости между его переменными вида </a:t>
            </a:r>
            <a:r>
              <a:rPr lang="en-US" sz="2400" i="1" dirty="0">
                <a:cs typeface="Times New Roman" pitchFamily="18" charset="0"/>
              </a:rPr>
              <a:t>x</a:t>
            </a:r>
            <a:r>
              <a:rPr lang="en-US" sz="2400" dirty="0">
                <a:cs typeface="Times New Roman" pitchFamily="18" charset="0"/>
              </a:rPr>
              <a:t>¦</a:t>
            </a:r>
            <a:r>
              <a:rPr lang="en-US" sz="2400" i="1" dirty="0">
                <a:cs typeface="Times New Roman" pitchFamily="18" charset="0"/>
              </a:rPr>
              <a:t> </a:t>
            </a:r>
            <a:r>
              <a:rPr lang="ru-RU" sz="2400" i="1" dirty="0">
                <a:cs typeface="Times New Roman" pitchFamily="18" charset="0"/>
              </a:rPr>
              <a:t>= </a:t>
            </a:r>
            <a:r>
              <a:rPr lang="en-US" sz="2400" i="1" dirty="0">
                <a:cs typeface="Times New Roman" pitchFamily="18" charset="0"/>
              </a:rPr>
              <a:t>X</a:t>
            </a:r>
            <a:r>
              <a:rPr lang="en-US" sz="2400" dirty="0">
                <a:cs typeface="Times New Roman" pitchFamily="18" charset="0"/>
              </a:rPr>
              <a:t>¦</a:t>
            </a:r>
            <a:r>
              <a:rPr lang="en-US" sz="2400" i="1" dirty="0">
                <a:cs typeface="Times New Roman" pitchFamily="18" charset="0"/>
              </a:rPr>
              <a:t> </a:t>
            </a:r>
            <a:r>
              <a:rPr lang="ru-RU" sz="2400" i="1" dirty="0">
                <a:cs typeface="Times New Roman" pitchFamily="18" charset="0"/>
              </a:rPr>
              <a:t>+ </a:t>
            </a:r>
            <a:r>
              <a:rPr lang="en-US" sz="2400" i="1" dirty="0" err="1">
                <a:cs typeface="Times New Roman" pitchFamily="18" charset="0"/>
              </a:rPr>
              <a:t>z</a:t>
            </a:r>
            <a:r>
              <a:rPr lang="en-US" sz="2400" dirty="0" err="1">
                <a:cs typeface="Times New Roman" pitchFamily="18" charset="0"/>
              </a:rPr>
              <a:t>¦</a:t>
            </a:r>
            <a:r>
              <a:rPr lang="en-US" sz="2400" i="1" baseline="-25000" dirty="0" err="1">
                <a:cs typeface="Times New Roman" pitchFamily="18" charset="0"/>
              </a:rPr>
              <a:t>j</a:t>
            </a:r>
            <a:r>
              <a:rPr lang="el-GR" sz="2400" dirty="0">
                <a:cs typeface="Times New Roman" pitchFamily="18" charset="0"/>
              </a:rPr>
              <a:t>Ψ</a:t>
            </a:r>
            <a:r>
              <a:rPr lang="en-US" sz="2400" dirty="0">
                <a:cs typeface="Times New Roman" pitchFamily="18" charset="0"/>
              </a:rPr>
              <a:t>¦ </a:t>
            </a:r>
            <a:r>
              <a:rPr lang="ru-RU" sz="2400" dirty="0">
                <a:cs typeface="Times New Roman" pitchFamily="18" charset="0"/>
              </a:rPr>
              <a:t>(для по­тенциальной переменной </a:t>
            </a:r>
            <a:r>
              <a:rPr lang="en-US" sz="2400" dirty="0">
                <a:cs typeface="Times New Roman" pitchFamily="18" charset="0"/>
              </a:rPr>
              <a:t>i</a:t>
            </a:r>
            <a:r>
              <a:rPr lang="ru-RU" sz="2400" dirty="0">
                <a:cs typeface="Times New Roman" pitchFamily="18" charset="0"/>
              </a:rPr>
              <a:t>-го входа); </a:t>
            </a:r>
            <a:r>
              <a:rPr lang="el-GR" sz="2400" i="1" dirty="0">
                <a:cs typeface="Times New Roman" pitchFamily="18" charset="0"/>
              </a:rPr>
              <a:t>Ψ</a:t>
            </a:r>
            <a:r>
              <a:rPr lang="en-US" sz="2400" dirty="0">
                <a:cs typeface="Times New Roman" pitchFamily="18" charset="0"/>
              </a:rPr>
              <a:t>¦ </a:t>
            </a:r>
            <a:r>
              <a:rPr lang="ru-RU" sz="2400" i="1" dirty="0">
                <a:cs typeface="Times New Roman" pitchFamily="18" charset="0"/>
              </a:rPr>
              <a:t>= </a:t>
            </a:r>
            <a:r>
              <a:rPr lang="el-GR" sz="2400" i="1" dirty="0">
                <a:cs typeface="Times New Roman" pitchFamily="18" charset="0"/>
              </a:rPr>
              <a:t>Ψ </a:t>
            </a:r>
            <a:r>
              <a:rPr lang="en-US" sz="2400" i="1" baseline="30000" dirty="0" err="1">
                <a:cs typeface="Times New Roman" pitchFamily="18" charset="0"/>
              </a:rPr>
              <a:t>l</a:t>
            </a:r>
            <a:r>
              <a:rPr lang="en-US" sz="2400" i="1" baseline="-25000" dirty="0" err="1">
                <a:cs typeface="Times New Roman" pitchFamily="18" charset="0"/>
              </a:rPr>
              <a:t>j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+ </a:t>
            </a:r>
            <a:r>
              <a:rPr lang="en-US" sz="2400" dirty="0">
                <a:cs typeface="Times New Roman" pitchFamily="18" charset="0"/>
              </a:rPr>
              <a:t>y¦</a:t>
            </a:r>
            <a:r>
              <a:rPr lang="ru-RU" sz="2400" i="1" dirty="0">
                <a:cs typeface="Times New Roman" pitchFamily="18" charset="0"/>
              </a:rPr>
              <a:t>х</a:t>
            </a:r>
            <a:r>
              <a:rPr lang="en-US" sz="2400" dirty="0">
                <a:cs typeface="Times New Roman" pitchFamily="18" charset="0"/>
              </a:rPr>
              <a:t>¦</a:t>
            </a:r>
            <a:r>
              <a:rPr lang="ru-RU" sz="2400" i="1" dirty="0">
                <a:cs typeface="Times New Roman" pitchFamily="18" charset="0"/>
              </a:rPr>
              <a:t>-</a:t>
            </a:r>
            <a:r>
              <a:rPr lang="ru-RU" sz="2400" dirty="0">
                <a:cs typeface="Times New Roman" pitchFamily="18" charset="0"/>
              </a:rPr>
              <a:t> (для потоко­вой переменной </a:t>
            </a:r>
            <a:r>
              <a:rPr lang="en-US" sz="2400" dirty="0">
                <a:cs typeface="Times New Roman" pitchFamily="18" charset="0"/>
              </a:rPr>
              <a:t>i</a:t>
            </a:r>
            <a:r>
              <a:rPr lang="ru-RU" sz="2400" dirty="0">
                <a:cs typeface="Times New Roman" pitchFamily="18" charset="0"/>
              </a:rPr>
              <a:t>-го входа), где </a:t>
            </a:r>
            <a:r>
              <a:rPr lang="el-GR" sz="2400" i="1" dirty="0">
                <a:cs typeface="Times New Roman" pitchFamily="18" charset="0"/>
              </a:rPr>
              <a:t>Ψ</a:t>
            </a:r>
            <a:r>
              <a:rPr lang="en-US" sz="2400" dirty="0">
                <a:cs typeface="Times New Roman" pitchFamily="18" charset="0"/>
              </a:rPr>
              <a:t>¦</a:t>
            </a:r>
            <a:r>
              <a:rPr lang="ru-RU" sz="2400" dirty="0">
                <a:cs typeface="Times New Roman" pitchFamily="18" charset="0"/>
              </a:rPr>
              <a:t>, </a:t>
            </a:r>
            <a:r>
              <a:rPr lang="ru-RU" sz="2400" i="1" dirty="0">
                <a:cs typeface="Times New Roman" pitchFamily="18" charset="0"/>
              </a:rPr>
              <a:t>X</a:t>
            </a:r>
            <a:r>
              <a:rPr lang="en-US" sz="2400" dirty="0">
                <a:cs typeface="Times New Roman" pitchFamily="18" charset="0"/>
              </a:rPr>
              <a:t>¦ </a:t>
            </a:r>
            <a:r>
              <a:rPr lang="ru-RU" sz="2400" i="1" dirty="0">
                <a:cs typeface="Times New Roman" pitchFamily="18" charset="0"/>
              </a:rPr>
              <a:t>-</a:t>
            </a:r>
            <a:r>
              <a:rPr lang="ru-RU" sz="2400" dirty="0">
                <a:cs typeface="Times New Roman" pitchFamily="18" charset="0"/>
              </a:rPr>
              <a:t> — заданные значения воздействий.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102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5297" y="985351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   </a:t>
            </a:r>
            <a:r>
              <a:rPr lang="ru-RU" sz="2400" dirty="0" smtClean="0">
                <a:cs typeface="Times New Roman" pitchFamily="18" charset="0"/>
              </a:rPr>
              <a:t>Все </a:t>
            </a:r>
            <a:r>
              <a:rPr lang="ru-RU" sz="2400" dirty="0">
                <a:cs typeface="Times New Roman" pitchFamily="18" charset="0"/>
              </a:rPr>
              <a:t>вершины нумеруются и каждой вершине ставится в соот­ветствие входная, выходная или промежуточная переменные. </a:t>
            </a:r>
            <a:r>
              <a:rPr lang="ru-RU" sz="2400" dirty="0" smtClean="0">
                <a:cs typeface="Times New Roman" pitchFamily="18" charset="0"/>
              </a:rPr>
              <a:t>	При </a:t>
            </a:r>
            <a:r>
              <a:rPr lang="ru-RU" sz="2400" dirty="0">
                <a:cs typeface="Times New Roman" pitchFamily="18" charset="0"/>
              </a:rPr>
              <a:t>этом выходная переменная может быть упомянута только один раз и в ее вершину должен быть хотя бы один вход;</a:t>
            </a:r>
          </a:p>
          <a:p>
            <a:pPr algn="just"/>
            <a:r>
              <a:rPr lang="ru-RU" sz="2400" dirty="0">
                <a:cs typeface="Times New Roman" pitchFamily="18" charset="0"/>
              </a:rPr>
              <a:t>переменный параметр вершины передается по направлению, указанному стрелками </a:t>
            </a:r>
            <a:r>
              <a:rPr lang="ru-RU" sz="2400" dirty="0" smtClean="0">
                <a:cs typeface="Times New Roman" pitchFamily="18" charset="0"/>
              </a:rPr>
              <a:t>дуг; каждой </a:t>
            </a:r>
            <a:r>
              <a:rPr lang="ru-RU" sz="2400" dirty="0">
                <a:cs typeface="Times New Roman" pitchFamily="18" charset="0"/>
              </a:rPr>
              <a:t>дуге соответствует оператор преобразования </a:t>
            </a:r>
            <a:r>
              <a:rPr lang="en-US" sz="2400" i="1" dirty="0" err="1">
                <a:cs typeface="Times New Roman" pitchFamily="18" charset="0"/>
              </a:rPr>
              <a:t>fV</a:t>
            </a:r>
            <a:r>
              <a:rPr lang="ru-RU" sz="2400" i="1" baseline="-25000" dirty="0">
                <a:cs typeface="Times New Roman" pitchFamily="18" charset="0"/>
              </a:rPr>
              <a:t>0</a:t>
            </a:r>
            <a:r>
              <a:rPr lang="ru-RU" sz="2400" i="1" dirty="0">
                <a:cs typeface="Times New Roman" pitchFamily="18" charset="0"/>
              </a:rPr>
              <a:t>; </a:t>
            </a:r>
            <a:r>
              <a:rPr lang="ru-RU" sz="2400" dirty="0">
                <a:cs typeface="Times New Roman" pitchFamily="18" charset="0"/>
              </a:rPr>
              <a:t>переменную вершины получают сложением переменных по входящим дугам.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	Сложная </a:t>
            </a:r>
            <a:r>
              <a:rPr lang="ru-RU" sz="2400" dirty="0">
                <a:cs typeface="Times New Roman" pitchFamily="18" charset="0"/>
              </a:rPr>
              <a:t>структурная модель в виде направленного графа мо­жет быть упрощена по правилам его </a:t>
            </a:r>
            <a:r>
              <a:rPr lang="ru-RU" sz="2400" dirty="0" smtClean="0">
                <a:cs typeface="Times New Roman" pitchFamily="18" charset="0"/>
              </a:rPr>
              <a:t>преобразования.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033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13206" y="1340768"/>
            <a:ext cx="8352928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Морфологическая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модель </a:t>
            </a:r>
            <a:r>
              <a:rPr lang="ru-RU" sz="2400" dirty="0">
                <a:cs typeface="Times New Roman" pitchFamily="18" charset="0"/>
              </a:rPr>
              <a:t>процесса передачи перекрестной </a:t>
            </a:r>
            <a:r>
              <a:rPr lang="ru-RU" sz="2400" dirty="0" smtClean="0">
                <a:cs typeface="Times New Roman" pitchFamily="18" charset="0"/>
              </a:rPr>
              <a:t>помехи </a:t>
            </a:r>
            <a:r>
              <a:rPr lang="ru-RU" sz="2400" dirty="0">
                <a:cs typeface="Times New Roman" pitchFamily="18" charset="0"/>
              </a:rPr>
              <a:t>представлена на рис. </a:t>
            </a:r>
            <a:r>
              <a:rPr lang="en-US" sz="2400" dirty="0" smtClean="0">
                <a:cs typeface="Times New Roman" pitchFamily="18" charset="0"/>
              </a:rPr>
              <a:t>1</a:t>
            </a:r>
            <a:r>
              <a:rPr lang="ru-RU" sz="2400" dirty="0" smtClean="0">
                <a:cs typeface="Times New Roman" pitchFamily="18" charset="0"/>
              </a:rPr>
              <a:t>.4</a:t>
            </a:r>
            <a:r>
              <a:rPr lang="ru-RU" sz="2400" dirty="0">
                <a:cs typeface="Times New Roman" pitchFamily="18" charset="0"/>
              </a:rPr>
              <a:t>, б. В этом процессе выделены три части цепи пассивного проводника, воспринимающего помеху: сам проводник, моделируемый двумя источниками </a:t>
            </a:r>
            <a:r>
              <a:rPr lang="ru-RU" sz="2400" i="1" dirty="0">
                <a:cs typeface="Times New Roman" pitchFamily="18" charset="0"/>
              </a:rPr>
              <a:t>Е</a:t>
            </a:r>
            <a:r>
              <a:rPr lang="ru-RU" sz="2400" dirty="0">
                <a:cs typeface="Times New Roman" pitchFamily="18" charset="0"/>
              </a:rPr>
              <a:t> и </a:t>
            </a:r>
            <a:r>
              <a:rPr lang="en-US" sz="2400" i="1" dirty="0" smtClean="0">
                <a:cs typeface="Times New Roman" pitchFamily="18" charset="0"/>
              </a:rPr>
              <a:t>I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(</a:t>
            </a:r>
            <a:r>
              <a:rPr lang="ru-RU" sz="2400" dirty="0" smtClean="0">
                <a:cs typeface="Times New Roman" pitchFamily="18" charset="0"/>
              </a:rPr>
              <a:t>компонент </a:t>
            </a:r>
            <a:r>
              <a:rPr lang="en-US" sz="2400" i="1" dirty="0" smtClean="0">
                <a:cs typeface="Times New Roman" pitchFamily="18" charset="0"/>
              </a:rPr>
              <a:t>1</a:t>
            </a:r>
            <a:r>
              <a:rPr lang="ru-RU" sz="2400" dirty="0" smtClean="0">
                <a:cs typeface="Times New Roman" pitchFamily="18" charset="0"/>
              </a:rPr>
              <a:t>), </a:t>
            </a:r>
            <a:r>
              <a:rPr lang="ru-RU" sz="2400" dirty="0">
                <a:cs typeface="Times New Roman" pitchFamily="18" charset="0"/>
              </a:rPr>
              <a:t>выход передающей логической схемы (компонент </a:t>
            </a:r>
            <a:r>
              <a:rPr lang="ru-RU" sz="2400" i="1" dirty="0">
                <a:cs typeface="Times New Roman" pitchFamily="18" charset="0"/>
              </a:rPr>
              <a:t>2</a:t>
            </a:r>
            <a:r>
              <a:rPr lang="ru-RU" sz="2400" dirty="0">
                <a:cs typeface="Times New Roman" pitchFamily="18" charset="0"/>
              </a:rPr>
              <a:t>), моделируемый элементами с </a:t>
            </a:r>
            <a:r>
              <a:rPr lang="ru-RU" sz="2400" i="1" dirty="0" err="1" smtClean="0">
                <a:cs typeface="Times New Roman" pitchFamily="18" charset="0"/>
              </a:rPr>
              <a:t>С</a:t>
            </a:r>
            <a:r>
              <a:rPr lang="en-US" sz="2400" dirty="0" smtClean="0">
                <a:cs typeface="Times New Roman" pitchFamily="18" charset="0"/>
              </a:rPr>
              <a:t>1</a:t>
            </a:r>
            <a:r>
              <a:rPr lang="ru-RU" sz="2400" dirty="0" smtClean="0">
                <a:cs typeface="Times New Roman" pitchFamily="18" charset="0"/>
              </a:rPr>
              <a:t>, </a:t>
            </a:r>
            <a:r>
              <a:rPr lang="ru-RU" sz="2400" dirty="0">
                <a:cs typeface="Times New Roman" pitchFamily="18" charset="0"/>
              </a:rPr>
              <a:t>и </a:t>
            </a:r>
            <a:r>
              <a:rPr lang="en-US" sz="2400" i="1" dirty="0" smtClean="0">
                <a:cs typeface="Times New Roman" pitchFamily="18" charset="0"/>
              </a:rPr>
              <a:t>G</a:t>
            </a:r>
            <a:r>
              <a:rPr lang="en-US" sz="2400" dirty="0" smtClean="0">
                <a:cs typeface="Times New Roman" pitchFamily="18" charset="0"/>
              </a:rPr>
              <a:t>1</a:t>
            </a:r>
            <a:r>
              <a:rPr lang="ru-RU" sz="2400" dirty="0" smtClean="0">
                <a:cs typeface="Times New Roman" pitchFamily="18" charset="0"/>
              </a:rPr>
              <a:t>, </a:t>
            </a:r>
            <a:r>
              <a:rPr lang="ru-RU" sz="2400" dirty="0">
                <a:cs typeface="Times New Roman" pitchFamily="18" charset="0"/>
              </a:rPr>
              <a:t>(см. верхний </a:t>
            </a:r>
            <a:r>
              <a:rPr lang="ru-RU" sz="2400" dirty="0" smtClean="0">
                <a:cs typeface="Times New Roman" pitchFamily="18" charset="0"/>
              </a:rPr>
              <a:t>четырехполюсник </a:t>
            </a:r>
            <a:r>
              <a:rPr lang="ru-RU" sz="2400" dirty="0">
                <a:cs typeface="Times New Roman" pitchFamily="18" charset="0"/>
              </a:rPr>
              <a:t>на рис. </a:t>
            </a:r>
            <a:r>
              <a:rPr lang="ru-RU" sz="2400" dirty="0" smtClean="0">
                <a:cs typeface="Times New Roman" pitchFamily="18" charset="0"/>
              </a:rPr>
              <a:t>1.4</a:t>
            </a:r>
            <a:r>
              <a:rPr lang="ru-RU" sz="2400" dirty="0">
                <a:cs typeface="Times New Roman" pitchFamily="18" charset="0"/>
              </a:rPr>
              <a:t>, в) и вход принимающей логической схемы (</a:t>
            </a:r>
            <a:r>
              <a:rPr lang="ru-RU" sz="2400" dirty="0" smtClean="0">
                <a:cs typeface="Times New Roman" pitchFamily="18" charset="0"/>
              </a:rPr>
              <a:t>компонент </a:t>
            </a:r>
            <a:r>
              <a:rPr lang="ru-RU" sz="2400" i="1" dirty="0">
                <a:cs typeface="Times New Roman" pitchFamily="18" charset="0"/>
              </a:rPr>
              <a:t>3</a:t>
            </a:r>
            <a:r>
              <a:rPr lang="ru-RU" sz="2400" dirty="0">
                <a:cs typeface="Times New Roman" pitchFamily="18" charset="0"/>
              </a:rPr>
              <a:t>), моделируемый элементами с </a:t>
            </a:r>
            <a:r>
              <a:rPr lang="ru-RU" sz="2400" i="1" dirty="0">
                <a:cs typeface="Times New Roman" pitchFamily="18" charset="0"/>
              </a:rPr>
              <a:t>С</a:t>
            </a:r>
            <a:r>
              <a:rPr lang="ru-RU" sz="2400" dirty="0">
                <a:cs typeface="Times New Roman" pitchFamily="18" charset="0"/>
              </a:rPr>
              <a:t>2 и </a:t>
            </a:r>
            <a:r>
              <a:rPr lang="ru-RU" sz="2400" i="1" dirty="0">
                <a:cs typeface="Times New Roman" pitchFamily="18" charset="0"/>
              </a:rPr>
              <a:t>G</a:t>
            </a:r>
            <a:r>
              <a:rPr lang="ru-RU" sz="2400" dirty="0">
                <a:cs typeface="Times New Roman" pitchFamily="18" charset="0"/>
              </a:rPr>
              <a:t>2 (см. нижний </a:t>
            </a:r>
            <a:r>
              <a:rPr lang="ru-RU" sz="2400" dirty="0" smtClean="0">
                <a:cs typeface="Times New Roman" pitchFamily="18" charset="0"/>
              </a:rPr>
              <a:t>четырехполюсник </a:t>
            </a:r>
            <a:r>
              <a:rPr lang="ru-RU" sz="2400" dirty="0">
                <a:cs typeface="Times New Roman" pitchFamily="18" charset="0"/>
              </a:rPr>
              <a:t>на рис. </a:t>
            </a:r>
            <a:r>
              <a:rPr lang="en-US" sz="2400" dirty="0" smtClean="0">
                <a:cs typeface="Times New Roman" pitchFamily="18" charset="0"/>
              </a:rPr>
              <a:t>1</a:t>
            </a:r>
            <a:r>
              <a:rPr lang="ru-RU" sz="2400" dirty="0" smtClean="0">
                <a:cs typeface="Times New Roman" pitchFamily="18" charset="0"/>
              </a:rPr>
              <a:t>.4</a:t>
            </a:r>
            <a:r>
              <a:rPr lang="ru-RU" sz="2400" dirty="0">
                <a:cs typeface="Times New Roman" pitchFamily="18" charset="0"/>
              </a:rPr>
              <a:t>, в).</a:t>
            </a:r>
          </a:p>
          <a:p>
            <a:pPr algn="just"/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732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683568" y="1202089"/>
                <a:ext cx="7776864" cy="49548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cs typeface="Times New Roman" pitchFamily="18" charset="0"/>
                  </a:rPr>
                  <a:t>Последовательное </a:t>
                </a:r>
                <a:r>
                  <a:rPr lang="ru-RU" sz="2400" dirty="0">
                    <a:cs typeface="Times New Roman" pitchFamily="18" charset="0"/>
                  </a:rPr>
                  <a:t>включение компонента </a:t>
                </a:r>
                <a:r>
                  <a:rPr lang="ru-RU" sz="2400" i="1" dirty="0">
                    <a:cs typeface="Times New Roman" pitchFamily="18" charset="0"/>
                  </a:rPr>
                  <a:t>2</a:t>
                </a:r>
                <a:r>
                  <a:rPr lang="ru-RU" sz="2400" dirty="0">
                    <a:cs typeface="Times New Roman" pitchFamily="18" charset="0"/>
                  </a:rPr>
                  <a:t> связано с возможностью исследования действия помехи, моделируемой компонентом </a:t>
                </a:r>
                <a:r>
                  <a:rPr lang="ru-RU" sz="2400" i="1" dirty="0">
                    <a:cs typeface="Times New Roman" pitchFamily="18" charset="0"/>
                  </a:rPr>
                  <a:t>7</a:t>
                </a:r>
                <a:r>
                  <a:rPr lang="ru-RU" sz="2400" dirty="0">
                    <a:cs typeface="Times New Roman" pitchFamily="18" charset="0"/>
                  </a:rPr>
                  <a:t>, совместно с прохождением основного сигнала, моделируемого компонентом </a:t>
                </a:r>
                <a:r>
                  <a:rPr lang="ru-RU" sz="2400" i="1" dirty="0">
                    <a:cs typeface="Times New Roman" pitchFamily="18" charset="0"/>
                  </a:rPr>
                  <a:t>4</a:t>
                </a:r>
                <a:r>
                  <a:rPr lang="ru-RU" sz="2400" dirty="0">
                    <a:cs typeface="Times New Roman" pitchFamily="18" charset="0"/>
                  </a:rPr>
                  <a:t>. При подключении последнего перемычка между полюсами </a:t>
                </a:r>
                <a:r>
                  <a:rPr lang="ru-RU" sz="2400" i="1" dirty="0">
                    <a:cs typeface="Times New Roman" pitchFamily="18" charset="0"/>
                  </a:rPr>
                  <a:t>1</a:t>
                </a:r>
                <a:r>
                  <a:rPr lang="ru-RU" sz="2400" dirty="0">
                    <a:cs typeface="Times New Roman" pitchFamily="18" charset="0"/>
                  </a:rPr>
                  <a:t> и </a:t>
                </a:r>
                <a:r>
                  <a:rPr lang="ru-RU" sz="2400" i="1" dirty="0">
                    <a:cs typeface="Times New Roman" pitchFamily="18" charset="0"/>
                  </a:rPr>
                  <a:t>2</a:t>
                </a:r>
                <a:r>
                  <a:rPr lang="ru-RU" sz="2400" dirty="0">
                    <a:cs typeface="Times New Roman" pitchFamily="18" charset="0"/>
                  </a:rPr>
                  <a:t> отсутствует и цепочка </a:t>
                </a:r>
                <a:r>
                  <a:rPr lang="ru-RU" sz="2400" i="1" dirty="0">
                    <a:cs typeface="Times New Roman" pitchFamily="18" charset="0"/>
                  </a:rPr>
                  <a:t>С</a:t>
                </a:r>
                <a:r>
                  <a:rPr lang="en-US" sz="2400" dirty="0">
                    <a:cs typeface="Times New Roman" pitchFamily="18" charset="0"/>
                  </a:rPr>
                  <a:t>1</a:t>
                </a:r>
                <a:r>
                  <a:rPr lang="ru-RU" sz="2400" dirty="0">
                    <a:cs typeface="Times New Roman" pitchFamily="18" charset="0"/>
                  </a:rPr>
                  <a:t> </a:t>
                </a:r>
                <a:r>
                  <a:rPr lang="en-US" sz="2400" dirty="0">
                    <a:cs typeface="Times New Roman" pitchFamily="18" charset="0"/>
                  </a:rPr>
                  <a:t>–</a:t>
                </a:r>
                <a:r>
                  <a:rPr lang="ru-RU" sz="2400" dirty="0">
                    <a:cs typeface="Times New Roman" pitchFamily="18" charset="0"/>
                  </a:rPr>
                  <a:t> </a:t>
                </a:r>
                <a:r>
                  <a:rPr lang="ru-RU" sz="2400" i="1" dirty="0">
                    <a:cs typeface="Times New Roman" pitchFamily="18" charset="0"/>
                  </a:rPr>
                  <a:t>G</a:t>
                </a:r>
                <a:r>
                  <a:rPr lang="en-US" sz="2400" dirty="0">
                    <a:cs typeface="Times New Roman" pitchFamily="18" charset="0"/>
                  </a:rPr>
                  <a:t>1</a:t>
                </a:r>
                <a:r>
                  <a:rPr lang="ru-RU" sz="2400" dirty="0">
                    <a:cs typeface="Times New Roman" pitchFamily="18" charset="0"/>
                  </a:rPr>
                  <a:t> , будет являться выходным сопротивлением источника сигнала </a:t>
                </a:r>
                <a:r>
                  <a:rPr lang="en-US" sz="2400" i="1" dirty="0">
                    <a:cs typeface="Times New Roman" pitchFamily="18" charset="0"/>
                  </a:rPr>
                  <a:t>U</a:t>
                </a:r>
                <a:r>
                  <a:rPr lang="ru-RU" sz="2400" dirty="0" err="1">
                    <a:cs typeface="Times New Roman" pitchFamily="18" charset="0"/>
                  </a:rPr>
                  <a:t>вых</a:t>
                </a:r>
                <a:r>
                  <a:rPr lang="ru-RU" sz="2400" dirty="0">
                    <a:cs typeface="Times New Roman" pitchFamily="18" charset="0"/>
                  </a:rPr>
                  <a:t> (потенциальной переменной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cs typeface="Times New Roman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ru-RU" sz="2400" i="1">
                                <a:cs typeface="Times New Roman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cs typeface="Times New Roman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cs typeface="Times New Roman" pitchFamily="18" charset="0"/>
                              </a:rPr>
                              <m:t>𝑙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US" sz="2400" i="1">
                            <a:cs typeface="Times New Roman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компонента </a:t>
                </a:r>
                <a:r>
                  <a:rPr lang="ru-RU" sz="2400" i="1" dirty="0">
                    <a:cs typeface="Times New Roman" pitchFamily="18" charset="0"/>
                  </a:rPr>
                  <a:t>4</a:t>
                </a:r>
                <a:r>
                  <a:rPr lang="ru-RU" sz="2400" dirty="0">
                    <a:cs typeface="Times New Roman" pitchFamily="18" charset="0"/>
                  </a:rPr>
                  <a:t>). Тогда очевидно, что матрица проводимостей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i="1">
                            <a:cs typeface="Times New Roman" pitchFamily="18" charset="0"/>
                          </a:rPr>
                          <m:t>(2)</m:t>
                        </m:r>
                      </m:sup>
                    </m:sSup>
                  </m:oMath>
                </a14:m>
                <a:r>
                  <a:rPr lang="ru-RU" sz="2400" dirty="0" err="1">
                    <a:cs typeface="Times New Roman" pitchFamily="18" charset="0"/>
                  </a:rPr>
                  <a:t>четырехполюсного</a:t>
                </a:r>
                <a:r>
                  <a:rPr lang="ru-RU" sz="2400" dirty="0">
                    <a:cs typeface="Times New Roman" pitchFamily="18" charset="0"/>
                  </a:rPr>
                  <a:t> компонента </a:t>
                </a:r>
                <a:r>
                  <a:rPr lang="ru-RU" sz="2400" i="1" dirty="0">
                    <a:cs typeface="Times New Roman" pitchFamily="18" charset="0"/>
                  </a:rPr>
                  <a:t>2</a:t>
                </a:r>
                <a:r>
                  <a:rPr lang="ru-RU" sz="2400" dirty="0">
                    <a:cs typeface="Times New Roman" pitchFamily="18" charset="0"/>
                  </a:rPr>
                  <a:t> и матрица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сопротивлений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cs typeface="Times New Roman" pitchFamily="18" charset="0"/>
                          </a:rPr>
                          <m:t> </m:t>
                        </m:r>
                        <m:r>
                          <a:rPr lang="en-US" sz="2400" i="1">
                            <a:cs typeface="Times New Roman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400" i="1">
                            <a:cs typeface="Times New Roman" pitchFamily="18" charset="0"/>
                          </a:rPr>
                          <m:t>(3)</m:t>
                        </m:r>
                      </m:sup>
                    </m:sSup>
                  </m:oMath>
                </a14:m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 err="1">
                    <a:cs typeface="Times New Roman" pitchFamily="18" charset="0"/>
                  </a:rPr>
                  <a:t>четырехполюсного</a:t>
                </a:r>
                <a:r>
                  <a:rPr lang="ru-RU" sz="2400" dirty="0">
                    <a:cs typeface="Times New Roman" pitchFamily="18" charset="0"/>
                  </a:rPr>
                  <a:t> компонента </a:t>
                </a:r>
                <a:r>
                  <a:rPr lang="ru-RU" sz="2400" i="1" dirty="0">
                    <a:cs typeface="Times New Roman" pitchFamily="18" charset="0"/>
                  </a:rPr>
                  <a:t>3 </a:t>
                </a:r>
                <a:r>
                  <a:rPr lang="ru-RU" sz="2400" dirty="0">
                    <a:cs typeface="Times New Roman" pitchFamily="18" charset="0"/>
                  </a:rPr>
                  <a:t>будут</a:t>
                </a:r>
                <a:r>
                  <a:rPr lang="ru-RU" sz="2400" i="1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иметь следующий вид:</a:t>
                </a: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202089"/>
                <a:ext cx="7776864" cy="4954883"/>
              </a:xfrm>
              <a:prstGeom prst="rect">
                <a:avLst/>
              </a:prstGeom>
              <a:blipFill rotWithShape="1">
                <a:blip r:embed="rId3"/>
                <a:stretch>
                  <a:fillRect l="-1176" t="-984" r="-1254" b="-18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94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323528" y="1700808"/>
                <a:ext cx="8496944" cy="38653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/>
                                  <a:cs typeface="Times New Roman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/>
                                  <a:cs typeface="Times New Roman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/>
                                  <a:cs typeface="Times New Roman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/>
                                  <a:cs typeface="Times New Roman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  <a:cs typeface="Times New Roman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dirty="0" smtClean="0">
                        <a:latin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dirty="0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2400" b="0" i="1" dirty="0" smtClean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dirty="0" smtClean="0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dirty="0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dirty="0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sz="2400" b="0" i="1" dirty="0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b="0" i="1" dirty="0" smtClean="0">
                                      <a:latin typeface="Cambria Math"/>
                                      <a:cs typeface="Times New Roman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dirty="0" smtClean="0">
                                      <a:latin typeface="Cambria Math"/>
                                      <a:cs typeface="Times New Roman" pitchFamily="18" charset="0"/>
                                    </a:rPr>
                                    <m:t>𝑠</m:t>
                                  </m:r>
                                  <m:sSub>
                                    <m:sSubPr>
                                      <m:ctrlPr>
                                        <a:rPr lang="en-US" sz="2400" b="0" i="1" dirty="0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dirty="0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2400" b="0" i="1" dirty="0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  <m:t>+</m:t>
                                  </m:r>
                                  <m: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  <m:t>𝑠</m:t>
                                  </m:r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  <m:t>+</m:t>
                                  </m:r>
                                  <m: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  <m:t>𝑠</m:t>
                                  </m:r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  <m:t>+</m:t>
                                  </m:r>
                                  <m:r>
                                    <a:rPr lang="en-US" sz="2400" i="1" dirty="0">
                                      <a:latin typeface="Cambria Math"/>
                                      <a:cs typeface="Times New Roman" pitchFamily="18" charset="0"/>
                                    </a:rPr>
                                    <m:t>𝑠</m:t>
                                  </m:r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cs typeface="Times New Roman" pitchFamily="18" charset="0"/>
                  </a:rPr>
                  <a:t>Полученную </a:t>
                </a:r>
                <a:r>
                  <a:rPr lang="ru-RU" sz="2400" dirty="0">
                    <a:cs typeface="Times New Roman" pitchFamily="18" charset="0"/>
                  </a:rPr>
                  <a:t>в результате расчета по морфологической модели разность потенциалов на выходах 6 — 7 компоненты 3 (т.е. на </a:t>
                </a:r>
                <a:r>
                  <a:rPr lang="ru-RU" sz="2400" dirty="0" smtClean="0">
                    <a:cs typeface="Times New Roman" pitchFamily="18" charset="0"/>
                  </a:rPr>
                  <a:t>входе </a:t>
                </a:r>
                <a:r>
                  <a:rPr lang="ru-RU" sz="2400" dirty="0">
                    <a:cs typeface="Times New Roman" pitchFamily="18" charset="0"/>
                  </a:rPr>
                  <a:t>принимающей логической схемы </a:t>
                </a:r>
                <a:r>
                  <a:rPr lang="ru-RU" sz="2400" i="1" dirty="0">
                    <a:cs typeface="Times New Roman" pitchFamily="18" charset="0"/>
                  </a:rPr>
                  <a:t>2,</a:t>
                </a:r>
                <a:r>
                  <a:rPr lang="ru-RU" sz="2400" dirty="0">
                    <a:cs typeface="Times New Roman" pitchFamily="18" charset="0"/>
                  </a:rPr>
                  <a:t> рис. 3.1, </a:t>
                </a:r>
                <a:r>
                  <a:rPr lang="ru-RU" sz="2400" i="1" dirty="0">
                    <a:cs typeface="Times New Roman" pitchFamily="18" charset="0"/>
                  </a:rPr>
                  <a:t>а</a:t>
                </a:r>
                <a:r>
                  <a:rPr lang="ru-RU" sz="2400" dirty="0">
                    <a:cs typeface="Times New Roman" pitchFamily="18" charset="0"/>
                  </a:rPr>
                  <a:t>) сравнивают с допустимым значением. В случае превышения этого значения при­нимают решение о разнесении проводников на поверхности пе­чатной платы.</a:t>
                </a: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700808"/>
                <a:ext cx="8496944" cy="3865354"/>
              </a:xfrm>
              <a:prstGeom prst="rect">
                <a:avLst/>
              </a:prstGeom>
              <a:blipFill rotWithShape="1">
                <a:blip r:embed="rId3"/>
                <a:stretch>
                  <a:fillRect l="-1076" r="-1148" b="-26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835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0" t="3976" r="1472"/>
          <a:stretch/>
        </p:blipFill>
        <p:spPr bwMode="auto">
          <a:xfrm>
            <a:off x="335669" y="1613702"/>
            <a:ext cx="8349333" cy="2630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133" y="4509120"/>
            <a:ext cx="89904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cs typeface="Times New Roman" pitchFamily="18" charset="0"/>
              </a:rPr>
              <a:t>Рис. </a:t>
            </a:r>
            <a:r>
              <a:rPr lang="en-US" sz="2000" dirty="0" smtClean="0">
                <a:cs typeface="Times New Roman" pitchFamily="18" charset="0"/>
              </a:rPr>
              <a:t>1</a:t>
            </a:r>
            <a:r>
              <a:rPr lang="ru-RU" sz="2000" dirty="0" smtClean="0">
                <a:cs typeface="Times New Roman" pitchFamily="18" charset="0"/>
              </a:rPr>
              <a:t>.4</a:t>
            </a:r>
            <a:r>
              <a:rPr lang="ru-RU" sz="2000" dirty="0">
                <a:cs typeface="Times New Roman" pitchFamily="18" charset="0"/>
              </a:rPr>
              <a:t>. Общий вид электрической морфологической модели (а), </a:t>
            </a:r>
            <a:r>
              <a:rPr lang="ru-RU" sz="2000" dirty="0" smtClean="0">
                <a:cs typeface="Times New Roman" pitchFamily="18" charset="0"/>
              </a:rPr>
              <a:t>модель</a:t>
            </a:r>
            <a:r>
              <a:rPr lang="en-US" sz="2000" dirty="0" smtClean="0">
                <a:cs typeface="Times New Roman" pitchFamily="18" charset="0"/>
              </a:rPr>
              <a:t> </a:t>
            </a:r>
            <a:r>
              <a:rPr lang="ru-RU" sz="2000" dirty="0" smtClean="0">
                <a:cs typeface="Times New Roman" pitchFamily="18" charset="0"/>
              </a:rPr>
              <a:t>цепи </a:t>
            </a:r>
            <a:r>
              <a:rPr lang="ru-RU" sz="2000" dirty="0">
                <a:cs typeface="Times New Roman" pitchFamily="18" charset="0"/>
              </a:rPr>
              <a:t>передачи перекрестной помехи (б) и элементы </a:t>
            </a:r>
            <a:r>
              <a:rPr lang="ru-RU" sz="2000" dirty="0" smtClean="0">
                <a:cs typeface="Times New Roman" pitchFamily="18" charset="0"/>
              </a:rPr>
              <a:t>морфологической</a:t>
            </a:r>
            <a:r>
              <a:rPr lang="en-US" sz="2000" dirty="0" smtClean="0">
                <a:cs typeface="Times New Roman" pitchFamily="18" charset="0"/>
              </a:rPr>
              <a:t> </a:t>
            </a:r>
            <a:r>
              <a:rPr lang="ru-RU" sz="2000" dirty="0" smtClean="0">
                <a:cs typeface="Times New Roman" pitchFamily="18" charset="0"/>
              </a:rPr>
              <a:t>модели </a:t>
            </a:r>
            <a:r>
              <a:rPr lang="ru-RU" sz="2000" dirty="0">
                <a:cs typeface="Times New Roman" pitchFamily="18" charset="0"/>
              </a:rPr>
              <a:t>(в</a:t>
            </a:r>
            <a:r>
              <a:rPr lang="ru-RU" sz="2000" dirty="0" smtClean="0">
                <a:cs typeface="Times New Roman" pitchFamily="18" charset="0"/>
              </a:rPr>
              <a:t>)</a:t>
            </a:r>
            <a:endParaRPr lang="en-US" sz="2000" dirty="0" smtClean="0"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741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720840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Таким </a:t>
            </a:r>
            <a:r>
              <a:rPr lang="ru-RU" sz="2400" dirty="0">
                <a:cs typeface="Times New Roman" pitchFamily="18" charset="0"/>
              </a:rPr>
              <a:t>образом, реализуя тот или иной вид моделирования, можно ограничиться аналитической связью входных и выходных переменных, рассмотреть причинно-следственные связи внутренних переменных, изучить конкретное физическое поле распреде­ления потенциальной переменной в дискретных точках схемы или конструкции и, наконец, разделить физический процесс на со­ставные части согласно закономерностям строения схемы или кон­струкции.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764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1412776"/>
            <a:ext cx="8568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Вероятностные модели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Под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вероятностной</a:t>
            </a:r>
            <a:r>
              <a:rPr lang="ru-RU" sz="2400" dirty="0">
                <a:cs typeface="Times New Roman" pitchFamily="18" charset="0"/>
              </a:rPr>
              <a:t> будем понимать модель, в которой все или хотя бы некоторые переменные принимают случайные значения или являются их функциями, для описания которых необходим математический аппарат теории вероятностей и математической статистики</a:t>
            </a:r>
            <a:r>
              <a:rPr lang="ru-RU" sz="2400" dirty="0" smtClean="0">
                <a:cs typeface="Times New Roman" pitchFamily="18" charset="0"/>
              </a:rPr>
              <a:t>.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973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060848"/>
            <a:ext cx="79928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Построение </a:t>
            </a:r>
            <a:r>
              <a:rPr lang="ru-RU" sz="2400" dirty="0" smtClean="0">
                <a:cs typeface="Times New Roman" pitchFamily="18" charset="0"/>
              </a:rPr>
              <a:t>и исследование вероятностных моделей конструк­ций </a:t>
            </a:r>
            <a:r>
              <a:rPr lang="ru-RU" sz="2400" dirty="0" smtClean="0">
                <a:cs typeface="Times New Roman" pitchFamily="18" charset="0"/>
              </a:rPr>
              <a:t>РЭУ </a:t>
            </a:r>
            <a:r>
              <a:rPr lang="ru-RU" sz="2400" dirty="0" smtClean="0">
                <a:cs typeface="Times New Roman" pitchFamily="18" charset="0"/>
              </a:rPr>
              <a:t>является одним из этапов их проектирования. </a:t>
            </a:r>
            <a:endParaRPr lang="ru-RU" sz="2400" dirty="0" smtClean="0"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При </a:t>
            </a:r>
            <a:r>
              <a:rPr lang="ru-RU" sz="2400" dirty="0" smtClean="0">
                <a:cs typeface="Times New Roman" pitchFamily="18" charset="0"/>
              </a:rPr>
              <a:t>этом в практике проектирования вероятностные модели используют для описания производства как системы массового обслуживания, в задачах расчета показателей надежности РЭС и при обработке эк­спериментальных результатов.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234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3446" y="980728"/>
            <a:ext cx="881864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Производство как система массового 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обслуживания 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Практи­чески </a:t>
            </a:r>
            <a:r>
              <a:rPr lang="ru-RU" sz="2400" dirty="0" smtClean="0">
                <a:cs typeface="Times New Roman" pitchFamily="18" charset="0"/>
              </a:rPr>
              <a:t>любой технологический процесс можно представить в виде системы, на вход которой, соблюдая определенную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дисциплину очереди</a:t>
            </a:r>
            <a:r>
              <a:rPr lang="ru-RU" sz="2400" i="1" dirty="0" smtClean="0">
                <a:cs typeface="Times New Roman" pitchFamily="18" charset="0"/>
              </a:rPr>
              <a:t>,</a:t>
            </a:r>
            <a:r>
              <a:rPr lang="ru-RU" sz="2400" dirty="0" smtClean="0">
                <a:cs typeface="Times New Roman" pitchFamily="18" charset="0"/>
              </a:rPr>
              <a:t> поступает </a:t>
            </a:r>
            <a:r>
              <a:rPr lang="ru-RU" sz="2400" i="1" dirty="0" smtClean="0">
                <a:solidFill>
                  <a:srgbClr val="C00000"/>
                </a:solidFill>
                <a:cs typeface="Times New Roman" pitchFamily="18" charset="0"/>
              </a:rPr>
              <a:t>поток заявок</a:t>
            </a:r>
            <a:r>
              <a:rPr lang="ru-RU" sz="24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cs typeface="Times New Roman" pitchFamily="18" charset="0"/>
              </a:rPr>
              <a:t>на обслуживание. </a:t>
            </a:r>
            <a:endParaRPr lang="ru-RU" sz="2400" dirty="0" smtClean="0"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По </a:t>
            </a:r>
            <a:r>
              <a:rPr lang="ru-RU" sz="2400" dirty="0" smtClean="0">
                <a:cs typeface="Times New Roman" pitchFamily="18" charset="0"/>
              </a:rPr>
              <a:t>истечении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времени ожидания </a:t>
            </a:r>
            <a:r>
              <a:rPr lang="ru-RU" sz="2400" dirty="0" smtClean="0">
                <a:cs typeface="Times New Roman" pitchFamily="18" charset="0"/>
              </a:rPr>
              <a:t>и через некоторое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время обслуживания</a:t>
            </a:r>
            <a:r>
              <a:rPr lang="ru-RU" sz="24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cs typeface="Times New Roman" pitchFamily="18" charset="0"/>
              </a:rPr>
              <a:t>на выхо­де появляется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выходной поток </a:t>
            </a:r>
            <a:r>
              <a:rPr lang="ru-RU" sz="2400" dirty="0" smtClean="0">
                <a:cs typeface="Times New Roman" pitchFamily="18" charset="0"/>
              </a:rPr>
              <a:t>обслуженных заявок, принявших новый вид в соответствии с алгоритмом и качественным содержа­нием обслуживания. </a:t>
            </a:r>
            <a:endParaRPr lang="ru-RU" sz="2400" dirty="0" smtClean="0"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Совокупность </a:t>
            </a:r>
            <a:r>
              <a:rPr lang="ru-RU" sz="2400" dirty="0" smtClean="0">
                <a:cs typeface="Times New Roman" pitchFamily="18" charset="0"/>
              </a:rPr>
              <a:t>этих процедур и их параметров принято называть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системой массового обслуживания</a:t>
            </a:r>
            <a:r>
              <a:rPr lang="ru-RU" sz="2400" i="1" dirty="0" smtClean="0">
                <a:cs typeface="Times New Roman" pitchFamily="18" charset="0"/>
              </a:rPr>
              <a:t>.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772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1124744"/>
            <a:ext cx="784887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В </a:t>
            </a:r>
            <a:r>
              <a:rPr lang="ru-RU" sz="2400" dirty="0">
                <a:cs typeface="Times New Roman" pitchFamily="18" charset="0"/>
              </a:rPr>
              <a:t>общем случае для принятой дисциплины очереди моменты поступления заявок, время ожидания и обслуживания имеют слу­чайные значения. Методы количественной оценки значений па­раметров их распределения дает теория массового обслуживания.</a:t>
            </a:r>
          </a:p>
          <a:p>
            <a:pPr algn="just"/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Системы </a:t>
            </a:r>
            <a:r>
              <a:rPr lang="ru-RU" sz="2400" dirty="0">
                <a:solidFill>
                  <a:srgbClr val="C00000"/>
                </a:solidFill>
                <a:cs typeface="Times New Roman" pitchFamily="18" charset="0"/>
              </a:rPr>
              <a:t>массового обслуживания </a:t>
            </a:r>
            <a:r>
              <a:rPr lang="ru-RU" sz="2400" dirty="0">
                <a:cs typeface="Times New Roman" pitchFamily="18" charset="0"/>
              </a:rPr>
              <a:t>подразделяются по числу об­служиваемых потоков заявок (одноканальные и многоканальные), дисциплине очереди (упорядоченные и неупорядоченные), вре­мени ожидания (с ожиданием и с отказами на обслуживание), числу пунктов обслуживания (с ограниченным и неограничен­ным числом обслуживающих аппаратов</a:t>
            </a:r>
            <a:r>
              <a:rPr lang="ru-RU" sz="2400" dirty="0" smtClean="0">
                <a:cs typeface="Times New Roman" pitchFamily="18" charset="0"/>
              </a:rPr>
              <a:t>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367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700808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Для </a:t>
            </a:r>
            <a:r>
              <a:rPr lang="ru-RU" sz="2400" dirty="0">
                <a:cs typeface="Times New Roman" pitchFamily="18" charset="0"/>
              </a:rPr>
              <a:t>описания потока заявок, времени ожидания и обслуживания используют соответствующие функции распределения </a:t>
            </a:r>
            <a:r>
              <a:rPr lang="en-US" sz="2400" i="1" dirty="0">
                <a:cs typeface="Times New Roman" pitchFamily="18" charset="0"/>
              </a:rPr>
              <a:t>P</a:t>
            </a:r>
            <a:r>
              <a:rPr lang="ru-RU" sz="2400" i="1" dirty="0">
                <a:cs typeface="Times New Roman" pitchFamily="18" charset="0"/>
              </a:rPr>
              <a:t>{</a:t>
            </a:r>
            <a:r>
              <a:rPr lang="en-US" sz="2400" i="1" dirty="0">
                <a:cs typeface="Times New Roman" pitchFamily="18" charset="0"/>
              </a:rPr>
              <a:t>t</a:t>
            </a:r>
            <a:r>
              <a:rPr lang="ru-RU" sz="2400" i="1" dirty="0">
                <a:cs typeface="Times New Roman" pitchFamily="18" charset="0"/>
              </a:rPr>
              <a:t>) </a:t>
            </a:r>
            <a:r>
              <a:rPr lang="ru-RU" sz="2400" dirty="0">
                <a:cs typeface="Times New Roman" pitchFamily="18" charset="0"/>
              </a:rPr>
              <a:t>длительности интервалов между событиями входного потока и длительности интервала ожидания или обслуживания либо со­ответствующую функцию плотности </a:t>
            </a:r>
            <a:r>
              <a:rPr lang="en-US" sz="2400" i="1" dirty="0">
                <a:cs typeface="Times New Roman" pitchFamily="18" charset="0"/>
              </a:rPr>
              <a:t>f</a:t>
            </a:r>
            <a:r>
              <a:rPr lang="ru-RU" sz="2400" i="1" dirty="0">
                <a:cs typeface="Times New Roman" pitchFamily="18" charset="0"/>
              </a:rPr>
              <a:t>(</a:t>
            </a:r>
            <a:r>
              <a:rPr lang="en-US" sz="2400" i="1" dirty="0">
                <a:cs typeface="Times New Roman" pitchFamily="18" charset="0"/>
              </a:rPr>
              <a:t>t</a:t>
            </a:r>
            <a:r>
              <a:rPr lang="ru-RU" sz="2400" i="1" dirty="0">
                <a:cs typeface="Times New Roman" pitchFamily="18" charset="0"/>
              </a:rPr>
              <a:t>).</a:t>
            </a:r>
            <a:r>
              <a:rPr lang="ru-RU" sz="2400" dirty="0">
                <a:cs typeface="Times New Roman" pitchFamily="18" charset="0"/>
              </a:rPr>
              <a:t> Чаще всего использу­ют экспоненциальный закон распределения: </a:t>
            </a:r>
            <a:r>
              <a:rPr lang="en-US" sz="2400" i="1" dirty="0">
                <a:cs typeface="Times New Roman" pitchFamily="18" charset="0"/>
              </a:rPr>
              <a:t>P</a:t>
            </a:r>
            <a:r>
              <a:rPr lang="ru-RU" sz="2400" i="1" dirty="0">
                <a:cs typeface="Times New Roman" pitchFamily="18" charset="0"/>
              </a:rPr>
              <a:t>(</a:t>
            </a:r>
            <a:r>
              <a:rPr lang="en-US" sz="2400" i="1" dirty="0">
                <a:cs typeface="Times New Roman" pitchFamily="18" charset="0"/>
              </a:rPr>
              <a:t>t</a:t>
            </a:r>
            <a:r>
              <a:rPr lang="ru-RU" sz="2400" i="1" dirty="0">
                <a:cs typeface="Times New Roman" pitchFamily="18" charset="0"/>
              </a:rPr>
              <a:t>)</a:t>
            </a:r>
            <a:r>
              <a:rPr lang="ru-RU" sz="2400" dirty="0">
                <a:cs typeface="Times New Roman" pitchFamily="18" charset="0"/>
              </a:rPr>
              <a:t> = </a:t>
            </a:r>
            <a:r>
              <a:rPr lang="ru-RU" sz="2400" dirty="0" err="1">
                <a:cs typeface="Times New Roman" pitchFamily="18" charset="0"/>
              </a:rPr>
              <a:t>ехр</a:t>
            </a:r>
            <a:r>
              <a:rPr lang="ru-RU" sz="2400" dirty="0">
                <a:cs typeface="Times New Roman" pitchFamily="18" charset="0"/>
              </a:rPr>
              <a:t>(-</a:t>
            </a:r>
            <a:r>
              <a:rPr lang="el-GR" sz="2400" dirty="0">
                <a:cs typeface="Times New Roman" pitchFamily="18" charset="0"/>
              </a:rPr>
              <a:t>λ</a:t>
            </a:r>
            <a:r>
              <a:rPr lang="en-US" sz="2400" dirty="0">
                <a:cs typeface="Times New Roman" pitchFamily="18" charset="0"/>
              </a:rPr>
              <a:t>t</a:t>
            </a:r>
            <a:r>
              <a:rPr lang="ru-RU" sz="2400" dirty="0">
                <a:cs typeface="Times New Roman" pitchFamily="18" charset="0"/>
              </a:rPr>
              <a:t>); </a:t>
            </a:r>
            <a:r>
              <a:rPr lang="en-US" sz="2400" i="1" dirty="0">
                <a:cs typeface="Times New Roman" pitchFamily="18" charset="0"/>
              </a:rPr>
              <a:t>f</a:t>
            </a:r>
            <a:r>
              <a:rPr lang="ru-RU" sz="2400" i="1" dirty="0">
                <a:cs typeface="Times New Roman" pitchFamily="18" charset="0"/>
              </a:rPr>
              <a:t>(</a:t>
            </a:r>
            <a:r>
              <a:rPr lang="en-US" sz="2400" i="1" dirty="0">
                <a:cs typeface="Times New Roman" pitchFamily="18" charset="0"/>
              </a:rPr>
              <a:t>t</a:t>
            </a:r>
            <a:r>
              <a:rPr lang="ru-RU" sz="2400" i="1" dirty="0">
                <a:cs typeface="Times New Roman" pitchFamily="18" charset="0"/>
              </a:rPr>
              <a:t>) = -</a:t>
            </a:r>
            <a:r>
              <a:rPr lang="en-US" sz="2400" i="1" dirty="0">
                <a:cs typeface="Times New Roman" pitchFamily="18" charset="0"/>
              </a:rPr>
              <a:t>P</a:t>
            </a:r>
            <a:r>
              <a:rPr lang="ru-RU" sz="2400" i="1" dirty="0">
                <a:cs typeface="Times New Roman" pitchFamily="18" charset="0"/>
              </a:rPr>
              <a:t>(</a:t>
            </a:r>
            <a:r>
              <a:rPr lang="en-US" sz="2400" i="1" dirty="0">
                <a:cs typeface="Times New Roman" pitchFamily="18" charset="0"/>
              </a:rPr>
              <a:t>t</a:t>
            </a:r>
            <a:r>
              <a:rPr lang="ru-RU" sz="2400" i="1" dirty="0">
                <a:cs typeface="Times New Roman" pitchFamily="18" charset="0"/>
              </a:rPr>
              <a:t>)</a:t>
            </a:r>
            <a:r>
              <a:rPr lang="ru-RU" sz="2400" dirty="0">
                <a:cs typeface="Times New Roman" pitchFamily="18" charset="0"/>
              </a:rPr>
              <a:t> = </a:t>
            </a:r>
            <a:r>
              <a:rPr lang="el-GR" sz="2400" dirty="0">
                <a:cs typeface="Times New Roman" pitchFamily="18" charset="0"/>
              </a:rPr>
              <a:t>λ</a:t>
            </a:r>
            <a:r>
              <a:rPr lang="en-US" sz="2400" dirty="0" err="1">
                <a:cs typeface="Times New Roman" pitchFamily="18" charset="0"/>
              </a:rPr>
              <a:t>exp</a:t>
            </a:r>
            <a:r>
              <a:rPr lang="ru-RU" sz="2400" dirty="0">
                <a:cs typeface="Times New Roman" pitchFamily="18" charset="0"/>
              </a:rPr>
              <a:t>(-</a:t>
            </a:r>
            <a:r>
              <a:rPr lang="el-GR" sz="2400" dirty="0">
                <a:cs typeface="Times New Roman" pitchFamily="18" charset="0"/>
              </a:rPr>
              <a:t> λ</a:t>
            </a:r>
            <a:r>
              <a:rPr lang="en-US" sz="2400" dirty="0">
                <a:cs typeface="Times New Roman" pitchFamily="18" charset="0"/>
              </a:rPr>
              <a:t>t)</a:t>
            </a:r>
            <a:r>
              <a:rPr lang="ru-RU" sz="2400" dirty="0">
                <a:cs typeface="Times New Roman" pitchFamily="18" charset="0"/>
              </a:rPr>
              <a:t>, где </a:t>
            </a:r>
            <a:r>
              <a:rPr lang="el-GR" sz="2400" dirty="0">
                <a:cs typeface="Times New Roman" pitchFamily="18" charset="0"/>
              </a:rPr>
              <a:t>λ</a:t>
            </a:r>
            <a:r>
              <a:rPr lang="ru-RU" sz="2400" i="1" dirty="0">
                <a:cs typeface="Times New Roman" pitchFamily="18" charset="0"/>
              </a:rPr>
              <a:t> —</a:t>
            </a:r>
            <a:r>
              <a:rPr lang="ru-RU" sz="2400" dirty="0">
                <a:cs typeface="Times New Roman" pitchFamily="18" charset="0"/>
              </a:rPr>
              <a:t> параметр потока.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766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1412776"/>
            <a:ext cx="835292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   </a:t>
            </a:r>
            <a:r>
              <a:rPr lang="ru-RU" sz="2400" dirty="0" smtClean="0">
                <a:cs typeface="Times New Roman" pitchFamily="18" charset="0"/>
              </a:rPr>
              <a:t>Это </a:t>
            </a:r>
            <a:r>
              <a:rPr lang="ru-RU" sz="2400" dirty="0">
                <a:cs typeface="Times New Roman" pitchFamily="18" charset="0"/>
              </a:rPr>
              <a:t>распределение характеризует простейший (пуассоновский) поток, обладающий свойствами стационарности (А, = </a:t>
            </a:r>
            <a:r>
              <a:rPr lang="en-US" sz="2400" dirty="0" err="1">
                <a:cs typeface="Times New Roman" pitchFamily="18" charset="0"/>
              </a:rPr>
              <a:t>const</a:t>
            </a:r>
            <a:r>
              <a:rPr lang="ru-RU" sz="2400" dirty="0">
                <a:cs typeface="Times New Roman" pitchFamily="18" charset="0"/>
              </a:rPr>
              <a:t>), ор­динарности (вероятность появления двух и более событий в ин­тервале </a:t>
            </a:r>
            <a:r>
              <a:rPr lang="en-US" sz="2400" dirty="0">
                <a:cs typeface="Times New Roman" pitchFamily="18" charset="0"/>
              </a:rPr>
              <a:t>A</a:t>
            </a:r>
            <a:r>
              <a:rPr lang="en-US" sz="2400" i="1" dirty="0">
                <a:cs typeface="Times New Roman" pitchFamily="18" charset="0"/>
              </a:rPr>
              <a:t>t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равна нулю) и отсутствия последействия (вероятность появления события в интервале т, следующем за интервалом </a:t>
            </a:r>
            <a:r>
              <a:rPr lang="en-US" sz="2400" i="1" dirty="0">
                <a:cs typeface="Times New Roman" pitchFamily="18" charset="0"/>
              </a:rPr>
              <a:t>At</a:t>
            </a:r>
            <a:r>
              <a:rPr lang="ru-RU" sz="2400" i="1" dirty="0">
                <a:cs typeface="Times New Roman" pitchFamily="18" charset="0"/>
              </a:rPr>
              <a:t>, </a:t>
            </a:r>
            <a:r>
              <a:rPr lang="ru-RU" sz="2400" dirty="0">
                <a:cs typeface="Times New Roman" pitchFamily="18" charset="0"/>
              </a:rPr>
              <a:t>не зависит от вероятности появления события в интервале </a:t>
            </a:r>
            <a:r>
              <a:rPr lang="en-US" sz="2400" i="1" dirty="0">
                <a:cs typeface="Times New Roman" pitchFamily="18" charset="0"/>
              </a:rPr>
              <a:t>At</a:t>
            </a:r>
            <a:r>
              <a:rPr lang="ru-RU" sz="2400" i="1" dirty="0">
                <a:cs typeface="Times New Roman" pitchFamily="18" charset="0"/>
              </a:rPr>
              <a:t>). </a:t>
            </a:r>
            <a:r>
              <a:rPr lang="ru-RU" sz="2400" dirty="0">
                <a:cs typeface="Times New Roman" pitchFamily="18" charset="0"/>
              </a:rPr>
              <a:t>Кроме того, в приложениях используют другие типы потоков: Пальма, Эрланга, Бернулли и просеянные, свойства и параметры которых отличны от свойств и параметров простейшего потока.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81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6774" y="980728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Модели </a:t>
            </a:r>
            <a:r>
              <a:rPr lang="ru-RU" sz="2800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РЭС в задачах расчета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надежности</a:t>
            </a:r>
            <a:endParaRPr lang="en-US" sz="2800" b="1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algn="just"/>
            <a:r>
              <a:rPr lang="en-US" sz="2400" b="1" dirty="0">
                <a:latin typeface="Arial" pitchFamily="34" charset="0"/>
                <a:cs typeface="Arial" pitchFamily="34" charset="0"/>
              </a:rPr>
              <a:t>	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Надежность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— это свойство изделий сохранять свою работоспособность в течение заданного времени в заданных условиях эксплуатации.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Одним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 фундаментальных понятий в теории надежности является поня­тие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отказа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события, наступившего через некоторое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время бе­зотказной работы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изделия и характеризующего его неработоспо­собное состояние. Работоспособность отказавшего изделия может быть восстановлена через некоторое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время восстановления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Сово­купность многих циклов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отказ — восстановление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 полного изно­са изделия образует его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ресурс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 способность изделия сохранять свою работоспособность в нерабочем состоянии характеризует его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ресурс хранения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3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333400" y="1772816"/>
                <a:ext cx="8452680" cy="38000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buClr>
                    <a:schemeClr val="bg2">
                      <a:lumMod val="75000"/>
                    </a:schemeClr>
                  </a:buClr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cs typeface="Times New Roman" pitchFamily="18" charset="0"/>
                  </a:rPr>
                  <a:t>Для </a:t>
                </a:r>
                <a:r>
                  <a:rPr lang="ru-RU" sz="2400" dirty="0">
                    <a:cs typeface="Times New Roman" pitchFamily="18" charset="0"/>
                  </a:rPr>
                  <a:t>любого изделия время безотказной работы, время </a:t>
                </a:r>
                <a:r>
                  <a:rPr lang="ru-RU" sz="2400" dirty="0" smtClean="0">
                    <a:cs typeface="Times New Roman" pitchFamily="18" charset="0"/>
                  </a:rPr>
                  <a:t>восстановления </a:t>
                </a:r>
                <a:r>
                  <a:rPr lang="ru-RU" sz="2400" dirty="0">
                    <a:cs typeface="Times New Roman" pitchFamily="18" charset="0"/>
                  </a:rPr>
                  <a:t>работоспособности, функциональный ресурс и ресурс хранения имеют случайные значения. Методы их количественной оценки дает теория надежности.</a:t>
                </a:r>
              </a:p>
              <a:p>
                <a:pPr algn="just">
                  <a:buClr>
                    <a:schemeClr val="bg2">
                      <a:lumMod val="75000"/>
                    </a:schemeClr>
                  </a:buClr>
                </a:pPr>
                <a:r>
                  <a:rPr lang="en-US" sz="2400" dirty="0" smtClean="0"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cs typeface="Times New Roman" pitchFamily="18" charset="0"/>
                  </a:rPr>
                  <a:t>Поток </a:t>
                </a:r>
                <a:r>
                  <a:rPr lang="ru-RU" sz="2400" dirty="0">
                    <a:cs typeface="Times New Roman" pitchFamily="18" charset="0"/>
                  </a:rPr>
                  <a:t>отказов описывают следующими распределениями:</a:t>
                </a:r>
              </a:p>
              <a:p>
                <a:pPr marL="342900" indent="-342900" algn="just">
                  <a:buClr>
                    <a:schemeClr val="bg2">
                      <a:lumMod val="75000"/>
                    </a:schemeClr>
                  </a:buClr>
                  <a:buFont typeface="Wingdings" panose="05000000000000000000" pitchFamily="2" charset="2"/>
                  <a:buChar char="Ø"/>
                </a:pPr>
                <a:r>
                  <a:rPr lang="ru-RU" sz="2400" dirty="0" smtClean="0">
                    <a:cs typeface="Times New Roman" pitchFamily="18" charset="0"/>
                  </a:rPr>
                  <a:t>экспоненциальным </a:t>
                </a:r>
                <a:r>
                  <a:rPr lang="ru-RU" sz="2400" i="1" dirty="0" smtClean="0">
                    <a:cs typeface="Times New Roman" pitchFamily="18" charset="0"/>
                  </a:rPr>
                  <a:t>P</a:t>
                </a:r>
                <a:r>
                  <a:rPr lang="en-US" sz="2400" i="1" dirty="0" smtClean="0">
                    <a:cs typeface="Times New Roman" pitchFamily="18" charset="0"/>
                  </a:rPr>
                  <a:t>(</a:t>
                </a:r>
                <a:r>
                  <a:rPr lang="ru-RU" sz="2400" i="1" dirty="0" smtClean="0">
                    <a:cs typeface="Times New Roman" pitchFamily="18" charset="0"/>
                  </a:rPr>
                  <a:t>t</a:t>
                </a:r>
                <a:r>
                  <a:rPr lang="ru-RU" sz="2400" i="1" dirty="0">
                    <a:cs typeface="Times New Roman" pitchFamily="18" charset="0"/>
                  </a:rPr>
                  <a:t>) = </a:t>
                </a:r>
                <a:r>
                  <a:rPr lang="ru-RU" sz="2400" i="1" dirty="0" err="1">
                    <a:cs typeface="Times New Roman" pitchFamily="18" charset="0"/>
                  </a:rPr>
                  <a:t>ехр</a:t>
                </a:r>
                <a:r>
                  <a:rPr lang="ru-RU" sz="2400" i="1" dirty="0" smtClean="0">
                    <a:cs typeface="Times New Roman" pitchFamily="18" charset="0"/>
                  </a:rPr>
                  <a:t>(-</a:t>
                </a:r>
                <a:r>
                  <a:rPr lang="el-GR" sz="2400" i="1" dirty="0" smtClean="0">
                    <a:cs typeface="Times New Roman" pitchFamily="18" charset="0"/>
                  </a:rPr>
                  <a:t>λ</a:t>
                </a:r>
                <a:r>
                  <a:rPr lang="en-US" sz="2400" i="1" dirty="0" smtClean="0">
                    <a:cs typeface="Times New Roman" pitchFamily="18" charset="0"/>
                  </a:rPr>
                  <a:t>t</a:t>
                </a:r>
                <a:r>
                  <a:rPr lang="ru-RU" sz="2400" i="1" dirty="0" smtClean="0">
                    <a:cs typeface="Times New Roman" pitchFamily="18" charset="0"/>
                  </a:rPr>
                  <a:t>)</a:t>
                </a:r>
                <a:r>
                  <a:rPr lang="ru-RU" sz="2400" dirty="0" smtClean="0">
                    <a:cs typeface="Times New Roman" pitchFamily="18" charset="0"/>
                  </a:rPr>
                  <a:t>;</a:t>
                </a:r>
                <a:endParaRPr lang="ru-RU" sz="2400" dirty="0">
                  <a:cs typeface="Times New Roman" pitchFamily="18" charset="0"/>
                </a:endParaRPr>
              </a:p>
              <a:p>
                <a:pPr marL="342900" indent="-342900" algn="just">
                  <a:buClr>
                    <a:schemeClr val="bg2">
                      <a:lumMod val="75000"/>
                    </a:schemeClr>
                  </a:buClr>
                  <a:buFont typeface="Wingdings" panose="05000000000000000000" pitchFamily="2" charset="2"/>
                  <a:buChar char="Ø"/>
                </a:pPr>
                <a:r>
                  <a:rPr lang="ru-RU" sz="2400" dirty="0" err="1" smtClean="0">
                    <a:cs typeface="Times New Roman" pitchFamily="18" charset="0"/>
                  </a:rPr>
                  <a:t>Вейбулла</a:t>
                </a:r>
                <a:r>
                  <a:rPr lang="ru-RU" sz="2400" dirty="0" smtClean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P(t) = </a:t>
                </a:r>
                <a:r>
                  <a:rPr lang="ru-RU" sz="2400" dirty="0" err="1">
                    <a:cs typeface="Times New Roman" pitchFamily="18" charset="0"/>
                  </a:rPr>
                  <a:t>exp</a:t>
                </a:r>
                <a:r>
                  <a:rPr lang="ru-RU" sz="2400" dirty="0" smtClean="0">
                    <a:cs typeface="Times New Roman" pitchFamily="18" charset="0"/>
                  </a:rPr>
                  <a:t>(</a:t>
                </a:r>
                <a:r>
                  <a:rPr lang="ru-RU" sz="2400" i="1" dirty="0">
                    <a:cs typeface="Times New Roman" pitchFamily="18" charset="0"/>
                  </a:rPr>
                  <a:t>-</a:t>
                </a:r>
                <a:r>
                  <a:rPr lang="el-GR" sz="2400" i="1" dirty="0">
                    <a:cs typeface="Times New Roman" pitchFamily="18" charset="0"/>
                  </a:rPr>
                  <a:t>λ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cs typeface="Times New Roman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i="1" dirty="0" smtClean="0">
                            <a:ea typeface="Cambria Math"/>
                            <a:cs typeface="Times New Roman" pitchFamily="18" charset="0"/>
                          </a:rPr>
                          <m:t>𝛿</m:t>
                        </m:r>
                      </m:sup>
                    </m:sSup>
                  </m:oMath>
                </a14:m>
                <a:r>
                  <a:rPr lang="ru-RU" sz="2400" dirty="0" smtClean="0">
                    <a:cs typeface="Times New Roman" pitchFamily="18" charset="0"/>
                  </a:rPr>
                  <a:t>),</a:t>
                </a:r>
                <a:endParaRPr lang="en-US" sz="2400" dirty="0" smtClean="0">
                  <a:cs typeface="Times New Roman" pitchFamily="18" charset="0"/>
                </a:endParaRPr>
              </a:p>
              <a:p>
                <a:pPr algn="just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400" y="1772816"/>
                <a:ext cx="8452680" cy="3800015"/>
              </a:xfrm>
              <a:prstGeom prst="rect">
                <a:avLst/>
              </a:prstGeom>
              <a:blipFill rotWithShape="1">
                <a:blip r:embed="rId3"/>
                <a:stretch>
                  <a:fillRect l="-1154" t="-1284" r="-11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350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899592" y="1268760"/>
                <a:ext cx="7560839" cy="4982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     </a:t>
                </a:r>
                <a:r>
                  <a:rPr lang="ru-RU" sz="2400" dirty="0" smtClean="0">
                    <a:cs typeface="Times New Roman" pitchFamily="18" charset="0"/>
                  </a:rPr>
                  <a:t>нормальным </a:t>
                </a:r>
                <a:r>
                  <a:rPr lang="ru-RU" sz="2400" dirty="0">
                    <a:cs typeface="Times New Roman" pitchFamily="18" charset="0"/>
                  </a:rPr>
                  <a:t>и логарифмически нормальным, функции плот­ности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которых </a:t>
                </a:r>
                <a:r>
                  <a:rPr lang="en-US" sz="2400" i="1" dirty="0">
                    <a:cs typeface="Times New Roman" pitchFamily="18" charset="0"/>
                  </a:rPr>
                  <a:t>f</a:t>
                </a:r>
                <a:r>
                  <a:rPr lang="ru-RU" sz="2400" i="1" dirty="0">
                    <a:cs typeface="Times New Roman" pitchFamily="18" charset="0"/>
                  </a:rPr>
                  <a:t>(</a:t>
                </a:r>
                <a:r>
                  <a:rPr lang="en-US" sz="2400" i="1" dirty="0">
                    <a:cs typeface="Times New Roman" pitchFamily="18" charset="0"/>
                  </a:rPr>
                  <a:t>t</a:t>
                </a:r>
                <a:r>
                  <a:rPr lang="ru-RU" sz="2400" i="1" dirty="0">
                    <a:cs typeface="Times New Roman" pitchFamily="18" charset="0"/>
                  </a:rPr>
                  <a:t>) </a:t>
                </a:r>
                <a:r>
                  <a:rPr lang="ru-RU" sz="2400" dirty="0">
                    <a:cs typeface="Times New Roman" pitchFamily="18" charset="0"/>
                  </a:rPr>
                  <a:t>и </a:t>
                </a:r>
                <a:r>
                  <a:rPr lang="en-US" sz="2400" i="1" dirty="0">
                    <a:cs typeface="Times New Roman" pitchFamily="18" charset="0"/>
                  </a:rPr>
                  <a:t>f</a:t>
                </a:r>
                <a:r>
                  <a:rPr lang="ru-RU" sz="2400" i="1" dirty="0">
                    <a:cs typeface="Times New Roman" pitchFamily="18" charset="0"/>
                  </a:rPr>
                  <a:t>(</a:t>
                </a:r>
                <a:r>
                  <a:rPr lang="en-US" sz="2400" i="1" dirty="0">
                    <a:cs typeface="Times New Roman" pitchFamily="18" charset="0"/>
                  </a:rPr>
                  <a:t>z</a:t>
                </a:r>
                <a:r>
                  <a:rPr lang="ru-RU" sz="2400" i="1" dirty="0">
                    <a:cs typeface="Times New Roman" pitchFamily="18" charset="0"/>
                  </a:rPr>
                  <a:t>)</a:t>
                </a:r>
                <a:r>
                  <a:rPr lang="ru-RU" sz="2400" dirty="0">
                    <a:cs typeface="Times New Roman" pitchFamily="18" charset="0"/>
                  </a:rPr>
                  <a:t> соответственно имеют вид</a:t>
                </a:r>
                <a:r>
                  <a:rPr lang="en-US" sz="2400" dirty="0">
                    <a:cs typeface="Times New Roman" pitchFamily="18" charset="0"/>
                  </a:rPr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1" dirty="0">
                          <a:cs typeface="Times New Roman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ru-RU" sz="2400" i="1" dirty="0">
                          <a:cs typeface="Times New Roman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400" i="1" dirty="0">
                          <a:cs typeface="Times New Roman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ru-RU" sz="2400" i="1" dirty="0">
                          <a:cs typeface="Times New Roman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sz="2400" i="1" dirty="0"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 dirty="0"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 dirty="0"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sz="2400" i="1" dirty="0">
                                  <a:ea typeface="Cambria Math"/>
                                  <a:cs typeface="Times New Roman" pitchFamily="18" charset="0"/>
                                </a:rPr>
                                <m:t>𝜋</m:t>
                              </m:r>
                            </m:e>
                          </m:rad>
                          <m:sSub>
                            <m:sSubPr>
                              <m:ctrlPr>
                                <a:rPr lang="en-US" sz="2400" i="1" dirty="0"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ea typeface="Cambria Math"/>
                                  <a:cs typeface="Times New Roman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 dirty="0">
                                  <a:cs typeface="Times New Roman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 sz="2400" i="1" dirty="0">
                          <a:cs typeface="Times New Roman" pitchFamily="18" charset="0"/>
                        </a:rPr>
                        <m:t>𝑒𝑥𝑝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 dirty="0"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 dirty="0"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 dirty="0"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  <m:t>𝑚</m:t>
                                      </m:r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sz="2400" i="1" dirty="0">
                                              <a:cs typeface="Times New Roman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sz="2400" i="1" dirty="0">
                                                  <a:cs typeface="Times New Roman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 dirty="0">
                                                  <a:cs typeface="Times New Roman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  <m: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sz="2400" i="1" dirty="0">
                                              <a:cs typeface="Times New Roman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sz="2400" i="1" dirty="0">
                                              <a:cs typeface="Times New Roman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  <m:sSub>
                                        <m:sSubPr>
                                          <m:ctrlPr>
                                            <a:rPr lang="en-US" sz="2400" i="1" dirty="0"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 dirty="0">
                                              <a:ea typeface="Cambria Math"/>
                                              <a:cs typeface="Times New Roman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sz="2400" i="1" dirty="0">
                                              <a:cs typeface="Times New Roman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 dirty="0"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 dirty="0">
                          <a:cs typeface="Times New Roman" pitchFamily="18" charset="0"/>
                        </a:rPr>
                        <m:t>;</m:t>
                      </m:r>
                    </m:oMath>
                  </m:oMathPara>
                </a14:m>
                <a:endParaRPr lang="en-US" sz="2400" dirty="0">
                  <a:cs typeface="Times New Roman" pitchFamily="18" charset="0"/>
                </a:endParaRPr>
              </a:p>
              <a:p>
                <a:pPr algn="just"/>
                <a:endParaRPr lang="en-US" sz="2400" dirty="0">
                  <a:cs typeface="Times New Roman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1" dirty="0">
                          <a:cs typeface="Times New Roman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ru-RU" sz="2400" i="1" dirty="0">
                          <a:cs typeface="Times New Roman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400" i="1" dirty="0">
                          <a:cs typeface="Times New Roman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ru-RU" sz="2400" i="1" dirty="0">
                          <a:cs typeface="Times New Roman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sz="2400" i="1" dirty="0"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 dirty="0"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 dirty="0"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sz="2400" i="1" dirty="0">
                                  <a:ea typeface="Cambria Math"/>
                                  <a:cs typeface="Times New Roman" pitchFamily="18" charset="0"/>
                                </a:rPr>
                                <m:t>𝜋</m:t>
                              </m:r>
                            </m:e>
                          </m:rad>
                          <m:sSub>
                            <m:sSubPr>
                              <m:ctrlPr>
                                <a:rPr lang="en-US" sz="2400" i="1" dirty="0"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ea typeface="Cambria Math"/>
                                  <a:cs typeface="Times New Roman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 dirty="0">
                                  <a:cs typeface="Times New Roman" pitchFamily="18" charset="0"/>
                                </a:rPr>
                                <m:t>𝑧</m:t>
                              </m:r>
                            </m:sub>
                          </m:sSub>
                        </m:den>
                      </m:f>
                      <m:r>
                        <a:rPr lang="en-US" sz="2400" i="1" dirty="0">
                          <a:cs typeface="Times New Roman" pitchFamily="18" charset="0"/>
                        </a:rPr>
                        <m:t>𝑒𝑥𝑝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 dirty="0"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 dirty="0"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 dirty="0"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  <m:t>𝑚</m:t>
                                      </m:r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sz="2400" i="1" dirty="0">
                                              <a:cs typeface="Times New Roman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sz="2400" i="1" dirty="0">
                                                  <a:cs typeface="Times New Roman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 dirty="0">
                                                  <a:cs typeface="Times New Roman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  <m:r>
                                        <a:rPr lang="en-US" sz="2400" i="1" dirty="0">
                                          <a:cs typeface="Times New Roman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sz="2400" i="1" dirty="0">
                                              <a:cs typeface="Times New Roman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sz="2400" i="1" dirty="0">
                                              <a:cs typeface="Times New Roman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  <m:sSub>
                                        <m:sSubPr>
                                          <m:ctrlPr>
                                            <a:rPr lang="en-US" sz="2400" i="1" dirty="0"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 dirty="0">
                                              <a:ea typeface="Cambria Math"/>
                                              <a:cs typeface="Times New Roman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sz="2400" i="1" dirty="0">
                                              <a:cs typeface="Times New Roman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 dirty="0"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 dirty="0">
                          <a:cs typeface="Times New Roman" pitchFamily="18" charset="0"/>
                        </a:rPr>
                        <m:t>;</m:t>
                      </m:r>
                    </m:oMath>
                  </m:oMathPara>
                </a14:m>
                <a:endParaRPr lang="en-US" sz="2400" dirty="0">
                  <a:cs typeface="Times New Roman" pitchFamily="18" charset="0"/>
                </a:endParaRPr>
              </a:p>
              <a:p>
                <a:pPr algn="just"/>
                <a:r>
                  <a:rPr lang="ru-RU" sz="2400" dirty="0">
                    <a:cs typeface="Times New Roman" pitchFamily="18" charset="0"/>
                  </a:rPr>
                  <a:t>где </a:t>
                </a:r>
                <a:r>
                  <a:rPr lang="el-GR" sz="2400" i="1" dirty="0">
                    <a:cs typeface="Times New Roman" pitchFamily="18" charset="0"/>
                  </a:rPr>
                  <a:t>λ</a:t>
                </a:r>
                <a:r>
                  <a:rPr lang="en-US" sz="2400" i="1" dirty="0">
                    <a:cs typeface="Times New Roman" pitchFamily="18" charset="0"/>
                  </a:rPr>
                  <a:t>,</a:t>
                </a:r>
                <a:r>
                  <a:rPr lang="ru-RU" sz="2400" dirty="0">
                    <a:cs typeface="Times New Roman" pitchFamily="18" charset="0"/>
                  </a:rPr>
                  <a:t> ϭ — параметры;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 dirty="0">
                            <a:cs typeface="Times New Roman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dirty="0">
                        <a:cs typeface="Times New Roman" pitchFamily="18" charset="0"/>
                      </a:rPr>
                      <m:t>,</m:t>
                    </m:r>
                  </m:oMath>
                </a14:m>
                <a:r>
                  <a:rPr lang="ru-RU" sz="2400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cs typeface="Times New Roman" pitchFamily="18" charset="0"/>
                      </a:rPr>
                      <m:t>𝑚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cs typeface="Times New Roman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sz="2400" i="1" dirty="0">
                                <a:cs typeface="Times New Roman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dirty="0">
                                <a:cs typeface="Times New Roman" pitchFamily="18" charset="0"/>
                              </a:rPr>
                              <m:t>𝑡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b="1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 dirty="0">
                            <a:cs typeface="Times New Roman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ru-RU" sz="2400" dirty="0"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cs typeface="Times New Roman" pitchFamily="18" charset="0"/>
                      </a:rPr>
                      <m:t>𝑚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cs typeface="Times New Roman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sz="2400" i="1" dirty="0">
                                <a:cs typeface="Times New Roman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dirty="0">
                                <a:cs typeface="Times New Roman" pitchFamily="18" charset="0"/>
                              </a:rPr>
                              <m:t>𝑧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i="1" dirty="0">
                    <a:cs typeface="Times New Roman" pitchFamily="18" charset="0"/>
                  </a:rPr>
                  <a:t>—</a:t>
                </a:r>
                <a:r>
                  <a:rPr lang="ru-RU" sz="2400" dirty="0">
                    <a:cs typeface="Times New Roman" pitchFamily="18" charset="0"/>
                  </a:rPr>
                  <a:t> соответственно сред­неквадратичные отклонения и математические ожидания случай­ных значений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ru-RU" sz="2400" i="1"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cs typeface="Times New Roman" pitchFamily="18" charset="0"/>
                          </a:rPr>
                          <m:t>𝑡</m:t>
                        </m:r>
                      </m:e>
                    </m:acc>
                  </m:oMath>
                </a14:m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cs typeface="Times New Roman" pitchFamily="18" charset="0"/>
                  </a:rPr>
                  <a:t>и</a:t>
                </a:r>
              </a:p>
              <a:p>
                <a:pPr algn="just"/>
                <a:r>
                  <a:rPr lang="ru-RU" sz="2400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ru-RU" sz="2400" i="1"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cs typeface="Times New Roman" pitchFamily="18" charset="0"/>
                          </a:rPr>
                          <m:t>𝑧</m:t>
                        </m:r>
                      </m:e>
                    </m:acc>
                  </m:oMath>
                </a14:m>
                <a:r>
                  <a:rPr lang="en-US" sz="2400" i="1" dirty="0">
                    <a:cs typeface="Times New Roman" pitchFamily="18" charset="0"/>
                  </a:rPr>
                  <a:t>; Z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= </a:t>
                </a:r>
                <a:r>
                  <a:rPr lang="en-US" sz="2400" i="1" dirty="0" err="1">
                    <a:cs typeface="Times New Roman" pitchFamily="18" charset="0"/>
                  </a:rPr>
                  <a:t>lg</a:t>
                </a:r>
                <a:r>
                  <a:rPr lang="en-US" sz="2400" i="1" dirty="0">
                    <a:cs typeface="Times New Roman" pitchFamily="18" charset="0"/>
                  </a:rPr>
                  <a:t> t.</a:t>
                </a:r>
                <a:endParaRPr lang="en-US" sz="2400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268760"/>
                <a:ext cx="7560839" cy="4982005"/>
              </a:xfrm>
              <a:prstGeom prst="rect">
                <a:avLst/>
              </a:prstGeom>
              <a:blipFill rotWithShape="1">
                <a:blip r:embed="rId3"/>
                <a:stretch>
                  <a:fillRect l="-1290" t="-979" r="-1210" b="-220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102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1844824"/>
            <a:ext cx="79208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При </a:t>
            </a:r>
            <a:r>
              <a:rPr lang="ru-RU" sz="2400" dirty="0" smtClean="0">
                <a:cs typeface="Times New Roman" pitchFamily="18" charset="0"/>
              </a:rPr>
              <a:t>этом экспоненциальное распределение является моделью безотказности «нестареющих» элементов. </a:t>
            </a:r>
            <a:endParaRPr lang="ru-RU" sz="2400" dirty="0" smtClean="0"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С </a:t>
            </a:r>
            <a:r>
              <a:rPr lang="ru-RU" sz="2400" dirty="0" smtClean="0">
                <a:cs typeface="Times New Roman" pitchFamily="18" charset="0"/>
              </a:rPr>
              <a:t>помощью распределе­ния </a:t>
            </a:r>
            <a:r>
              <a:rPr lang="ru-RU" sz="2400" dirty="0" err="1" smtClean="0">
                <a:cs typeface="Times New Roman" pitchFamily="18" charset="0"/>
              </a:rPr>
              <a:t>Вейбулла</a:t>
            </a:r>
            <a:r>
              <a:rPr lang="ru-RU" sz="2400" dirty="0" smtClean="0">
                <a:cs typeface="Times New Roman" pitchFamily="18" charset="0"/>
              </a:rPr>
              <a:t> моделируют отказы на различных стадиях цикла жизни изделий</a:t>
            </a:r>
            <a:r>
              <a:rPr lang="ru-RU" sz="2400" dirty="0" smtClean="0">
                <a:cs typeface="Times New Roman" pitchFamily="18" charset="0"/>
              </a:rPr>
              <a:t>.</a:t>
            </a: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Нормальное </a:t>
            </a:r>
            <a:r>
              <a:rPr lang="ru-RU" sz="2400" dirty="0" smtClean="0">
                <a:cs typeface="Times New Roman" pitchFamily="18" charset="0"/>
              </a:rPr>
              <a:t>распределение является моделью бе­зотказности «стареющих» элементов, а с помощью логарифми­чески нормального распределения моделируют отказы из-за усталости и износа материалов конструкций.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102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774665"/>
            <a:ext cx="820891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Методы </a:t>
            </a:r>
            <a:r>
              <a:rPr lang="ru-RU" sz="2800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обработки экспериментальных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данных</a:t>
            </a:r>
            <a:endParaRPr lang="en-US" sz="2800" b="1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Известно</a:t>
            </a:r>
            <a:r>
              <a:rPr lang="ru-RU" sz="2400" dirty="0">
                <a:cs typeface="Times New Roman" pitchFamily="18" charset="0"/>
              </a:rPr>
              <a:t>, что находящееся в пределах допуска значение электрического пара­метра отдельного ЭРК (сопротивление резистора, емкость кон­денсатора, коэффициент передачи тока транзистора и др.) имеет случайное отклонение от его номинального значения. Вся сово­купность значений параметра данного номинала может быть опи­сана вероятностной моделью в виде функций распределения или плотности. Знание этих функций и их параметров способствует выявлению производственного брака. Эти функции строят в ста­тистическом виде на основе данных измерения, полученных для партии </a:t>
            </a:r>
            <a:r>
              <a:rPr lang="ru-RU" sz="2400" dirty="0" err="1" smtClean="0">
                <a:cs typeface="Times New Roman" pitchFamily="18" charset="0"/>
              </a:rPr>
              <a:t>однотип</a:t>
            </a:r>
            <a:r>
              <a:rPr lang="ru-RU" sz="2400" dirty="0" smtClean="0">
                <a:cs typeface="Times New Roman" pitchFamily="18" charset="0"/>
              </a:rPr>
              <a:t>-</a:t>
            </a:r>
          </a:p>
          <a:p>
            <a:pPr algn="just"/>
            <a:r>
              <a:rPr lang="ru-RU" sz="2400" dirty="0" err="1" smtClean="0">
                <a:cs typeface="Times New Roman" pitchFamily="18" charset="0"/>
              </a:rPr>
              <a:t>ных</a:t>
            </a:r>
            <a:r>
              <a:rPr lang="ru-RU" sz="2400" dirty="0" smtClean="0">
                <a:cs typeface="Times New Roman" pitchFamily="18" charset="0"/>
              </a:rPr>
              <a:t> изделий</a:t>
            </a:r>
            <a:r>
              <a:rPr lang="ru-RU" sz="2400" dirty="0"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321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196752"/>
            <a:ext cx="813690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Расхождение </a:t>
            </a:r>
            <a:r>
              <a:rPr lang="ru-RU" sz="2400" dirty="0">
                <a:cs typeface="Times New Roman" pitchFamily="18" charset="0"/>
              </a:rPr>
              <a:t>между истинным распределением и его статисти­ческим представлением при увеличении объема эксперименталь­ных данных стремится к нулю. Следовательно, в случае когда ста­тистическое распределение построено по ограниченному объему экспериментальных данных, необходимо оценить вероятность ошибки, которая при этом может быть допущена. Так как истин­ное распределение часто неизвестно, то оценивают сходимость статистического распределения и одного из известных теорети­ческих распределений. Кроме указанных ранее распределений при этом используют равномерное распределение</a:t>
            </a:r>
            <a:r>
              <a:rPr lang="ru-RU" sz="2400" dirty="0" smtClean="0">
                <a:cs typeface="Times New Roman" pitchFamily="18" charset="0"/>
              </a:rPr>
              <a:t>,</a:t>
            </a:r>
          </a:p>
          <a:p>
            <a:pPr algn="just"/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распределение Рэ­лея и </a:t>
            </a:r>
            <a:r>
              <a:rPr lang="ru-RU" sz="2400" i="1" dirty="0">
                <a:cs typeface="Times New Roman" pitchFamily="18" charset="0"/>
              </a:rPr>
              <a:t>у</a:t>
            </a:r>
            <a:r>
              <a:rPr lang="ru-RU" sz="2400" dirty="0">
                <a:cs typeface="Times New Roman" pitchFamily="18" charset="0"/>
              </a:rPr>
              <a:t>-распределение.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03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879442" y="836712"/>
                <a:ext cx="7508981" cy="57794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cs typeface="Times New Roman" pitchFamily="18" charset="0"/>
                  </a:rPr>
                  <a:t>Для </a:t>
                </a:r>
                <a:r>
                  <a:rPr lang="ru-RU" sz="2400" dirty="0">
                    <a:cs typeface="Times New Roman" pitchFamily="18" charset="0"/>
                  </a:rPr>
                  <a:t>построения статистического </a:t>
                </a:r>
                <a:r>
                  <a:rPr lang="ru-RU" sz="2400" dirty="0" smtClean="0">
                    <a:cs typeface="Times New Roman" pitchFamily="18" charset="0"/>
                  </a:rPr>
                  <a:t>распределения </a:t>
                </a:r>
              </a:p>
              <a:p>
                <a:pPr algn="just"/>
                <a:r>
                  <a:rPr lang="ru-RU" sz="2400" dirty="0"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cs typeface="Times New Roman" pitchFamily="18" charset="0"/>
                  </a:rPr>
                  <a:t>     результаты </a:t>
                </a:r>
                <a:r>
                  <a:rPr lang="ru-RU" sz="2400" dirty="0">
                    <a:cs typeface="Times New Roman" pitchFamily="18" charset="0"/>
                  </a:rPr>
                  <a:t>наблюдений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2400" dirty="0" smtClean="0">
                    <a:cs typeface="Times New Roman" pitchFamily="18" charset="0"/>
                  </a:rPr>
                  <a:t>(</a:t>
                </a:r>
                <a:r>
                  <a:rPr lang="en-US" sz="2400" i="1" dirty="0" smtClean="0">
                    <a:cs typeface="Times New Roman" pitchFamily="18" charset="0"/>
                  </a:rPr>
                  <a:t>i</a:t>
                </a:r>
                <a:r>
                  <a:rPr lang="ru-RU" sz="2400" dirty="0" smtClean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= 1, 2, ..., </a:t>
                </a:r>
                <a:r>
                  <a:rPr lang="ru-RU" sz="2400" i="1" dirty="0">
                    <a:cs typeface="Times New Roman" pitchFamily="18" charset="0"/>
                  </a:rPr>
                  <a:t>п)</a:t>
                </a:r>
                <a:r>
                  <a:rPr lang="ru-RU" sz="2400" dirty="0">
                    <a:cs typeface="Times New Roman" pitchFamily="18" charset="0"/>
                  </a:rPr>
                  <a:t> располагают в порядке возраста­ния (убывания) значений, образуя вариационный ряд. При боль­шом числе значений </a:t>
                </a:r>
                <a:r>
                  <a:rPr lang="ru-RU" sz="2400" i="1" dirty="0">
                    <a:cs typeface="Times New Roman" pitchFamily="18" charset="0"/>
                  </a:rPr>
                  <a:t>(п</a:t>
                </a:r>
                <a:r>
                  <a:rPr lang="ru-RU" sz="2400" dirty="0">
                    <a:cs typeface="Times New Roman" pitchFamily="18" charset="0"/>
                  </a:rPr>
                  <a:t> &gt; 100) строят статистический ряд, для чего фиксируют значения </a:t>
                </a:r>
                <a:r>
                  <a:rPr lang="ru-RU" sz="2400" i="1" dirty="0" smtClean="0">
                    <a:cs typeface="Times New Roman" pitchFamily="18" charset="0"/>
                  </a:rPr>
                  <a:t>х</a:t>
                </a:r>
                <a:r>
                  <a:rPr lang="en-US" sz="2400" i="1" baseline="-25000" dirty="0" smtClean="0">
                    <a:cs typeface="Times New Roman" pitchFamily="18" charset="0"/>
                  </a:rPr>
                  <a:t>m</a:t>
                </a:r>
                <a:r>
                  <a:rPr lang="ru-RU" sz="2400" i="1" baseline="-25000" dirty="0" smtClean="0">
                    <a:cs typeface="Times New Roman" pitchFamily="18" charset="0"/>
                  </a:rPr>
                  <a:t>ах</a:t>
                </a:r>
                <a:r>
                  <a:rPr lang="ru-RU" sz="2400" i="1" dirty="0" smtClean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и </a:t>
                </a:r>
                <a:r>
                  <a:rPr lang="en-US" sz="2400" i="1" dirty="0">
                    <a:cs typeface="Times New Roman" pitchFamily="18" charset="0"/>
                  </a:rPr>
                  <a:t>x</a:t>
                </a:r>
                <a:r>
                  <a:rPr lang="en-US" sz="2400" i="1" baseline="-25000" dirty="0">
                    <a:cs typeface="Times New Roman" pitchFamily="18" charset="0"/>
                  </a:rPr>
                  <a:t>min</a:t>
                </a:r>
                <a:r>
                  <a:rPr lang="ru-RU" sz="2400" dirty="0">
                    <a:cs typeface="Times New Roman" pitchFamily="18" charset="0"/>
                  </a:rPr>
                  <a:t>, делят диапазон изменений </a:t>
                </a:r>
                <a:r>
                  <a:rPr lang="ru-RU" sz="2400" dirty="0" smtClean="0">
                    <a:cs typeface="Times New Roman" pitchFamily="18" charset="0"/>
                  </a:rPr>
                  <a:t>[</a:t>
                </a:r>
                <a:r>
                  <a:rPr lang="ru-RU" sz="2400" i="1" dirty="0">
                    <a:cs typeface="Times New Roman" pitchFamily="18" charset="0"/>
                  </a:rPr>
                  <a:t>х</a:t>
                </a:r>
                <a:r>
                  <a:rPr lang="en-US" sz="2400" i="1" baseline="-25000" dirty="0">
                    <a:cs typeface="Times New Roman" pitchFamily="18" charset="0"/>
                  </a:rPr>
                  <a:t>m</a:t>
                </a:r>
                <a:r>
                  <a:rPr lang="ru-RU" sz="2400" i="1" baseline="-25000" dirty="0">
                    <a:cs typeface="Times New Roman" pitchFamily="18" charset="0"/>
                  </a:rPr>
                  <a:t>ах</a:t>
                </a:r>
                <a:r>
                  <a:rPr lang="ru-RU" sz="2400" i="1" dirty="0"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cs typeface="Times New Roman" pitchFamily="18" charset="0"/>
                  </a:rPr>
                  <a:t>- </a:t>
                </a:r>
                <a:r>
                  <a:rPr lang="en-US" sz="2400" i="1" dirty="0">
                    <a:cs typeface="Times New Roman" pitchFamily="18" charset="0"/>
                  </a:rPr>
                  <a:t>x</a:t>
                </a:r>
                <a:r>
                  <a:rPr lang="en-US" sz="2400" i="1" baseline="-25000" dirty="0">
                    <a:cs typeface="Times New Roman" pitchFamily="18" charset="0"/>
                  </a:rPr>
                  <a:t>min</a:t>
                </a:r>
                <a:r>
                  <a:rPr lang="ru-RU" sz="2400" dirty="0" smtClean="0">
                    <a:cs typeface="Times New Roman" pitchFamily="18" charset="0"/>
                  </a:rPr>
                  <a:t>] </a:t>
                </a:r>
                <a:r>
                  <a:rPr lang="ru-RU" sz="2400" dirty="0">
                    <a:cs typeface="Times New Roman" pitchFamily="18" charset="0"/>
                  </a:rPr>
                  <a:t>на </a:t>
                </a:r>
                <a:r>
                  <a:rPr lang="en-US" sz="2400" i="1" dirty="0" smtClean="0">
                    <a:cs typeface="Times New Roman" pitchFamily="18" charset="0"/>
                  </a:rPr>
                  <a:t>l</a:t>
                </a:r>
                <a:r>
                  <a:rPr lang="ru-RU" sz="2400" i="1" dirty="0" smtClean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интервалов </a:t>
                </a:r>
                <a14:m>
                  <m:oMath xmlns:m="http://schemas.openxmlformats.org/officeDocument/2006/math">
                    <m:r>
                      <a:rPr lang="ru-RU" sz="2400" i="1" dirty="0" smtClean="0">
                        <a:ea typeface="Cambria Math"/>
                        <a:cs typeface="Times New Roman" pitchFamily="18" charset="0"/>
                      </a:rPr>
                      <m:t>∆</m:t>
                    </m:r>
                    <m:sSub>
                      <m:sSubPr>
                        <m:ctrlPr>
                          <a:rPr lang="ru-RU" sz="2400" i="1" dirty="0" smtClean="0"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ea typeface="Cambria Math"/>
                            <a:cs typeface="Times New Roman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ru-RU" sz="2400" dirty="0"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cs typeface="Times New Roman" pitchFamily="18" charset="0"/>
                  </a:rPr>
                  <a:t>=</a:t>
                </a:r>
                <a:r>
                  <a:rPr lang="ru-RU" sz="2400" dirty="0">
                    <a:ea typeface="Cambria Math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dirty="0"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𝑗</m:t>
                        </m:r>
                        <m:r>
                          <a:rPr lang="en-US" sz="2400" b="0" i="1" dirty="0" smtClean="0">
                            <a:ea typeface="Cambria Math"/>
                            <a:cs typeface="Times New Roman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dirty="0" smtClean="0">
                        <a:ea typeface="Cambria Math"/>
                        <a:cs typeface="Times New Roman" pitchFamily="18" charset="0"/>
                      </a:rPr>
                      <m:t>−</m:t>
                    </m:r>
                    <m:sSub>
                      <m:sSubPr>
                        <m:ctrlPr>
                          <a:rPr lang="ru-RU" sz="2400" i="1" dirty="0"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b="1" i="1" dirty="0" smtClean="0">
                    <a:cs typeface="Times New Roman" pitchFamily="18" charset="0"/>
                  </a:rPr>
                  <a:t>,</a:t>
                </a:r>
                <a:r>
                  <a:rPr lang="en-US" sz="2400" dirty="0" smtClean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где </a:t>
                </a:r>
                <a:r>
                  <a:rPr lang="en-US" sz="2400" i="1" dirty="0">
                    <a:cs typeface="Times New Roman" pitchFamily="18" charset="0"/>
                  </a:rPr>
                  <a:t>j </a:t>
                </a:r>
                <a:r>
                  <a:rPr lang="en-US" sz="2400" b="1" i="1" dirty="0">
                    <a:cs typeface="Times New Roman" pitchFamily="18" charset="0"/>
                  </a:rPr>
                  <a:t>=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1, 2, ..., </a:t>
                </a:r>
                <a:r>
                  <a:rPr lang="en-US" sz="2400" i="1" dirty="0" smtClean="0">
                    <a:cs typeface="Times New Roman" pitchFamily="18" charset="0"/>
                  </a:rPr>
                  <a:t>l</a:t>
                </a:r>
                <a:r>
                  <a:rPr lang="ru-RU" sz="2400" dirty="0" smtClean="0">
                    <a:cs typeface="Times New Roman" pitchFamily="18" charset="0"/>
                  </a:rPr>
                  <a:t>; </a:t>
                </a:r>
                <a:r>
                  <a:rPr lang="en-US" sz="2400" i="1" dirty="0">
                    <a:cs typeface="Times New Roman" pitchFamily="18" charset="0"/>
                  </a:rPr>
                  <a:t>x</a:t>
                </a:r>
                <a:r>
                  <a:rPr lang="en-US" sz="2400" i="1" baseline="-25000" dirty="0">
                    <a:cs typeface="Times New Roman" pitchFamily="18" charset="0"/>
                  </a:rPr>
                  <a:t>min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dirty="0"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2400" dirty="0">
                    <a:cs typeface="Times New Roman" pitchFamily="18" charset="0"/>
                  </a:rPr>
                  <a:t>; </a:t>
                </a:r>
                <a:r>
                  <a:rPr lang="en-US" sz="2400" i="1" dirty="0" err="1">
                    <a:cs typeface="Times New Roman" pitchFamily="18" charset="0"/>
                  </a:rPr>
                  <a:t>x</a:t>
                </a:r>
                <a:r>
                  <a:rPr lang="en-US" sz="2400" i="1" baseline="-25000" dirty="0" err="1">
                    <a:cs typeface="Times New Roman" pitchFamily="18" charset="0"/>
                  </a:rPr>
                  <a:t>max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dirty="0"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ea typeface="Cambria Math"/>
                            <a:cs typeface="Times New Roman" pitchFamily="18" charset="0"/>
                          </a:rPr>
                          <m:t>𝑖</m:t>
                        </m:r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ru-RU" sz="2400" dirty="0">
                    <a:cs typeface="Times New Roman" pitchFamily="18" charset="0"/>
                  </a:rPr>
                  <a:t>) и рассчитывают частоты попадания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dirty="0"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ea typeface="Cambria Math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ea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dirty="0">
                    <a:cs typeface="Times New Roman" pitchFamily="18" charset="0"/>
                  </a:rPr>
                  <a:t>в </a:t>
                </a:r>
                <a:r>
                  <a:rPr lang="en-US" sz="2400" i="1" dirty="0" smtClean="0">
                    <a:cs typeface="Times New Roman" pitchFamily="18" charset="0"/>
                  </a:rPr>
                  <a:t>j</a:t>
                </a:r>
                <a:r>
                  <a:rPr lang="en-US" sz="2400" dirty="0" smtClean="0">
                    <a:cs typeface="Times New Roman" pitchFamily="18" charset="0"/>
                  </a:rPr>
                  <a:t>-</a:t>
                </a:r>
                <a:r>
                  <a:rPr lang="ru-RU" sz="2400" dirty="0" smtClean="0">
                    <a:cs typeface="Times New Roman" pitchFamily="18" charset="0"/>
                  </a:rPr>
                  <a:t>й </a:t>
                </a:r>
                <a:r>
                  <a:rPr lang="ru-RU" sz="2400" dirty="0">
                    <a:cs typeface="Times New Roman" pitchFamily="18" charset="0"/>
                  </a:rPr>
                  <a:t>интервал</a:t>
                </a:r>
                <a:r>
                  <a:rPr lang="ru-RU" sz="2400" dirty="0" smtClean="0">
                    <a:cs typeface="Times New Roman" pitchFamily="18" charset="0"/>
                  </a:rPr>
                  <a:t>:</a:t>
                </a:r>
                <a:endParaRPr lang="en-US" sz="2400" dirty="0" smtClean="0">
                  <a:cs typeface="Times New Roman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cs typeface="Times New Roman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ru-RU" sz="2400" i="1" smtClean="0"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cs typeface="Times New Roman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cs typeface="Times New Roman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  <m:sup>
                          <m:r>
                            <a:rPr lang="en-US" sz="2400" b="0" i="1" smtClean="0">
                              <a:cs typeface="Times New Roman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cs typeface="Times New Roman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cs typeface="Times New Roman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b="0" i="1" smtClean="0">
                                  <a:cs typeface="Times New Roman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ea typeface="Cambria Math"/>
                              <a:cs typeface="Times New Roman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ea typeface="Cambria Math"/>
                                  <a:cs typeface="Times New Roman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cs typeface="Times New Roman" pitchFamily="18" charset="0"/>
                        </a:rPr>
                        <m:t>;     </m:t>
                      </m:r>
                      <m:sSup>
                        <m:sSupPr>
                          <m:ctrlPr>
                            <a:rPr lang="ru-RU" sz="2400" i="1">
                              <a:cs typeface="Times New Roman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ru-RU" sz="2400" i="1"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cs typeface="Times New Roman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cs typeface="Times New Roman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cs typeface="Times New Roman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cs typeface="Times New Roman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cs typeface="Times New Roman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cs typeface="Times New Roman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sz="2400" b="0" i="1" smtClean="0">
                          <a:cs typeface="Times New Roman" pitchFamily="18" charset="0"/>
                        </a:rPr>
                        <m:t>;    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cs typeface="Times New Roman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cs typeface="Times New Roman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cs typeface="Times New Roman" pitchFamily="18" charset="0"/>
                            </a:rPr>
                            <m:t>𝑙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cs typeface="Times New Roman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cs typeface="Times New Roman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cs typeface="Times New Roman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400" b="0" i="1" smtClean="0">
                              <a:cs typeface="Times New Roman" pitchFamily="18" charset="0"/>
                            </a:rPr>
                            <m:t>=1;</m:t>
                          </m:r>
                        </m:e>
                      </m:nary>
                      <m:r>
                        <a:rPr lang="en-US" sz="2400" b="0" i="1" smtClean="0">
                          <a:cs typeface="Times New Roman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dirty="0" smtClean="0">
                  <a:cs typeface="Times New Roman" pitchFamily="18" charset="0"/>
                </a:endParaRPr>
              </a:p>
              <a:p>
                <a:pPr algn="just"/>
                <a:r>
                  <a:rPr lang="ru-RU" sz="2400" dirty="0">
                    <a:cs typeface="Times New Roman" pitchFamily="18" charset="0"/>
                  </a:rPr>
                  <a:t>где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cs typeface="Times New Roman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ru-RU" sz="2400" i="1"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cs typeface="Times New Roman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cs typeface="Times New Roman" pitchFamily="18" charset="0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sz="2400" i="1">
                            <a:cs typeface="Times New Roman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ru-RU" sz="2400" dirty="0">
                    <a:cs typeface="Times New Roman" pitchFamily="18" charset="0"/>
                  </a:rPr>
                  <a:t>— оценка парциальной вероятности числа </a:t>
                </a:r>
                <a:endParaRPr lang="ru-RU" sz="2400" dirty="0" smtClean="0">
                  <a:cs typeface="Times New Roman" pitchFamily="18" charset="0"/>
                </a:endParaRPr>
              </a:p>
              <a:p>
                <a:pPr algn="just"/>
                <a:r>
                  <a:rPr lang="ru-RU" sz="2400" dirty="0" smtClean="0">
                    <a:cs typeface="Times New Roman" pitchFamily="18" charset="0"/>
                  </a:rPr>
                  <a:t>событий </a:t>
                </a:r>
                <a:r>
                  <a:rPr lang="ru-RU" sz="2400" dirty="0">
                    <a:cs typeface="Times New Roman" pitchFamily="18" charset="0"/>
                  </a:rPr>
                  <a:t>в </a:t>
                </a:r>
                <a:r>
                  <a:rPr lang="en-US" sz="2400" i="1" dirty="0" smtClean="0">
                    <a:cs typeface="Times New Roman" pitchFamily="18" charset="0"/>
                  </a:rPr>
                  <a:t>j</a:t>
                </a:r>
                <a:r>
                  <a:rPr lang="ru-RU" sz="2400" dirty="0" smtClean="0">
                    <a:cs typeface="Times New Roman" pitchFamily="18" charset="0"/>
                  </a:rPr>
                  <a:t>-м </a:t>
                </a:r>
                <a:r>
                  <a:rPr lang="ru-RU" sz="2400" dirty="0">
                    <a:cs typeface="Times New Roman" pitchFamily="18" charset="0"/>
                  </a:rPr>
                  <a:t>интервале</a:t>
                </a:r>
                <a:r>
                  <a:rPr lang="ru-RU" sz="2400" dirty="0" smtClean="0">
                    <a:cs typeface="Times New Roman" pitchFamily="18" charset="0"/>
                  </a:rPr>
                  <a:t>.</a:t>
                </a:r>
                <a:endParaRPr lang="ru-RU" sz="2400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442" y="836712"/>
                <a:ext cx="7508981" cy="5779403"/>
              </a:xfrm>
              <a:prstGeom prst="rect">
                <a:avLst/>
              </a:prstGeom>
              <a:blipFill rotWithShape="1">
                <a:blip r:embed="rId3"/>
                <a:stretch>
                  <a:fillRect l="-1218" t="-844" r="-1299" b="-14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760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2276872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Графическим </a:t>
            </a:r>
            <a:r>
              <a:rPr lang="ru-RU" sz="2400" dirty="0">
                <a:cs typeface="Times New Roman" pitchFamily="18" charset="0"/>
              </a:rPr>
              <a:t>изображением статистического ряда является ги­стограмма </a:t>
            </a:r>
            <a:r>
              <a:rPr lang="en-US" sz="2400" i="1" dirty="0">
                <a:cs typeface="Times New Roman" pitchFamily="18" charset="0"/>
              </a:rPr>
              <a:t>f</a:t>
            </a:r>
            <a:r>
              <a:rPr lang="ru-RU" sz="2400" i="1" dirty="0">
                <a:cs typeface="Times New Roman" pitchFamily="18" charset="0"/>
              </a:rPr>
              <a:t>*(</a:t>
            </a:r>
            <a:r>
              <a:rPr lang="en-US" sz="2400" i="1" dirty="0">
                <a:cs typeface="Times New Roman" pitchFamily="18" charset="0"/>
              </a:rPr>
              <a:t>x</a:t>
            </a:r>
            <a:r>
              <a:rPr lang="ru-RU" sz="2400" i="1" dirty="0">
                <a:cs typeface="Times New Roman" pitchFamily="18" charset="0"/>
              </a:rPr>
              <a:t>)</a:t>
            </a:r>
            <a:r>
              <a:rPr lang="ru-RU" sz="2400" dirty="0">
                <a:cs typeface="Times New Roman" pitchFamily="18" charset="0"/>
              </a:rPr>
              <a:t> (рис. </a:t>
            </a:r>
            <a:r>
              <a:rPr lang="en-US" sz="2400" dirty="0">
                <a:cs typeface="Times New Roman" pitchFamily="18" charset="0"/>
              </a:rPr>
              <a:t>1</a:t>
            </a:r>
            <a:r>
              <a:rPr lang="ru-RU" sz="2400" dirty="0">
                <a:cs typeface="Times New Roman" pitchFamily="18" charset="0"/>
              </a:rPr>
              <a:t>.5, </a:t>
            </a:r>
            <a:r>
              <a:rPr lang="ru-RU" sz="2400" i="1" dirty="0">
                <a:cs typeface="Times New Roman" pitchFamily="18" charset="0"/>
              </a:rPr>
              <a:t>а) —</a:t>
            </a:r>
            <a:r>
              <a:rPr lang="ru-RU" sz="2400" dirty="0">
                <a:cs typeface="Times New Roman" pitchFamily="18" charset="0"/>
              </a:rPr>
              <a:t> статистический аналог функции плотности распределения. </a:t>
            </a:r>
            <a:endParaRPr lang="ru-RU" sz="2400" dirty="0" smtClean="0">
              <a:cs typeface="Times New Roman" pitchFamily="18" charset="0"/>
            </a:endParaRPr>
          </a:p>
          <a:p>
            <a:pPr marL="342900" indent="-342900" algn="just"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Линия</a:t>
            </a:r>
            <a:r>
              <a:rPr lang="ru-RU" sz="2400" dirty="0">
                <a:cs typeface="Times New Roman" pitchFamily="18" charset="0"/>
              </a:rPr>
              <a:t>, соединяющая центры плоских вершин каждого отрезка, образует полигон частот.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141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2" t="5288" r="1587" b="206"/>
          <a:stretch/>
        </p:blipFill>
        <p:spPr>
          <a:xfrm>
            <a:off x="611560" y="1537737"/>
            <a:ext cx="7992888" cy="348610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9632" y="5265621"/>
            <a:ext cx="62646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cs typeface="Times New Roman" pitchFamily="18" charset="0"/>
              </a:rPr>
              <a:t>Рис. </a:t>
            </a:r>
            <a:r>
              <a:rPr lang="en-US" sz="2000" dirty="0" smtClean="0">
                <a:cs typeface="Times New Roman" pitchFamily="18" charset="0"/>
              </a:rPr>
              <a:t>1</a:t>
            </a:r>
            <a:r>
              <a:rPr lang="ru-RU" sz="2000" dirty="0" smtClean="0">
                <a:cs typeface="Times New Roman" pitchFamily="18" charset="0"/>
              </a:rPr>
              <a:t>.5</a:t>
            </a:r>
            <a:r>
              <a:rPr lang="ru-RU" sz="2000" dirty="0">
                <a:cs typeface="Times New Roman" pitchFamily="18" charset="0"/>
              </a:rPr>
              <a:t>. Статистическое представление результатов измерений:</a:t>
            </a:r>
          </a:p>
          <a:p>
            <a:pPr algn="just"/>
            <a:r>
              <a:rPr lang="ru-RU" sz="2000" i="1" dirty="0">
                <a:cs typeface="Times New Roman" pitchFamily="18" charset="0"/>
              </a:rPr>
              <a:t>а </a:t>
            </a:r>
            <a:r>
              <a:rPr lang="ru-RU" sz="2000" dirty="0">
                <a:cs typeface="Times New Roman" pitchFamily="18" charset="0"/>
              </a:rPr>
              <a:t>— гистограмма; </a:t>
            </a:r>
            <a:r>
              <a:rPr lang="ru-RU" sz="2000" i="1" dirty="0">
                <a:cs typeface="Times New Roman" pitchFamily="18" charset="0"/>
              </a:rPr>
              <a:t>б — </a:t>
            </a:r>
            <a:r>
              <a:rPr lang="ru-RU" sz="2000" dirty="0">
                <a:cs typeface="Times New Roman" pitchFamily="18" charset="0"/>
              </a:rPr>
              <a:t>функция накопленной </a:t>
            </a:r>
            <a:r>
              <a:rPr lang="ru-RU" sz="2000" dirty="0" smtClean="0">
                <a:cs typeface="Times New Roman" pitchFamily="18" charset="0"/>
              </a:rPr>
              <a:t>частоты.</a:t>
            </a:r>
            <a:endParaRPr lang="ru-RU" sz="2000" dirty="0"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922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052736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Способ </a:t>
            </a:r>
            <a:r>
              <a:rPr lang="ru-RU" sz="2400" dirty="0">
                <a:cs typeface="Times New Roman" pitchFamily="18" charset="0"/>
              </a:rPr>
              <a:t>группирования значений х, может </a:t>
            </a:r>
            <a:r>
              <a:rPr lang="ru-RU" sz="2400" dirty="0" err="1" smtClean="0">
                <a:cs typeface="Times New Roman" pitchFamily="18" charset="0"/>
              </a:rPr>
              <a:t>изме</a:t>
            </a:r>
            <a:r>
              <a:rPr lang="ru-RU" sz="2400" dirty="0" smtClean="0">
                <a:cs typeface="Times New Roman" pitchFamily="18" charset="0"/>
              </a:rPr>
              <a:t>-нить вид </a:t>
            </a:r>
            <a:r>
              <a:rPr lang="ru-RU" sz="2400" dirty="0">
                <a:cs typeface="Times New Roman" pitchFamily="18" charset="0"/>
              </a:rPr>
              <a:t>гис­тограммы. Число интервалов группировки </a:t>
            </a:r>
            <a:r>
              <a:rPr lang="en-US" sz="2400" dirty="0" smtClean="0">
                <a:cs typeface="Times New Roman" pitchFamily="18" charset="0"/>
              </a:rPr>
              <a:t>l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должно обеспечивать выделение основных свойств распределения (модальности, сим­метрии, </a:t>
            </a:r>
            <a:r>
              <a:rPr lang="ru-RU" sz="2400" dirty="0" err="1">
                <a:cs typeface="Times New Roman" pitchFamily="18" charset="0"/>
              </a:rPr>
              <a:t>плосковершинности</a:t>
            </a:r>
            <a:r>
              <a:rPr lang="ru-RU" sz="2400" dirty="0">
                <a:cs typeface="Times New Roman" pitchFamily="18" charset="0"/>
              </a:rPr>
              <a:t>) и нивелирование его случайных колебаний. Поэтому на практике область определения [</a:t>
            </a:r>
            <a:r>
              <a:rPr lang="ru-RU" sz="2400" dirty="0" smtClean="0">
                <a:cs typeface="Times New Roman" pitchFamily="18" charset="0"/>
              </a:rPr>
              <a:t>х</a:t>
            </a:r>
            <a:r>
              <a:rPr lang="en-US" sz="2400" baseline="-25000" dirty="0" err="1">
                <a:cs typeface="Times New Roman" pitchFamily="18" charset="0"/>
              </a:rPr>
              <a:t>m</a:t>
            </a:r>
            <a:r>
              <a:rPr lang="ru-RU" sz="2400" baseline="-25000" dirty="0" smtClean="0">
                <a:cs typeface="Times New Roman" pitchFamily="18" charset="0"/>
              </a:rPr>
              <a:t>ах</a:t>
            </a:r>
            <a:r>
              <a:rPr lang="ru-RU" sz="2400" dirty="0">
                <a:cs typeface="Times New Roman" pitchFamily="18" charset="0"/>
              </a:rPr>
              <a:t>... </a:t>
            </a:r>
            <a:r>
              <a:rPr lang="ru-RU" sz="2400" dirty="0" smtClean="0">
                <a:cs typeface="Times New Roman" pitchFamily="18" charset="0"/>
              </a:rPr>
              <a:t>х</a:t>
            </a:r>
            <a:r>
              <a:rPr lang="en-US" sz="2400" baseline="-25000" dirty="0" smtClean="0">
                <a:cs typeface="Times New Roman" pitchFamily="18" charset="0"/>
              </a:rPr>
              <a:t>min</a:t>
            </a:r>
            <a:r>
              <a:rPr lang="ru-RU" sz="2400" dirty="0" smtClean="0">
                <a:cs typeface="Times New Roman" pitchFamily="18" charset="0"/>
              </a:rPr>
              <a:t>] </a:t>
            </a:r>
            <a:r>
              <a:rPr lang="ru-RU" sz="2400" dirty="0">
                <a:cs typeface="Times New Roman" pitchFamily="18" charset="0"/>
              </a:rPr>
              <a:t>делят на </a:t>
            </a:r>
            <a:r>
              <a:rPr lang="en-US" sz="2400" i="1" dirty="0" smtClean="0">
                <a:cs typeface="Times New Roman" pitchFamily="18" charset="0"/>
              </a:rPr>
              <a:t>l</a:t>
            </a:r>
            <a:r>
              <a:rPr lang="ru-RU" sz="2400" dirty="0" smtClean="0">
                <a:cs typeface="Times New Roman" pitchFamily="18" charset="0"/>
              </a:rPr>
              <a:t> (</a:t>
            </a:r>
            <a:r>
              <a:rPr lang="en-US" sz="2400" i="1" dirty="0" smtClean="0">
                <a:cs typeface="Times New Roman" pitchFamily="18" charset="0"/>
              </a:rPr>
              <a:t>l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&gt; 5) интервалов таким образом, чтобы в каждый интервал </a:t>
            </a:r>
            <a:r>
              <a:rPr lang="ru-RU" sz="2400" dirty="0" smtClean="0">
                <a:cs typeface="Times New Roman" pitchFamily="18" charset="0"/>
              </a:rPr>
              <a:t>∆</a:t>
            </a:r>
            <a:r>
              <a:rPr lang="ru-RU" sz="2400" i="1" dirty="0" smtClean="0">
                <a:cs typeface="Times New Roman" pitchFamily="18" charset="0"/>
              </a:rPr>
              <a:t>х</a:t>
            </a:r>
            <a:r>
              <a:rPr lang="en-US" sz="2400" i="1" dirty="0" smtClean="0">
                <a:cs typeface="Times New Roman" pitchFamily="18" charset="0"/>
              </a:rPr>
              <a:t>j</a:t>
            </a:r>
            <a:r>
              <a:rPr lang="ru-RU" sz="2400" dirty="0" smtClean="0">
                <a:cs typeface="Times New Roman" pitchFamily="18" charset="0"/>
              </a:rPr>
              <a:t>- </a:t>
            </a:r>
            <a:r>
              <a:rPr lang="ru-RU" sz="2400" dirty="0">
                <a:cs typeface="Times New Roman" pitchFamily="18" charset="0"/>
              </a:rPr>
              <a:t>попало не менее пяти результатов наблюдений </a:t>
            </a:r>
            <a:r>
              <a:rPr lang="ru-RU" sz="2400" i="1" dirty="0" smtClean="0">
                <a:cs typeface="Times New Roman" pitchFamily="18" charset="0"/>
              </a:rPr>
              <a:t>х</a:t>
            </a:r>
            <a:r>
              <a:rPr lang="en-US" sz="2400" i="1" baseline="-25000" dirty="0">
                <a:cs typeface="Times New Roman" pitchFamily="18" charset="0"/>
              </a:rPr>
              <a:t>j</a:t>
            </a:r>
            <a:r>
              <a:rPr lang="ru-RU" sz="2400" dirty="0" smtClean="0">
                <a:cs typeface="Times New Roman" pitchFamily="18" charset="0"/>
              </a:rPr>
              <a:t>.</a:t>
            </a:r>
            <a:endParaRPr lang="ru-RU" sz="2400" dirty="0">
              <a:cs typeface="Times New Roman" pitchFamily="18" charset="0"/>
            </a:endParaRPr>
          </a:p>
          <a:p>
            <a:pPr algn="just"/>
            <a:r>
              <a:rPr lang="ru-RU" sz="2400" dirty="0" smtClean="0">
                <a:cs typeface="Times New Roman" pitchFamily="18" charset="0"/>
              </a:rPr>
              <a:t>	Статистическим </a:t>
            </a:r>
            <a:r>
              <a:rPr lang="ru-RU" sz="2400" dirty="0">
                <a:cs typeface="Times New Roman" pitchFamily="18" charset="0"/>
              </a:rPr>
              <a:t>аналогом функции </a:t>
            </a:r>
            <a:r>
              <a:rPr lang="ru-RU" sz="2400" dirty="0" smtClean="0">
                <a:cs typeface="Times New Roman" pitchFamily="18" charset="0"/>
              </a:rPr>
              <a:t>распределения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 smtClean="0">
                <a:cs typeface="Times New Roman" pitchFamily="18" charset="0"/>
              </a:rPr>
              <a:t>является </a:t>
            </a:r>
            <a:r>
              <a:rPr lang="ru-RU" sz="2400" dirty="0">
                <a:cs typeface="Times New Roman" pitchFamily="18" charset="0"/>
              </a:rPr>
              <a:t>зависимость накопленной частоты вида </a:t>
            </a:r>
            <a:r>
              <a:rPr lang="en-US" sz="2400" i="1" dirty="0">
                <a:cs typeface="Times New Roman" pitchFamily="18" charset="0"/>
              </a:rPr>
              <a:t>F</a:t>
            </a:r>
            <a:r>
              <a:rPr lang="ru-RU" sz="2400" i="1" dirty="0">
                <a:cs typeface="Times New Roman" pitchFamily="18" charset="0"/>
              </a:rPr>
              <a:t>*(</a:t>
            </a:r>
            <a:r>
              <a:rPr lang="en-US" sz="2400" i="1" dirty="0">
                <a:cs typeface="Times New Roman" pitchFamily="18" charset="0"/>
              </a:rPr>
              <a:t>x</a:t>
            </a:r>
            <a:r>
              <a:rPr lang="ru-RU" sz="2400" i="1" dirty="0">
                <a:cs typeface="Times New Roman" pitchFamily="18" charset="0"/>
              </a:rPr>
              <a:t>) = </a:t>
            </a:r>
            <a:r>
              <a:rPr lang="en-US" sz="2400" i="1" dirty="0">
                <a:cs typeface="Times New Roman" pitchFamily="18" charset="0"/>
              </a:rPr>
              <a:t>p</a:t>
            </a:r>
            <a:r>
              <a:rPr lang="ru-RU" sz="2400" i="1" dirty="0">
                <a:cs typeface="Times New Roman" pitchFamily="18" charset="0"/>
              </a:rPr>
              <a:t>(</a:t>
            </a:r>
            <a:r>
              <a:rPr lang="en-US" sz="2400" i="1" dirty="0" err="1">
                <a:cs typeface="Times New Roman" pitchFamily="18" charset="0"/>
              </a:rPr>
              <a:t>Xj</a:t>
            </a:r>
            <a:r>
              <a:rPr lang="en-US" sz="2400" i="1" dirty="0">
                <a:cs typeface="Times New Roman" pitchFamily="18" charset="0"/>
              </a:rPr>
              <a:t> </a:t>
            </a:r>
            <a:r>
              <a:rPr lang="ru-RU" sz="2400" i="1" dirty="0">
                <a:cs typeface="Times New Roman" pitchFamily="18" charset="0"/>
              </a:rPr>
              <a:t>&lt; х),</a:t>
            </a:r>
            <a:r>
              <a:rPr lang="ru-RU" sz="2400" dirty="0">
                <a:cs typeface="Times New Roman" pitchFamily="18" charset="0"/>
              </a:rPr>
              <a:t> где </a:t>
            </a:r>
            <a:r>
              <a:rPr lang="en-US" sz="2400" dirty="0" smtClean="0">
                <a:cs typeface="Times New Roman" pitchFamily="18" charset="0"/>
              </a:rPr>
              <a:t>j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= 1, 2, ..., </a:t>
            </a:r>
            <a:r>
              <a:rPr lang="ru-RU" sz="2400" i="1" dirty="0">
                <a:cs typeface="Times New Roman" pitchFamily="18" charset="0"/>
              </a:rPr>
              <a:t>п</a:t>
            </a:r>
            <a:r>
              <a:rPr lang="ru-RU" sz="2400" dirty="0">
                <a:cs typeface="Times New Roman" pitchFamily="18" charset="0"/>
              </a:rPr>
              <a:t> (рис. 3.5, </a:t>
            </a:r>
            <a:r>
              <a:rPr lang="ru-RU" sz="2400" i="1" dirty="0">
                <a:cs typeface="Times New Roman" pitchFamily="18" charset="0"/>
              </a:rPr>
              <a:t>б).</a:t>
            </a:r>
            <a:r>
              <a:rPr lang="ru-RU" sz="2400" dirty="0">
                <a:cs typeface="Times New Roman" pitchFamily="18" charset="0"/>
              </a:rPr>
              <a:t> При х &lt; </a:t>
            </a:r>
            <a:r>
              <a:rPr lang="ru-RU" sz="2400" dirty="0" smtClean="0">
                <a:cs typeface="Times New Roman" pitchFamily="18" charset="0"/>
              </a:rPr>
              <a:t>х</a:t>
            </a:r>
            <a:r>
              <a:rPr lang="en-US" sz="2400" baseline="-25000" dirty="0" smtClean="0">
                <a:cs typeface="Times New Roman" pitchFamily="18" charset="0"/>
              </a:rPr>
              <a:t>min</a:t>
            </a:r>
            <a:r>
              <a:rPr lang="ru-RU" sz="2400" dirty="0" smtClean="0">
                <a:cs typeface="Times New Roman" pitchFamily="18" charset="0"/>
              </a:rPr>
              <a:t>„ </a:t>
            </a:r>
            <a:r>
              <a:rPr lang="ru-RU" sz="2400" dirty="0">
                <a:cs typeface="Times New Roman" pitchFamily="18" charset="0"/>
              </a:rPr>
              <a:t>функция </a:t>
            </a:r>
            <a:r>
              <a:rPr lang="en-US" sz="2400" i="1" dirty="0">
                <a:cs typeface="Times New Roman" pitchFamily="18" charset="0"/>
              </a:rPr>
              <a:t>F</a:t>
            </a:r>
            <a:r>
              <a:rPr lang="ru-RU" sz="2400" i="1" dirty="0">
                <a:cs typeface="Times New Roman" pitchFamily="18" charset="0"/>
              </a:rPr>
              <a:t>*(</a:t>
            </a:r>
            <a:r>
              <a:rPr lang="en-US" sz="2400" i="1" dirty="0">
                <a:cs typeface="Times New Roman" pitchFamily="18" charset="0"/>
              </a:rPr>
              <a:t>x</a:t>
            </a:r>
            <a:r>
              <a:rPr lang="ru-RU" sz="2400" i="1" dirty="0">
                <a:cs typeface="Times New Roman" pitchFamily="18" charset="0"/>
              </a:rPr>
              <a:t>) =</a:t>
            </a:r>
            <a:r>
              <a:rPr lang="ru-RU" sz="2400" dirty="0">
                <a:cs typeface="Times New Roman" pitchFamily="18" charset="0"/>
              </a:rPr>
              <a:t> 0; при х</a:t>
            </a:r>
            <a:r>
              <a:rPr lang="en-US" sz="2400" baseline="-25000" dirty="0" smtClean="0">
                <a:cs typeface="Times New Roman" pitchFamily="18" charset="0"/>
              </a:rPr>
              <a:t>min</a:t>
            </a:r>
            <a:r>
              <a:rPr lang="ru-RU" sz="2400" dirty="0" smtClean="0">
                <a:cs typeface="Times New Roman" pitchFamily="18" charset="0"/>
              </a:rPr>
              <a:t>≤ </a:t>
            </a:r>
            <a:r>
              <a:rPr lang="ru-RU" sz="2400" i="1" dirty="0">
                <a:cs typeface="Times New Roman" pitchFamily="18" charset="0"/>
              </a:rPr>
              <a:t>х </a:t>
            </a:r>
            <a:r>
              <a:rPr lang="ru-RU" sz="2400" dirty="0">
                <a:cs typeface="Times New Roman" pitchFamily="18" charset="0"/>
              </a:rPr>
              <a:t>≤</a:t>
            </a:r>
            <a:r>
              <a:rPr lang="ru-RU" sz="2400" i="1" dirty="0" smtClean="0">
                <a:cs typeface="Times New Roman" pitchFamily="18" charset="0"/>
              </a:rPr>
              <a:t> х</a:t>
            </a:r>
            <a:r>
              <a:rPr lang="en-US" sz="2400" i="1" baseline="-25000" dirty="0" smtClean="0">
                <a:cs typeface="Times New Roman" pitchFamily="18" charset="0"/>
              </a:rPr>
              <a:t>j+1</a:t>
            </a:r>
            <a:r>
              <a:rPr lang="ru-RU" sz="2400" i="1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функция </a:t>
            </a:r>
            <a:r>
              <a:rPr lang="en-US" sz="2400" i="1" dirty="0">
                <a:cs typeface="Times New Roman" pitchFamily="18" charset="0"/>
              </a:rPr>
              <a:t>F</a:t>
            </a:r>
            <a:r>
              <a:rPr lang="ru-RU" sz="2400" i="1" dirty="0">
                <a:cs typeface="Times New Roman" pitchFamily="18" charset="0"/>
              </a:rPr>
              <a:t>*(</a:t>
            </a:r>
            <a:r>
              <a:rPr lang="en-US" sz="2400" i="1" dirty="0">
                <a:cs typeface="Times New Roman" pitchFamily="18" charset="0"/>
              </a:rPr>
              <a:t>x</a:t>
            </a:r>
            <a:r>
              <a:rPr lang="ru-RU" sz="2400" dirty="0">
                <a:cs typeface="Times New Roman" pitchFamily="18" charset="0"/>
              </a:rPr>
              <a:t>) </a:t>
            </a:r>
            <a:r>
              <a:rPr lang="ru-RU" sz="2400" dirty="0" smtClean="0">
                <a:cs typeface="Times New Roman" pitchFamily="18" charset="0"/>
              </a:rPr>
              <a:t>=</a:t>
            </a:r>
            <a:r>
              <a:rPr lang="en-US" sz="2400" i="1" dirty="0" smtClean="0">
                <a:cs typeface="Times New Roman" pitchFamily="18" charset="0"/>
              </a:rPr>
              <a:t>i</a:t>
            </a:r>
            <a:r>
              <a:rPr lang="ru-RU" sz="2400" i="1" dirty="0">
                <a:cs typeface="Times New Roman" pitchFamily="18" charset="0"/>
              </a:rPr>
              <a:t>/</a:t>
            </a:r>
            <a:r>
              <a:rPr lang="en-US" sz="2400" i="1" dirty="0">
                <a:cs typeface="Times New Roman" pitchFamily="18" charset="0"/>
              </a:rPr>
              <a:t>n</a:t>
            </a:r>
            <a:r>
              <a:rPr lang="ru-RU" sz="2400" dirty="0">
                <a:cs typeface="Times New Roman" pitchFamily="18" charset="0"/>
              </a:rPr>
              <a:t>; </a:t>
            </a:r>
            <a:endParaRPr lang="ru-RU" sz="2400" dirty="0" smtClean="0">
              <a:cs typeface="Times New Roman" pitchFamily="18" charset="0"/>
            </a:endParaRPr>
          </a:p>
          <a:p>
            <a:pPr algn="just"/>
            <a:r>
              <a:rPr lang="ru-RU" sz="2400" dirty="0" smtClean="0">
                <a:cs typeface="Times New Roman" pitchFamily="18" charset="0"/>
              </a:rPr>
              <a:t>при </a:t>
            </a:r>
            <a:r>
              <a:rPr lang="ru-RU" sz="2400" i="1" dirty="0">
                <a:cs typeface="Times New Roman" pitchFamily="18" charset="0"/>
              </a:rPr>
              <a:t>х</a:t>
            </a:r>
            <a:r>
              <a:rPr lang="ru-RU" sz="2400" dirty="0">
                <a:cs typeface="Times New Roman" pitchFamily="18" charset="0"/>
              </a:rPr>
              <a:t> ≥ х</a:t>
            </a:r>
            <a:r>
              <a:rPr lang="en-US" sz="2400" baseline="-25000" dirty="0" smtClean="0">
                <a:cs typeface="Times New Roman" pitchFamily="18" charset="0"/>
              </a:rPr>
              <a:t>max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функция </a:t>
            </a:r>
            <a:r>
              <a:rPr lang="en-US" sz="2400" i="1" dirty="0">
                <a:cs typeface="Times New Roman" pitchFamily="18" charset="0"/>
              </a:rPr>
              <a:t>F</a:t>
            </a:r>
            <a:r>
              <a:rPr lang="ru-RU" sz="2400" i="1" dirty="0">
                <a:cs typeface="Times New Roman" pitchFamily="18" charset="0"/>
              </a:rPr>
              <a:t>*(</a:t>
            </a:r>
            <a:r>
              <a:rPr lang="en-US" sz="2400" i="1" dirty="0">
                <a:cs typeface="Times New Roman" pitchFamily="18" charset="0"/>
              </a:rPr>
              <a:t>x</a:t>
            </a:r>
            <a:r>
              <a:rPr lang="ru-RU" sz="2400" i="1" dirty="0">
                <a:cs typeface="Times New Roman" pitchFamily="18" charset="0"/>
              </a:rPr>
              <a:t>)</a:t>
            </a:r>
            <a:r>
              <a:rPr lang="ru-RU" sz="2400" dirty="0">
                <a:cs typeface="Times New Roman" pitchFamily="18" charset="0"/>
              </a:rPr>
              <a:t> = 1.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843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5" y="774664"/>
            <a:ext cx="856375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      </a:t>
            </a:r>
            <a:r>
              <a:rPr lang="ru-RU" sz="2400" dirty="0" smtClean="0">
                <a:cs typeface="Times New Roman" pitchFamily="18" charset="0"/>
              </a:rPr>
              <a:t>Далее </a:t>
            </a:r>
            <a:r>
              <a:rPr lang="ru-RU" sz="2400" dirty="0">
                <a:cs typeface="Times New Roman" pitchFamily="18" charset="0"/>
              </a:rPr>
              <a:t>следует процедура выравнивания </a:t>
            </a:r>
            <a:r>
              <a:rPr lang="ru-RU" sz="2400" dirty="0" smtClean="0">
                <a:cs typeface="Times New Roman" pitchFamily="18" charset="0"/>
              </a:rPr>
              <a:t>статистического </a:t>
            </a:r>
            <a:r>
              <a:rPr lang="ru-RU" sz="2400" dirty="0">
                <a:cs typeface="Times New Roman" pitchFamily="18" charset="0"/>
              </a:rPr>
              <a:t>рас­пределения и представления его в виде аналитической зависимо­сти, т.е. соотнесения по вероятности к одному из известных тео­ретических распределений по результатам сравнительного анали­за параметров теоретического и статистического распределений: значений коэффициентов вариации </a:t>
            </a:r>
            <a:r>
              <a:rPr lang="en-US" sz="2400" dirty="0">
                <a:cs typeface="Times New Roman" pitchFamily="18" charset="0"/>
              </a:rPr>
              <a:t>v(x), </a:t>
            </a:r>
            <a:r>
              <a:rPr lang="ru-RU" sz="2400" dirty="0">
                <a:cs typeface="Times New Roman" pitchFamily="18" charset="0"/>
              </a:rPr>
              <a:t>асимметрии </a:t>
            </a:r>
            <a:r>
              <a:rPr lang="en-US" sz="2400" i="1" dirty="0">
                <a:cs typeface="Times New Roman" pitchFamily="18" charset="0"/>
              </a:rPr>
              <a:t>As</a:t>
            </a:r>
            <a:r>
              <a:rPr lang="ru-RU" sz="2400" i="1" dirty="0">
                <a:cs typeface="Times New Roman" pitchFamily="18" charset="0"/>
              </a:rPr>
              <a:t>*</a:t>
            </a:r>
            <a:r>
              <a:rPr lang="ru-RU" sz="2400" dirty="0">
                <a:cs typeface="Times New Roman" pitchFamily="18" charset="0"/>
              </a:rPr>
              <a:t> (х) и эксцесса </a:t>
            </a:r>
            <a:r>
              <a:rPr lang="el-GR" sz="2400" dirty="0" smtClean="0">
                <a:cs typeface="Times New Roman" pitchFamily="18" charset="0"/>
              </a:rPr>
              <a:t>ε</a:t>
            </a:r>
            <a:r>
              <a:rPr lang="ru-RU" sz="2400" dirty="0" smtClean="0">
                <a:cs typeface="Times New Roman" pitchFamily="18" charset="0"/>
              </a:rPr>
              <a:t>*(х).</a:t>
            </a:r>
            <a:endParaRPr lang="ru-RU" sz="2400" dirty="0">
              <a:cs typeface="Times New Roman" pitchFamily="18" charset="0"/>
            </a:endParaRPr>
          </a:p>
          <a:p>
            <a:pPr algn="just"/>
            <a:r>
              <a:rPr lang="ru-RU" sz="2400" dirty="0" smtClean="0">
                <a:cs typeface="Times New Roman" pitchFamily="18" charset="0"/>
              </a:rPr>
              <a:t>	На </a:t>
            </a:r>
            <a:r>
              <a:rPr lang="ru-RU" sz="2400" dirty="0">
                <a:cs typeface="Times New Roman" pitchFamily="18" charset="0"/>
              </a:rPr>
              <a:t>практике выбор подходящего теоретического распределе­ния может оказаться ошибочным, особенно при небольшом чи­сле опытов </a:t>
            </a:r>
            <a:r>
              <a:rPr lang="ru-RU" sz="2400" i="1" dirty="0">
                <a:cs typeface="Times New Roman" pitchFamily="18" charset="0"/>
              </a:rPr>
              <a:t>(п &lt;</a:t>
            </a:r>
            <a:r>
              <a:rPr lang="ru-RU" sz="2400" dirty="0">
                <a:cs typeface="Times New Roman" pitchFamily="18" charset="0"/>
              </a:rPr>
              <a:t> 100). Поэтому для выявления этих ошибок после выбора теоретического распределения и вычисления его парамет­ров проверяют степень </a:t>
            </a:r>
            <a:endParaRPr lang="ru-RU" sz="2400" dirty="0" smtClean="0">
              <a:cs typeface="Times New Roman" pitchFamily="18" charset="0"/>
            </a:endParaRPr>
          </a:p>
          <a:p>
            <a:pPr algn="just"/>
            <a:r>
              <a:rPr lang="ru-RU" sz="2400" dirty="0" smtClean="0">
                <a:cs typeface="Times New Roman" pitchFamily="18" charset="0"/>
              </a:rPr>
              <a:t>согласованности </a:t>
            </a:r>
            <a:r>
              <a:rPr lang="ru-RU" sz="2400" dirty="0">
                <a:cs typeface="Times New Roman" pitchFamily="18" charset="0"/>
              </a:rPr>
              <a:t>теоретического и стати­стического </a:t>
            </a:r>
            <a:endParaRPr lang="ru-RU" sz="2400" dirty="0" smtClean="0">
              <a:cs typeface="Times New Roman" pitchFamily="18" charset="0"/>
            </a:endParaRPr>
          </a:p>
          <a:p>
            <a:pPr algn="just"/>
            <a:r>
              <a:rPr lang="ru-RU" sz="2400" dirty="0" smtClean="0">
                <a:cs typeface="Times New Roman" pitchFamily="18" charset="0"/>
              </a:rPr>
              <a:t>распределений</a:t>
            </a:r>
            <a:r>
              <a:rPr lang="ru-RU" sz="2400" dirty="0"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505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539552" y="1340768"/>
                <a:ext cx="8136904" cy="43769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cs typeface="Times New Roman" pitchFamily="18" charset="0"/>
                  </a:rPr>
                  <a:t>Если величина х подчиняется одному из известных теорети­ческих распределений, то с увеличением числа ее реализаций </a:t>
                </a:r>
                <a:r>
                  <a:rPr lang="ru-RU" sz="2400" i="1" dirty="0">
                    <a:cs typeface="Times New Roman" pitchFamily="18" charset="0"/>
                  </a:rPr>
                  <a:t>п </a:t>
                </a:r>
                <a:r>
                  <a:rPr lang="ru-RU" sz="2400" dirty="0">
                    <a:cs typeface="Times New Roman" pitchFamily="18" charset="0"/>
                  </a:rPr>
                  <a:t>статистическое распределение будет сходиться к данному теоре­тическому распределению, т.е. мера расхождения </a:t>
                </a:r>
                <a:r>
                  <a:rPr lang="en-US" sz="2400" i="1" dirty="0">
                    <a:cs typeface="Times New Roman" pitchFamily="18" charset="0"/>
                  </a:rPr>
                  <a:t>U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между значе­ниями функций плотности </a:t>
                </a:r>
                <a:r>
                  <a:rPr lang="ru-RU" sz="2400" dirty="0" smtClean="0">
                    <a:cs typeface="Times New Roman" pitchFamily="18" charset="0"/>
                  </a:rPr>
                  <a:t>∫*(</a:t>
                </a:r>
                <a:r>
                  <a:rPr lang="ru-RU" sz="2400" dirty="0">
                    <a:cs typeface="Times New Roman" pitchFamily="18" charset="0"/>
                  </a:rPr>
                  <a:t>х) и ∫(х) будет уменьшаться. </a:t>
                </a:r>
                <a:r>
                  <a:rPr lang="ru-RU" sz="2400" dirty="0" smtClean="0">
                    <a:cs typeface="Times New Roman" pitchFamily="18" charset="0"/>
                  </a:rPr>
                  <a:t>Сама мера </a:t>
                </a:r>
                <a:r>
                  <a:rPr lang="ru-RU" sz="2400" dirty="0">
                    <a:cs typeface="Times New Roman" pitchFamily="18" charset="0"/>
                  </a:rPr>
                  <a:t>расхождения вида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sz="2400" i="1" smtClean="0"/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/>
                          <m:t>𝑗</m:t>
                        </m:r>
                        <m:r>
                          <a:rPr lang="en-US" sz="2400" b="0" i="1" smtClean="0"/>
                          <m:t>−1</m:t>
                        </m:r>
                      </m:sub>
                      <m:sup>
                        <m:r>
                          <a:rPr lang="en-US" sz="2400" b="0" i="1" smtClean="0"/>
                          <m:t>𝑛</m:t>
                        </m:r>
                      </m:sup>
                      <m:e>
                        <m:r>
                          <a:rPr lang="en-US" sz="2400" b="0" i="1" smtClean="0"/>
                          <m:t> </m:t>
                        </m:r>
                      </m:e>
                    </m:nary>
                    <m:sSub>
                      <m:sSubPr>
                        <m:ctrlPr>
                          <a:rPr lang="ru-RU" sz="2400" i="1" smtClean="0"/>
                        </m:ctrlPr>
                      </m:sSubPr>
                      <m:e>
                        <m:r>
                          <a:rPr lang="en-US" sz="2400" b="0" i="1" smtClean="0"/>
                          <m:t>𝑐</m:t>
                        </m:r>
                      </m:e>
                      <m:sub>
                        <m:r>
                          <a:rPr lang="en-US" sz="2400" b="0" i="1" smtClean="0"/>
                          <m:t>𝑗</m:t>
                        </m:r>
                      </m:sub>
                    </m:sSub>
                  </m:oMath>
                </a14:m>
                <a:r>
                  <a:rPr lang="ru-RU" sz="2400" i="1" dirty="0" smtClean="0">
                    <a:cs typeface="Times New Roman" pitchFamily="18" charset="0"/>
                  </a:rPr>
                  <a:t>= </a:t>
                </a:r>
                <a:r>
                  <a:rPr lang="en-US" sz="2400" i="1" dirty="0" smtClean="0"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/>
                        </m:ctrlPr>
                      </m:sSubPr>
                      <m:e>
                        <m:r>
                          <a:rPr lang="en-US" sz="2400" b="0" i="1" dirty="0" smtClean="0"/>
                          <m:t>𝑝</m:t>
                        </m:r>
                      </m:e>
                      <m:sub>
                        <m:r>
                          <a:rPr lang="en-US" sz="2400" b="0" i="1" dirty="0" smtClean="0"/>
                          <m:t>𝑗</m:t>
                        </m:r>
                      </m:sub>
                    </m:sSub>
                  </m:oMath>
                </a14:m>
                <a:r>
                  <a:rPr lang="en-US" sz="2400" i="1" dirty="0" smtClean="0">
                    <a:cs typeface="Times New Roman" pitchFamily="18" charset="0"/>
                  </a:rPr>
                  <a:t>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/>
                        </m:ctrlPr>
                      </m:sSubPr>
                      <m:e>
                        <m:r>
                          <a:rPr lang="en-US" sz="2400" i="1" dirty="0"/>
                          <m:t>𝑝</m:t>
                        </m:r>
                      </m:e>
                      <m:sub>
                        <m:r>
                          <a:rPr lang="en-US" sz="2400" i="1" dirty="0"/>
                          <m:t>𝑗</m:t>
                        </m:r>
                      </m:sub>
                    </m:sSub>
                    <m:sSup>
                      <m:sSupPr>
                        <m:ctrlPr>
                          <a:rPr lang="en-US" sz="2400" i="1" dirty="0" smtClean="0"/>
                        </m:ctrlPr>
                      </m:sSupPr>
                      <m:e>
                        <m:r>
                          <a:rPr lang="en-US" sz="2400" b="0" i="1" dirty="0" smtClean="0"/>
                          <m:t>)</m:t>
                        </m:r>
                      </m:e>
                      <m:sup>
                        <m:r>
                          <a:rPr lang="en-US" sz="2400" b="0" i="1" dirty="0" smtClean="0"/>
                          <m:t>2</m:t>
                        </m:r>
                      </m:sup>
                    </m:sSup>
                  </m:oMath>
                </a14:m>
                <a:r>
                  <a:rPr lang="ru-RU" sz="2400" dirty="0" smtClean="0">
                    <a:cs typeface="Times New Roman" pitchFamily="18" charset="0"/>
                  </a:rPr>
                  <a:t>(</a:t>
                </a:r>
                <a:r>
                  <a:rPr lang="ru-RU" sz="2400" dirty="0">
                    <a:cs typeface="Times New Roman" pitchFamily="18" charset="0"/>
                  </a:rPr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/>
                        </m:ctrlPr>
                      </m:sSubPr>
                      <m:e>
                        <m:r>
                          <a:rPr lang="en-US" sz="2400" b="0" i="1" dirty="0" smtClean="0"/>
                          <m:t>𝑐</m:t>
                        </m:r>
                      </m:e>
                      <m:sub>
                        <m:r>
                          <a:rPr lang="en-US" sz="2400" i="1" dirty="0"/>
                          <m:t>𝑗</m:t>
                        </m:r>
                      </m:sub>
                    </m:sSub>
                  </m:oMath>
                </a14:m>
                <a:r>
                  <a:rPr lang="ru-RU" sz="2400" dirty="0">
                    <a:cs typeface="Times New Roman" pitchFamily="18" charset="0"/>
                  </a:rPr>
                  <a:t>— весовые </a:t>
                </a:r>
                <a:r>
                  <a:rPr lang="ru-RU" sz="2400" dirty="0" smtClean="0">
                    <a:cs typeface="Times New Roman" pitchFamily="18" charset="0"/>
                  </a:rPr>
                  <a:t>коэффициенты</a:t>
                </a:r>
                <a:r>
                  <a:rPr lang="ru-RU" sz="2400" dirty="0">
                    <a:cs typeface="Times New Roman" pitchFamily="18" charset="0"/>
                  </a:rPr>
                  <a:t>) также является случайной, так как при повторении эксперимента </a:t>
                </a:r>
                <a:r>
                  <a:rPr lang="en-US" sz="2400" i="1" dirty="0">
                    <a:cs typeface="Times New Roman" pitchFamily="18" charset="0"/>
                  </a:rPr>
                  <a:t>U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будет меняться из-за изменения частот </a:t>
                </a:r>
                <a:r>
                  <a:rPr lang="en-US" sz="2400" i="1" dirty="0" err="1">
                    <a:cs typeface="Times New Roman" pitchFamily="18" charset="0"/>
                  </a:rPr>
                  <a:t>p</a:t>
                </a:r>
                <a:r>
                  <a:rPr lang="en-US" sz="2400" i="1" baseline="-25000" dirty="0" err="1">
                    <a:cs typeface="Times New Roman" pitchFamily="18" charset="0"/>
                  </a:rPr>
                  <a:t>j</a:t>
                </a:r>
                <a:r>
                  <a:rPr lang="ru-RU" sz="2400" dirty="0" smtClean="0">
                    <a:cs typeface="Times New Roman" pitchFamily="18" charset="0"/>
                  </a:rPr>
                  <a:t>.</a:t>
                </a:r>
              </a:p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904" cy="4376967"/>
              </a:xfrm>
              <a:prstGeom prst="rect">
                <a:avLst/>
              </a:prstGeom>
              <a:blipFill rotWithShape="1">
                <a:blip r:embed="rId3"/>
                <a:stretch>
                  <a:fillRect l="-1199" t="-1114" r="-11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399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720840"/>
            <a:ext cx="77048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Тогда </a:t>
            </a:r>
            <a:r>
              <a:rPr lang="ru-RU" sz="2400" dirty="0">
                <a:cs typeface="Times New Roman" pitchFamily="18" charset="0"/>
              </a:rPr>
              <a:t>оценкой согласованности рассматриваемых распределе­ний может быть вероятность того, что только из-за случайных причин, вызванных недостаточным объемом статистического мате­риала, мера расхождения </a:t>
            </a:r>
            <a:r>
              <a:rPr lang="en-US" sz="2400" i="1" dirty="0">
                <a:cs typeface="Times New Roman" pitchFamily="18" charset="0"/>
              </a:rPr>
              <a:t>U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должна быть не меньше вычисленного в эксперименте значения </a:t>
            </a:r>
            <a:r>
              <a:rPr lang="en-US" sz="2400" i="1" dirty="0">
                <a:cs typeface="Times New Roman" pitchFamily="18" charset="0"/>
              </a:rPr>
              <a:t>U</a:t>
            </a:r>
            <a:r>
              <a:rPr lang="ru-RU" sz="2400" i="1" dirty="0">
                <a:cs typeface="Times New Roman" pitchFamily="18" charset="0"/>
              </a:rPr>
              <a:t>,</a:t>
            </a:r>
            <a:r>
              <a:rPr lang="ru-RU" sz="2400" dirty="0">
                <a:cs typeface="Times New Roman" pitchFamily="18" charset="0"/>
              </a:rPr>
              <a:t> т.е. </a:t>
            </a:r>
            <a:r>
              <a:rPr lang="en-US" sz="2400" i="1" dirty="0">
                <a:cs typeface="Times New Roman" pitchFamily="18" charset="0"/>
              </a:rPr>
              <a:t>p</a:t>
            </a:r>
            <a:r>
              <a:rPr lang="ru-RU" sz="2400" i="1" dirty="0">
                <a:cs typeface="Times New Roman" pitchFamily="18" charset="0"/>
              </a:rPr>
              <a:t>(</a:t>
            </a:r>
            <a:r>
              <a:rPr lang="en-US" sz="2400" i="1" dirty="0">
                <a:cs typeface="Times New Roman" pitchFamily="18" charset="0"/>
              </a:rPr>
              <a:t>U </a:t>
            </a:r>
            <a:r>
              <a:rPr lang="ru-RU" sz="2400" i="1" dirty="0">
                <a:cs typeface="Times New Roman" pitchFamily="18" charset="0"/>
              </a:rPr>
              <a:t>&gt; </a:t>
            </a:r>
            <a:r>
              <a:rPr lang="en-US" sz="2400" i="1" dirty="0">
                <a:cs typeface="Times New Roman" pitchFamily="18" charset="0"/>
              </a:rPr>
              <a:t>U</a:t>
            </a:r>
            <a:r>
              <a:rPr lang="ru-RU" sz="2400" i="1" dirty="0">
                <a:cs typeface="Times New Roman" pitchFamily="18" charset="0"/>
              </a:rPr>
              <a:t>).</a:t>
            </a:r>
            <a:r>
              <a:rPr lang="ru-RU" sz="2400" dirty="0">
                <a:cs typeface="Times New Roman" pitchFamily="18" charset="0"/>
              </a:rPr>
              <a:t> При больших значениях вероятности можно утверждать, что гипотеза о данном теоретиче­ском распределении не противоречит статистическим данным.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694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478903" y="1556792"/>
                <a:ext cx="7848872" cy="41641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/>
                <a:r>
                  <a:rPr lang="ru-RU" sz="24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solidFill>
                      <a:prstClr val="black"/>
                    </a:solidFill>
                    <a:cs typeface="Times New Roman" pitchFamily="18" charset="0"/>
                  </a:rPr>
                  <a:t>Ответ на вопрос, при каком малом значении </a:t>
                </a:r>
                <a:r>
                  <a:rPr lang="en-US" sz="2400" i="1" dirty="0">
                    <a:solidFill>
                      <a:prstClr val="black"/>
                    </a:solidFill>
                    <a:cs typeface="Times New Roman" pitchFamily="18" charset="0"/>
                  </a:rPr>
                  <a:t>p</a:t>
                </a:r>
                <a:r>
                  <a:rPr lang="ru-RU" sz="2400" i="1" dirty="0" smtClean="0">
                    <a:solidFill>
                      <a:prstClr val="black"/>
                    </a:solidFill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ru-RU" sz="2400" i="1" smtClean="0">
                            <a:solidFill>
                              <a:prstClr val="black"/>
                            </a:solidFill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cs typeface="Times New Roman" pitchFamily="18" charset="0"/>
                          </a:rPr>
                          <m:t>𝑈</m:t>
                        </m:r>
                      </m:e>
                    </m:acc>
                  </m:oMath>
                </a14:m>
                <a:r>
                  <a:rPr lang="ru-RU" sz="2400" i="1" dirty="0" smtClean="0">
                    <a:solidFill>
                      <a:prstClr val="black"/>
                    </a:solidFill>
                    <a:cs typeface="Times New Roman" pitchFamily="18" charset="0"/>
                  </a:rPr>
                  <a:t>&gt; </a:t>
                </a:r>
                <a:r>
                  <a:rPr lang="en-US" sz="2400" i="1" dirty="0">
                    <a:solidFill>
                      <a:prstClr val="black"/>
                    </a:solidFill>
                    <a:cs typeface="Times New Roman" pitchFamily="18" charset="0"/>
                  </a:rPr>
                  <a:t>U</a:t>
                </a:r>
                <a:r>
                  <a:rPr lang="ru-RU" sz="2400" i="1" dirty="0">
                    <a:solidFill>
                      <a:prstClr val="black"/>
                    </a:solidFill>
                    <a:cs typeface="Times New Roman" pitchFamily="18" charset="0"/>
                  </a:rPr>
                  <a:t>)</a:t>
                </a:r>
                <a:r>
                  <a:rPr lang="ru-RU" sz="2400" dirty="0">
                    <a:solidFill>
                      <a:prstClr val="black"/>
                    </a:solidFill>
                    <a:cs typeface="Times New Roman" pitchFamily="18" charset="0"/>
                  </a:rPr>
                  <a:t> следует отвергать гипотезу о принятом теоретическом распределении, яв­ляется неопределенным. На практике эта вероятность должна быть больше 0,1. Правило, по которому принимают или отклоняют дан­ную гипотезу, называют статистическим </a:t>
                </a:r>
                <a:r>
                  <a:rPr lang="ru-RU" sz="2400" dirty="0">
                    <a:solidFill>
                      <a:srgbClr val="C00000"/>
                    </a:solidFill>
                    <a:cs typeface="Times New Roman" pitchFamily="18" charset="0"/>
                  </a:rPr>
                  <a:t>критерием согласия </a:t>
                </a:r>
                <a:r>
                  <a:rPr lang="ru-RU" sz="2400" i="1" dirty="0">
                    <a:solidFill>
                      <a:prstClr val="black"/>
                    </a:solidFill>
                    <a:cs typeface="Times New Roman" pitchFamily="18" charset="0"/>
                  </a:rPr>
                  <a:t>(</a:t>
                </a:r>
                <a:r>
                  <a:rPr lang="en-US" sz="2400" i="1" dirty="0">
                    <a:solidFill>
                      <a:prstClr val="black"/>
                    </a:solidFill>
                    <a:cs typeface="Times New Roman" pitchFamily="18" charset="0"/>
                  </a:rPr>
                  <a:t>x</a:t>
                </a:r>
                <a:r>
                  <a:rPr lang="ru-RU" sz="2400" i="1" baseline="30000" dirty="0">
                    <a:solidFill>
                      <a:prstClr val="black"/>
                    </a:solidFill>
                    <a:cs typeface="Times New Roman" pitchFamily="18" charset="0"/>
                  </a:rPr>
                  <a:t>2</a:t>
                </a:r>
                <a:r>
                  <a:rPr lang="ru-RU" sz="2400" i="1" dirty="0">
                    <a:solidFill>
                      <a:prstClr val="black"/>
                    </a:solidFill>
                    <a:cs typeface="Times New Roman" pitchFamily="18" charset="0"/>
                  </a:rPr>
                  <a:t>). </a:t>
                </a:r>
                <a:r>
                  <a:rPr lang="ru-RU" sz="2400" dirty="0">
                    <a:solidFill>
                      <a:prstClr val="black"/>
                    </a:solidFill>
                    <a:cs typeface="Times New Roman" pitchFamily="18" charset="0"/>
                  </a:rPr>
                  <a:t>Построение этого критерия связано с выбором подходящей функ­ции — </a:t>
                </a:r>
                <a:r>
                  <a:rPr lang="ru-RU" sz="2400" dirty="0">
                    <a:solidFill>
                      <a:srgbClr val="C00000"/>
                    </a:solidFill>
                    <a:cs typeface="Times New Roman" pitchFamily="18" charset="0"/>
                  </a:rPr>
                  <a:t>статистики критерия </a:t>
                </a:r>
                <a:r>
                  <a:rPr lang="ru-RU" sz="2400" i="1" dirty="0">
                    <a:solidFill>
                      <a:prstClr val="black"/>
                    </a:solidFill>
                    <a:cs typeface="Times New Roman" pitchFamily="18" charset="0"/>
                  </a:rPr>
                  <a:t>—</a:t>
                </a:r>
                <a:r>
                  <a:rPr lang="ru-RU" sz="2400" dirty="0">
                    <a:solidFill>
                      <a:prstClr val="black"/>
                    </a:solidFill>
                    <a:cs typeface="Times New Roman" pitchFamily="18" charset="0"/>
                  </a:rPr>
                  <a:t> для меры расхождения </a:t>
                </a:r>
                <a:r>
                  <a:rPr lang="en-US" sz="2400" i="1" dirty="0">
                    <a:solidFill>
                      <a:prstClr val="black"/>
                    </a:solidFill>
                    <a:cs typeface="Times New Roman" pitchFamily="18" charset="0"/>
                  </a:rPr>
                  <a:t>U</a:t>
                </a:r>
                <a:r>
                  <a:rPr lang="en-US" sz="2400" dirty="0">
                    <a:solidFill>
                      <a:prstClr val="black"/>
                    </a:solidFill>
                    <a:cs typeface="Times New Roman" pitchFamily="18" charset="0"/>
                  </a:rPr>
                  <a:t> </a:t>
                </a:r>
                <a:r>
                  <a:rPr lang="ru-RU" sz="2400" dirty="0">
                    <a:solidFill>
                      <a:prstClr val="black"/>
                    </a:solidFill>
                    <a:cs typeface="Times New Roman" pitchFamily="18" charset="0"/>
                  </a:rPr>
                  <a:t>между статистическими и теоретическими значениями. </a:t>
                </a:r>
                <a:r>
                  <a:rPr lang="ru-RU" sz="24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	</a:t>
                </a:r>
                <a:endParaRPr lang="en-US" sz="24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03" y="1556792"/>
                <a:ext cx="7848872" cy="4164153"/>
              </a:xfrm>
              <a:prstGeom prst="rect">
                <a:avLst/>
              </a:prstGeom>
              <a:blipFill rotWithShape="1">
                <a:blip r:embed="rId3"/>
                <a:stretch>
                  <a:fillRect l="-1243" t="-1171" r="-1166" b="-24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646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899592" y="1988840"/>
                <a:ext cx="7344816" cy="31199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/>
                <a:r>
                  <a:rPr lang="ru-RU" sz="24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solidFill>
                      <a:prstClr val="black"/>
                    </a:solidFill>
                    <a:cs typeface="Times New Roman" pitchFamily="18" charset="0"/>
                  </a:rPr>
                  <a:t>Рассмотрим </a:t>
                </a:r>
                <a:r>
                  <a:rPr lang="ru-RU" sz="2400" dirty="0">
                    <a:solidFill>
                      <a:prstClr val="black"/>
                    </a:solidFill>
                    <a:cs typeface="Times New Roman" pitchFamily="18" charset="0"/>
                  </a:rPr>
                  <a:t>кратко критерий согласия Пирсона. В данном кри­терии в качестве статистики использована функция, в которой весовые коэффициенты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prstClr val="black"/>
                            </a:solidFill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prstClr val="black"/>
                            </a:solidFill>
                          </a:rPr>
                          <m:t>𝑐</m:t>
                        </m:r>
                      </m:e>
                      <m:sub>
                        <m:r>
                          <a:rPr lang="en-US" sz="2400" i="1" dirty="0">
                            <a:solidFill>
                              <a:prstClr val="black"/>
                            </a:solidFill>
                          </a:rPr>
                          <m:t>𝑗</m:t>
                        </m:r>
                      </m:sub>
                    </m:sSub>
                    <m:r>
                      <a:rPr lang="en-US" sz="2400" i="1" dirty="0">
                        <a:solidFill>
                          <a:prstClr val="black"/>
                        </a:solidFill>
                      </a:rPr>
                      <m:t> </m:t>
                    </m:r>
                  </m:oMath>
                </a14:m>
                <a:r>
                  <a:rPr lang="ru-RU" sz="2400" dirty="0">
                    <a:solidFill>
                      <a:prstClr val="black"/>
                    </a:solidFill>
                    <a:cs typeface="Times New Roman" pitchFamily="18" charset="0"/>
                  </a:rPr>
                  <a:t>= </a:t>
                </a:r>
                <a:r>
                  <a:rPr lang="en-US" sz="2400" i="1" dirty="0">
                    <a:solidFill>
                      <a:prstClr val="black"/>
                    </a:solidFill>
                    <a:cs typeface="Times New Roman" pitchFamily="18" charset="0"/>
                  </a:rPr>
                  <a:t>n</a:t>
                </a:r>
                <a:r>
                  <a:rPr lang="ru-RU" sz="2400" i="1" dirty="0">
                    <a:solidFill>
                      <a:prstClr val="black"/>
                    </a:solidFill>
                    <a:cs typeface="Times New Roman" pitchFamily="18" charset="0"/>
                  </a:rPr>
                  <a:t>/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prstClr val="black"/>
                            </a:solidFill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prstClr val="black"/>
                            </a:solidFill>
                          </a:rPr>
                          <m:t>𝑝</m:t>
                        </m:r>
                      </m:e>
                      <m:sub>
                        <m:r>
                          <a:rPr lang="en-US" sz="2400" i="1" dirty="0">
                            <a:solidFill>
                              <a:prstClr val="black"/>
                            </a:solidFill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  <a:cs typeface="Times New Roman" pitchFamily="18" charset="0"/>
                  </a:rPr>
                  <a:t> </a:t>
                </a:r>
                <a:r>
                  <a:rPr lang="ru-RU" sz="2400" dirty="0">
                    <a:solidFill>
                      <a:prstClr val="black"/>
                    </a:solidFill>
                    <a:cs typeface="Times New Roman" pitchFamily="18" charset="0"/>
                  </a:rPr>
                  <a:t>и которую называют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solidFill>
                              <a:prstClr val="black"/>
                            </a:solidFill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 dirty="0">
                            <a:solidFill>
                              <a:prstClr val="black"/>
                            </a:solidFill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400" dirty="0">
                    <a:solidFill>
                      <a:prstClr val="black"/>
                    </a:solidFill>
                    <a:cs typeface="Times New Roman" pitchFamily="18" charset="0"/>
                  </a:rPr>
                  <a:t>-статистикой Пирсона:</a:t>
                </a:r>
                <a:endParaRPr lang="en-US" sz="2400" dirty="0">
                  <a:solidFill>
                    <a:prstClr val="black"/>
                  </a:solidFill>
                  <a:cs typeface="Times New Roman" pitchFamily="18" charset="0"/>
                </a:endParaRPr>
              </a:p>
              <a:p>
                <a:pPr lvl="0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𝑈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  <a:cs typeface="Times New Roman" pitchFamily="18" charset="0"/>
                        </a:rPr>
                        <m:t>𝑛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𝑗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𝑙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=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𝑗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𝑙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𝑛𝑝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𝑛𝑝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cs typeface="Times New Roman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itchFamily="18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988840"/>
                <a:ext cx="7344816" cy="3119957"/>
              </a:xfrm>
              <a:prstGeom prst="rect">
                <a:avLst/>
              </a:prstGeom>
              <a:blipFill rotWithShape="1">
                <a:blip r:embed="rId3"/>
                <a:stretch>
                  <a:fillRect l="-1329" t="-1563" r="-13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094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83653" y="836712"/>
            <a:ext cx="820891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2.3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Функции чувствительности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cs typeface="Times New Roman" pitchFamily="18" charset="0"/>
              </a:rPr>
              <a:t>Параметры </a:t>
            </a:r>
            <a:r>
              <a:rPr lang="ru-RU" sz="2400" dirty="0">
                <a:cs typeface="Times New Roman" pitchFamily="18" charset="0"/>
              </a:rPr>
              <a:t>любого изделия (в том числе и РЭС) в различной степени чувствительны к изменению факторов производства и условий эксплуатации. Так, например, эффективность действия радиолокационной станции зависит от параметров окружающей среды и уровня индустриальных помех, а устойчивость функцио­нирования и выходные параметры ИМС зависят от плотности по­тока радиоактивного излучения. Степень влияния внешних факто­ров на значения выходных параметров изделия характеризует их параметрическую чувствительность к воздействию этих факторов.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13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611560" y="2132856"/>
                <a:ext cx="7992888" cy="27634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cs typeface="Times New Roman" pitchFamily="18" charset="0"/>
                  </a:rPr>
                  <a:t>Универсальным </a:t>
                </a:r>
                <a:r>
                  <a:rPr lang="ru-RU" sz="2400" dirty="0">
                    <a:cs typeface="Times New Roman" pitchFamily="18" charset="0"/>
                  </a:rPr>
                  <a:t>показателем ПЧ, принятым в общей теории чув­ствительности, является количественный показатель в виде част­ной производной выходного параметра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/>
                        </m:ctrlPr>
                      </m:sSubPr>
                      <m:e>
                        <m:r>
                          <a:rPr lang="en-US" sz="2400" i="1" dirty="0"/>
                          <m:t>𝑦</m:t>
                        </m:r>
                      </m:e>
                      <m:sub>
                        <m:r>
                          <a:rPr lang="en-US" sz="2400" i="1" dirty="0"/>
                          <m:t>𝑗</m:t>
                        </m:r>
                      </m:sub>
                    </m:sSub>
                  </m:oMath>
                </a14:m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по соответствующему параметру </a:t>
                </a:r>
                <a:r>
                  <a:rPr lang="en-US" sz="2400" i="1" dirty="0" err="1">
                    <a:cs typeface="Times New Roman" pitchFamily="18" charset="0"/>
                  </a:rPr>
                  <a:t>q</a:t>
                </a:r>
                <a:r>
                  <a:rPr lang="en-US" sz="2400" i="1" baseline="-25000" dirty="0" err="1">
                    <a:cs typeface="Times New Roman" pitchFamily="18" charset="0"/>
                  </a:rPr>
                  <a:t>k</a:t>
                </a:r>
                <a:r>
                  <a:rPr lang="ru-RU" sz="2400" i="1" dirty="0">
                    <a:cs typeface="Times New Roman" pitchFamily="18" charset="0"/>
                  </a:rPr>
                  <a:t>,</a:t>
                </a:r>
                <a:r>
                  <a:rPr lang="ru-RU" sz="2400" dirty="0">
                    <a:cs typeface="Times New Roman" pitchFamily="18" charset="0"/>
                  </a:rPr>
                  <a:t> называемый </a:t>
                </a:r>
                <a:r>
                  <a:rPr lang="ru-RU" sz="2400" i="1" dirty="0">
                    <a:cs typeface="Times New Roman" pitchFamily="18" charset="0"/>
                  </a:rPr>
                  <a:t>функцией чувствительности</a:t>
                </a:r>
                <a:r>
                  <a:rPr lang="ru-RU" sz="2400" dirty="0">
                    <a:cs typeface="Times New Roman" pitchFamily="18" charset="0"/>
                  </a:rPr>
                  <a:t> (ФЧ</a:t>
                </a:r>
                <a:r>
                  <a:rPr lang="ru-RU" sz="2400" dirty="0" smtClean="0">
                    <a:cs typeface="Times New Roman" pitchFamily="18" charset="0"/>
                  </a:rPr>
                  <a:t>).</a:t>
                </a:r>
              </a:p>
              <a:p>
                <a:pPr algn="just"/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132856"/>
                <a:ext cx="7992888" cy="2763449"/>
              </a:xfrm>
              <a:prstGeom prst="rect">
                <a:avLst/>
              </a:prstGeom>
              <a:blipFill rotWithShape="1">
                <a:blip r:embed="rId3"/>
                <a:stretch>
                  <a:fillRect l="-1144" t="-1766" r="-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998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467544" y="620688"/>
                <a:ext cx="8013781" cy="52958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ru-RU" sz="2400" dirty="0" smtClean="0">
                    <a:cs typeface="Times New Roman" pitchFamily="18" charset="0"/>
                  </a:rPr>
                  <a:t>Найдем выражение для вектора приращений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dirty="0" smtClean="0"/>
                        </m:ctrlPr>
                      </m:sSubPr>
                      <m:e>
                        <m:r>
                          <a:rPr lang="ru-RU" sz="2400" i="1" dirty="0" smtClean="0"/>
                          <m:t>∆</m:t>
                        </m:r>
                      </m:e>
                      <m:sub>
                        <m:r>
                          <a:rPr lang="en-US" sz="2400" b="0" i="1" dirty="0" smtClean="0"/>
                          <m:t>𝑦</m:t>
                        </m:r>
                      </m:sub>
                    </m:sSub>
                  </m:oMath>
                </a14:m>
                <a:r>
                  <a:rPr lang="ru-RU" sz="2400" dirty="0"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cs typeface="Times New Roman" pitchFamily="18" charset="0"/>
                  </a:rPr>
                  <a:t>в зависимости </a:t>
                </a:r>
                <a:r>
                  <a:rPr lang="ru-RU" sz="2400" dirty="0">
                    <a:cs typeface="Times New Roman" pitchFamily="18" charset="0"/>
                  </a:rPr>
                  <a:t>от вариации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/>
                        </m:ctrlPr>
                      </m:sSubPr>
                      <m:e>
                        <m:r>
                          <a:rPr lang="en-US" sz="2400" i="1" dirty="0" smtClean="0"/>
                          <m:t>∆</m:t>
                        </m:r>
                      </m:e>
                      <m:sub>
                        <m:r>
                          <a:rPr lang="en-US" sz="2400" b="0" i="1" dirty="0" smtClean="0"/>
                          <m:t>𝑞</m:t>
                        </m:r>
                      </m:sub>
                    </m:sSub>
                  </m:oMath>
                </a14:m>
                <a:r>
                  <a:rPr lang="en-US" sz="2400" b="1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вектора внутренних параметров </a:t>
                </a:r>
                <a:r>
                  <a:rPr lang="en-US" sz="2400" i="1" dirty="0">
                    <a:cs typeface="Times New Roman" pitchFamily="18" charset="0"/>
                  </a:rPr>
                  <a:t>q</a:t>
                </a:r>
                <a:r>
                  <a:rPr lang="en-US" sz="2400" b="1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относительно его начального значения </a:t>
                </a:r>
                <a:r>
                  <a:rPr lang="en-US" sz="2400" i="1" dirty="0">
                    <a:cs typeface="Times New Roman" pitchFamily="18" charset="0"/>
                  </a:rPr>
                  <a:t>q</a:t>
                </a:r>
                <a:r>
                  <a:rPr lang="en-US" sz="2400" i="1" baseline="-25000" dirty="0">
                    <a:cs typeface="Times New Roman" pitchFamily="18" charset="0"/>
                  </a:rPr>
                  <a:t>0</a:t>
                </a:r>
                <a:r>
                  <a:rPr lang="en-US" sz="2400" i="1" dirty="0">
                    <a:cs typeface="Times New Roman" pitchFamily="18" charset="0"/>
                  </a:rPr>
                  <a:t>,</a:t>
                </a:r>
                <a:r>
                  <a:rPr lang="en-US" sz="2400" b="1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сделав допущение о малости вари­ации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/>
                        </m:ctrlPr>
                      </m:sSubPr>
                      <m:e>
                        <m:r>
                          <a:rPr lang="en-US" sz="2400" i="1" dirty="0" smtClean="0"/>
                          <m:t>∆</m:t>
                        </m:r>
                      </m:e>
                      <m:sub>
                        <m:r>
                          <a:rPr lang="en-US" sz="2400" b="0" i="1" dirty="0" smtClean="0"/>
                          <m:t>𝑞</m:t>
                        </m:r>
                      </m:sub>
                    </m:sSub>
                  </m:oMath>
                </a14:m>
                <a:r>
                  <a:rPr lang="en-US" sz="2400" i="1" dirty="0">
                    <a:cs typeface="Times New Roman" pitchFamily="18" charset="0"/>
                  </a:rPr>
                  <a:t> </a:t>
                </a:r>
                <a:r>
                  <a:rPr lang="ru-RU" sz="2400" i="1" dirty="0">
                    <a:cs typeface="Times New Roman" pitchFamily="18" charset="0"/>
                  </a:rPr>
                  <a:t>= </a:t>
                </a:r>
                <a:r>
                  <a:rPr lang="en-US" sz="2400" i="1" dirty="0" smtClean="0">
                    <a:cs typeface="Times New Roman" pitchFamily="18" charset="0"/>
                  </a:rPr>
                  <a:t>q - </a:t>
                </a:r>
                <a:r>
                  <a:rPr lang="en-US" sz="2400" i="1" dirty="0">
                    <a:cs typeface="Times New Roman" pitchFamily="18" charset="0"/>
                  </a:rPr>
                  <a:t>q</a:t>
                </a:r>
                <a:r>
                  <a:rPr lang="en-US" sz="2400" i="1" baseline="-25000" dirty="0">
                    <a:cs typeface="Times New Roman" pitchFamily="18" charset="0"/>
                  </a:rPr>
                  <a:t>0</a:t>
                </a:r>
                <a:r>
                  <a:rPr lang="en-US" sz="2400" b="1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/>
                        </m:ctrlPr>
                      </m:sSubPr>
                      <m:e>
                        <m:r>
                          <a:rPr lang="en-US" sz="2400" i="1" dirty="0"/>
                          <m:t>∆</m:t>
                        </m:r>
                      </m:e>
                      <m:sub>
                        <m:r>
                          <a:rPr lang="en-US" sz="2400" i="1" dirty="0"/>
                          <m:t>𝑞</m:t>
                        </m:r>
                      </m:sub>
                    </m:sSub>
                  </m:oMath>
                </a14:m>
                <a:r>
                  <a:rPr lang="en-US" sz="2400" i="1" dirty="0">
                    <a:cs typeface="Times New Roman" pitchFamily="18" charset="0"/>
                  </a:rPr>
                  <a:t> </a:t>
                </a:r>
                <a:r>
                  <a:rPr lang="ru-RU" sz="2400" i="1" dirty="0">
                    <a:cs typeface="Times New Roman" pitchFamily="18" charset="0"/>
                  </a:rPr>
                  <a:t>=</a:t>
                </a:r>
                <a:r>
                  <a:rPr lang="ru-RU" sz="2400" dirty="0">
                    <a:cs typeface="Times New Roman" pitchFamily="18" charset="0"/>
                  </a:rPr>
                  <a:t> </a:t>
                </a:r>
                <a:r>
                  <a:rPr lang="en-US" sz="2400" dirty="0">
                    <a:cs typeface="Times New Roman" pitchFamily="18" charset="0"/>
                  </a:rPr>
                  <a:t>{</a:t>
                </a:r>
                <a:r>
                  <a:rPr lang="en-US" sz="2400" i="0" dirty="0" smtClean="0">
                    <a:cs typeface="Times New Roman" pitchFamily="18" charset="0"/>
                  </a:rPr>
                  <a:t>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/>
                        </m:ctrlPr>
                      </m:sSubPr>
                      <m:e>
                        <m:r>
                          <a:rPr lang="en-US" sz="2400" b="0" i="1" smtClean="0"/>
                          <m:t>𝑞</m:t>
                        </m:r>
                      </m:e>
                      <m:sub>
                        <m:r>
                          <a:rPr lang="en-US" sz="2400" b="0" i="1" smtClean="0"/>
                          <m:t>1</m:t>
                        </m:r>
                      </m:sub>
                    </m:sSub>
                  </m:oMath>
                </a14:m>
                <a:r>
                  <a:rPr lang="en-US" sz="2400" i="1" dirty="0" smtClean="0">
                    <a:cs typeface="Times New Roman" pitchFamily="18" charset="0"/>
                  </a:rPr>
                  <a:t>, </a:t>
                </a:r>
                <a:r>
                  <a:rPr lang="en-US" sz="2400" dirty="0">
                    <a:cs typeface="Times New Roman" pitchFamily="18" charset="0"/>
                  </a:rPr>
                  <a:t>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/>
                        </m:ctrlPr>
                      </m:sSubPr>
                      <m:e>
                        <m:r>
                          <a:rPr lang="en-US" sz="2400" i="1"/>
                          <m:t>𝑞</m:t>
                        </m:r>
                      </m:e>
                      <m:sub>
                        <m:r>
                          <a:rPr lang="en-US" sz="2400" b="0" i="1" smtClean="0"/>
                          <m:t>2</m:t>
                        </m:r>
                      </m:sub>
                    </m:sSub>
                  </m:oMath>
                </a14:m>
                <a:r>
                  <a:rPr lang="ru-RU" sz="2400" i="1" dirty="0">
                    <a:cs typeface="Times New Roman" pitchFamily="18" charset="0"/>
                  </a:rPr>
                  <a:t>,</a:t>
                </a:r>
                <a:r>
                  <a:rPr lang="ru-RU" sz="2400" dirty="0">
                    <a:cs typeface="Times New Roman" pitchFamily="18" charset="0"/>
                  </a:rPr>
                  <a:t> ..., </a:t>
                </a:r>
                <a:r>
                  <a:rPr lang="en-US" sz="2400" dirty="0">
                    <a:cs typeface="Times New Roman" pitchFamily="18" charset="0"/>
                  </a:rPr>
                  <a:t>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𝑞</m:t>
                        </m:r>
                      </m:e>
                      <m:sub>
                        <m:r>
                          <a:rPr lang="en-US" sz="2400" b="0" i="1" smtClean="0"/>
                          <m:t>𝑙</m:t>
                        </m:r>
                      </m:sub>
                    </m:sSub>
                    <m:sSup>
                      <m:sSupPr>
                        <m:ctrlPr>
                          <a:rPr lang="en-US" sz="2400" i="1" smtClean="0"/>
                        </m:ctrlPr>
                      </m:sSupPr>
                      <m:e>
                        <m:r>
                          <a:rPr lang="en-US" sz="2400" b="0" i="1" smtClean="0"/>
                          <m:t>)</m:t>
                        </m:r>
                      </m:e>
                      <m:sup>
                        <m:r>
                          <a:rPr lang="en-US" sz="2400" b="0" i="1" smtClean="0"/>
                          <m:t>𝑇</m:t>
                        </m:r>
                      </m:sup>
                    </m:sSup>
                  </m:oMath>
                </a14:m>
                <a:r>
                  <a:rPr lang="en-US" sz="2400" dirty="0" smtClean="0">
                    <a:cs typeface="Times New Roman" pitchFamily="18" charset="0"/>
                  </a:rPr>
                  <a:t>}</a:t>
                </a:r>
                <a:r>
                  <a:rPr lang="ru-RU" sz="2400" dirty="0">
                    <a:cs typeface="Times New Roman" pitchFamily="18" charset="0"/>
                  </a:rPr>
                  <a:t> и постоянстве значений вектора </a:t>
                </a:r>
                <a:r>
                  <a:rPr lang="ru-RU" sz="2400" i="1" dirty="0" smtClean="0">
                    <a:ea typeface="Cambria Math"/>
                    <a:cs typeface="Times New Roman" pitchFamily="18" charset="0"/>
                  </a:rPr>
                  <a:t>𝛘</a:t>
                </a:r>
                <a:r>
                  <a:rPr lang="ru-RU" sz="2400" dirty="0" smtClean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входных воздействий. Тогда </a:t>
                </a:r>
                <a:r>
                  <a:rPr lang="en-US" sz="2400" dirty="0" smtClean="0">
                    <a:cs typeface="Times New Roman" pitchFamily="18" charset="0"/>
                  </a:rPr>
                  <a:t>j</a:t>
                </a:r>
                <a:r>
                  <a:rPr lang="ru-RU" sz="2400" dirty="0" smtClean="0">
                    <a:cs typeface="Times New Roman" pitchFamily="18" charset="0"/>
                  </a:rPr>
                  <a:t>-ю </a:t>
                </a:r>
                <a:r>
                  <a:rPr lang="ru-RU" sz="2400" dirty="0">
                    <a:cs typeface="Times New Roman" pitchFamily="18" charset="0"/>
                  </a:rPr>
                  <a:t>компоненту </a:t>
                </a:r>
                <a:r>
                  <a:rPr lang="en-US" sz="2400" dirty="0">
                    <a:cs typeface="Times New Roman" pitchFamily="18" charset="0"/>
                  </a:rPr>
                  <a:t>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b="0" i="1" smtClean="0"/>
                          <m:t>𝑦</m:t>
                        </m:r>
                      </m:e>
                      <m:sub>
                        <m:r>
                          <a:rPr lang="en-US" sz="2400" b="0" i="1" smtClean="0"/>
                          <m:t>𝑗</m:t>
                        </m:r>
                      </m:sub>
                    </m:sSub>
                  </m:oMath>
                </a14:m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вектора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/>
                        </m:ctrlPr>
                      </m:sSubPr>
                      <m:e>
                        <m:r>
                          <a:rPr lang="en-US" sz="2400" i="1" dirty="0"/>
                          <m:t>∆</m:t>
                        </m:r>
                      </m:e>
                      <m:sub>
                        <m:r>
                          <a:rPr lang="en-US" sz="2400" b="0" i="1" dirty="0" smtClean="0"/>
                          <m:t>𝑦</m:t>
                        </m:r>
                      </m:sub>
                    </m:sSub>
                    <m:r>
                      <a:rPr lang="en-US" sz="2400" i="1" dirty="0"/>
                      <m:t> </m:t>
                    </m:r>
                  </m:oMath>
                </a14:m>
                <a:r>
                  <a:rPr lang="ru-RU" sz="2400" dirty="0" smtClean="0"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/>
                        </m:ctrlPr>
                      </m:sSubPr>
                      <m:e>
                        <m:r>
                          <a:rPr lang="en-US" sz="2400" i="1" dirty="0"/>
                          <m:t>∆</m:t>
                        </m:r>
                      </m:e>
                      <m:sub>
                        <m:r>
                          <a:rPr lang="en-US" sz="2400" i="1" dirty="0"/>
                          <m:t>𝑦</m:t>
                        </m:r>
                      </m:sub>
                    </m:sSub>
                    <m:r>
                      <a:rPr lang="en-US" sz="2400" i="1" dirty="0"/>
                      <m:t> </m:t>
                    </m:r>
                  </m:oMath>
                </a14:m>
                <a:r>
                  <a:rPr lang="ru-RU" sz="2400" i="1" dirty="0">
                    <a:cs typeface="Times New Roman" pitchFamily="18" charset="0"/>
                  </a:rPr>
                  <a:t>= </a:t>
                </a:r>
                <a:r>
                  <a:rPr lang="en-US" sz="2400" i="1" dirty="0" smtClean="0">
                    <a:cs typeface="Times New Roman" pitchFamily="18" charset="0"/>
                  </a:rPr>
                  <a:t>y</a:t>
                </a:r>
                <a:r>
                  <a:rPr lang="ru-RU" sz="2400" i="1" dirty="0" smtClean="0">
                    <a:cs typeface="Times New Roman" pitchFamily="18" charset="0"/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/>
                        </m:ctrlPr>
                      </m:sSubPr>
                      <m:e>
                        <m:r>
                          <a:rPr lang="en-US" sz="2400" b="0" i="1" smtClean="0"/>
                          <m:t>𝑦</m:t>
                        </m:r>
                      </m:e>
                      <m:sub>
                        <m:r>
                          <a:rPr lang="en-US" sz="2400" b="0" i="1" smtClean="0"/>
                          <m:t>0</m:t>
                        </m:r>
                      </m:sub>
                    </m:sSub>
                  </m:oMath>
                </a14:m>
                <a:r>
                  <a:rPr lang="ru-RU" sz="2400" i="1" dirty="0" smtClean="0">
                    <a:cs typeface="Times New Roman" pitchFamily="18" charset="0"/>
                  </a:rPr>
                  <a:t>)</a:t>
                </a:r>
                <a:r>
                  <a:rPr lang="ru-RU" sz="2400" dirty="0" smtClean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приращений вектора выходных параметров </a:t>
                </a:r>
                <a:r>
                  <a:rPr lang="en-US" sz="2400" dirty="0">
                    <a:cs typeface="Times New Roman" pitchFamily="18" charset="0"/>
                  </a:rPr>
                  <a:t>j </a:t>
                </a:r>
                <a:r>
                  <a:rPr lang="ru-RU" sz="2400" dirty="0">
                    <a:cs typeface="Times New Roman" pitchFamily="18" charset="0"/>
                  </a:rPr>
                  <a:t>мож­но представить рядом </a:t>
                </a:r>
                <a:r>
                  <a:rPr lang="ru-RU" sz="2400" dirty="0" err="1">
                    <a:cs typeface="Times New Roman" pitchFamily="18" charset="0"/>
                  </a:rPr>
                  <a:t>Тэйлора</a:t>
                </a:r>
                <a:r>
                  <a:rPr lang="ru-RU" sz="2400" dirty="0">
                    <a:cs typeface="Times New Roman" pitchFamily="18" charset="0"/>
                  </a:rPr>
                  <a:t>, полученным разложением значе­ния </a:t>
                </a:r>
                <a:r>
                  <a:rPr lang="ru-RU" sz="2400" i="1" dirty="0">
                    <a:cs typeface="Times New Roman" pitchFamily="18" charset="0"/>
                  </a:rPr>
                  <a:t>у</a:t>
                </a:r>
                <a:r>
                  <a:rPr lang="ru-RU" sz="2400" i="1" baseline="-25000" dirty="0">
                    <a:cs typeface="Times New Roman" pitchFamily="18" charset="0"/>
                  </a:rPr>
                  <a:t>}</a:t>
                </a:r>
                <a:r>
                  <a:rPr lang="ru-RU" sz="2400" dirty="0">
                    <a:cs typeface="Times New Roman" pitchFamily="18" charset="0"/>
                  </a:rPr>
                  <a:t> в окрестности расчетной точки </a:t>
                </a:r>
                <a:r>
                  <a:rPr lang="en-US" sz="2400" i="1" dirty="0" err="1">
                    <a:cs typeface="Times New Roman" pitchFamily="18" charset="0"/>
                  </a:rPr>
                  <a:t>y</a:t>
                </a:r>
                <a:r>
                  <a:rPr lang="en-US" sz="2400" i="1" baseline="-25000" dirty="0" err="1">
                    <a:cs typeface="Times New Roman" pitchFamily="18" charset="0"/>
                  </a:rPr>
                  <a:t>jo</a:t>
                </a:r>
                <a:r>
                  <a:rPr lang="ru-RU" sz="2400" i="1" dirty="0"/>
                  <a:t>:</a:t>
                </a:r>
                <a:endParaRPr lang="ru-RU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00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ru-R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ru-RU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𝑗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𝐿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∆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/>
                            </a:rPr>
                            <m:t>𝑘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sup>
                        <m:e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 smtClean="0">
                                          <a:latin typeface="Cambria Math"/>
                                          <a:ea typeface="Cambria Math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i="1" smtClean="0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sz="200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2000" i="1">
                          <a:latin typeface="Cambria Math"/>
                          <a:ea typeface="Cambria Math"/>
                        </a:rPr>
                        <m:t>∆</m:t>
                      </m:r>
                      <m:sSup>
                        <m:sSupPr>
                          <m:ctrlPr>
                            <a:rPr lang="en-US" sz="200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</m:e>
                        <m:sup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+…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/>
                            </a:rPr>
                            <m:t>𝑘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sup>
                        <m:e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ru-RU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2000" i="1">
                          <a:latin typeface="Cambria Math"/>
                          <a:ea typeface="Cambria Math"/>
                        </a:rPr>
                        <m:t>∆</m:t>
                      </m:r>
                      <m:sSup>
                        <m:sSupPr>
                          <m:ctrlPr>
                            <a:rPr lang="en-US" sz="20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</m:e>
                        <m:sup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20688"/>
                <a:ext cx="8013781" cy="5295809"/>
              </a:xfrm>
              <a:prstGeom prst="rect">
                <a:avLst/>
              </a:prstGeom>
              <a:blipFill rotWithShape="1">
                <a:blip r:embed="rId3"/>
                <a:stretch>
                  <a:fillRect l="-1218" t="-806" r="-11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812981" cy="812981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600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683568" y="1772816"/>
                <a:ext cx="7776864" cy="44906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>
                    <a:cs typeface="Times New Roman" pitchFamily="18" charset="0"/>
                  </a:rPr>
                  <a:t>В силу принятого допущения о малости </a:t>
                </a:r>
                <a:r>
                  <a:rPr lang="en-US" sz="2400" i="1" dirty="0">
                    <a:cs typeface="Times New Roman" pitchFamily="18" charset="0"/>
                  </a:rPr>
                  <a:t>∆</a:t>
                </a:r>
                <a:r>
                  <a:rPr lang="en-US" sz="2400" i="1" dirty="0" err="1">
                    <a:cs typeface="Times New Roman" pitchFamily="18" charset="0"/>
                  </a:rPr>
                  <a:t>q</a:t>
                </a:r>
                <a:r>
                  <a:rPr lang="en-US" sz="2400" i="1" baseline="-25000" dirty="0" err="1">
                    <a:cs typeface="Times New Roman" pitchFamily="18" charset="0"/>
                  </a:rPr>
                  <a:t>k</a:t>
                </a:r>
                <a:r>
                  <a:rPr lang="en-US" sz="2400" dirty="0">
                    <a:cs typeface="Times New Roman" pitchFamily="18" charset="0"/>
                  </a:rPr>
                  <a:t> </a:t>
                </a:r>
                <a:r>
                  <a:rPr lang="ru-RU" sz="2400" dirty="0">
                    <a:cs typeface="Times New Roman" pitchFamily="18" charset="0"/>
                  </a:rPr>
                  <a:t>вклад членов ряда, имеющих порядок выше первого, также мал. Тогда, ограничива­ясь первым слагаемым, получим</a:t>
                </a:r>
                <a:r>
                  <a:rPr lang="en-US" sz="2400" dirty="0">
                    <a:cs typeface="Times New Roman" pitchFamily="18" charset="0"/>
                  </a:rPr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>
                          <a:ea typeface="Cambria Math"/>
                          <a:cs typeface="Times New Roman" pitchFamily="18" charset="0"/>
                        </a:rPr>
                        <m:t>∆</m:t>
                      </m:r>
                      <m:sSub>
                        <m:sSubPr>
                          <m:ctrlPr>
                            <a:rPr lang="ru-RU" sz="2400" i="1"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ea typeface="Cambria Math"/>
                              <a:cs typeface="Times New Roman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ea typeface="Cambria Math"/>
                              <a:cs typeface="Times New Roman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ea typeface="Cambria Math"/>
                          <a:cs typeface="Times New Roman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ea typeface="Cambria Math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ea typeface="Cambria Math"/>
                              <a:cs typeface="Times New Roman" pitchFamily="18" charset="0"/>
                            </a:rPr>
                            <m:t>𝑘</m:t>
                          </m:r>
                          <m:r>
                            <a:rPr lang="en-US" sz="2400" i="1">
                              <a:ea typeface="Cambria Math"/>
                              <a:cs typeface="Times New Roman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ea typeface="Cambria Math"/>
                              <a:cs typeface="Times New Roman" pitchFamily="18" charset="0"/>
                            </a:rPr>
                            <m:t>𝐿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ea typeface="Cambria Math"/>
                                      <a:cs typeface="Times New Roman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400" i="1"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ea typeface="Cambria Math"/>
                                          <a:cs typeface="Times New Roman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ea typeface="Cambria Math"/>
                                          <a:cs typeface="Times New Roman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sup>
                              <m:sSub>
                                <m:sSubPr>
                                  <m:ctrlPr>
                                    <a:rPr lang="en-US" sz="2400" i="1"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ea typeface="Cambria Math"/>
                                      <a:cs typeface="Times New Roman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ea typeface="Cambria Math"/>
                                      <a:cs typeface="Times New Roman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</m:sSup>
                          <m:r>
                            <a:rPr lang="en-US" sz="2400" i="1">
                              <a:ea typeface="Cambria Math"/>
                              <a:cs typeface="Times New Roman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sz="2400" i="1"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a typeface="Cambria Math"/>
                                  <a:cs typeface="Times New Roman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ea typeface="Cambria Math"/>
                                  <a:cs typeface="Times New Roman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ea typeface="Cambria Math"/>
                          <a:cs typeface="Times New Roman" pitchFamily="18" charset="0"/>
                        </a:rPr>
                        <m:t>,</m:t>
                      </m:r>
                    </m:oMath>
                  </m:oMathPara>
                </a14:m>
                <a:endParaRPr lang="ru-RU" sz="2400" dirty="0" smtClean="0">
                  <a:cs typeface="Times New Roman" pitchFamily="18" charset="0"/>
                </a:endParaRPr>
              </a:p>
              <a:p>
                <a:r>
                  <a:rPr lang="ru-RU" sz="2400" dirty="0">
                    <a:cs typeface="Times New Roman" pitchFamily="18" charset="0"/>
                  </a:rPr>
                  <a:t>Где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/>
                        </m:ctrlPr>
                      </m:sSupPr>
                      <m:e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r>
                              <a:rPr lang="en-US" sz="2400" i="1"/>
                              <m:t>𝐴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i="1"/>
                                </m:ctrlPr>
                              </m:sSubPr>
                              <m:e>
                                <m:r>
                                  <a:rPr lang="en-US" sz="2400" i="1"/>
                                  <m:t>𝑞</m:t>
                                </m:r>
                              </m:e>
                              <m:sub>
                                <m:r>
                                  <a:rPr lang="en-US" sz="2400" i="1"/>
                                  <m:t>𝑘</m:t>
                                </m:r>
                              </m:sub>
                            </m:sSub>
                          </m:sub>
                        </m:sSub>
                      </m:e>
                      <m:sup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r>
                              <a:rPr lang="en-US" sz="2400" i="1"/>
                              <m:t>𝑦</m:t>
                            </m:r>
                          </m:e>
                          <m:sub>
                            <m:r>
                              <a:rPr lang="en-US" sz="2400" i="1"/>
                              <m:t>𝑗</m:t>
                            </m:r>
                          </m:sub>
                        </m:sSub>
                      </m:sup>
                    </m:sSup>
                  </m:oMath>
                </a14:m>
                <a:r>
                  <a:rPr lang="ru-RU" sz="2400" dirty="0">
                    <a:cs typeface="Times New Roman" pitchFamily="18" charset="0"/>
                  </a:rPr>
                  <a:t> - ФЧ </a:t>
                </a:r>
                <a:r>
                  <a:rPr lang="en-US" sz="2400" i="1" dirty="0">
                    <a:cs typeface="Times New Roman" pitchFamily="18" charset="0"/>
                  </a:rPr>
                  <a:t>j</a:t>
                </a:r>
                <a:r>
                  <a:rPr lang="ru-RU" sz="2400" dirty="0">
                    <a:cs typeface="Times New Roman" pitchFamily="18" charset="0"/>
                  </a:rPr>
                  <a:t>-го выходного параметра по </a:t>
                </a:r>
                <a:r>
                  <a:rPr lang="en-US" sz="2400" i="1" dirty="0">
                    <a:cs typeface="Times New Roman" pitchFamily="18" charset="0"/>
                  </a:rPr>
                  <a:t>k</a:t>
                </a:r>
                <a:r>
                  <a:rPr lang="ru-RU" sz="2400" dirty="0">
                    <a:cs typeface="Times New Roman" pitchFamily="18" charset="0"/>
                  </a:rPr>
                  <a:t>-му внутреннему параметру.</a:t>
                </a:r>
              </a:p>
              <a:p>
                <a:r>
                  <a:rPr lang="en-US" sz="2400" dirty="0">
                    <a:cs typeface="Times New Roman" pitchFamily="18" charset="0"/>
                  </a:rPr>
                  <a:t>	</a:t>
                </a:r>
                <a:r>
                  <a:rPr lang="ru-RU" sz="2400" dirty="0">
                    <a:cs typeface="Times New Roman" pitchFamily="18" charset="0"/>
                  </a:rPr>
                  <a:t>Аналогично для вектора приращений </a:t>
                </a:r>
                <a14:m>
                  <m:oMath xmlns:m="http://schemas.openxmlformats.org/officeDocument/2006/math">
                    <m:r>
                      <a:rPr lang="ru-RU" sz="2400" i="1"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2400" i="1">
                        <a:ea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i="1">
                        <a:ea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dirty="0">
                    <a:cs typeface="Times New Roman" pitchFamily="18" charset="0"/>
                  </a:rPr>
                  <a:t>запишем: </a:t>
                </a:r>
                <a14:m>
                  <m:oMath xmlns:m="http://schemas.openxmlformats.org/officeDocument/2006/math">
                    <m:r>
                      <a:rPr lang="ru-RU" sz="2400" i="1"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2400" i="1">
                        <a:ea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i="1">
                        <a:ea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>
                                <a:ea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a typeface="Cambria Math"/>
                                <a:cs typeface="Times New Roman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i="1">
                                <a:ea typeface="Cambria Math"/>
                                <a:cs typeface="Times New Roman" pitchFamily="18" charset="0"/>
                              </a:rPr>
                              <m:t>𝑞</m:t>
                            </m:r>
                          </m:sub>
                        </m:sSub>
                      </m:e>
                      <m:sup>
                        <m:r>
                          <a:rPr lang="en-US" sz="2400" i="1">
                            <a:ea typeface="Cambria Math"/>
                            <a:cs typeface="Times New Roman" pitchFamily="18" charset="0"/>
                          </a:rPr>
                          <m:t>𝑦</m:t>
                        </m:r>
                      </m:sup>
                    </m:sSup>
                    <m:r>
                      <a:rPr lang="en-US" sz="2400" i="1"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2400" i="1">
                        <a:ea typeface="Cambria Math"/>
                        <a:cs typeface="Times New Roman" pitchFamily="18" charset="0"/>
                      </a:rPr>
                      <m:t>𝑞</m:t>
                    </m:r>
                  </m:oMath>
                </a14:m>
                <a:r>
                  <a:rPr lang="ru-RU" sz="2400" dirty="0">
                    <a:cs typeface="Times New Roman" pitchFamily="18" charset="0"/>
                  </a:rPr>
                  <a:t>,</a:t>
                </a:r>
              </a:p>
              <a:p>
                <a:pPr algn="just"/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772816"/>
                <a:ext cx="7776864" cy="4490653"/>
              </a:xfrm>
              <a:prstGeom prst="rect">
                <a:avLst/>
              </a:prstGeom>
              <a:blipFill rotWithShape="1">
                <a:blip r:embed="rId3"/>
                <a:stretch>
                  <a:fillRect l="-1176" t="-1087" r="-12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398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771685" y="1412776"/>
                <a:ext cx="7632848" cy="43485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dirty="0" smtClean="0">
                    <a:cs typeface="Times New Roman" pitchFamily="18" charset="0"/>
                  </a:rPr>
                  <a:t>где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>
                                <a:ea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a typeface="Cambria Math"/>
                                <a:cs typeface="Times New Roman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i="1">
                                <a:ea typeface="Cambria Math"/>
                                <a:cs typeface="Times New Roman" pitchFamily="18" charset="0"/>
                              </a:rPr>
                              <m:t>𝑞</m:t>
                            </m:r>
                          </m:sub>
                        </m:sSub>
                      </m:e>
                      <m:sup>
                        <m:r>
                          <a:rPr lang="en-US" sz="2400" i="1">
                            <a:ea typeface="Cambria Math"/>
                            <a:cs typeface="Times New Roman" pitchFamily="18" charset="0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ru-RU" sz="2400" dirty="0">
                    <a:cs typeface="Times New Roman" pitchFamily="18" charset="0"/>
                  </a:rPr>
                  <a:t> — абсолютная матрица чувствительности, имеющая </a:t>
                </a:r>
                <a:r>
                  <a:rPr lang="ru-RU" sz="2400" dirty="0" smtClean="0">
                    <a:cs typeface="Times New Roman" pitchFamily="18" charset="0"/>
                  </a:rPr>
                  <a:t>вид</a:t>
                </a:r>
                <a:r>
                  <a:rPr lang="en-US" sz="2400" dirty="0" smtClean="0">
                    <a:cs typeface="Times New Roman" pitchFamily="18" charset="0"/>
                  </a:rPr>
                  <a:t>:</a:t>
                </a:r>
              </a:p>
              <a:p>
                <a:endParaRPr lang="en-US" sz="2400" dirty="0" smtClean="0"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ea typeface="Cambria Math"/>
                                  <a:cs typeface="Times New Roman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ea typeface="Cambria Math"/>
                                  <a:cs typeface="Times New Roman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ea typeface="Cambria Math"/>
                              <a:cs typeface="Times New Roman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2400" b="0" i="1" smtClean="0">
                          <a:ea typeface="Cambria Math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ea typeface="Cambria Math"/>
                                        <a:cs typeface="Times New Roman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𝑞</m:t>
                                        </m:r>
                                        <m:r>
                                          <a:rPr lang="en-US" sz="2400" b="0" i="1" smtClean="0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sz="2400" i="1">
                                        <a:ea typeface="Cambria Math"/>
                                        <a:cs typeface="Times New Roman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b="0" i="1" smtClean="0">
                                        <a:ea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i="1">
                                    <a:ea typeface="Cambria Math"/>
                                    <a:cs typeface="Times New Roman" pitchFamily="18" charset="0"/>
                                  </a:rPr>
                                  <m:t>…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ea typeface="Cambria Math"/>
                                        <a:cs typeface="Times New Roman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𝑞</m:t>
                                        </m:r>
                                        <m:r>
                                          <a:rPr lang="en-US" sz="2400" b="0" i="1" smtClean="0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𝐿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sz="2400" i="1">
                                        <a:ea typeface="Cambria Math"/>
                                        <a:cs typeface="Times New Roman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b="0" i="1" smtClean="0">
                                        <a:ea typeface="Cambria Math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ea typeface="Cambria Math"/>
                                    <a:cs typeface="Times New Roman" pitchFamily="18" charset="0"/>
                                  </a:rPr>
                                  <m:t>⋮</m:t>
                                </m:r>
                              </m:e>
                              <m:e/>
                              <m:e>
                                <m:r>
                                  <a:rPr lang="en-US" sz="2400" i="1">
                                    <a:ea typeface="Cambria Math"/>
                                    <a:cs typeface="Times New Roman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ea typeface="Cambria Math"/>
                                        <a:cs typeface="Times New Roman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𝑞</m:t>
                                        </m:r>
                                        <m:r>
                                          <a:rPr lang="en-US" sz="2400" b="0" i="1" smtClean="0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sz="2400" i="1">
                                        <a:ea typeface="Cambria Math"/>
                                        <a:cs typeface="Times New Roman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b="0" i="1" smtClean="0">
                                        <a:ea typeface="Cambria Math"/>
                                        <a:cs typeface="Times New Roman" pitchFamily="18" charset="0"/>
                                      </a:rPr>
                                      <m:t>𝑁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i="1">
                                    <a:ea typeface="Cambria Math"/>
                                    <a:cs typeface="Times New Roman" pitchFamily="18" charset="0"/>
                                  </a:rPr>
                                  <m:t>…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ea typeface="Cambria Math"/>
                                        <a:cs typeface="Times New Roman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𝑞</m:t>
                                        </m:r>
                                        <m:r>
                                          <a:rPr lang="en-US" sz="2400" b="0" i="1" smtClean="0">
                                            <a:ea typeface="Cambria Math"/>
                                            <a:cs typeface="Times New Roman" pitchFamily="18" charset="0"/>
                                          </a:rPr>
                                          <m:t>𝐿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sz="2400" i="1">
                                        <a:ea typeface="Cambria Math"/>
                                        <a:cs typeface="Times New Roman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400" b="0" i="1" smtClean="0">
                                        <a:ea typeface="Cambria Math"/>
                                        <a:cs typeface="Times New Roman" pitchFamily="18" charset="0"/>
                                      </a:rPr>
                                      <m:t>𝑁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ea typeface="Cambria Math"/>
                          <a:cs typeface="Times New Roman" pitchFamily="18" charset="0"/>
                        </a:rPr>
                        <m:t>.</m:t>
                      </m:r>
                    </m:oMath>
                  </m:oMathPara>
                </a14:m>
                <a:endParaRPr lang="ru-RU" sz="2400" b="0" dirty="0" smtClean="0">
                  <a:ea typeface="Cambria Math"/>
                  <a:cs typeface="Times New Roman" pitchFamily="18" charset="0"/>
                </a:endParaRPr>
              </a:p>
              <a:p>
                <a:endParaRPr lang="en-US" sz="2400" b="0" dirty="0" smtClean="0">
                  <a:ea typeface="Cambria Math"/>
                  <a:cs typeface="Times New Roman" pitchFamily="18" charset="0"/>
                </a:endParaRPr>
              </a:p>
              <a:p>
                <a:pPr algn="just"/>
                <a:r>
                  <a:rPr lang="ru-RU" sz="2400" dirty="0">
                    <a:cs typeface="Times New Roman" pitchFamily="18" charset="0"/>
                  </a:rPr>
                  <a:t>Получение конкретных значений элементов абсолютной </a:t>
                </a:r>
                <a:r>
                  <a:rPr lang="ru-RU" sz="2400" dirty="0" smtClean="0">
                    <a:cs typeface="Times New Roman" pitchFamily="18" charset="0"/>
                  </a:rPr>
                  <a:t>матрицы</a:t>
                </a:r>
                <a:r>
                  <a:rPr lang="en-US" sz="2400" dirty="0" smtClean="0"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cs typeface="Times New Roman" pitchFamily="18" charset="0"/>
                  </a:rPr>
                  <a:t>чувствительности </a:t>
                </a:r>
                <a:r>
                  <a:rPr lang="ru-RU" sz="2400" dirty="0">
                    <a:cs typeface="Times New Roman" pitchFamily="18" charset="0"/>
                  </a:rPr>
                  <a:t>возможно при наличии </a:t>
                </a:r>
                <a:r>
                  <a:rPr lang="ru-RU" sz="2400" dirty="0" smtClean="0">
                    <a:cs typeface="Times New Roman" pitchFamily="18" charset="0"/>
                  </a:rPr>
                  <a:t>соответствующих</a:t>
                </a:r>
                <a:r>
                  <a:rPr lang="en-US" sz="2400" dirty="0" smtClean="0"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cs typeface="Times New Roman" pitchFamily="18" charset="0"/>
                  </a:rPr>
                  <a:t>моделей</a:t>
                </a:r>
                <a:r>
                  <a:rPr lang="ru-RU" sz="2400" dirty="0">
                    <a:cs typeface="Times New Roman" pitchFamily="18" charset="0"/>
                  </a:rPr>
                  <a:t>.</a:t>
                </a:r>
                <a:endParaRPr lang="en-US" sz="2400" b="0" dirty="0" smtClean="0">
                  <a:ea typeface="Cambria Math"/>
                  <a:cs typeface="Times New Roman" pitchFamily="18" charset="0"/>
                </a:endParaRPr>
              </a:p>
              <a:p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685" y="1412776"/>
                <a:ext cx="7632848" cy="4348563"/>
              </a:xfrm>
              <a:prstGeom prst="rect">
                <a:avLst/>
              </a:prstGeom>
              <a:blipFill rotWithShape="1">
                <a:blip r:embed="rId3"/>
                <a:stretch>
                  <a:fillRect l="-1278" t="-982" r="-11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777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3528" y="369798"/>
            <a:ext cx="871296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Контрольные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вопросы</a:t>
            </a:r>
          </a:p>
          <a:p>
            <a:pPr marL="342900" lvl="0" indent="-342900">
              <a:buFont typeface="+mj-lt"/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>
                <a:cs typeface="Times New Roman" pitchFamily="18" charset="0"/>
              </a:rPr>
              <a:t>Дайте </a:t>
            </a:r>
            <a:r>
              <a:rPr lang="ru-RU" sz="2400" dirty="0">
                <a:cs typeface="Times New Roman" pitchFamily="18" charset="0"/>
              </a:rPr>
              <a:t>определение сложной системы. Приведите примеры и обо­снуйте принадлежность к сложным системам радиотехнических, конст­рукционных, транспортных, биологических и социальных систем.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cs typeface="Times New Roman" pitchFamily="18" charset="0"/>
              </a:rPr>
              <a:t>Может ли быть неполной матрица абсолютной чувствительности?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cs typeface="Times New Roman" pitchFamily="18" charset="0"/>
              </a:rPr>
              <a:t>Что такое область работоспособности изделия?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cs typeface="Times New Roman" pitchFamily="18" charset="0"/>
              </a:rPr>
              <a:t>Как проявляется воздействие на параметры РЭС факторов произ­водства?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cs typeface="Times New Roman" pitchFamily="18" charset="0"/>
              </a:rPr>
              <a:t>Как проявляется воздействие на параметры РЭС факторов условий эксплуатации?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cs typeface="Times New Roman" pitchFamily="18" charset="0"/>
              </a:rPr>
              <a:t>Чем отличаются детерминированные модели от вероятностных</a:t>
            </a:r>
            <a:r>
              <a:rPr lang="ru-RU" sz="2400" dirty="0" smtClean="0">
                <a:cs typeface="Times New Roman" pitchFamily="18" charset="0"/>
              </a:rPr>
              <a:t>?</a:t>
            </a:r>
            <a:endParaRPr lang="ru-RU" sz="2400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723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836712"/>
            <a:ext cx="828092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Контрольные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вопросы</a:t>
            </a:r>
          </a:p>
          <a:p>
            <a:pPr algn="ctr"/>
            <a:endParaRPr lang="ru-RU" sz="2800" b="1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 startAt="7"/>
            </a:pPr>
            <a:r>
              <a:rPr lang="ru-RU" sz="2400" dirty="0">
                <a:cs typeface="Times New Roman" pitchFamily="18" charset="0"/>
              </a:rPr>
              <a:t>В чем проявляется топологическое свойство конструкций РЭС?</a:t>
            </a:r>
          </a:p>
          <a:p>
            <a:pPr marL="342900" lvl="0" indent="-342900">
              <a:buFont typeface="+mj-lt"/>
              <a:buAutoNum type="arabicPeriod" startAt="7"/>
            </a:pPr>
            <a:r>
              <a:rPr lang="ru-RU" sz="2400" dirty="0" smtClean="0">
                <a:cs typeface="Times New Roman" pitchFamily="18" charset="0"/>
              </a:rPr>
              <a:t>Обладают </a:t>
            </a:r>
            <a:r>
              <a:rPr lang="ru-RU" sz="2400" dirty="0">
                <a:cs typeface="Times New Roman" pitchFamily="18" charset="0"/>
              </a:rPr>
              <a:t>ли топологическим свойством паразитные параметры ЭРК?</a:t>
            </a:r>
          </a:p>
          <a:p>
            <a:pPr marL="342900" lvl="0" indent="-342900">
              <a:buFont typeface="+mj-lt"/>
              <a:buAutoNum type="arabicPeriod" startAt="7"/>
            </a:pPr>
            <a:r>
              <a:rPr lang="ru-RU" sz="2400" dirty="0">
                <a:cs typeface="Times New Roman" pitchFamily="18" charset="0"/>
              </a:rPr>
              <a:t>Почему для оценки показателей надежности РЭС необходимы веро­ятностные модели их функционирования?</a:t>
            </a:r>
          </a:p>
          <a:p>
            <a:pPr marL="342900" lvl="0" indent="-342900">
              <a:buFont typeface="+mj-lt"/>
              <a:buAutoNum type="arabicPeriod" startAt="7"/>
            </a:pPr>
            <a:r>
              <a:rPr lang="ru-RU" sz="2400" dirty="0" smtClean="0">
                <a:cs typeface="Times New Roman" pitchFamily="18" charset="0"/>
              </a:rPr>
              <a:t> В </a:t>
            </a:r>
            <a:r>
              <a:rPr lang="ru-RU" sz="2400" dirty="0">
                <a:cs typeface="Times New Roman" pitchFamily="18" charset="0"/>
              </a:rPr>
              <a:t>чем состоит разница между теоретическим, статистическим и истинным распределениями случайного значения параметра?</a:t>
            </a:r>
          </a:p>
          <a:p>
            <a:pPr marL="342900" lvl="0" indent="-342900">
              <a:buFont typeface="+mj-lt"/>
              <a:buAutoNum type="arabicPeriod" startAt="7"/>
            </a:pPr>
            <a:r>
              <a:rPr lang="ru-RU" sz="2400" dirty="0" smtClean="0">
                <a:cs typeface="Times New Roman" pitchFamily="18" charset="0"/>
              </a:rPr>
              <a:t> Что </a:t>
            </a:r>
            <a:r>
              <a:rPr lang="ru-RU" sz="2400" dirty="0">
                <a:cs typeface="Times New Roman" pitchFamily="18" charset="0"/>
              </a:rPr>
              <a:t>является обязательным для процедуры </a:t>
            </a:r>
            <a:endParaRPr lang="ru-RU" sz="2400" dirty="0" smtClean="0">
              <a:cs typeface="Times New Roman" pitchFamily="18" charset="0"/>
            </a:endParaRPr>
          </a:p>
          <a:p>
            <a:pPr lvl="0"/>
            <a:r>
              <a:rPr lang="ru-RU" sz="2400" dirty="0" smtClean="0">
                <a:cs typeface="Times New Roman" pitchFamily="18" charset="0"/>
              </a:rPr>
              <a:t>оптимизации парамет­ра </a:t>
            </a:r>
            <a:r>
              <a:rPr lang="ru-RU" sz="2400" dirty="0">
                <a:cs typeface="Times New Roman" pitchFamily="18" charset="0"/>
              </a:rPr>
              <a:t>процесса или изделия?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989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0000"/>
  <p:tag name="ISPRING_RESOURCE_PATHS_HASH_2" val="b662895d76a1d28ed8a524c924415270da4dcec8"/>
  <p:tag name="GENSWF_OUTPUT_FILE_NAME" val="01NE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1914</TotalTime>
  <Words>1673</Words>
  <Application>Microsoft Office PowerPoint</Application>
  <PresentationFormat>Экран (4:3)</PresentationFormat>
  <Paragraphs>344</Paragraphs>
  <Slides>83</Slides>
  <Notes>83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83</vt:i4>
      </vt:variant>
    </vt:vector>
  </HeadingPairs>
  <TitlesOfParts>
    <vt:vector size="85" baseType="lpstr">
      <vt:lpstr>Поток</vt:lpstr>
      <vt:lpstr>1_Поток</vt:lpstr>
      <vt:lpstr>Презентация PowerPoint</vt:lpstr>
      <vt:lpstr>Презентация PowerPoint</vt:lpstr>
      <vt:lpstr>ЛИТЕРАТУРА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 Основы системного анализа, синтеза и оптимизации параметров конструкций РЭС 2.1 Модели РЭС в задачах проектирования конструкций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Морфологические модели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SPecialiST</dc:creator>
  <cp:lastModifiedBy>Belous</cp:lastModifiedBy>
  <cp:revision>142</cp:revision>
  <dcterms:created xsi:type="dcterms:W3CDTF">2014-02-18T13:21:11Z</dcterms:created>
  <dcterms:modified xsi:type="dcterms:W3CDTF">2014-04-28T10:06:57Z</dcterms:modified>
</cp:coreProperties>
</file>