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57" r:id="rId2"/>
    <p:sldId id="258" r:id="rId3"/>
    <p:sldId id="274" r:id="rId4"/>
    <p:sldId id="260" r:id="rId5"/>
    <p:sldId id="264" r:id="rId6"/>
    <p:sldId id="265" r:id="rId7"/>
    <p:sldId id="266" r:id="rId8"/>
    <p:sldId id="275" r:id="rId9"/>
    <p:sldId id="276" r:id="rId10"/>
    <p:sldId id="277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29" autoAdjust="0"/>
    <p:restoredTop sz="94660"/>
  </p:normalViewPr>
  <p:slideViewPr>
    <p:cSldViewPr>
      <p:cViewPr varScale="1">
        <p:scale>
          <a:sx n="69" d="100"/>
          <a:sy n="69" d="100"/>
        </p:scale>
        <p:origin x="-139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t>19.03.2019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19.03.2019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t>19.03.2019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19.03.2019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19.03.2019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19.03.2019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t>19.03.2019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19.03.2019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19.03.2019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19.03.2019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19.03.2019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t>19.03.2019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7239000" cy="1944216"/>
          </a:xfrm>
        </p:spPr>
        <p:txBody>
          <a:bodyPr>
            <a:noAutofit/>
          </a:bodyPr>
          <a:lstStyle/>
          <a:p>
            <a:pPr algn="ctr"/>
            <a:r>
              <a:rPr lang="ru-RU" sz="2800" dirty="0" err="1" smtClean="0"/>
              <a:t>ЛЕКция</a:t>
            </a:r>
            <a:r>
              <a:rPr lang="ru-RU" sz="2800" dirty="0" smtClean="0"/>
              <a:t> №</a:t>
            </a:r>
            <a:r>
              <a:rPr lang="ru-RU" sz="2800" dirty="0"/>
              <a:t>3. ЭТИЧЕСКИЕ АСПЕКТЫ </a:t>
            </a:r>
            <a:r>
              <a:rPr lang="ru-RU" sz="2800" dirty="0" smtClean="0"/>
              <a:t>УПРАВЛЕНЧЕСКИХ </a:t>
            </a:r>
            <a:r>
              <a:rPr lang="ru-RU" sz="2800" dirty="0"/>
              <a:t>РЕШЕНИЙ В СИСТЕМЕ </a:t>
            </a:r>
            <a:r>
              <a:rPr lang="ru-RU" sz="2800" dirty="0" smtClean="0"/>
              <a:t>ГОСУДАРСТВЕННОЙ </a:t>
            </a:r>
            <a:r>
              <a:rPr lang="ru-RU" sz="2800" dirty="0"/>
              <a:t>ГРАЖДАНСКОЙ (МУНИЦИПАЛЬНОЙ) СЛУЖБЫ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564904"/>
            <a:ext cx="7643192" cy="4176464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/>
              <a:t>Содержание темы</a:t>
            </a:r>
            <a:r>
              <a:rPr lang="ru-RU" dirty="0" smtClean="0"/>
              <a:t>:</a:t>
            </a:r>
          </a:p>
          <a:p>
            <a:pPr marL="0" indent="0">
              <a:buNone/>
            </a:pPr>
            <a:r>
              <a:rPr lang="ru-RU" dirty="0"/>
              <a:t>1.	Управленческое решение. Государственные управленческие решения.</a:t>
            </a:r>
          </a:p>
          <a:p>
            <a:pPr marL="0" indent="0">
              <a:buNone/>
            </a:pPr>
            <a:r>
              <a:rPr lang="ru-RU" dirty="0"/>
              <a:t>2.	Этапы принятия управленческого решения.</a:t>
            </a:r>
          </a:p>
          <a:p>
            <a:pPr marL="0" indent="0">
              <a:buNone/>
            </a:pPr>
            <a:r>
              <a:rPr lang="ru-RU" dirty="0"/>
              <a:t>3.	Факторы, влияющие на процесс принятия управленческих решений.</a:t>
            </a:r>
          </a:p>
          <a:p>
            <a:pPr marL="0" indent="0">
              <a:buNone/>
            </a:pPr>
            <a:r>
              <a:rPr lang="ru-RU" dirty="0"/>
              <a:t>4.	Профессиональная этика: понятие, принципы. Этические принципы государственного служащего. </a:t>
            </a:r>
          </a:p>
        </p:txBody>
      </p:sp>
    </p:spTree>
    <p:extLst>
      <p:ext uri="{BB962C8B-B14F-4D97-AF65-F5344CB8AC3E}">
        <p14:creationId xmlns:p14="http://schemas.microsoft.com/office/powerpoint/2010/main" val="7759958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323528" y="404664"/>
            <a:ext cx="7632848" cy="6336704"/>
          </a:xfrm>
        </p:spPr>
        <p:txBody>
          <a:bodyPr/>
          <a:lstStyle/>
          <a:p>
            <a:pPr marL="0" indent="0" algn="just">
              <a:buNone/>
            </a:pPr>
            <a:r>
              <a:rPr lang="ru-RU" dirty="0"/>
              <a:t>Г</a:t>
            </a:r>
            <a:r>
              <a:rPr lang="ru-RU" dirty="0" smtClean="0"/>
              <a:t>осударственное </a:t>
            </a:r>
            <a:r>
              <a:rPr lang="ru-RU" dirty="0"/>
              <a:t>управленческое решение характеризуется, прежде всего:</a:t>
            </a:r>
          </a:p>
          <a:p>
            <a:pPr marL="0" indent="0">
              <a:buNone/>
            </a:pPr>
            <a:r>
              <a:rPr lang="ru-RU" b="1" dirty="0"/>
              <a:t>– субъектом</a:t>
            </a:r>
            <a:r>
              <a:rPr lang="ru-RU" dirty="0"/>
              <a:t>, принимающим управленческое решение (орган государственной или муниципальной власти; </a:t>
            </a:r>
          </a:p>
          <a:p>
            <a:pPr marL="0" indent="0">
              <a:buNone/>
            </a:pPr>
            <a:r>
              <a:rPr lang="ru-RU" b="1" dirty="0"/>
              <a:t>– объектом</a:t>
            </a:r>
            <a:r>
              <a:rPr lang="ru-RU" dirty="0"/>
              <a:t>, которому адресовано управленческое решение (</a:t>
            </a:r>
            <a:r>
              <a:rPr lang="ru-RU" dirty="0" smtClean="0"/>
              <a:t>нижестоящие </a:t>
            </a:r>
            <a:r>
              <a:rPr lang="ru-RU" dirty="0"/>
              <a:t>органы управления, социальные группы, занятые в различных сферах жизнедеятельности общества, политические и общественные объединения).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604830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4"/>
          <p:cNvSpPr>
            <a:spLocks noGrp="1"/>
          </p:cNvSpPr>
          <p:nvPr>
            <p:ph idx="4294967295"/>
          </p:nvPr>
        </p:nvSpPr>
        <p:spPr>
          <a:xfrm>
            <a:off x="107504" y="260648"/>
            <a:ext cx="8136904" cy="6597352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ru-RU" sz="3200" dirty="0"/>
              <a:t>В общем виде </a:t>
            </a:r>
            <a:r>
              <a:rPr lang="ru-RU" sz="3200" b="1" dirty="0"/>
              <a:t>процесс принятия управленческого решения представлен следующими этапами</a:t>
            </a:r>
            <a:r>
              <a:rPr lang="ru-RU" sz="3200" dirty="0"/>
              <a:t>:</a:t>
            </a:r>
          </a:p>
          <a:p>
            <a:pPr marL="0" indent="0">
              <a:buNone/>
            </a:pP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Первый этап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— выявление проблемной ситуации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Следовательно, чтобы возникла необходимость сформировать решение, нужно наличие проблемы, которая, с одной стороны, должна соответствовать масштабу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государственного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внимания, а, с другой стороны, — отражать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достаточно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высокий уровень остроты складывающейся ситуации. </a:t>
            </a:r>
          </a:p>
          <a:p>
            <a:pPr marL="0" indent="0">
              <a:buNone/>
            </a:pP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2.Второй </a:t>
            </a: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этап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— поиск решения. На этом этапе, прежде всего, определяется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цель, которая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затем определяет нормативные границы состояния объекта, структуру, содержание и объем ресурсов, необходимых для ее достижения, регулирует баланс противоречивых интересов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акторов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, выделяет приоритеты, способствует формированию убежденности контрагентов в ее значимости и достижимости.</a:t>
            </a:r>
          </a:p>
          <a:p>
            <a:pPr marL="0" indent="0">
              <a:buNone/>
            </a:pP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3.Третий-четвертый </a:t>
            </a: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и пятый этапы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— «обсуждение—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принятие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решения». Процесс принятия государственных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управленческих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решений сопровождается многократными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межперсональными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и межгрупповыми контактами людей, в результате которых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выстраивается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сложная система взаимоотношений государственных и муниципальных служащих: </a:t>
            </a:r>
          </a:p>
          <a:p>
            <a:pPr marL="0" indent="0">
              <a:buNone/>
            </a:pP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– с гражданами по поводу защиты их прав и законных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интересов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; </a:t>
            </a:r>
          </a:p>
          <a:p>
            <a:pPr marL="0" indent="0">
              <a:buNone/>
            </a:pP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– внутри самой социально-профессиональной группы для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создания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здорового морально-психологического климата на рабочем месте, способствующего самореализации каждого из служащих. </a:t>
            </a:r>
          </a:p>
        </p:txBody>
      </p:sp>
    </p:spTree>
    <p:extLst>
      <p:ext uri="{BB962C8B-B14F-4D97-AF65-F5344CB8AC3E}">
        <p14:creationId xmlns:p14="http://schemas.microsoft.com/office/powerpoint/2010/main" val="11807732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251520" y="260648"/>
            <a:ext cx="8136904" cy="6597352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4.Шестой этап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— исполнение решения. Этап предполагает продвижение принятых решений в общественной среде, где органы власти, пытаясь добиться намеченных показателей, начинают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взаимодействовать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как с заинтересованными сторонниками, так и с явными оппонентами и даже противниками принятых решений. </a:t>
            </a:r>
          </a:p>
          <a:p>
            <a:pPr marL="0" indent="0">
              <a:buNone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5.Седьмой этап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— контроль и подведение итогов. В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государственном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управлении процесс контроля должен быть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непрерывным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поскольку непрерывен процесс реализации управленческих решений. Именно контроль выполняет функцию обратной связи объекта с управляющим субъектом, позволяет получить ответ на то, как население восприняло внедряемые меры, как они повлияли на качество их жизнедеятельности.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Контроль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необходим не только для органов власти, но и для общества, который позволяет контролировать качество деятельности государственных институтов.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Оценка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достигнутых результатов в ходе реализации управленческих решений, как привило, осуществляется с помощью показателя «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эффективность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», используемого для характеристики коммерческой деятельности. В общем виде, эффективность можно определить как соотношение достигнутых результатов и затраченных на это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ресурсов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Следовательно, чтобы оценить эффективность, необходимо по заранее выбранным критериям и показателям оценить результаты (например, в частном секторе экономики — прибыль), затем — затраченные на это ресурсы, а затем соотнести их.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644813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323528" y="476672"/>
            <a:ext cx="7776864" cy="638132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2. Среда принятия решения характеризуется:</a:t>
            </a:r>
          </a:p>
          <a:p>
            <a:pPr marL="0" indent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определенностью.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В условиях определенности принимается относительно немного организационно-управленческих решений. Однако они имеют место. Ситуации с высоким уровнем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определенности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называют детерминистскими.</a:t>
            </a:r>
          </a:p>
          <a:p>
            <a:pPr marL="0" indent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рисками.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К решениям, принимаемым в условиях риска,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относятся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такие, результаты которых не определенны, но вероятность каждого результата может быть рассчитана.</a:t>
            </a:r>
          </a:p>
          <a:p>
            <a:pPr marL="0" indent="0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неопределенностью.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Условия неопределенности, в которых принимаются управленческие решения, характеризуются тем, что не представляется возможным точно оценить вероятность потенциальных результатов. 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294637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323528" y="332656"/>
            <a:ext cx="7776864" cy="6123707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3. Информационные ограничения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Для принятия решения необходимо располагать достаточным, оптимальным или полным объемом информации. Сбор и обработка информации связаны с затратами труда, времени и денежных средств независимо от того, как и где эта информация собирается. Поэтому необходимо с самого начала изначально оценить затраты на получение информации и выгоду от принятого решения. Высокая значимость информационных ресурсов проявляется на всех стадиях принятия и реализации управленческих решений.</a:t>
            </a:r>
          </a:p>
          <a:p>
            <a:pPr marL="0" indent="0">
              <a:buNone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4. Временные ограничения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Известно, что с течением времени ситуация может измениться, иногда кардинально, и тогда выбранные критерии принятия решения становятся неактуальными. Поэтому решения следует принимать и исполнять, пока информация и допущения, на которых основаны решения, не устарели и отражают действительное положение вещей, что достаточно трудно реализовать на практике, поскольку время между принятием решения и началом действия велико.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803367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323528" y="332656"/>
            <a:ext cx="7776864" cy="6336704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5. Поведенческие ограничения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В силу особенностей психологии личности и характера руководители по-разному оценивают значимость проблемы, ограничения и альтернативные варианты. Такая разница в оценках нередко порождает конфликты и несогласия в ходе разработки и принятия управленческих решений, а также может оказать решающее влияние на выбор варианта решения. Чувство симпатии или антипатии руководителя к работнику может коренным образом повлиять на принятие решения.</a:t>
            </a:r>
          </a:p>
          <a:p>
            <a:pPr marL="0" indent="0">
              <a:buNone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6. Взаимосвязь решений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Выигрыш от принятия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управленческого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решения в одной сфере может повлечь за собой существенный проигрыш в другой. Способность видеть, как встраиваются и взаимодействуют решения в системе управления, становится все более важной по мере продвижения на более высокие уровни власти.</a:t>
            </a:r>
          </a:p>
          <a:p>
            <a:pPr marL="0" indent="0">
              <a:buNone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7. Фактор сложности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Сложность исполнения (реализации) принятого решения зависит оттого, какова степень охвата различных сфер деятельности фирмы при реализации решения. Чем сложнее решение, тем шире круг охвата сфер (материально-техническая, кадровая, организационно-экономическая, маркетинговая, финансовая).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150546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548680"/>
            <a:ext cx="7632847" cy="58326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158650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172400" cy="65973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088380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6632"/>
            <a:ext cx="8388424" cy="6552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1977468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56</TotalTime>
  <Words>834</Words>
  <Application>Microsoft Office PowerPoint</Application>
  <PresentationFormat>Экран (4:3)</PresentationFormat>
  <Paragraphs>28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Изящная</vt:lpstr>
      <vt:lpstr>ЛЕКция №3. ЭТИЧЕСКИЕ АСПЕКТЫ УПРАВЛЕНЧЕСКИХ РЕШЕНИЙ В СИСТЕМЕ ГОСУДАРСТВЕННОЙ ГРАЖДАНСКОЙ (МУНИЦИПАЛЬНОЙ) СЛУЖБЫ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Этика государственного и муниципального управления</dc:title>
  <dc:creator>Yana Volinchuk</dc:creator>
  <cp:lastModifiedBy>Яна</cp:lastModifiedBy>
  <cp:revision>31</cp:revision>
  <dcterms:created xsi:type="dcterms:W3CDTF">2018-09-26T10:49:32Z</dcterms:created>
  <dcterms:modified xsi:type="dcterms:W3CDTF">2019-03-19T05:50:15Z</dcterms:modified>
</cp:coreProperties>
</file>