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1" r:id="rId1"/>
  </p:sldMasterIdLst>
  <p:notesMasterIdLst>
    <p:notesMasterId r:id="rId68"/>
  </p:notesMasterIdLst>
  <p:handoutMasterIdLst>
    <p:handoutMasterId r:id="rId69"/>
  </p:handoutMasterIdLst>
  <p:sldIdLst>
    <p:sldId id="256" r:id="rId2"/>
    <p:sldId id="257" r:id="rId3"/>
    <p:sldId id="264" r:id="rId4"/>
    <p:sldId id="541" r:id="rId5"/>
    <p:sldId id="542" r:id="rId6"/>
    <p:sldId id="543" r:id="rId7"/>
    <p:sldId id="654" r:id="rId8"/>
    <p:sldId id="655" r:id="rId9"/>
    <p:sldId id="656" r:id="rId10"/>
    <p:sldId id="657" r:id="rId11"/>
    <p:sldId id="658" r:id="rId12"/>
    <p:sldId id="659" r:id="rId13"/>
    <p:sldId id="660" r:id="rId14"/>
    <p:sldId id="661" r:id="rId15"/>
    <p:sldId id="665" r:id="rId16"/>
    <p:sldId id="673" r:id="rId17"/>
    <p:sldId id="674" r:id="rId18"/>
    <p:sldId id="675" r:id="rId19"/>
    <p:sldId id="676" r:id="rId20"/>
    <p:sldId id="662" r:id="rId21"/>
    <p:sldId id="666" r:id="rId22"/>
    <p:sldId id="667" r:id="rId23"/>
    <p:sldId id="663" r:id="rId24"/>
    <p:sldId id="668" r:id="rId25"/>
    <p:sldId id="669" r:id="rId26"/>
    <p:sldId id="664" r:id="rId27"/>
    <p:sldId id="670" r:id="rId28"/>
    <p:sldId id="707" r:id="rId29"/>
    <p:sldId id="672" r:id="rId30"/>
    <p:sldId id="671" r:id="rId31"/>
    <p:sldId id="681" r:id="rId32"/>
    <p:sldId id="683" r:id="rId33"/>
    <p:sldId id="684" r:id="rId34"/>
    <p:sldId id="682" r:id="rId35"/>
    <p:sldId id="677" r:id="rId36"/>
    <p:sldId id="688" r:id="rId37"/>
    <p:sldId id="685" r:id="rId38"/>
    <p:sldId id="689" r:id="rId39"/>
    <p:sldId id="690" r:id="rId40"/>
    <p:sldId id="691" r:id="rId41"/>
    <p:sldId id="692" r:id="rId42"/>
    <p:sldId id="693" r:id="rId43"/>
    <p:sldId id="694" r:id="rId44"/>
    <p:sldId id="695" r:id="rId45"/>
    <p:sldId id="696" r:id="rId46"/>
    <p:sldId id="697" r:id="rId47"/>
    <p:sldId id="686" r:id="rId48"/>
    <p:sldId id="698" r:id="rId49"/>
    <p:sldId id="699" r:id="rId50"/>
    <p:sldId id="687" r:id="rId51"/>
    <p:sldId id="678" r:id="rId52"/>
    <p:sldId id="700" r:id="rId53"/>
    <p:sldId id="679" r:id="rId54"/>
    <p:sldId id="680" r:id="rId55"/>
    <p:sldId id="701" r:id="rId56"/>
    <p:sldId id="708" r:id="rId57"/>
    <p:sldId id="703" r:id="rId58"/>
    <p:sldId id="709" r:id="rId59"/>
    <p:sldId id="704" r:id="rId60"/>
    <p:sldId id="710" r:id="rId61"/>
    <p:sldId id="705" r:id="rId62"/>
    <p:sldId id="706" r:id="rId63"/>
    <p:sldId id="711" r:id="rId64"/>
    <p:sldId id="712" r:id="rId65"/>
    <p:sldId id="714" r:id="rId66"/>
    <p:sldId id="452" r:id="rId67"/>
  </p:sldIdLst>
  <p:sldSz cx="9144000" cy="6858000" type="screen4x3"/>
  <p:notesSz cx="6858000" cy="9144000"/>
  <p:custDataLst>
    <p:tags r:id="rId70"/>
  </p:custDataLst>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C00"/>
    <a:srgbClr val="005426"/>
    <a:srgbClr val="D3DB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84" autoAdjust="0"/>
    <p:restoredTop sz="94660"/>
  </p:normalViewPr>
  <p:slideViewPr>
    <p:cSldViewPr>
      <p:cViewPr varScale="1">
        <p:scale>
          <a:sx n="92" d="100"/>
          <a:sy n="92" d="100"/>
        </p:scale>
        <p:origin x="750" y="90"/>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0" d="100"/>
          <a:sy n="60" d="100"/>
        </p:scale>
        <p:origin x="-249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156C93-099A-45CD-AFC3-575D7FA5F701}" type="doc">
      <dgm:prSet loTypeId="urn:microsoft.com/office/officeart/2005/8/layout/vList2" loCatId="list" qsTypeId="urn:microsoft.com/office/officeart/2005/8/quickstyle/3d1" qsCatId="3D" csTypeId="urn:microsoft.com/office/officeart/2005/8/colors/accent1_2" csCatId="accent1"/>
      <dgm:spPr/>
      <dgm:t>
        <a:bodyPr/>
        <a:lstStyle/>
        <a:p>
          <a:endParaRPr lang="ru-RU"/>
        </a:p>
      </dgm:t>
    </dgm:pt>
    <dgm:pt modelId="{11A6C1BD-E65C-4096-9B35-93F502B5F5B5}">
      <dgm:prSet custT="1"/>
      <dgm:spPr/>
      <dgm:t>
        <a:bodyPr/>
        <a:lstStyle/>
        <a:p>
          <a:pPr rtl="0"/>
          <a:r>
            <a:rPr lang="ru-RU" sz="2000" b="1" dirty="0" smtClean="0">
              <a:solidFill>
                <a:srgbClr val="FFFF00"/>
              </a:solidFill>
            </a:rPr>
            <a:t>Виды пенсий по государственному пенсионному обеспечению:</a:t>
          </a:r>
          <a:endParaRPr lang="ru-RU" sz="2000" dirty="0">
            <a:solidFill>
              <a:srgbClr val="FFFF00"/>
            </a:solidFill>
          </a:endParaRPr>
        </a:p>
      </dgm:t>
    </dgm:pt>
    <dgm:pt modelId="{75136CBA-6B53-4623-A46F-F096DB634866}" type="parTrans" cxnId="{60326188-FBA2-4407-950A-D304FA8937A9}">
      <dgm:prSet/>
      <dgm:spPr/>
      <dgm:t>
        <a:bodyPr/>
        <a:lstStyle/>
        <a:p>
          <a:endParaRPr lang="ru-RU" sz="2800"/>
        </a:p>
      </dgm:t>
    </dgm:pt>
    <dgm:pt modelId="{036C53E2-F30A-4E40-83A6-B5472F56E043}" type="sibTrans" cxnId="{60326188-FBA2-4407-950A-D304FA8937A9}">
      <dgm:prSet/>
      <dgm:spPr/>
      <dgm:t>
        <a:bodyPr/>
        <a:lstStyle/>
        <a:p>
          <a:endParaRPr lang="ru-RU" sz="2800"/>
        </a:p>
      </dgm:t>
    </dgm:pt>
    <dgm:pt modelId="{D3ECB439-D353-4C9E-A4E3-56E4035A9E44}">
      <dgm:prSet custT="1"/>
      <dgm:spPr/>
      <dgm:t>
        <a:bodyPr/>
        <a:lstStyle/>
        <a:p>
          <a:pPr rtl="0"/>
          <a:r>
            <a:rPr lang="ru-RU" sz="2000" smtClean="0"/>
            <a:t>1) пенсия за выслугу лет;</a:t>
          </a:r>
          <a:endParaRPr lang="ru-RU" sz="2000"/>
        </a:p>
      </dgm:t>
    </dgm:pt>
    <dgm:pt modelId="{9B777518-BC41-43CE-BE21-AAC4F8A15D31}" type="parTrans" cxnId="{89912DD9-55DC-4F14-A11C-554F0563FF9D}">
      <dgm:prSet/>
      <dgm:spPr/>
      <dgm:t>
        <a:bodyPr/>
        <a:lstStyle/>
        <a:p>
          <a:endParaRPr lang="ru-RU" sz="2800"/>
        </a:p>
      </dgm:t>
    </dgm:pt>
    <dgm:pt modelId="{D7C79AF2-9570-46A5-879E-81BD907ADEA3}" type="sibTrans" cxnId="{89912DD9-55DC-4F14-A11C-554F0563FF9D}">
      <dgm:prSet/>
      <dgm:spPr/>
      <dgm:t>
        <a:bodyPr/>
        <a:lstStyle/>
        <a:p>
          <a:endParaRPr lang="ru-RU" sz="2800"/>
        </a:p>
      </dgm:t>
    </dgm:pt>
    <dgm:pt modelId="{88DC0B5A-5CE5-42E3-B90F-10D68863EDBE}">
      <dgm:prSet custT="1"/>
      <dgm:spPr/>
      <dgm:t>
        <a:bodyPr/>
        <a:lstStyle/>
        <a:p>
          <a:pPr rtl="0"/>
          <a:r>
            <a:rPr lang="ru-RU" sz="2000" smtClean="0"/>
            <a:t>2) пенсия по старости;</a:t>
          </a:r>
          <a:endParaRPr lang="ru-RU" sz="2000"/>
        </a:p>
      </dgm:t>
    </dgm:pt>
    <dgm:pt modelId="{A0E5F82D-BC34-4BCF-B9FE-83C736DDD06D}" type="parTrans" cxnId="{8873E278-D431-49F4-BC2E-E85527CAB082}">
      <dgm:prSet/>
      <dgm:spPr/>
      <dgm:t>
        <a:bodyPr/>
        <a:lstStyle/>
        <a:p>
          <a:endParaRPr lang="ru-RU" sz="2800"/>
        </a:p>
      </dgm:t>
    </dgm:pt>
    <dgm:pt modelId="{7D9F6479-3EBC-4E72-B960-A108BAD6A201}" type="sibTrans" cxnId="{8873E278-D431-49F4-BC2E-E85527CAB082}">
      <dgm:prSet/>
      <dgm:spPr/>
      <dgm:t>
        <a:bodyPr/>
        <a:lstStyle/>
        <a:p>
          <a:endParaRPr lang="ru-RU" sz="2800"/>
        </a:p>
      </dgm:t>
    </dgm:pt>
    <dgm:pt modelId="{D51736AD-9772-4B2C-A3DD-5C43FFE91343}">
      <dgm:prSet custT="1"/>
      <dgm:spPr/>
      <dgm:t>
        <a:bodyPr/>
        <a:lstStyle/>
        <a:p>
          <a:pPr rtl="0"/>
          <a:r>
            <a:rPr lang="ru-RU" sz="2000" smtClean="0"/>
            <a:t>3) пенсия по инвалидности;</a:t>
          </a:r>
          <a:endParaRPr lang="ru-RU" sz="2000"/>
        </a:p>
      </dgm:t>
    </dgm:pt>
    <dgm:pt modelId="{70051DAD-5318-4C42-9340-7999DC55CEEB}" type="parTrans" cxnId="{706928A3-659E-48B1-82BE-D4AFCCE89D0C}">
      <dgm:prSet/>
      <dgm:spPr/>
      <dgm:t>
        <a:bodyPr/>
        <a:lstStyle/>
        <a:p>
          <a:endParaRPr lang="ru-RU" sz="2800"/>
        </a:p>
      </dgm:t>
    </dgm:pt>
    <dgm:pt modelId="{5458F33D-44FD-444D-9F8C-FDD8417E77D1}" type="sibTrans" cxnId="{706928A3-659E-48B1-82BE-D4AFCCE89D0C}">
      <dgm:prSet/>
      <dgm:spPr/>
      <dgm:t>
        <a:bodyPr/>
        <a:lstStyle/>
        <a:p>
          <a:endParaRPr lang="ru-RU" sz="2800"/>
        </a:p>
      </dgm:t>
    </dgm:pt>
    <dgm:pt modelId="{0E728845-4FB4-4776-8222-909CC3EDF64F}">
      <dgm:prSet custT="1"/>
      <dgm:spPr/>
      <dgm:t>
        <a:bodyPr/>
        <a:lstStyle/>
        <a:p>
          <a:pPr rtl="0"/>
          <a:r>
            <a:rPr lang="ru-RU" sz="2000" smtClean="0"/>
            <a:t>4) пенсия по случаю потери кормильца;</a:t>
          </a:r>
          <a:endParaRPr lang="ru-RU" sz="2000"/>
        </a:p>
      </dgm:t>
    </dgm:pt>
    <dgm:pt modelId="{61529851-A632-45E5-9053-CC6FB885D608}" type="parTrans" cxnId="{BA39BFB2-C463-4DD0-9917-3F83FCE4EE59}">
      <dgm:prSet/>
      <dgm:spPr/>
      <dgm:t>
        <a:bodyPr/>
        <a:lstStyle/>
        <a:p>
          <a:endParaRPr lang="ru-RU" sz="2800"/>
        </a:p>
      </dgm:t>
    </dgm:pt>
    <dgm:pt modelId="{CF27FD90-F8F8-4F21-92FE-B09D6DE8BD4F}" type="sibTrans" cxnId="{BA39BFB2-C463-4DD0-9917-3F83FCE4EE59}">
      <dgm:prSet/>
      <dgm:spPr/>
      <dgm:t>
        <a:bodyPr/>
        <a:lstStyle/>
        <a:p>
          <a:endParaRPr lang="ru-RU" sz="2800"/>
        </a:p>
      </dgm:t>
    </dgm:pt>
    <dgm:pt modelId="{F409FACE-6FF2-494B-B3F3-02D6E499A8B1}">
      <dgm:prSet custT="1"/>
      <dgm:spPr/>
      <dgm:t>
        <a:bodyPr/>
        <a:lstStyle/>
        <a:p>
          <a:pPr rtl="0"/>
          <a:r>
            <a:rPr lang="ru-RU" sz="2000" smtClean="0"/>
            <a:t>5) социальная пенсия.</a:t>
          </a:r>
          <a:endParaRPr lang="ru-RU" sz="2000"/>
        </a:p>
      </dgm:t>
    </dgm:pt>
    <dgm:pt modelId="{C0EFB063-6BC1-4FAF-9947-3E8F7DB709F7}" type="parTrans" cxnId="{83ADE93C-1FC7-4E54-9DF8-ED3ED3BD3FFD}">
      <dgm:prSet/>
      <dgm:spPr/>
      <dgm:t>
        <a:bodyPr/>
        <a:lstStyle/>
        <a:p>
          <a:endParaRPr lang="ru-RU" sz="2800"/>
        </a:p>
      </dgm:t>
    </dgm:pt>
    <dgm:pt modelId="{06D61EC9-020A-4342-9090-1DDF96F1E468}" type="sibTrans" cxnId="{83ADE93C-1FC7-4E54-9DF8-ED3ED3BD3FFD}">
      <dgm:prSet/>
      <dgm:spPr/>
      <dgm:t>
        <a:bodyPr/>
        <a:lstStyle/>
        <a:p>
          <a:endParaRPr lang="ru-RU" sz="2800"/>
        </a:p>
      </dgm:t>
    </dgm:pt>
    <dgm:pt modelId="{0257E6CD-09C9-4491-8AAA-9740741C59A5}" type="pres">
      <dgm:prSet presAssocID="{5F156C93-099A-45CD-AFC3-575D7FA5F701}" presName="linear" presStyleCnt="0">
        <dgm:presLayoutVars>
          <dgm:animLvl val="lvl"/>
          <dgm:resizeHandles val="exact"/>
        </dgm:presLayoutVars>
      </dgm:prSet>
      <dgm:spPr/>
      <dgm:t>
        <a:bodyPr/>
        <a:lstStyle/>
        <a:p>
          <a:endParaRPr lang="ru-RU"/>
        </a:p>
      </dgm:t>
    </dgm:pt>
    <dgm:pt modelId="{68CCE8B4-BEBB-4AD0-96D1-2C6423C1CEA2}" type="pres">
      <dgm:prSet presAssocID="{11A6C1BD-E65C-4096-9B35-93F502B5F5B5}" presName="parentText" presStyleLbl="node1" presStyleIdx="0" presStyleCnt="6">
        <dgm:presLayoutVars>
          <dgm:chMax val="0"/>
          <dgm:bulletEnabled val="1"/>
        </dgm:presLayoutVars>
      </dgm:prSet>
      <dgm:spPr/>
      <dgm:t>
        <a:bodyPr/>
        <a:lstStyle/>
        <a:p>
          <a:endParaRPr lang="ru-RU"/>
        </a:p>
      </dgm:t>
    </dgm:pt>
    <dgm:pt modelId="{359D3079-2E2C-443B-9A53-C3ABE7214F5A}" type="pres">
      <dgm:prSet presAssocID="{036C53E2-F30A-4E40-83A6-B5472F56E043}" presName="spacer" presStyleCnt="0"/>
      <dgm:spPr/>
    </dgm:pt>
    <dgm:pt modelId="{F7D57C48-7129-43BF-9D26-B20691386B53}" type="pres">
      <dgm:prSet presAssocID="{D3ECB439-D353-4C9E-A4E3-56E4035A9E44}" presName="parentText" presStyleLbl="node1" presStyleIdx="1" presStyleCnt="6">
        <dgm:presLayoutVars>
          <dgm:chMax val="0"/>
          <dgm:bulletEnabled val="1"/>
        </dgm:presLayoutVars>
      </dgm:prSet>
      <dgm:spPr/>
      <dgm:t>
        <a:bodyPr/>
        <a:lstStyle/>
        <a:p>
          <a:endParaRPr lang="ru-RU"/>
        </a:p>
      </dgm:t>
    </dgm:pt>
    <dgm:pt modelId="{1146CE75-FA24-41A5-A522-A51AD8488176}" type="pres">
      <dgm:prSet presAssocID="{D7C79AF2-9570-46A5-879E-81BD907ADEA3}" presName="spacer" presStyleCnt="0"/>
      <dgm:spPr/>
    </dgm:pt>
    <dgm:pt modelId="{372A0A08-C7C1-4513-9788-D090307C9D3C}" type="pres">
      <dgm:prSet presAssocID="{88DC0B5A-5CE5-42E3-B90F-10D68863EDBE}" presName="parentText" presStyleLbl="node1" presStyleIdx="2" presStyleCnt="6">
        <dgm:presLayoutVars>
          <dgm:chMax val="0"/>
          <dgm:bulletEnabled val="1"/>
        </dgm:presLayoutVars>
      </dgm:prSet>
      <dgm:spPr/>
      <dgm:t>
        <a:bodyPr/>
        <a:lstStyle/>
        <a:p>
          <a:endParaRPr lang="ru-RU"/>
        </a:p>
      </dgm:t>
    </dgm:pt>
    <dgm:pt modelId="{D0B62E34-BF64-4131-B059-AC7094C5F076}" type="pres">
      <dgm:prSet presAssocID="{7D9F6479-3EBC-4E72-B960-A108BAD6A201}" presName="spacer" presStyleCnt="0"/>
      <dgm:spPr/>
    </dgm:pt>
    <dgm:pt modelId="{190F5898-7425-4928-A72B-1007EA0CF10F}" type="pres">
      <dgm:prSet presAssocID="{D51736AD-9772-4B2C-A3DD-5C43FFE91343}" presName="parentText" presStyleLbl="node1" presStyleIdx="3" presStyleCnt="6">
        <dgm:presLayoutVars>
          <dgm:chMax val="0"/>
          <dgm:bulletEnabled val="1"/>
        </dgm:presLayoutVars>
      </dgm:prSet>
      <dgm:spPr/>
      <dgm:t>
        <a:bodyPr/>
        <a:lstStyle/>
        <a:p>
          <a:endParaRPr lang="ru-RU"/>
        </a:p>
      </dgm:t>
    </dgm:pt>
    <dgm:pt modelId="{AE1F62A8-EF8E-40FC-B5CD-48242B47DF1D}" type="pres">
      <dgm:prSet presAssocID="{5458F33D-44FD-444D-9F8C-FDD8417E77D1}" presName="spacer" presStyleCnt="0"/>
      <dgm:spPr/>
    </dgm:pt>
    <dgm:pt modelId="{1586B4D8-8008-441D-8F31-867FC6F24972}" type="pres">
      <dgm:prSet presAssocID="{0E728845-4FB4-4776-8222-909CC3EDF64F}" presName="parentText" presStyleLbl="node1" presStyleIdx="4" presStyleCnt="6">
        <dgm:presLayoutVars>
          <dgm:chMax val="0"/>
          <dgm:bulletEnabled val="1"/>
        </dgm:presLayoutVars>
      </dgm:prSet>
      <dgm:spPr/>
      <dgm:t>
        <a:bodyPr/>
        <a:lstStyle/>
        <a:p>
          <a:endParaRPr lang="ru-RU"/>
        </a:p>
      </dgm:t>
    </dgm:pt>
    <dgm:pt modelId="{56F45DB9-8052-4166-A0FE-BA6F647ABFDD}" type="pres">
      <dgm:prSet presAssocID="{CF27FD90-F8F8-4F21-92FE-B09D6DE8BD4F}" presName="spacer" presStyleCnt="0"/>
      <dgm:spPr/>
    </dgm:pt>
    <dgm:pt modelId="{18AF49F2-6549-4F33-BB64-920D3DCED4F1}" type="pres">
      <dgm:prSet presAssocID="{F409FACE-6FF2-494B-B3F3-02D6E499A8B1}" presName="parentText" presStyleLbl="node1" presStyleIdx="5" presStyleCnt="6">
        <dgm:presLayoutVars>
          <dgm:chMax val="0"/>
          <dgm:bulletEnabled val="1"/>
        </dgm:presLayoutVars>
      </dgm:prSet>
      <dgm:spPr/>
      <dgm:t>
        <a:bodyPr/>
        <a:lstStyle/>
        <a:p>
          <a:endParaRPr lang="ru-RU"/>
        </a:p>
      </dgm:t>
    </dgm:pt>
  </dgm:ptLst>
  <dgm:cxnLst>
    <dgm:cxn modelId="{E52BD8F7-B39D-4256-AF6D-EA25FCB17617}" type="presOf" srcId="{88DC0B5A-5CE5-42E3-B90F-10D68863EDBE}" destId="{372A0A08-C7C1-4513-9788-D090307C9D3C}" srcOrd="0" destOrd="0" presId="urn:microsoft.com/office/officeart/2005/8/layout/vList2"/>
    <dgm:cxn modelId="{83ADE93C-1FC7-4E54-9DF8-ED3ED3BD3FFD}" srcId="{5F156C93-099A-45CD-AFC3-575D7FA5F701}" destId="{F409FACE-6FF2-494B-B3F3-02D6E499A8B1}" srcOrd="5" destOrd="0" parTransId="{C0EFB063-6BC1-4FAF-9947-3E8F7DB709F7}" sibTransId="{06D61EC9-020A-4342-9090-1DDF96F1E468}"/>
    <dgm:cxn modelId="{56A24E29-3C7E-450B-B397-92A3BC312298}" type="presOf" srcId="{5F156C93-099A-45CD-AFC3-575D7FA5F701}" destId="{0257E6CD-09C9-4491-8AAA-9740741C59A5}" srcOrd="0" destOrd="0" presId="urn:microsoft.com/office/officeart/2005/8/layout/vList2"/>
    <dgm:cxn modelId="{60326188-FBA2-4407-950A-D304FA8937A9}" srcId="{5F156C93-099A-45CD-AFC3-575D7FA5F701}" destId="{11A6C1BD-E65C-4096-9B35-93F502B5F5B5}" srcOrd="0" destOrd="0" parTransId="{75136CBA-6B53-4623-A46F-F096DB634866}" sibTransId="{036C53E2-F30A-4E40-83A6-B5472F56E043}"/>
    <dgm:cxn modelId="{BB09576A-DF75-4378-AD6A-568CB02BB6FA}" type="presOf" srcId="{F409FACE-6FF2-494B-B3F3-02D6E499A8B1}" destId="{18AF49F2-6549-4F33-BB64-920D3DCED4F1}" srcOrd="0" destOrd="0" presId="urn:microsoft.com/office/officeart/2005/8/layout/vList2"/>
    <dgm:cxn modelId="{6BE27325-9486-45EC-BCB2-523999E84AA6}" type="presOf" srcId="{D3ECB439-D353-4C9E-A4E3-56E4035A9E44}" destId="{F7D57C48-7129-43BF-9D26-B20691386B53}" srcOrd="0" destOrd="0" presId="urn:microsoft.com/office/officeart/2005/8/layout/vList2"/>
    <dgm:cxn modelId="{BBF25A5B-50FB-4E89-831B-B9C9030DE07A}" type="presOf" srcId="{11A6C1BD-E65C-4096-9B35-93F502B5F5B5}" destId="{68CCE8B4-BEBB-4AD0-96D1-2C6423C1CEA2}" srcOrd="0" destOrd="0" presId="urn:microsoft.com/office/officeart/2005/8/layout/vList2"/>
    <dgm:cxn modelId="{8873E278-D431-49F4-BC2E-E85527CAB082}" srcId="{5F156C93-099A-45CD-AFC3-575D7FA5F701}" destId="{88DC0B5A-5CE5-42E3-B90F-10D68863EDBE}" srcOrd="2" destOrd="0" parTransId="{A0E5F82D-BC34-4BCF-B9FE-83C736DDD06D}" sibTransId="{7D9F6479-3EBC-4E72-B960-A108BAD6A201}"/>
    <dgm:cxn modelId="{037BC989-6D09-4115-9B07-5D6C76EB69A7}" type="presOf" srcId="{0E728845-4FB4-4776-8222-909CC3EDF64F}" destId="{1586B4D8-8008-441D-8F31-867FC6F24972}" srcOrd="0" destOrd="0" presId="urn:microsoft.com/office/officeart/2005/8/layout/vList2"/>
    <dgm:cxn modelId="{706928A3-659E-48B1-82BE-D4AFCCE89D0C}" srcId="{5F156C93-099A-45CD-AFC3-575D7FA5F701}" destId="{D51736AD-9772-4B2C-A3DD-5C43FFE91343}" srcOrd="3" destOrd="0" parTransId="{70051DAD-5318-4C42-9340-7999DC55CEEB}" sibTransId="{5458F33D-44FD-444D-9F8C-FDD8417E77D1}"/>
    <dgm:cxn modelId="{465A615A-6CAA-4E79-B0CD-1DA91DD4E2A4}" type="presOf" srcId="{D51736AD-9772-4B2C-A3DD-5C43FFE91343}" destId="{190F5898-7425-4928-A72B-1007EA0CF10F}" srcOrd="0" destOrd="0" presId="urn:microsoft.com/office/officeart/2005/8/layout/vList2"/>
    <dgm:cxn modelId="{89912DD9-55DC-4F14-A11C-554F0563FF9D}" srcId="{5F156C93-099A-45CD-AFC3-575D7FA5F701}" destId="{D3ECB439-D353-4C9E-A4E3-56E4035A9E44}" srcOrd="1" destOrd="0" parTransId="{9B777518-BC41-43CE-BE21-AAC4F8A15D31}" sibTransId="{D7C79AF2-9570-46A5-879E-81BD907ADEA3}"/>
    <dgm:cxn modelId="{BA39BFB2-C463-4DD0-9917-3F83FCE4EE59}" srcId="{5F156C93-099A-45CD-AFC3-575D7FA5F701}" destId="{0E728845-4FB4-4776-8222-909CC3EDF64F}" srcOrd="4" destOrd="0" parTransId="{61529851-A632-45E5-9053-CC6FB885D608}" sibTransId="{CF27FD90-F8F8-4F21-92FE-B09D6DE8BD4F}"/>
    <dgm:cxn modelId="{DD370557-B324-4BC5-B981-EEC22866D950}" type="presParOf" srcId="{0257E6CD-09C9-4491-8AAA-9740741C59A5}" destId="{68CCE8B4-BEBB-4AD0-96D1-2C6423C1CEA2}" srcOrd="0" destOrd="0" presId="urn:microsoft.com/office/officeart/2005/8/layout/vList2"/>
    <dgm:cxn modelId="{B7DA2E3E-6B84-478D-BB91-D7F384310475}" type="presParOf" srcId="{0257E6CD-09C9-4491-8AAA-9740741C59A5}" destId="{359D3079-2E2C-443B-9A53-C3ABE7214F5A}" srcOrd="1" destOrd="0" presId="urn:microsoft.com/office/officeart/2005/8/layout/vList2"/>
    <dgm:cxn modelId="{B8F9698B-AA2E-4B13-A349-84226EEDD3BA}" type="presParOf" srcId="{0257E6CD-09C9-4491-8AAA-9740741C59A5}" destId="{F7D57C48-7129-43BF-9D26-B20691386B53}" srcOrd="2" destOrd="0" presId="urn:microsoft.com/office/officeart/2005/8/layout/vList2"/>
    <dgm:cxn modelId="{6E08BB24-CFD1-4C5C-834E-6228D4AE483E}" type="presParOf" srcId="{0257E6CD-09C9-4491-8AAA-9740741C59A5}" destId="{1146CE75-FA24-41A5-A522-A51AD8488176}" srcOrd="3" destOrd="0" presId="urn:microsoft.com/office/officeart/2005/8/layout/vList2"/>
    <dgm:cxn modelId="{DF70277D-82E6-41C9-8B2D-AC5CBAD7D187}" type="presParOf" srcId="{0257E6CD-09C9-4491-8AAA-9740741C59A5}" destId="{372A0A08-C7C1-4513-9788-D090307C9D3C}" srcOrd="4" destOrd="0" presId="urn:microsoft.com/office/officeart/2005/8/layout/vList2"/>
    <dgm:cxn modelId="{ACD7D7ED-8141-4790-B5BF-7E9FB658E154}" type="presParOf" srcId="{0257E6CD-09C9-4491-8AAA-9740741C59A5}" destId="{D0B62E34-BF64-4131-B059-AC7094C5F076}" srcOrd="5" destOrd="0" presId="urn:microsoft.com/office/officeart/2005/8/layout/vList2"/>
    <dgm:cxn modelId="{23BE21FE-B79A-4DA1-90DF-C30CB05F31E9}" type="presParOf" srcId="{0257E6CD-09C9-4491-8AAA-9740741C59A5}" destId="{190F5898-7425-4928-A72B-1007EA0CF10F}" srcOrd="6" destOrd="0" presId="urn:microsoft.com/office/officeart/2005/8/layout/vList2"/>
    <dgm:cxn modelId="{0EA191EF-AD29-45DC-B6FF-432A64C64C9B}" type="presParOf" srcId="{0257E6CD-09C9-4491-8AAA-9740741C59A5}" destId="{AE1F62A8-EF8E-40FC-B5CD-48242B47DF1D}" srcOrd="7" destOrd="0" presId="urn:microsoft.com/office/officeart/2005/8/layout/vList2"/>
    <dgm:cxn modelId="{BC56C01A-B1A1-484E-8D1A-FA9409392E54}" type="presParOf" srcId="{0257E6CD-09C9-4491-8AAA-9740741C59A5}" destId="{1586B4D8-8008-441D-8F31-867FC6F24972}" srcOrd="8" destOrd="0" presId="urn:microsoft.com/office/officeart/2005/8/layout/vList2"/>
    <dgm:cxn modelId="{BFBBD64C-229C-49B0-9606-D4A0F43FAF4D}" type="presParOf" srcId="{0257E6CD-09C9-4491-8AAA-9740741C59A5}" destId="{56F45DB9-8052-4166-A0FE-BA6F647ABFDD}" srcOrd="9" destOrd="0" presId="urn:microsoft.com/office/officeart/2005/8/layout/vList2"/>
    <dgm:cxn modelId="{65F9D3FA-E275-4E47-9EC8-333FACE99B18}" type="presParOf" srcId="{0257E6CD-09C9-4491-8AAA-9740741C59A5}" destId="{18AF49F2-6549-4F33-BB64-920D3DCED4F1}"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53144A-A5C3-414E-AE82-D10D7F36EAA6}"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ru-RU"/>
        </a:p>
      </dgm:t>
    </dgm:pt>
    <dgm:pt modelId="{3C4F0912-426E-47B9-A5F8-4755567A3CA1}">
      <dgm:prSet/>
      <dgm:spPr/>
      <dgm:t>
        <a:bodyPr/>
        <a:lstStyle/>
        <a:p>
          <a:pPr rtl="0"/>
          <a:r>
            <a:rPr lang="ru-RU" b="1" dirty="0" smtClean="0"/>
            <a:t>Федеральные государственные гражданские служащие имеют право на одновременное получение пенсии за выслугу лет и доли страховой пенсии по старости, устанавливаемой к указанной пенсии за выслугу лет в соответствии с Федеральным законом "О страховых пенсиях".</a:t>
          </a:r>
          <a:endParaRPr lang="ru-RU" dirty="0"/>
        </a:p>
      </dgm:t>
    </dgm:pt>
    <dgm:pt modelId="{F9ACD792-5220-4F7E-88BC-65F9AE9347C8}" type="parTrans" cxnId="{07589620-8AE3-48D9-ABDE-958BBD90F29B}">
      <dgm:prSet/>
      <dgm:spPr/>
      <dgm:t>
        <a:bodyPr/>
        <a:lstStyle/>
        <a:p>
          <a:endParaRPr lang="ru-RU"/>
        </a:p>
      </dgm:t>
    </dgm:pt>
    <dgm:pt modelId="{FEFEBE1A-6DAE-4DC6-B41D-EC7466FD3A26}" type="sibTrans" cxnId="{07589620-8AE3-48D9-ABDE-958BBD90F29B}">
      <dgm:prSet/>
      <dgm:spPr/>
      <dgm:t>
        <a:bodyPr/>
        <a:lstStyle/>
        <a:p>
          <a:endParaRPr lang="ru-RU"/>
        </a:p>
      </dgm:t>
    </dgm:pt>
    <dgm:pt modelId="{AC89DF53-48AE-4ADB-B879-C7FCD009DE47}" type="pres">
      <dgm:prSet presAssocID="{B853144A-A5C3-414E-AE82-D10D7F36EAA6}" presName="Name0" presStyleCnt="0">
        <dgm:presLayoutVars>
          <dgm:chMax val="7"/>
          <dgm:dir/>
          <dgm:animLvl val="lvl"/>
          <dgm:resizeHandles val="exact"/>
        </dgm:presLayoutVars>
      </dgm:prSet>
      <dgm:spPr/>
      <dgm:t>
        <a:bodyPr/>
        <a:lstStyle/>
        <a:p>
          <a:endParaRPr lang="ru-RU"/>
        </a:p>
      </dgm:t>
    </dgm:pt>
    <dgm:pt modelId="{457F334A-D00E-453F-905A-2B8F00EA7185}" type="pres">
      <dgm:prSet presAssocID="{3C4F0912-426E-47B9-A5F8-4755567A3CA1}" presName="circle1" presStyleLbl="node1" presStyleIdx="0" presStyleCnt="1"/>
      <dgm:spPr/>
    </dgm:pt>
    <dgm:pt modelId="{98736A88-84F5-4028-A1E8-907B75B68689}" type="pres">
      <dgm:prSet presAssocID="{3C4F0912-426E-47B9-A5F8-4755567A3CA1}" presName="space" presStyleCnt="0"/>
      <dgm:spPr/>
    </dgm:pt>
    <dgm:pt modelId="{929BC2F6-EBBC-4C80-9067-BC29F4D064BA}" type="pres">
      <dgm:prSet presAssocID="{3C4F0912-426E-47B9-A5F8-4755567A3CA1}" presName="rect1" presStyleLbl="alignAcc1" presStyleIdx="0" presStyleCnt="1"/>
      <dgm:spPr/>
      <dgm:t>
        <a:bodyPr/>
        <a:lstStyle/>
        <a:p>
          <a:endParaRPr lang="ru-RU"/>
        </a:p>
      </dgm:t>
    </dgm:pt>
    <dgm:pt modelId="{7E38DB9B-FBCF-4BA6-A7E7-C14E7C3E25E4}" type="pres">
      <dgm:prSet presAssocID="{3C4F0912-426E-47B9-A5F8-4755567A3CA1}" presName="rect1ParTxNoCh" presStyleLbl="alignAcc1" presStyleIdx="0" presStyleCnt="1">
        <dgm:presLayoutVars>
          <dgm:chMax val="1"/>
          <dgm:bulletEnabled val="1"/>
        </dgm:presLayoutVars>
      </dgm:prSet>
      <dgm:spPr/>
      <dgm:t>
        <a:bodyPr/>
        <a:lstStyle/>
        <a:p>
          <a:endParaRPr lang="ru-RU"/>
        </a:p>
      </dgm:t>
    </dgm:pt>
  </dgm:ptLst>
  <dgm:cxnLst>
    <dgm:cxn modelId="{8E932909-83C8-487E-B269-216932014ABB}" type="presOf" srcId="{3C4F0912-426E-47B9-A5F8-4755567A3CA1}" destId="{929BC2F6-EBBC-4C80-9067-BC29F4D064BA}" srcOrd="0" destOrd="0" presId="urn:microsoft.com/office/officeart/2005/8/layout/target3"/>
    <dgm:cxn modelId="{07589620-8AE3-48D9-ABDE-958BBD90F29B}" srcId="{B853144A-A5C3-414E-AE82-D10D7F36EAA6}" destId="{3C4F0912-426E-47B9-A5F8-4755567A3CA1}" srcOrd="0" destOrd="0" parTransId="{F9ACD792-5220-4F7E-88BC-65F9AE9347C8}" sibTransId="{FEFEBE1A-6DAE-4DC6-B41D-EC7466FD3A26}"/>
    <dgm:cxn modelId="{6F991EDE-19C9-4DD6-A89A-EDB9C5200DDF}" type="presOf" srcId="{3C4F0912-426E-47B9-A5F8-4755567A3CA1}" destId="{7E38DB9B-FBCF-4BA6-A7E7-C14E7C3E25E4}" srcOrd="1" destOrd="0" presId="urn:microsoft.com/office/officeart/2005/8/layout/target3"/>
    <dgm:cxn modelId="{481CF32F-4674-4719-B0AC-615CF748D540}" type="presOf" srcId="{B853144A-A5C3-414E-AE82-D10D7F36EAA6}" destId="{AC89DF53-48AE-4ADB-B879-C7FCD009DE47}" srcOrd="0" destOrd="0" presId="urn:microsoft.com/office/officeart/2005/8/layout/target3"/>
    <dgm:cxn modelId="{EC16517C-9AC1-477D-AFD5-407A1528B347}" type="presParOf" srcId="{AC89DF53-48AE-4ADB-B879-C7FCD009DE47}" destId="{457F334A-D00E-453F-905A-2B8F00EA7185}" srcOrd="0" destOrd="0" presId="urn:microsoft.com/office/officeart/2005/8/layout/target3"/>
    <dgm:cxn modelId="{603F56BB-F21E-48DB-9B5F-AD342B91C548}" type="presParOf" srcId="{AC89DF53-48AE-4ADB-B879-C7FCD009DE47}" destId="{98736A88-84F5-4028-A1E8-907B75B68689}" srcOrd="1" destOrd="0" presId="urn:microsoft.com/office/officeart/2005/8/layout/target3"/>
    <dgm:cxn modelId="{56827A97-A0BE-4B2A-8FA8-C4615CD0D742}" type="presParOf" srcId="{AC89DF53-48AE-4ADB-B879-C7FCD009DE47}" destId="{929BC2F6-EBBC-4C80-9067-BC29F4D064BA}" srcOrd="2" destOrd="0" presId="urn:microsoft.com/office/officeart/2005/8/layout/target3"/>
    <dgm:cxn modelId="{B300288A-B841-4E92-95EB-5812DAEC6947}" type="presParOf" srcId="{AC89DF53-48AE-4ADB-B879-C7FCD009DE47}" destId="{7E38DB9B-FBCF-4BA6-A7E7-C14E7C3E25E4}"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CCE8B4-BEBB-4AD0-96D1-2C6423C1CEA2}">
      <dsp:nvSpPr>
        <dsp:cNvPr id="0" name=""/>
        <dsp:cNvSpPr/>
      </dsp:nvSpPr>
      <dsp:spPr>
        <a:xfrm>
          <a:off x="0" y="7033"/>
          <a:ext cx="8352928" cy="789750"/>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ru-RU" sz="2000" b="1" kern="1200" dirty="0" smtClean="0">
              <a:solidFill>
                <a:srgbClr val="FFFF00"/>
              </a:solidFill>
            </a:rPr>
            <a:t>Виды пенсий по государственному пенсионному обеспечению:</a:t>
          </a:r>
          <a:endParaRPr lang="ru-RU" sz="2000" kern="1200" dirty="0">
            <a:solidFill>
              <a:srgbClr val="FFFF00"/>
            </a:solidFill>
          </a:endParaRPr>
        </a:p>
      </dsp:txBody>
      <dsp:txXfrm>
        <a:off x="38552" y="45585"/>
        <a:ext cx="8275824" cy="712646"/>
      </dsp:txXfrm>
    </dsp:sp>
    <dsp:sp modelId="{F7D57C48-7129-43BF-9D26-B20691386B53}">
      <dsp:nvSpPr>
        <dsp:cNvPr id="0" name=""/>
        <dsp:cNvSpPr/>
      </dsp:nvSpPr>
      <dsp:spPr>
        <a:xfrm>
          <a:off x="0" y="868783"/>
          <a:ext cx="8352928" cy="789750"/>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ru-RU" sz="2000" kern="1200" smtClean="0"/>
            <a:t>1) пенсия за выслугу лет;</a:t>
          </a:r>
          <a:endParaRPr lang="ru-RU" sz="2000" kern="1200"/>
        </a:p>
      </dsp:txBody>
      <dsp:txXfrm>
        <a:off x="38552" y="907335"/>
        <a:ext cx="8275824" cy="712646"/>
      </dsp:txXfrm>
    </dsp:sp>
    <dsp:sp modelId="{372A0A08-C7C1-4513-9788-D090307C9D3C}">
      <dsp:nvSpPr>
        <dsp:cNvPr id="0" name=""/>
        <dsp:cNvSpPr/>
      </dsp:nvSpPr>
      <dsp:spPr>
        <a:xfrm>
          <a:off x="0" y="1730534"/>
          <a:ext cx="8352928" cy="789750"/>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ru-RU" sz="2000" kern="1200" smtClean="0"/>
            <a:t>2) пенсия по старости;</a:t>
          </a:r>
          <a:endParaRPr lang="ru-RU" sz="2000" kern="1200"/>
        </a:p>
      </dsp:txBody>
      <dsp:txXfrm>
        <a:off x="38552" y="1769086"/>
        <a:ext cx="8275824" cy="712646"/>
      </dsp:txXfrm>
    </dsp:sp>
    <dsp:sp modelId="{190F5898-7425-4928-A72B-1007EA0CF10F}">
      <dsp:nvSpPr>
        <dsp:cNvPr id="0" name=""/>
        <dsp:cNvSpPr/>
      </dsp:nvSpPr>
      <dsp:spPr>
        <a:xfrm>
          <a:off x="0" y="2592284"/>
          <a:ext cx="8352928" cy="789750"/>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ru-RU" sz="2000" kern="1200" smtClean="0"/>
            <a:t>3) пенсия по инвалидности;</a:t>
          </a:r>
          <a:endParaRPr lang="ru-RU" sz="2000" kern="1200"/>
        </a:p>
      </dsp:txBody>
      <dsp:txXfrm>
        <a:off x="38552" y="2630836"/>
        <a:ext cx="8275824" cy="712646"/>
      </dsp:txXfrm>
    </dsp:sp>
    <dsp:sp modelId="{1586B4D8-8008-441D-8F31-867FC6F24972}">
      <dsp:nvSpPr>
        <dsp:cNvPr id="0" name=""/>
        <dsp:cNvSpPr/>
      </dsp:nvSpPr>
      <dsp:spPr>
        <a:xfrm>
          <a:off x="0" y="3454034"/>
          <a:ext cx="8352928" cy="789750"/>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ru-RU" sz="2000" kern="1200" smtClean="0"/>
            <a:t>4) пенсия по случаю потери кормильца;</a:t>
          </a:r>
          <a:endParaRPr lang="ru-RU" sz="2000" kern="1200"/>
        </a:p>
      </dsp:txBody>
      <dsp:txXfrm>
        <a:off x="38552" y="3492586"/>
        <a:ext cx="8275824" cy="712646"/>
      </dsp:txXfrm>
    </dsp:sp>
    <dsp:sp modelId="{18AF49F2-6549-4F33-BB64-920D3DCED4F1}">
      <dsp:nvSpPr>
        <dsp:cNvPr id="0" name=""/>
        <dsp:cNvSpPr/>
      </dsp:nvSpPr>
      <dsp:spPr>
        <a:xfrm>
          <a:off x="0" y="4315784"/>
          <a:ext cx="8352928" cy="789750"/>
        </a:xfrm>
        <a:prstGeom prst="roundRect">
          <a:avLst/>
        </a:prstGeom>
        <a:blipFill rotWithShape="0">
          <a:blip xmlns:r="http://schemas.openxmlformats.org/officeDocument/2006/relationships" r:embed="rId1">
            <a:duotone>
              <a:schemeClr val="accent1">
                <a:hueOff val="0"/>
                <a:satOff val="0"/>
                <a:lumOff val="0"/>
                <a:alphaOff val="0"/>
                <a:shade val="40000"/>
              </a:schemeClr>
              <a:schemeClr val="accent1">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ru-RU" sz="2000" kern="1200" smtClean="0"/>
            <a:t>5) социальная пенсия.</a:t>
          </a:r>
          <a:endParaRPr lang="ru-RU" sz="2000" kern="1200"/>
        </a:p>
      </dsp:txBody>
      <dsp:txXfrm>
        <a:off x="38552" y="4354336"/>
        <a:ext cx="8275824" cy="7126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7F334A-D00E-453F-905A-2B8F00EA7185}">
      <dsp:nvSpPr>
        <dsp:cNvPr id="0" name=""/>
        <dsp:cNvSpPr/>
      </dsp:nvSpPr>
      <dsp:spPr>
        <a:xfrm>
          <a:off x="0" y="348138"/>
          <a:ext cx="4320480" cy="4320480"/>
        </a:xfrm>
        <a:prstGeom prst="pie">
          <a:avLst>
            <a:gd name="adj1" fmla="val 5400000"/>
            <a:gd name="adj2" fmla="val 1620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9BC2F6-EBBC-4C80-9067-BC29F4D064BA}">
      <dsp:nvSpPr>
        <dsp:cNvPr id="0" name=""/>
        <dsp:cNvSpPr/>
      </dsp:nvSpPr>
      <dsp:spPr>
        <a:xfrm>
          <a:off x="2160240" y="348139"/>
          <a:ext cx="5040559" cy="4320480"/>
        </a:xfrm>
        <a:prstGeom prst="rect">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ru-RU" sz="2400" b="1" kern="1200" dirty="0" smtClean="0"/>
            <a:t>Федеральные государственные гражданские служащие имеют право на одновременное получение пенсии за выслугу лет и доли страховой пенсии по старости, устанавливаемой к указанной пенсии за выслугу лет в соответствии с Федеральным законом "О страховых пенсиях".</a:t>
          </a:r>
          <a:endParaRPr lang="ru-RU" sz="2400" kern="1200" dirty="0"/>
        </a:p>
      </dsp:txBody>
      <dsp:txXfrm>
        <a:off x="2160240" y="348139"/>
        <a:ext cx="5040559" cy="43204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4FD502C-37C8-4396-BE20-1AF2039DCA6F}" type="datetimeFigureOut">
              <a:rPr lang="ru-RU"/>
              <a:pPr>
                <a:defRPr/>
              </a:pPr>
              <a:t>21.04.2015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56E1189-DA5B-47A1-8BC4-E0B5C6CDC5C9}" type="slidenum">
              <a:rPr lang="ru-RU"/>
              <a:pPr>
                <a:defRPr/>
              </a:pPr>
              <a:t>‹#›</a:t>
            </a:fld>
            <a:endParaRPr lang="ru-RU"/>
          </a:p>
        </p:txBody>
      </p:sp>
    </p:spTree>
    <p:extLst>
      <p:ext uri="{BB962C8B-B14F-4D97-AF65-F5344CB8AC3E}">
        <p14:creationId xmlns:p14="http://schemas.microsoft.com/office/powerpoint/2010/main" val="2655038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altLang="ru-RU"/>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altLang="ru-RU"/>
          </a:p>
        </p:txBody>
      </p:sp>
      <p:sp>
        <p:nvSpPr>
          <p:cNvPr id="1136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noProof="0" smtClean="0"/>
              <a:t>Образец текста</a:t>
            </a:r>
          </a:p>
          <a:p>
            <a:pPr lvl="1"/>
            <a:r>
              <a:rPr lang="ru-RU" altLang="ru-RU" noProof="0" smtClean="0"/>
              <a:t>Второй уровень</a:t>
            </a:r>
          </a:p>
          <a:p>
            <a:pPr lvl="2"/>
            <a:r>
              <a:rPr lang="ru-RU" altLang="ru-RU" noProof="0" smtClean="0"/>
              <a:t>Третий уровень</a:t>
            </a:r>
          </a:p>
          <a:p>
            <a:pPr lvl="3"/>
            <a:r>
              <a:rPr lang="ru-RU" altLang="ru-RU" noProof="0" smtClean="0"/>
              <a:t>Четвертый уровень</a:t>
            </a:r>
          </a:p>
          <a:p>
            <a:pPr lvl="4"/>
            <a:r>
              <a:rPr lang="ru-RU" altLang="ru-RU" noProof="0" smtClean="0"/>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lt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08260A9-3E17-4ACA-B9D0-67F71113FFB5}" type="slidenum">
              <a:rPr lang="ru-RU" altLang="ru-RU"/>
              <a:pPr>
                <a:defRPr/>
              </a:pPr>
              <a:t>‹#›</a:t>
            </a:fld>
            <a:endParaRPr lang="ru-RU" altLang="ru-RU"/>
          </a:p>
        </p:txBody>
      </p:sp>
    </p:spTree>
    <p:extLst>
      <p:ext uri="{BB962C8B-B14F-4D97-AF65-F5344CB8AC3E}">
        <p14:creationId xmlns:p14="http://schemas.microsoft.com/office/powerpoint/2010/main" val="60234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1</a:t>
            </a:fld>
            <a:endParaRPr lang="ru-RU" altLang="ru-RU"/>
          </a:p>
        </p:txBody>
      </p:sp>
    </p:spTree>
    <p:extLst>
      <p:ext uri="{BB962C8B-B14F-4D97-AF65-F5344CB8AC3E}">
        <p14:creationId xmlns:p14="http://schemas.microsoft.com/office/powerpoint/2010/main" val="1159758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2</a:t>
            </a:fld>
            <a:endParaRPr lang="ru-RU" altLang="ru-RU"/>
          </a:p>
        </p:txBody>
      </p:sp>
    </p:spTree>
    <p:extLst>
      <p:ext uri="{BB962C8B-B14F-4D97-AF65-F5344CB8AC3E}">
        <p14:creationId xmlns:p14="http://schemas.microsoft.com/office/powerpoint/2010/main" val="3135856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3</a:t>
            </a:fld>
            <a:endParaRPr lang="ru-RU" altLang="ru-RU"/>
          </a:p>
        </p:txBody>
      </p:sp>
    </p:spTree>
    <p:extLst>
      <p:ext uri="{BB962C8B-B14F-4D97-AF65-F5344CB8AC3E}">
        <p14:creationId xmlns:p14="http://schemas.microsoft.com/office/powerpoint/2010/main" val="745823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28</a:t>
            </a:fld>
            <a:endParaRPr lang="ru-RU" altLang="ru-RU"/>
          </a:p>
        </p:txBody>
      </p:sp>
    </p:spTree>
    <p:extLst>
      <p:ext uri="{BB962C8B-B14F-4D97-AF65-F5344CB8AC3E}">
        <p14:creationId xmlns:p14="http://schemas.microsoft.com/office/powerpoint/2010/main" val="745823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56</a:t>
            </a:fld>
            <a:endParaRPr lang="ru-RU" altLang="ru-RU"/>
          </a:p>
        </p:txBody>
      </p:sp>
    </p:spTree>
    <p:extLst>
      <p:ext uri="{BB962C8B-B14F-4D97-AF65-F5344CB8AC3E}">
        <p14:creationId xmlns:p14="http://schemas.microsoft.com/office/powerpoint/2010/main" val="745823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66</a:t>
            </a:fld>
            <a:endParaRPr lang="ru-RU" altLang="ru-RU"/>
          </a:p>
        </p:txBody>
      </p:sp>
    </p:spTree>
    <p:extLst>
      <p:ext uri="{BB962C8B-B14F-4D97-AF65-F5344CB8AC3E}">
        <p14:creationId xmlns:p14="http://schemas.microsoft.com/office/powerpoint/2010/main" val="1612664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6350"/>
            <a:ext cx="9140825" cy="6851650"/>
            <a:chOff x="0" y="4"/>
            <a:chExt cx="5758" cy="4316"/>
          </a:xfrm>
        </p:grpSpPr>
        <p:grpSp>
          <p:nvGrpSpPr>
            <p:cNvPr id="5" name="Group 3"/>
            <p:cNvGrpSpPr>
              <a:grpSpLocks/>
            </p:cNvGrpSpPr>
            <p:nvPr/>
          </p:nvGrpSpPr>
          <p:grpSpPr bwMode="auto">
            <a:xfrm>
              <a:off x="0" y="1161"/>
              <a:ext cx="5758" cy="3159"/>
              <a:chOff x="0" y="1161"/>
              <a:chExt cx="5758" cy="3159"/>
            </a:xfrm>
          </p:grpSpPr>
          <p:sp>
            <p:nvSpPr>
              <p:cNvPr id="16" name="Freeform 4"/>
              <p:cNvSpPr>
                <a:spLocks/>
              </p:cNvSpPr>
              <p:nvPr/>
            </p:nvSpPr>
            <p:spPr bwMode="hidden">
              <a:xfrm>
                <a:off x="558" y="1161"/>
                <a:ext cx="5200" cy="3159"/>
              </a:xfrm>
              <a:custGeom>
                <a:avLst/>
                <a:gdLst>
                  <a:gd name="T0" fmla="*/ 0 w 5184"/>
                  <a:gd name="T1" fmla="*/ 3159 h 3159"/>
                  <a:gd name="T2" fmla="*/ 5264 w 5184"/>
                  <a:gd name="T3" fmla="*/ 3159 h 3159"/>
                  <a:gd name="T4" fmla="*/ 526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7" name="Freeform 5"/>
              <p:cNvSpPr>
                <a:spLocks/>
              </p:cNvSpPr>
              <p:nvPr/>
            </p:nvSpPr>
            <p:spPr bwMode="hidden">
              <a:xfrm>
                <a:off x="0" y="1161"/>
                <a:ext cx="558" cy="3159"/>
              </a:xfrm>
              <a:custGeom>
                <a:avLst/>
                <a:gdLst>
                  <a:gd name="T0" fmla="*/ 0 w 556"/>
                  <a:gd name="T1" fmla="*/ 0 h 3159"/>
                  <a:gd name="T2" fmla="*/ 0 w 556"/>
                  <a:gd name="T3" fmla="*/ 3159 h 3159"/>
                  <a:gd name="T4" fmla="*/ 566 w 556"/>
                  <a:gd name="T5" fmla="*/ 3159 h 3159"/>
                  <a:gd name="T6" fmla="*/ 56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6" name="Freeform 6"/>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sp>
          <p:nvSpPr>
            <p:cNvPr id="7" name="Freeform 7"/>
            <p:cNvSpPr>
              <a:spLocks/>
            </p:cNvSpPr>
            <p:nvPr/>
          </p:nvSpPr>
          <p:spPr bwMode="ltGray">
            <a:xfrm>
              <a:off x="767" y="1155"/>
              <a:ext cx="252" cy="12"/>
            </a:xfrm>
            <a:custGeom>
              <a:avLst/>
              <a:gdLst>
                <a:gd name="T0" fmla="*/ 256 w 251"/>
                <a:gd name="T1" fmla="*/ 0 h 12"/>
                <a:gd name="T2" fmla="*/ 0 w 251"/>
                <a:gd name="T3" fmla="*/ 0 h 12"/>
                <a:gd name="T4" fmla="*/ 0 w 251"/>
                <a:gd name="T5" fmla="*/ 12 h 12"/>
                <a:gd name="T6" fmla="*/ 256 w 251"/>
                <a:gd name="T7" fmla="*/ 12 h 12"/>
                <a:gd name="T8" fmla="*/ 256 w 251"/>
                <a:gd name="T9" fmla="*/ 0 h 12"/>
                <a:gd name="T10" fmla="*/ 256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8"/>
            <p:cNvSpPr>
              <a:spLocks/>
            </p:cNvSpPr>
            <p:nvPr/>
          </p:nvSpPr>
          <p:spPr bwMode="ltGray">
            <a:xfrm>
              <a:off x="0" y="1155"/>
              <a:ext cx="351" cy="12"/>
            </a:xfrm>
            <a:custGeom>
              <a:avLst/>
              <a:gdLst>
                <a:gd name="T0" fmla="*/ 0 w 251"/>
                <a:gd name="T1" fmla="*/ 0 h 12"/>
                <a:gd name="T2" fmla="*/ 0 w 251"/>
                <a:gd name="T3" fmla="*/ 12 h 12"/>
                <a:gd name="T4" fmla="*/ 1344 w 251"/>
                <a:gd name="T5" fmla="*/ 12 h 12"/>
                <a:gd name="T6" fmla="*/ 134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9" name="Group 9"/>
            <p:cNvGrpSpPr>
              <a:grpSpLocks/>
            </p:cNvGrpSpPr>
            <p:nvPr/>
          </p:nvGrpSpPr>
          <p:grpSpPr bwMode="auto">
            <a:xfrm>
              <a:off x="348" y="4"/>
              <a:ext cx="5410" cy="4316"/>
              <a:chOff x="348" y="4"/>
              <a:chExt cx="5410" cy="4316"/>
            </a:xfrm>
          </p:grpSpPr>
          <p:sp>
            <p:nvSpPr>
              <p:cNvPr id="10" name="Freeform 10"/>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 name="Freeform 11"/>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12"/>
              <p:cNvSpPr>
                <a:spLocks/>
              </p:cNvSpPr>
              <p:nvPr/>
            </p:nvSpPr>
            <p:spPr bwMode="ltGray">
              <a:xfrm>
                <a:off x="1019" y="1155"/>
                <a:ext cx="4739" cy="12"/>
              </a:xfrm>
              <a:custGeom>
                <a:avLst/>
                <a:gdLst>
                  <a:gd name="T0" fmla="*/ 4799 w 4724"/>
                  <a:gd name="T1" fmla="*/ 0 h 12"/>
                  <a:gd name="T2" fmla="*/ 0 w 4724"/>
                  <a:gd name="T3" fmla="*/ 0 h 12"/>
                  <a:gd name="T4" fmla="*/ 0 w 4724"/>
                  <a:gd name="T5" fmla="*/ 12 h 12"/>
                  <a:gd name="T6" fmla="*/ 4799 w 4724"/>
                  <a:gd name="T7" fmla="*/ 12 h 12"/>
                  <a:gd name="T8" fmla="*/ 4799 w 4724"/>
                  <a:gd name="T9" fmla="*/ 0 h 12"/>
                  <a:gd name="T10" fmla="*/ 479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 name="Freeform 13"/>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4" name="Freeform 14"/>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5" name="Freeform 15"/>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grpSp>
      <p:sp>
        <p:nvSpPr>
          <p:cNvPr id="135184" name="Rectangle 16"/>
          <p:cNvSpPr>
            <a:spLocks noGrp="1" noChangeArrowheads="1"/>
          </p:cNvSpPr>
          <p:nvPr>
            <p:ph type="ctrTitle" sz="quarter"/>
          </p:nvPr>
        </p:nvSpPr>
        <p:spPr>
          <a:xfrm>
            <a:off x="1066800" y="1997075"/>
            <a:ext cx="7086600" cy="1431925"/>
          </a:xfrm>
        </p:spPr>
        <p:txBody>
          <a:bodyPr anchor="b"/>
          <a:lstStyle>
            <a:lvl1pPr>
              <a:defRPr/>
            </a:lvl1pPr>
          </a:lstStyle>
          <a:p>
            <a:pPr lvl="0"/>
            <a:r>
              <a:rPr lang="ru-RU" altLang="ru-RU" noProof="0" smtClean="0"/>
              <a:t>Образец заголовка</a:t>
            </a:r>
          </a:p>
        </p:txBody>
      </p:sp>
      <p:sp>
        <p:nvSpPr>
          <p:cNvPr id="135185"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pPr lvl="0"/>
            <a:r>
              <a:rPr lang="ru-RU" altLang="ru-RU" noProof="0" smtClean="0"/>
              <a:t>Образец подзаголовка</a:t>
            </a:r>
          </a:p>
        </p:txBody>
      </p:sp>
      <p:sp>
        <p:nvSpPr>
          <p:cNvPr id="18" name="Rectangle 18"/>
          <p:cNvSpPr>
            <a:spLocks noGrp="1" noChangeArrowheads="1"/>
          </p:cNvSpPr>
          <p:nvPr>
            <p:ph type="dt" sz="quarter" idx="10"/>
          </p:nvPr>
        </p:nvSpPr>
        <p:spPr/>
        <p:txBody>
          <a:bodyPr/>
          <a:lstStyle>
            <a:lvl1pPr>
              <a:defRPr/>
            </a:lvl1pPr>
          </a:lstStyle>
          <a:p>
            <a:pPr>
              <a:defRPr/>
            </a:pPr>
            <a:fld id="{3085C180-7849-434A-A669-ACA77ACC8903}" type="datetime1">
              <a:rPr lang="ru-RU" altLang="ru-RU"/>
              <a:pPr>
                <a:defRPr/>
              </a:pPr>
              <a:t>21.04.2015</a:t>
            </a:fld>
            <a:endParaRPr lang="ru-RU" altLang="ru-RU"/>
          </a:p>
        </p:txBody>
      </p:sp>
      <p:sp>
        <p:nvSpPr>
          <p:cNvPr id="19" name="Rectangle 19"/>
          <p:cNvSpPr>
            <a:spLocks noGrp="1" noChangeArrowheads="1"/>
          </p:cNvSpPr>
          <p:nvPr>
            <p:ph type="ftr" sz="quarter" idx="11"/>
          </p:nvPr>
        </p:nvSpPr>
        <p:spPr>
          <a:xfrm>
            <a:off x="3352800" y="6248400"/>
            <a:ext cx="2895600" cy="457200"/>
          </a:xfrm>
        </p:spPr>
        <p:txBody>
          <a:bodyPr/>
          <a:lstStyle>
            <a:lvl1pPr>
              <a:defRPr/>
            </a:lvl1pPr>
          </a:lstStyle>
          <a:p>
            <a:pPr>
              <a:defRPr/>
            </a:pPr>
            <a:endParaRPr lang="ru-RU" altLang="ru-RU"/>
          </a:p>
        </p:txBody>
      </p:sp>
      <p:sp>
        <p:nvSpPr>
          <p:cNvPr id="20" name="Rectangle 20"/>
          <p:cNvSpPr>
            <a:spLocks noGrp="1" noChangeArrowheads="1"/>
          </p:cNvSpPr>
          <p:nvPr>
            <p:ph type="sldNum" sz="quarter" idx="12"/>
          </p:nvPr>
        </p:nvSpPr>
        <p:spPr/>
        <p:txBody>
          <a:bodyPr/>
          <a:lstStyle>
            <a:lvl1pPr>
              <a:defRPr/>
            </a:lvl1pPr>
          </a:lstStyle>
          <a:p>
            <a:pPr>
              <a:defRPr/>
            </a:pPr>
            <a:fld id="{64B75554-0CB9-4F42-A183-DD773225999A}" type="slidenum">
              <a:rPr lang="ru-RU" altLang="ru-RU"/>
              <a:pPr>
                <a:defRPr/>
              </a:pPr>
              <a:t>‹#›</a:t>
            </a:fld>
            <a:endParaRPr lang="ru-RU" altLang="ru-RU"/>
          </a:p>
        </p:txBody>
      </p:sp>
    </p:spTree>
    <p:extLst>
      <p:ext uri="{BB962C8B-B14F-4D97-AF65-F5344CB8AC3E}">
        <p14:creationId xmlns:p14="http://schemas.microsoft.com/office/powerpoint/2010/main" val="25725326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B3EC7F3D-6E3B-4F75-AFBF-17BE89F866A4}" type="datetime1">
              <a:rPr lang="ru-RU" altLang="ru-RU"/>
              <a:pPr>
                <a:defRPr/>
              </a:pPr>
              <a:t>21.04.2015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65A431FF-D6C5-4C95-85BE-259EC2EC98E8}" type="slidenum">
              <a:rPr lang="ru-RU" altLang="ru-RU"/>
              <a:pPr>
                <a:defRPr/>
              </a:pPr>
              <a:t>‹#›</a:t>
            </a:fld>
            <a:endParaRPr lang="ru-RU" altLang="ru-RU"/>
          </a:p>
        </p:txBody>
      </p:sp>
    </p:spTree>
    <p:extLst>
      <p:ext uri="{BB962C8B-B14F-4D97-AF65-F5344CB8AC3E}">
        <p14:creationId xmlns:p14="http://schemas.microsoft.com/office/powerpoint/2010/main" val="27272346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7"/>
          <p:cNvSpPr>
            <a:spLocks noGrp="1" noChangeArrowheads="1"/>
          </p:cNvSpPr>
          <p:nvPr>
            <p:ph type="dt" sz="half" idx="10"/>
          </p:nvPr>
        </p:nvSpPr>
        <p:spPr>
          <a:ln/>
        </p:spPr>
        <p:txBody>
          <a:bodyPr/>
          <a:lstStyle>
            <a:lvl1pPr>
              <a:defRPr/>
            </a:lvl1pPr>
          </a:lstStyle>
          <a:p>
            <a:pPr>
              <a:defRPr/>
            </a:pPr>
            <a:fld id="{FE1C5D5D-A2B5-4D69-A413-7320CFA8E190}" type="datetime1">
              <a:rPr lang="ru-RU" altLang="ru-RU"/>
              <a:pPr>
                <a:defRPr/>
              </a:pPr>
              <a:t>21.04.2015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945DA011-E930-4BDC-9BBD-0C17AD09469E}" type="slidenum">
              <a:rPr lang="ru-RU" altLang="ru-RU"/>
              <a:pPr>
                <a:defRPr/>
              </a:pPr>
              <a:t>‹#›</a:t>
            </a:fld>
            <a:endParaRPr lang="ru-RU" altLang="ru-RU"/>
          </a:p>
        </p:txBody>
      </p:sp>
    </p:spTree>
    <p:extLst>
      <p:ext uri="{BB962C8B-B14F-4D97-AF65-F5344CB8AC3E}">
        <p14:creationId xmlns:p14="http://schemas.microsoft.com/office/powerpoint/2010/main" val="3559633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fld id="{13D13E2E-DB56-4FFE-A32D-6CFBD3ED9699}" type="datetime1">
              <a:rPr lang="ru-RU" altLang="ru-RU"/>
              <a:pPr>
                <a:defRPr/>
              </a:pPr>
              <a:t>21.04.2015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32973A06-D50F-4249-ADC0-92233E2C83B3}" type="slidenum">
              <a:rPr lang="ru-RU" altLang="ru-RU"/>
              <a:pPr>
                <a:defRPr/>
              </a:pPr>
              <a:t>‹#›</a:t>
            </a:fld>
            <a:endParaRPr lang="ru-RU" altLang="ru-RU"/>
          </a:p>
        </p:txBody>
      </p:sp>
    </p:spTree>
    <p:extLst>
      <p:ext uri="{BB962C8B-B14F-4D97-AF65-F5344CB8AC3E}">
        <p14:creationId xmlns:p14="http://schemas.microsoft.com/office/powerpoint/2010/main" val="4855825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7"/>
          <p:cNvSpPr>
            <a:spLocks noGrp="1" noChangeArrowheads="1"/>
          </p:cNvSpPr>
          <p:nvPr>
            <p:ph type="dt" sz="half" idx="10"/>
          </p:nvPr>
        </p:nvSpPr>
        <p:spPr>
          <a:ln/>
        </p:spPr>
        <p:txBody>
          <a:bodyPr/>
          <a:lstStyle>
            <a:lvl1pPr>
              <a:defRPr/>
            </a:lvl1pPr>
          </a:lstStyle>
          <a:p>
            <a:pPr>
              <a:defRPr/>
            </a:pPr>
            <a:fld id="{087717FD-0E0D-430D-AE25-CF021519157F}" type="datetime1">
              <a:rPr lang="ru-RU" altLang="ru-RU"/>
              <a:pPr>
                <a:defRPr/>
              </a:pPr>
              <a:t>21.04.2015</a:t>
            </a:fld>
            <a:endParaRPr lang="ru-RU" altLang="ru-RU"/>
          </a:p>
        </p:txBody>
      </p:sp>
      <p:sp>
        <p:nvSpPr>
          <p:cNvPr id="8"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9" name="Rectangle 19"/>
          <p:cNvSpPr>
            <a:spLocks noGrp="1" noChangeArrowheads="1"/>
          </p:cNvSpPr>
          <p:nvPr>
            <p:ph type="sldNum" sz="quarter" idx="12"/>
          </p:nvPr>
        </p:nvSpPr>
        <p:spPr>
          <a:ln/>
        </p:spPr>
        <p:txBody>
          <a:bodyPr/>
          <a:lstStyle>
            <a:lvl1pPr>
              <a:defRPr/>
            </a:lvl1pPr>
          </a:lstStyle>
          <a:p>
            <a:pPr>
              <a:defRPr/>
            </a:pPr>
            <a:fld id="{23153D7E-1A31-4183-BA21-1C3EFE19F229}" type="slidenum">
              <a:rPr lang="ru-RU" altLang="ru-RU"/>
              <a:pPr>
                <a:defRPr/>
              </a:pPr>
              <a:t>‹#›</a:t>
            </a:fld>
            <a:endParaRPr lang="ru-RU" altLang="ru-RU"/>
          </a:p>
        </p:txBody>
      </p:sp>
    </p:spTree>
    <p:extLst>
      <p:ext uri="{BB962C8B-B14F-4D97-AF65-F5344CB8AC3E}">
        <p14:creationId xmlns:p14="http://schemas.microsoft.com/office/powerpoint/2010/main" val="2795530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7"/>
          <p:cNvSpPr>
            <a:spLocks noGrp="1" noChangeArrowheads="1"/>
          </p:cNvSpPr>
          <p:nvPr>
            <p:ph type="dt" sz="half" idx="10"/>
          </p:nvPr>
        </p:nvSpPr>
        <p:spPr>
          <a:ln/>
        </p:spPr>
        <p:txBody>
          <a:bodyPr/>
          <a:lstStyle>
            <a:lvl1pPr>
              <a:defRPr/>
            </a:lvl1pPr>
          </a:lstStyle>
          <a:p>
            <a:pPr>
              <a:defRPr/>
            </a:pPr>
            <a:fld id="{C483414E-78E1-48AA-938A-AD9E1320630E}" type="datetime1">
              <a:rPr lang="ru-RU" altLang="ru-RU"/>
              <a:pPr>
                <a:defRPr/>
              </a:pPr>
              <a:t>21.04.2015</a:t>
            </a:fld>
            <a:endParaRPr lang="ru-RU" altLang="ru-RU"/>
          </a:p>
        </p:txBody>
      </p:sp>
      <p:sp>
        <p:nvSpPr>
          <p:cNvPr id="4"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5" name="Rectangle 19"/>
          <p:cNvSpPr>
            <a:spLocks noGrp="1" noChangeArrowheads="1"/>
          </p:cNvSpPr>
          <p:nvPr>
            <p:ph type="sldNum" sz="quarter" idx="12"/>
          </p:nvPr>
        </p:nvSpPr>
        <p:spPr>
          <a:ln/>
        </p:spPr>
        <p:txBody>
          <a:bodyPr/>
          <a:lstStyle>
            <a:lvl1pPr>
              <a:defRPr/>
            </a:lvl1pPr>
          </a:lstStyle>
          <a:p>
            <a:pPr>
              <a:defRPr/>
            </a:pPr>
            <a:fld id="{DD619CF1-1D6F-460D-BE79-7E2402FB7C6A}" type="slidenum">
              <a:rPr lang="ru-RU" altLang="ru-RU"/>
              <a:pPr>
                <a:defRPr/>
              </a:pPr>
              <a:t>‹#›</a:t>
            </a:fld>
            <a:endParaRPr lang="ru-RU" altLang="ru-RU"/>
          </a:p>
        </p:txBody>
      </p:sp>
    </p:spTree>
    <p:extLst>
      <p:ext uri="{BB962C8B-B14F-4D97-AF65-F5344CB8AC3E}">
        <p14:creationId xmlns:p14="http://schemas.microsoft.com/office/powerpoint/2010/main" val="292530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fld id="{BA3CF16C-4296-4757-99B9-8F6E4782566F}" type="datetime1">
              <a:rPr lang="ru-RU" altLang="ru-RU"/>
              <a:pPr>
                <a:defRPr/>
              </a:pPr>
              <a:t>21.04.2015</a:t>
            </a:fld>
            <a:endParaRPr lang="ru-RU" altLang="ru-RU"/>
          </a:p>
        </p:txBody>
      </p:sp>
      <p:sp>
        <p:nvSpPr>
          <p:cNvPr id="3"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4" name="Rectangle 19"/>
          <p:cNvSpPr>
            <a:spLocks noGrp="1" noChangeArrowheads="1"/>
          </p:cNvSpPr>
          <p:nvPr>
            <p:ph type="sldNum" sz="quarter" idx="12"/>
          </p:nvPr>
        </p:nvSpPr>
        <p:spPr>
          <a:ln/>
        </p:spPr>
        <p:txBody>
          <a:bodyPr/>
          <a:lstStyle>
            <a:lvl1pPr>
              <a:defRPr/>
            </a:lvl1pPr>
          </a:lstStyle>
          <a:p>
            <a:pPr>
              <a:defRPr/>
            </a:pPr>
            <a:fld id="{AD3994BC-2096-41C6-925C-F4DC585344CC}" type="slidenum">
              <a:rPr lang="ru-RU" altLang="ru-RU"/>
              <a:pPr>
                <a:defRPr/>
              </a:pPr>
              <a:t>‹#›</a:t>
            </a:fld>
            <a:endParaRPr lang="ru-RU" altLang="ru-RU"/>
          </a:p>
        </p:txBody>
      </p:sp>
    </p:spTree>
    <p:extLst>
      <p:ext uri="{BB962C8B-B14F-4D97-AF65-F5344CB8AC3E}">
        <p14:creationId xmlns:p14="http://schemas.microsoft.com/office/powerpoint/2010/main" val="10195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fld id="{99C74FF4-CF71-4AC8-A3A4-61B3BFFDF875}" type="datetime1">
              <a:rPr lang="ru-RU" altLang="ru-RU"/>
              <a:pPr>
                <a:defRPr/>
              </a:pPr>
              <a:t>21.04.2015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A5E1DA75-D31D-430B-8067-44FF920A589D}" type="slidenum">
              <a:rPr lang="ru-RU" altLang="ru-RU"/>
              <a:pPr>
                <a:defRPr/>
              </a:pPr>
              <a:t>‹#›</a:t>
            </a:fld>
            <a:endParaRPr lang="ru-RU" altLang="ru-RU"/>
          </a:p>
        </p:txBody>
      </p:sp>
    </p:spTree>
    <p:extLst>
      <p:ext uri="{BB962C8B-B14F-4D97-AF65-F5344CB8AC3E}">
        <p14:creationId xmlns:p14="http://schemas.microsoft.com/office/powerpoint/2010/main" val="3562039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fld id="{F76EBC1C-5AD2-4022-9F53-4BAE8A47C85A}" type="datetime1">
              <a:rPr lang="ru-RU" altLang="ru-RU"/>
              <a:pPr>
                <a:defRPr/>
              </a:pPr>
              <a:t>21.04.2015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06A84B9E-2C34-4114-A037-9BAEB6B591E9}" type="slidenum">
              <a:rPr lang="ru-RU" altLang="ru-RU"/>
              <a:pPr>
                <a:defRPr/>
              </a:pPr>
              <a:t>‹#›</a:t>
            </a:fld>
            <a:endParaRPr lang="ru-RU" altLang="ru-RU"/>
          </a:p>
        </p:txBody>
      </p:sp>
    </p:spTree>
    <p:extLst>
      <p:ext uri="{BB962C8B-B14F-4D97-AF65-F5344CB8AC3E}">
        <p14:creationId xmlns:p14="http://schemas.microsoft.com/office/powerpoint/2010/main" val="3831641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B480718D-E263-465D-A50E-95603FA7C54D}" type="datetime1">
              <a:rPr lang="ru-RU" altLang="ru-RU"/>
              <a:pPr>
                <a:defRPr/>
              </a:pPr>
              <a:t>21.04.2015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F1A4B18D-5C56-44E0-BEF5-D706B68AA163}" type="slidenum">
              <a:rPr lang="ru-RU" altLang="ru-RU"/>
              <a:pPr>
                <a:defRPr/>
              </a:pPr>
              <a:t>‹#›</a:t>
            </a:fld>
            <a:endParaRPr lang="ru-RU" altLang="ru-RU"/>
          </a:p>
        </p:txBody>
      </p:sp>
    </p:spTree>
    <p:extLst>
      <p:ext uri="{BB962C8B-B14F-4D97-AF65-F5344CB8AC3E}">
        <p14:creationId xmlns:p14="http://schemas.microsoft.com/office/powerpoint/2010/main" val="4111790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24650" y="304800"/>
            <a:ext cx="1885950" cy="5791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066800" y="304800"/>
            <a:ext cx="5505450" cy="5791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FD853114-6D27-4EBE-A979-1870256C5E3C}" type="datetime1">
              <a:rPr lang="ru-RU" altLang="ru-RU"/>
              <a:pPr>
                <a:defRPr/>
              </a:pPr>
              <a:t>21.04.2015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DA2ADFCD-A6F0-4892-ABB9-0CD44F26B173}" type="slidenum">
              <a:rPr lang="ru-RU" altLang="ru-RU"/>
              <a:pPr>
                <a:defRPr/>
              </a:pPr>
              <a:t>‹#›</a:t>
            </a:fld>
            <a:endParaRPr lang="ru-RU" altLang="ru-RU"/>
          </a:p>
        </p:txBody>
      </p:sp>
    </p:spTree>
    <p:extLst>
      <p:ext uri="{BB962C8B-B14F-4D97-AF65-F5344CB8AC3E}">
        <p14:creationId xmlns:p14="http://schemas.microsoft.com/office/powerpoint/2010/main" val="2518421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304800"/>
            <a:ext cx="7543800" cy="14319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0668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49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fld id="{56DEDFDD-0F97-44EB-839A-E2549404635C}" type="datetime1">
              <a:rPr lang="ru-RU" altLang="ru-RU"/>
              <a:pPr>
                <a:defRPr/>
              </a:pPr>
              <a:t>21.04.2015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4D06F7E4-A8E5-483B-8B7B-C488D83ADC1E}" type="slidenum">
              <a:rPr lang="ru-RU" altLang="ru-RU"/>
              <a:pPr>
                <a:defRPr/>
              </a:pPr>
              <a:t>‹#›</a:t>
            </a:fld>
            <a:endParaRPr lang="ru-RU" altLang="ru-RU"/>
          </a:p>
        </p:txBody>
      </p:sp>
    </p:spTree>
    <p:extLst>
      <p:ext uri="{BB962C8B-B14F-4D97-AF65-F5344CB8AC3E}">
        <p14:creationId xmlns:p14="http://schemas.microsoft.com/office/powerpoint/2010/main" val="38421453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6350"/>
            <a:ext cx="9140825" cy="6851650"/>
            <a:chOff x="0" y="4"/>
            <a:chExt cx="5758" cy="4316"/>
          </a:xfrm>
        </p:grpSpPr>
        <p:sp>
          <p:nvSpPr>
            <p:cNvPr id="1032" name="Freeform 3"/>
            <p:cNvSpPr>
              <a:spLocks/>
            </p:cNvSpPr>
            <p:nvPr/>
          </p:nvSpPr>
          <p:spPr bwMode="hidden">
            <a:xfrm>
              <a:off x="558" y="1161"/>
              <a:ext cx="5200" cy="3159"/>
            </a:xfrm>
            <a:custGeom>
              <a:avLst/>
              <a:gdLst>
                <a:gd name="T0" fmla="*/ 0 w 5184"/>
                <a:gd name="T1" fmla="*/ 3159 h 3159"/>
                <a:gd name="T2" fmla="*/ 5264 w 5184"/>
                <a:gd name="T3" fmla="*/ 3159 h 3159"/>
                <a:gd name="T4" fmla="*/ 526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3" name="Freeform 4"/>
            <p:cNvSpPr>
              <a:spLocks/>
            </p:cNvSpPr>
            <p:nvPr/>
          </p:nvSpPr>
          <p:spPr bwMode="hidden">
            <a:xfrm>
              <a:off x="0" y="1161"/>
              <a:ext cx="558" cy="3159"/>
            </a:xfrm>
            <a:custGeom>
              <a:avLst/>
              <a:gdLst>
                <a:gd name="T0" fmla="*/ 0 w 556"/>
                <a:gd name="T1" fmla="*/ 0 h 3159"/>
                <a:gd name="T2" fmla="*/ 0 w 556"/>
                <a:gd name="T3" fmla="*/ 3159 h 3159"/>
                <a:gd name="T4" fmla="*/ 566 w 556"/>
                <a:gd name="T5" fmla="*/ 3159 h 3159"/>
                <a:gd name="T6" fmla="*/ 56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1034" name="Group 5"/>
            <p:cNvGrpSpPr>
              <a:grpSpLocks/>
            </p:cNvGrpSpPr>
            <p:nvPr userDrawn="1"/>
          </p:nvGrpSpPr>
          <p:grpSpPr bwMode="auto">
            <a:xfrm>
              <a:off x="0" y="4"/>
              <a:ext cx="5758" cy="4316"/>
              <a:chOff x="0" y="4"/>
              <a:chExt cx="5758" cy="4316"/>
            </a:xfrm>
          </p:grpSpPr>
          <p:sp>
            <p:nvSpPr>
              <p:cNvPr id="1035" name="Freeform 6"/>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6" name="Freeform 7"/>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7" name="Freeform 8"/>
              <p:cNvSpPr>
                <a:spLocks/>
              </p:cNvSpPr>
              <p:nvPr/>
            </p:nvSpPr>
            <p:spPr bwMode="ltGray">
              <a:xfrm>
                <a:off x="1019" y="1155"/>
                <a:ext cx="4739" cy="12"/>
              </a:xfrm>
              <a:custGeom>
                <a:avLst/>
                <a:gdLst>
                  <a:gd name="T0" fmla="*/ 4799 w 4724"/>
                  <a:gd name="T1" fmla="*/ 0 h 12"/>
                  <a:gd name="T2" fmla="*/ 0 w 4724"/>
                  <a:gd name="T3" fmla="*/ 0 h 12"/>
                  <a:gd name="T4" fmla="*/ 0 w 4724"/>
                  <a:gd name="T5" fmla="*/ 12 h 12"/>
                  <a:gd name="T6" fmla="*/ 4799 w 4724"/>
                  <a:gd name="T7" fmla="*/ 12 h 12"/>
                  <a:gd name="T8" fmla="*/ 4799 w 4724"/>
                  <a:gd name="T9" fmla="*/ 0 h 12"/>
                  <a:gd name="T10" fmla="*/ 479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8" name="Freeform 9"/>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9" name="Freeform 10"/>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4155" name="Freeform 11"/>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sp>
            <p:nvSpPr>
              <p:cNvPr id="1041" name="Freeform 12"/>
              <p:cNvSpPr>
                <a:spLocks/>
              </p:cNvSpPr>
              <p:nvPr/>
            </p:nvSpPr>
            <p:spPr bwMode="ltGray">
              <a:xfrm>
                <a:off x="0" y="1155"/>
                <a:ext cx="351" cy="12"/>
              </a:xfrm>
              <a:custGeom>
                <a:avLst/>
                <a:gdLst>
                  <a:gd name="T0" fmla="*/ 0 w 251"/>
                  <a:gd name="T1" fmla="*/ 0 h 12"/>
                  <a:gd name="T2" fmla="*/ 0 w 251"/>
                  <a:gd name="T3" fmla="*/ 12 h 12"/>
                  <a:gd name="T4" fmla="*/ 1344 w 251"/>
                  <a:gd name="T5" fmla="*/ 12 h 12"/>
                  <a:gd name="T6" fmla="*/ 134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42" name="Freeform 13"/>
              <p:cNvSpPr>
                <a:spLocks/>
              </p:cNvSpPr>
              <p:nvPr/>
            </p:nvSpPr>
            <p:spPr bwMode="ltGray">
              <a:xfrm>
                <a:off x="767" y="1155"/>
                <a:ext cx="252" cy="12"/>
              </a:xfrm>
              <a:custGeom>
                <a:avLst/>
                <a:gdLst>
                  <a:gd name="T0" fmla="*/ 256 w 251"/>
                  <a:gd name="T1" fmla="*/ 0 h 12"/>
                  <a:gd name="T2" fmla="*/ 0 w 251"/>
                  <a:gd name="T3" fmla="*/ 0 h 12"/>
                  <a:gd name="T4" fmla="*/ 0 w 251"/>
                  <a:gd name="T5" fmla="*/ 12 h 12"/>
                  <a:gd name="T6" fmla="*/ 256 w 251"/>
                  <a:gd name="T7" fmla="*/ 12 h 12"/>
                  <a:gd name="T8" fmla="*/ 256 w 251"/>
                  <a:gd name="T9" fmla="*/ 0 h 12"/>
                  <a:gd name="T10" fmla="*/ 256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4158" name="Freeform 14"/>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grpSp>
      <p:sp>
        <p:nvSpPr>
          <p:cNvPr id="134159" name="Rectangle 15"/>
          <p:cNvSpPr>
            <a:spLocks noGrp="1" noChangeArrowheads="1"/>
          </p:cNvSpPr>
          <p:nvPr>
            <p:ph type="title"/>
          </p:nvPr>
        </p:nvSpPr>
        <p:spPr bwMode="auto">
          <a:xfrm>
            <a:off x="1066800" y="304800"/>
            <a:ext cx="75438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34160" name="Rectangle 16"/>
          <p:cNvSpPr>
            <a:spLocks noGrp="1" noChangeArrowheads="1"/>
          </p:cNvSpPr>
          <p:nvPr>
            <p:ph type="body" idx="1"/>
          </p:nvPr>
        </p:nvSpPr>
        <p:spPr bwMode="auto">
          <a:xfrm>
            <a:off x="1066800" y="1981200"/>
            <a:ext cx="7543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34161" name="Rectangle 17"/>
          <p:cNvSpPr>
            <a:spLocks noGrp="1" noChangeArrowheads="1"/>
          </p:cNvSpPr>
          <p:nvPr>
            <p:ph type="dt" sz="half" idx="2"/>
          </p:nvPr>
        </p:nvSpPr>
        <p:spPr bwMode="auto">
          <a:xfrm>
            <a:off x="1066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pPr>
              <a:defRPr/>
            </a:pPr>
            <a:fld id="{7CA7ACA3-8307-47D1-B996-1384A05F00AD}" type="datetime1">
              <a:rPr lang="ru-RU" altLang="ru-RU"/>
              <a:pPr>
                <a:defRPr/>
              </a:pPr>
              <a:t>21.04.2015</a:t>
            </a:fld>
            <a:endParaRPr lang="ru-RU" altLang="ru-RU"/>
          </a:p>
        </p:txBody>
      </p:sp>
      <p:sp>
        <p:nvSpPr>
          <p:cNvPr id="134162" name="Rectangle 18"/>
          <p:cNvSpPr>
            <a:spLocks noGrp="1" noChangeArrowheads="1"/>
          </p:cNvSpPr>
          <p:nvPr>
            <p:ph type="ftr" sz="quarter" idx="3"/>
          </p:nvPr>
        </p:nvSpPr>
        <p:spPr bwMode="auto">
          <a:xfrm>
            <a:off x="34290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pPr>
              <a:defRPr/>
            </a:pPr>
            <a:endParaRPr lang="ru-RU" altLang="ru-RU"/>
          </a:p>
        </p:txBody>
      </p:sp>
      <p:sp>
        <p:nvSpPr>
          <p:cNvPr id="134163" name="Rectangle 19"/>
          <p:cNvSpPr>
            <a:spLocks noGrp="1" noChangeArrowheads="1"/>
          </p:cNvSpPr>
          <p:nvPr>
            <p:ph type="sldNum" sz="quarter" idx="4"/>
          </p:nvPr>
        </p:nvSpPr>
        <p:spPr bwMode="auto">
          <a:xfrm>
            <a:off x="67056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pPr>
              <a:defRPr/>
            </a:pPr>
            <a:fld id="{760F7F90-798C-468B-9E1B-E8AFA30E663C}" type="slidenum">
              <a:rPr lang="ru-RU" altLang="ru-RU"/>
              <a:pPr>
                <a:defRPr/>
              </a:pPr>
              <a:t>‹#›</a:t>
            </a:fld>
            <a:endParaRPr lang="ru-RU" altLang="ru-RU"/>
          </a:p>
        </p:txBody>
      </p:sp>
    </p:spTree>
  </p:cSld>
  <p:clrMap bg1="dk2" tx1="lt1" bg2="dk1" tx2="lt2" accent1="accent1" accent2="accent2" accent3="accent3" accent4="accent4" accent5="accent5" accent6="accent6" hlink="hlink" folHlink="folHlink"/>
  <p:sldLayoutIdLst>
    <p:sldLayoutId id="2147483758"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iming>
    <p:tnLst>
      <p:par>
        <p:cTn id="1" dur="indefinite" restart="never" nodeType="tmRoot"/>
      </p:par>
    </p:tnLst>
  </p:timing>
  <p:hf hdr="0" ftr="0"/>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hyperlink" Target="http://www.vvsu.ru/news/shownews.asp?ID=35557"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consultantplus://offline/ref=2F166E3D8303C945A105AF6666A2CB162B72E5942684CD2244077D1A72E5C6FCF276E0D981C32476zFa0F" TargetMode="External"/><Relationship Id="rId2" Type="http://schemas.openxmlformats.org/officeDocument/2006/relationships/hyperlink" Target="consultantplus://offline/ref=2F166E3D8303C945A105AF6666A2CB162B72E5942684CD2244077D1A72E5C6FCF276E0D981C32475zFa4F" TargetMode="External"/><Relationship Id="rId1" Type="http://schemas.openxmlformats.org/officeDocument/2006/relationships/slideLayout" Target="../slideLayouts/slideLayout1.xml"/><Relationship Id="rId4" Type="http://schemas.openxmlformats.org/officeDocument/2006/relationships/hyperlink" Target="consultantplus://offline/ref=2F166E3D8303C945A105AF6666A2CB162B72E5942684CD2244077D1A72E5C6FCF276E0D981C32476zFa2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2" Type="http://schemas.openxmlformats.org/officeDocument/2006/relationships/hyperlink" Target="consultantplus://offline/ref=5C4208796DE6D07DDFB4C49DC9C27ADE7CB6DD0BAFC5EA00101778F41CE7E098C7134C83xCGEG"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consultantplus://offline/ref=5C4208796DE6D07DDFB4C49DC9C27ADE7CB6DD0BAFC5EA00101778F41CE7E098C7134C83xCGEG" TargetMode="External"/><Relationship Id="rId2" Type="http://schemas.openxmlformats.org/officeDocument/2006/relationships/hyperlink" Target="consultantplus://offline/ref=EF4AFF2A76918C1123D17C3527A4E7DFC7995FD1354BB60F066F8B13EEF16D2E48B1B765m1J2G"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consultantplus://offline/ref=AFFFFF385581B5408C10B1A152C9D94E927E21D9DE6862320B6DAA836F52FCF24AC7D4C75B8B675C4D24F" TargetMode="External"/><Relationship Id="rId2" Type="http://schemas.openxmlformats.org/officeDocument/2006/relationships/hyperlink" Target="consultantplus://offline/ref=AFFFFF385581B5408C10B1A152C9D94E927E21D9DE6862320B6DAA836F52FCF24AC7D4C75B8B675C4D25F"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consultantplus://offline/ref=C5F536AEFD953BFE3B8D7F79BDDBE45C2FD882CAD9D1D7F888FB35889BE9A618A675C638F6402AB4V962F" TargetMode="External"/><Relationship Id="rId2" Type="http://schemas.openxmlformats.org/officeDocument/2006/relationships/hyperlink" Target="consultantplus://offline/ref=7D998E8E6A6EB132FB82B998E862A275626B94002A9548C931244B7D51960A7EF5A8C2BA8B852A65kD45F"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consultantplus://offline/ref=160016D82FD9626A2B22FACCEFA26A25081843F35ED8924436F4DA7C9784D25632B7F6EFFFA4G" TargetMode="External"/><Relationship Id="rId2" Type="http://schemas.openxmlformats.org/officeDocument/2006/relationships/hyperlink" Target="consultantplus://offline/ref=FF097B90649321367B8EE3205EEFC08E11202841F3B1DB6D564A7BAAD2A70C95978137EE24748DF71670F" TargetMode="External"/><Relationship Id="rId1" Type="http://schemas.openxmlformats.org/officeDocument/2006/relationships/slideLayout" Target="../slideLayouts/slideLayout1.xml"/><Relationship Id="rId4" Type="http://schemas.openxmlformats.org/officeDocument/2006/relationships/hyperlink" Target="consultantplus://offline/ref=160016D82FD9626A2B22FACCEFA26A25081843F35ED8924436F4DA7C9784D25632B7F6EAF1FAA1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3" Type="http://schemas.openxmlformats.org/officeDocument/2006/relationships/hyperlink" Target="consultantplus://offline/ref=3BC5E9B939A18CDADA9D305CDB107CFF2A3AC20FD4519644A615B89676n6B0G" TargetMode="External"/><Relationship Id="rId2" Type="http://schemas.openxmlformats.org/officeDocument/2006/relationships/hyperlink" Target="consultantplus://offline/ref=3BC5E9B939A18CDADA9D305CDB107CFF2A39C103D3549644A615B89676n6B0G"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hyperlink" Target="consultantplus://offline/ref=AEE3369CE73DCF634DD447B578B395F8EBBFA421D0C33DB9151281D99AA1DAG"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hyperlink" Target="consultantplus://offline/ref=451BC48A7C1DA088346F0CEEA107E69EBDC81FAE947532D844F3FD8A5027FACF91E025F513EA406EMCM0G" TargetMode="External"/><Relationship Id="rId3" Type="http://schemas.openxmlformats.org/officeDocument/2006/relationships/hyperlink" Target="consultantplus://offline/ref=451BC48A7C1DA088346F0CEEA107E69EBDC81FAE947532D844F3FD8A5027FACF91E025F513EA4B6DMCM3G" TargetMode="External"/><Relationship Id="rId7" Type="http://schemas.openxmlformats.org/officeDocument/2006/relationships/hyperlink" Target="consultantplus://offline/ref=451BC48A7C1DA088346F0CEEA107E69EBDC81FAE947532D844F3FD8A5027FACF91E025F513EA406EMCM1G" TargetMode="External"/><Relationship Id="rId12" Type="http://schemas.openxmlformats.org/officeDocument/2006/relationships/hyperlink" Target="consultantplus://offline/ref=451BC48A7C1DA088346F0CEEA107E69EBDC81FAE947532D844F3FD8A5027FACF91E025F513EA4C6AMCM5G" TargetMode="External"/><Relationship Id="rId2" Type="http://schemas.openxmlformats.org/officeDocument/2006/relationships/hyperlink" Target="consultantplus://offline/ref=451BC48A7C1DA088346F0CEEA107E69EBDC81FAE947532D844F3FD8A5027FACF91E025F513EA4B6DMCM1G" TargetMode="External"/><Relationship Id="rId1" Type="http://schemas.openxmlformats.org/officeDocument/2006/relationships/slideLayout" Target="../slideLayouts/slideLayout1.xml"/><Relationship Id="rId6" Type="http://schemas.openxmlformats.org/officeDocument/2006/relationships/hyperlink" Target="consultantplus://offline/ref=451BC48A7C1DA088346F0CEEA107E69EBDC81FAE947532D844F3FD8A5027FACF91E025F513EA4B60MCMDG" TargetMode="External"/><Relationship Id="rId11" Type="http://schemas.openxmlformats.org/officeDocument/2006/relationships/hyperlink" Target="consultantplus://offline/ref=451BC48A7C1DA088346F0CEEA107E69EBDC81FAE947532D844F3FD8A5027FACF91E025F513EA4C69MCMDG" TargetMode="External"/><Relationship Id="rId5" Type="http://schemas.openxmlformats.org/officeDocument/2006/relationships/hyperlink" Target="consultantplus://offline/ref=451BC48A7C1DA088346F0CEEA107E69EBDC81FAE947532D844F3FD8A5027FACF91E025F513EA4B6EMCM7G" TargetMode="External"/><Relationship Id="rId10" Type="http://schemas.openxmlformats.org/officeDocument/2006/relationships/hyperlink" Target="consultantplus://offline/ref=451BC48A7C1DA088346F0CEEA107E69EBDC81FAE947532D844F3FD8A5027FACF91E025F513EA4C69MCM1G" TargetMode="External"/><Relationship Id="rId4" Type="http://schemas.openxmlformats.org/officeDocument/2006/relationships/hyperlink" Target="consultantplus://offline/ref=451BC48A7C1DA088346F0CEEA107E69EBDC81FAE947532D844F3FD8A5027FACF91E025F513EA4B6EMCM5G" TargetMode="External"/><Relationship Id="rId9" Type="http://schemas.openxmlformats.org/officeDocument/2006/relationships/hyperlink" Target="consultantplus://offline/ref=451BC48A7C1DA088346F0CEEA107E69EBDC81FAE947532D844F3FD8A5027FACF91E025F513EA4C69MCM7G"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consultantplus://offline/ref=9DE2662EE8442674240C16E494625CC32C5767F451389DD538CF1FC4EB9316D3514964BBF018F0AAn7E8A" TargetMode="External"/><Relationship Id="rId2" Type="http://schemas.openxmlformats.org/officeDocument/2006/relationships/hyperlink" Target="consultantplus://offline/ref=9DE2662EE8442674240C16E494625CC32C5767F451389DD538CF1FC4EB9316D3514964BBF018F0AAn7EAA" TargetMode="External"/><Relationship Id="rId1" Type="http://schemas.openxmlformats.org/officeDocument/2006/relationships/slideLayout" Target="../slideLayouts/slideLayout1.xml"/><Relationship Id="rId6" Type="http://schemas.openxmlformats.org/officeDocument/2006/relationships/hyperlink" Target="consultantplus://offline/ref=9DE2662EE8442674240C16E494625CC32C5767F451389DD538CF1FC4EB9316D3514964BBF018F7ADn7EEA" TargetMode="External"/><Relationship Id="rId5" Type="http://schemas.openxmlformats.org/officeDocument/2006/relationships/hyperlink" Target="consultantplus://offline/ref=9DE2662EE8442674240C16E494625CC32C5767F451389DD538CF1FC4EB9316D3514964BBF018F0A6n7EEA" TargetMode="External"/><Relationship Id="rId4" Type="http://schemas.openxmlformats.org/officeDocument/2006/relationships/hyperlink" Target="consultantplus://offline/ref=9DE2662EE8442674240C16E494625CC32C5767F451389DD538CF1FC4EB9316D3514964BBF018F0A9n7EEA"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consultantplus://offline/ref=5DEAF528C4EEF466BEC2114B735956F25E9E361BD0534E93BB14E03D6BE3B992C315CDE45D6A54CDb9G5A" TargetMode="External"/><Relationship Id="rId3" Type="http://schemas.openxmlformats.org/officeDocument/2006/relationships/hyperlink" Target="consultantplus://offline/ref=5DEAF528C4EEF466BEC2114B735956F25E9E361BD0534E93BB14E03D6BE3B992C315CDE45D6A53CAb9G6A" TargetMode="External"/><Relationship Id="rId7" Type="http://schemas.openxmlformats.org/officeDocument/2006/relationships/hyperlink" Target="consultantplus://offline/ref=5DEAF528C4EEF466BEC2114B735956F25E9E361BD0534E93BB14E03D6BE3B992C315CDE45D6A58CAb9G2A" TargetMode="External"/><Relationship Id="rId2" Type="http://schemas.openxmlformats.org/officeDocument/2006/relationships/hyperlink" Target="consultantplus://offline/ref=5DEAF528C4EEF466BEC2114B735956F25E9E361BD0534E93BB14E03D6BE3B992C315CDE45D6A53C9b9G2A" TargetMode="External"/><Relationship Id="rId1" Type="http://schemas.openxmlformats.org/officeDocument/2006/relationships/slideLayout" Target="../slideLayouts/slideLayout1.xml"/><Relationship Id="rId6" Type="http://schemas.openxmlformats.org/officeDocument/2006/relationships/hyperlink" Target="consultantplus://offline/ref=5DEAF528C4EEF466BEC2114B735956F25E9E361BD0534E93BB14E03D6BE3B992C315CDE45D6A58CAb9G3A" TargetMode="External"/><Relationship Id="rId11" Type="http://schemas.openxmlformats.org/officeDocument/2006/relationships/hyperlink" Target="consultantplus://offline/ref=5DEAF528C4EEF466BEC2114B735956F25E9E361BD0534E93BB14E03D6BE3B992C315CDE45D6A54CDb9GEA" TargetMode="External"/><Relationship Id="rId5" Type="http://schemas.openxmlformats.org/officeDocument/2006/relationships/hyperlink" Target="consultantplus://offline/ref=5DEAF528C4EEF466BEC2114B735956F25E9E361BD0534E93BB14E03D6BE3B992C315CDE45D6A53C4b9GEA" TargetMode="External"/><Relationship Id="rId10" Type="http://schemas.openxmlformats.org/officeDocument/2006/relationships/hyperlink" Target="consultantplus://offline/ref=5DEAF528C4EEF466BEC2114B735956F25E9E361BD0534E93BB14E03D6BE3B992C315CDE45D6A54CDb9GFA" TargetMode="External"/><Relationship Id="rId4" Type="http://schemas.openxmlformats.org/officeDocument/2006/relationships/hyperlink" Target="consultantplus://offline/ref=5DEAF528C4EEF466BEC2114B735956F25E9E361BD0534E93BB14E03D6BE3B992C315CDE45D6A53CAb9G5A" TargetMode="External"/><Relationship Id="rId9" Type="http://schemas.openxmlformats.org/officeDocument/2006/relationships/hyperlink" Target="consultantplus://offline/ref=5DEAF528C4EEF466BEC2114B735956F25E9E361BD0534E93BB14E03D6BE3B992C315CDE45D6A54CDb9G3A" TargetMode="External"/></Relationships>
</file>

<file path=ppt/slides/_rels/slide33.xml.rels><?xml version="1.0" encoding="UTF-8" standalone="yes"?>
<Relationships xmlns="http://schemas.openxmlformats.org/package/2006/relationships"><Relationship Id="rId2" Type="http://schemas.openxmlformats.org/officeDocument/2006/relationships/hyperlink" Target="consultantplus://offline/ref=63DB5DF8C673028B95B296537105DA9EEC3AB1ED0799ABFF20E9108E08D4F1D00A014395A12CCBA3D1H7A" TargetMode="Externa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hyperlink" Target="consultantplus://offline/ref=2EA774932143E3054BEE2600625D8CF3BD83EF9CFA329D9D06E7211615A1IEA" TargetMode="Externa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hyperlink" Target="consultantplus://offline/ref=E7F0693D390B8636BE512B8BE226BCC2479990C90D789366C530CBB7D0U3VDA" TargetMode="Externa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hyperlink" Target="consultantplus://offline/ref=CC4F184363D4C9D2D2595000690ED950720CDA53F7B1800496A2466151CED8F88A821BA441E6224EL1a1A" TargetMode="External"/><Relationship Id="rId2" Type="http://schemas.openxmlformats.org/officeDocument/2006/relationships/hyperlink" Target="consultantplus://offline/ref=CC4F184363D4C9D2D2595000690ED950720CDA53F7B1800496A2466151CED8F88A821BA441E6224EL1a4A" TargetMode="External"/><Relationship Id="rId1" Type="http://schemas.openxmlformats.org/officeDocument/2006/relationships/slideLayout" Target="../slideLayouts/slideLayout1.xml"/><Relationship Id="rId5" Type="http://schemas.openxmlformats.org/officeDocument/2006/relationships/hyperlink" Target="consultantplus://offline/ref=CC4F184363D4C9D2D2595000690ED950720CDA53F7B1800496A2466151CED8F88A821BA441E6224FL1aFA" TargetMode="External"/><Relationship Id="rId4" Type="http://schemas.openxmlformats.org/officeDocument/2006/relationships/hyperlink" Target="consultantplus://offline/ref=CC4F184363D4C9D2D2595000690ED950720CDA53F7B1800496A2466151CED8F88A821BA441E6224FL1a5A"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consultantplus://offline/ref=4D6D353D28772045C97173A3DD1F6C06C0DA35D08EBB52230B9B563F5B16930173F39B2A2E7B65CEgBbFA" TargetMode="External"/><Relationship Id="rId7" Type="http://schemas.openxmlformats.org/officeDocument/2006/relationships/hyperlink" Target="consultantplus://offline/ref=52A7332B9A51D7344E80FC39938E6C7FBF01F7BC2A94C368DC347862327E6107D3D0CA273F516428L9c2A" TargetMode="External"/><Relationship Id="rId2" Type="http://schemas.openxmlformats.org/officeDocument/2006/relationships/hyperlink" Target="consultantplus://offline/ref=4D6D353D28772045C97173A3DD1F6C06C0DA35D08EBB52230B9B563F5B16930173F39B2A2E7B65CEgBbCA" TargetMode="External"/><Relationship Id="rId1" Type="http://schemas.openxmlformats.org/officeDocument/2006/relationships/slideLayout" Target="../slideLayouts/slideLayout1.xml"/><Relationship Id="rId6" Type="http://schemas.openxmlformats.org/officeDocument/2006/relationships/hyperlink" Target="consultantplus://offline/ref=52A7332B9A51D7344E80FC39938E6C7FBF01F7BC2A94C368DC347862327E6107D3D0CA273F516428L9c3A" TargetMode="External"/><Relationship Id="rId5" Type="http://schemas.openxmlformats.org/officeDocument/2006/relationships/hyperlink" Target="consultantplus://offline/ref=52A7332B9A51D7344E80FC39938E6C7FBF01F7BC2A94C368DC347862327E6107D3D0CA273F516521L9c6A" TargetMode="External"/><Relationship Id="rId4" Type="http://schemas.openxmlformats.org/officeDocument/2006/relationships/hyperlink" Target="consultantplus://offline/ref=4D6D353D28772045C97173A3DD1F6C06C0DA35D08EBB52230B9B563F5B16930173F39B2A2E7B65CEgBbDA"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consultantplus://offline/ref=D5025F9636BBD78CF52FA009FDC85289B02ED5E7BF8352AD7141EC2C57D53D4A4196C1C4E00B31BAL3d3A" TargetMode="External"/><Relationship Id="rId2" Type="http://schemas.openxmlformats.org/officeDocument/2006/relationships/hyperlink" Target="consultantplus://offline/ref=D5025F9636BBD78CF52FA009FDC85289B02ED5E7BF8352AD7141EC2C57D53D4A4196C1C4E00B31BAL3d5A" TargetMode="External"/><Relationship Id="rId1" Type="http://schemas.openxmlformats.org/officeDocument/2006/relationships/slideLayout" Target="../slideLayouts/slideLayout1.xml"/><Relationship Id="rId6" Type="http://schemas.openxmlformats.org/officeDocument/2006/relationships/hyperlink" Target="consultantplus://offline/ref=D5025F9636BBD78CF52FA009FDC85289B02ED6EEB48552AD7141EC2C57D53D4A4196C1C4E00B32B2L3d5A" TargetMode="External"/><Relationship Id="rId5" Type="http://schemas.openxmlformats.org/officeDocument/2006/relationships/hyperlink" Target="consultantplus://offline/ref=D5025F9636BBD78CF52FA009FDC85289B02DD5E2BE8052AD7141EC2C57LDd5A" TargetMode="External"/><Relationship Id="rId4" Type="http://schemas.openxmlformats.org/officeDocument/2006/relationships/hyperlink" Target="consultantplus://offline/ref=D5025F9636BBD78CF52FA009FDC85289B02ED5E7BF8352AD7141EC2C57D53D4A4196C1C4E00B31BAL3dEA"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hyperlink" Target="consultantplus://offline/ref=57E28DE1F74128CEB85112B4423AEADC7A40EB55F3155B8EDD8E7B1C5A65DDE0621992EEDAfEA" TargetMode="External"/><Relationship Id="rId2" Type="http://schemas.openxmlformats.org/officeDocument/2006/relationships/hyperlink" Target="consultantplus://offline/ref=57E28DE1F74128CEB85112B4423AEADC7A40EB55F3155B8EDD8E7B1C5A65DDE0621992EEDAfFA" TargetMode="External"/><Relationship Id="rId1" Type="http://schemas.openxmlformats.org/officeDocument/2006/relationships/slideLayout" Target="../slideLayouts/slideLayout1.xml"/><Relationship Id="rId6" Type="http://schemas.openxmlformats.org/officeDocument/2006/relationships/hyperlink" Target="consultantplus://offline/ref=57E28DE1F74128CEB85112B4423AEADC7A40EB55F3155B8EDD8E7B1C5A65DDE0621992EFDAf9A" TargetMode="External"/><Relationship Id="rId5" Type="http://schemas.openxmlformats.org/officeDocument/2006/relationships/hyperlink" Target="consultantplus://offline/ref=57E28DE1F74128CEB85112B4423AEADC7A40EB55F3155B8EDD8E7B1C5A65DDE0621992EEDAf0A" TargetMode="External"/><Relationship Id="rId4" Type="http://schemas.openxmlformats.org/officeDocument/2006/relationships/hyperlink" Target="consultantplus://offline/ref=57E28DE1F74128CEB85112B4423AEADC7A40EB55F3155B8EDD8E7B1C5A65DDE0621992EEDAf1A"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consultantplus://offline/ref=EB49E07F8195975FC5C323377ED3026F2BF45E8E4A58638F950BE3D7603FfAA" TargetMode="External"/><Relationship Id="rId2" Type="http://schemas.openxmlformats.org/officeDocument/2006/relationships/hyperlink" Target="consultantplus://offline/ref=EB49E07F8195975FC5C323377ED3026F2BF45D8E4B56638F950BE3D760FAD844E727420434f4A" TargetMode="Externa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2" Type="http://schemas.openxmlformats.org/officeDocument/2006/relationships/hyperlink" Target="consultantplus://offline/ref=A6AD5FC5BE0BBCBB16545876258B92AEC5073A484719DEF2616F300DACVAhAA" TargetMode="Externa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hyperlink" Target="consultantplus://offline/ref=A6AD5FC5BE0BBCBB16545876258B92AEC5073A484719DEF2616F300DACVAhAA" TargetMode="External"/><Relationship Id="rId2" Type="http://schemas.openxmlformats.org/officeDocument/2006/relationships/hyperlink" Target="http://www.consultant.ru/document/cons_doc_LAW_165950/?dst=100060" TargetMode="Externa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hyperlink" Target="http://www.consultant.ru/document/cons_doc_LAW_166036/?frame=1#p246" TargetMode="External"/><Relationship Id="rId2" Type="http://schemas.openxmlformats.org/officeDocument/2006/relationships/hyperlink" Target="http://www.consultant.ru/document/cons_doc_LAW_166036/?frame=1#p242" TargetMode="External"/><Relationship Id="rId1" Type="http://schemas.openxmlformats.org/officeDocument/2006/relationships/slideLayout" Target="../slideLayouts/slideLayout1.xml"/><Relationship Id="rId4" Type="http://schemas.openxmlformats.org/officeDocument/2006/relationships/hyperlink" Target="http://www.consultant.ru/document/cons_doc_LAW_166036/?frame=1#p250"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55576" y="2924944"/>
            <a:ext cx="7973599" cy="1405796"/>
          </a:xfrm>
        </p:spPr>
        <p:txBody>
          <a:bodyPr/>
          <a:lstStyle/>
          <a:p>
            <a:pPr algn="ctr" eaLnBrk="1" hangingPunct="1">
              <a:defRPr/>
            </a:pPr>
            <a:r>
              <a:rPr lang="ru-RU" altLang="ru-RU" sz="3300" dirty="0">
                <a:effectLst/>
                <a:cs typeface="Calibri" pitchFamily="34" charset="0"/>
              </a:rPr>
              <a:t>Тема </a:t>
            </a:r>
            <a:r>
              <a:rPr lang="ru-RU" altLang="ru-RU" sz="3300" dirty="0" smtClean="0">
                <a:effectLst/>
                <a:cs typeface="Calibri" pitchFamily="34" charset="0"/>
              </a:rPr>
              <a:t>8. </a:t>
            </a:r>
            <a:r>
              <a:rPr lang="ru-RU" altLang="ru-RU" sz="3600" dirty="0">
                <a:effectLst/>
              </a:rPr>
              <a:t>Г</a:t>
            </a:r>
            <a:r>
              <a:rPr lang="ru-RU" altLang="ru-RU" sz="3600" dirty="0" smtClean="0">
                <a:effectLst/>
              </a:rPr>
              <a:t>осударственное пенсионное обеспечение в Российской Федерации</a:t>
            </a:r>
            <a:endParaRPr lang="ru-RU" altLang="ru-RU" sz="3300" dirty="0">
              <a:effectLst/>
              <a:cs typeface="Calibri" pitchFamily="34" charset="0"/>
            </a:endParaRPr>
          </a:p>
        </p:txBody>
      </p:sp>
      <p:sp>
        <p:nvSpPr>
          <p:cNvPr id="3075" name="Text Box 5"/>
          <p:cNvSpPr txBox="1">
            <a:spLocks noChangeArrowheads="1"/>
          </p:cNvSpPr>
          <p:nvPr/>
        </p:nvSpPr>
        <p:spPr bwMode="auto">
          <a:xfrm>
            <a:off x="551423" y="476672"/>
            <a:ext cx="841306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2800" dirty="0" smtClean="0"/>
              <a:t>Целевые бюджетные и внебюджетные фонды</a:t>
            </a:r>
            <a:endParaRPr lang="ru-RU" altLang="ru-RU" sz="2800" dirty="0"/>
          </a:p>
          <a:p>
            <a:pPr eaLnBrk="1" hangingPunct="1">
              <a:spcBef>
                <a:spcPct val="0"/>
              </a:spcBef>
              <a:buClrTx/>
              <a:buSzTx/>
              <a:buFontTx/>
              <a:buNone/>
            </a:pPr>
            <a:r>
              <a:rPr lang="ru-RU" sz="2400" dirty="0" smtClean="0"/>
              <a:t>080100.62 </a:t>
            </a:r>
            <a:r>
              <a:rPr lang="ru-RU" altLang="ru-RU" sz="2400" dirty="0" smtClean="0"/>
              <a:t>Экономика</a:t>
            </a:r>
            <a:endParaRPr lang="ru-RU" altLang="ru-RU" sz="2400" dirty="0"/>
          </a:p>
          <a:p>
            <a:pPr eaLnBrk="1" hangingPunct="1">
              <a:spcBef>
                <a:spcPct val="0"/>
              </a:spcBef>
              <a:buClrTx/>
              <a:buSzTx/>
              <a:buFontTx/>
              <a:buNone/>
            </a:pPr>
            <a:r>
              <a:rPr lang="ru-RU" altLang="ru-RU" sz="2400" dirty="0" smtClean="0"/>
              <a:t>кафедра Международного бизнеса и финансов</a:t>
            </a:r>
            <a:endParaRPr lang="ru-RU" altLang="ru-RU" sz="2400" dirty="0"/>
          </a:p>
          <a:p>
            <a:pPr eaLnBrk="1" hangingPunct="1">
              <a:spcBef>
                <a:spcPct val="0"/>
              </a:spcBef>
              <a:buClrTx/>
              <a:buSzTx/>
              <a:buFontTx/>
              <a:buNone/>
            </a:pPr>
            <a:endParaRPr lang="ru-RU" altLang="ru-RU" sz="2400" dirty="0"/>
          </a:p>
          <a:p>
            <a:pPr algn="ctr" eaLnBrk="1" hangingPunct="1">
              <a:spcBef>
                <a:spcPct val="0"/>
              </a:spcBef>
              <a:buClrTx/>
              <a:buSzTx/>
              <a:buFontTx/>
              <a:buNone/>
            </a:pPr>
            <a:r>
              <a:rPr lang="ru-RU" altLang="ru-RU" sz="2800" dirty="0" smtClean="0"/>
              <a:t>Илья Александрович Бедрачук, канд. </a:t>
            </a:r>
            <a:r>
              <a:rPr lang="ru-RU" altLang="ru-RU" sz="2800" dirty="0"/>
              <a:t>экон. </a:t>
            </a:r>
            <a:r>
              <a:rPr lang="ru-RU" altLang="ru-RU" sz="2800" dirty="0" smtClean="0"/>
              <a:t>наук</a:t>
            </a:r>
            <a:endParaRPr lang="ru-RU" altLang="ru-RU" sz="2800" dirty="0"/>
          </a:p>
        </p:txBody>
      </p:sp>
      <p:grpSp>
        <p:nvGrpSpPr>
          <p:cNvPr id="3076" name="Group 8"/>
          <p:cNvGrpSpPr>
            <a:grpSpLocks/>
          </p:cNvGrpSpPr>
          <p:nvPr/>
        </p:nvGrpSpPr>
        <p:grpSpPr bwMode="auto">
          <a:xfrm>
            <a:off x="7964488" y="6308725"/>
            <a:ext cx="1071562" cy="447675"/>
            <a:chOff x="2694" y="3797"/>
            <a:chExt cx="1322" cy="545"/>
          </a:xfrm>
        </p:grpSpPr>
        <p:sp>
          <p:nvSpPr>
            <p:cNvPr id="3077" name="Text Box 9"/>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3078" name="Picture 10" descr="rspp">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00F9ADE3-A4AD-4F67-8828-A39C84D95D3C}" type="datetime1">
              <a:rPr lang="ru-RU" altLang="ru-RU"/>
              <a:pPr>
                <a:defRPr/>
              </a:pPr>
              <a:t>21.04.2015</a:t>
            </a:fld>
            <a:endParaRPr lang="ru-RU" altLang="ru-RU"/>
          </a:p>
        </p:txBody>
      </p:sp>
      <p:sp>
        <p:nvSpPr>
          <p:cNvPr id="9" name="Номер слайда 5"/>
          <p:cNvSpPr>
            <a:spLocks noGrp="1"/>
          </p:cNvSpPr>
          <p:nvPr>
            <p:ph type="sldNum" sz="quarter" idx="12"/>
          </p:nvPr>
        </p:nvSpPr>
        <p:spPr/>
        <p:txBody>
          <a:bodyPr/>
          <a:lstStyle/>
          <a:p>
            <a:pPr>
              <a:defRPr/>
            </a:pPr>
            <a:fld id="{E92B271F-2AD5-4467-9190-253E5857C666}" type="slidenum">
              <a:rPr lang="ru-RU" altLang="ru-RU"/>
              <a:pPr>
                <a:defRPr/>
              </a:pPr>
              <a:t>2</a:t>
            </a:fld>
            <a:endParaRPr lang="ru-RU" altLang="ru-RU"/>
          </a:p>
        </p:txBody>
      </p:sp>
      <p:sp>
        <p:nvSpPr>
          <p:cNvPr id="47106" name="Rectangle 2"/>
          <p:cNvSpPr>
            <a:spLocks noGrp="1" noChangeArrowheads="1"/>
          </p:cNvSpPr>
          <p:nvPr>
            <p:ph type="title"/>
          </p:nvPr>
        </p:nvSpPr>
        <p:spPr/>
        <p:txBody>
          <a:bodyPr/>
          <a:lstStyle/>
          <a:p>
            <a:pPr algn="ctr" eaLnBrk="1" hangingPunct="1">
              <a:defRPr/>
            </a:pPr>
            <a:r>
              <a:rPr lang="ru-RU" altLang="ru-RU" dirty="0" smtClean="0"/>
              <a:t>Содержание лекции</a:t>
            </a:r>
          </a:p>
        </p:txBody>
      </p:sp>
      <p:sp>
        <p:nvSpPr>
          <p:cNvPr id="47107" name="Rectangle 3"/>
          <p:cNvSpPr>
            <a:spLocks noGrp="1" noChangeArrowheads="1"/>
          </p:cNvSpPr>
          <p:nvPr>
            <p:ph type="body" idx="1"/>
          </p:nvPr>
        </p:nvSpPr>
        <p:spPr>
          <a:xfrm>
            <a:off x="796596" y="1700808"/>
            <a:ext cx="7731627" cy="3312368"/>
          </a:xfrm>
        </p:spPr>
        <p:txBody>
          <a:bodyPr/>
          <a:lstStyle/>
          <a:p>
            <a:pPr marL="609600" indent="-609600" eaLnBrk="1" hangingPunct="1">
              <a:lnSpc>
                <a:spcPct val="90000"/>
              </a:lnSpc>
              <a:buFont typeface="Wingdings" pitchFamily="2" charset="2"/>
              <a:buAutoNum type="arabicPeriod"/>
              <a:defRPr/>
            </a:pPr>
            <a:r>
              <a:rPr lang="ru-RU" altLang="ru-RU" sz="2800" dirty="0" smtClean="0">
                <a:solidFill>
                  <a:srgbClr val="FFFF00"/>
                </a:solidFill>
                <a:effectLst/>
                <a:cs typeface="Times New Roman" pitchFamily="18" charset="0"/>
              </a:rPr>
              <a:t>Общие понятия о государственном пенсионном обеспечении </a:t>
            </a:r>
            <a:r>
              <a:rPr lang="ru-RU" altLang="ru-RU" sz="2800" dirty="0">
                <a:solidFill>
                  <a:srgbClr val="FFFF00"/>
                </a:solidFill>
                <a:effectLst/>
                <a:cs typeface="Times New Roman" pitchFamily="18" charset="0"/>
              </a:rPr>
              <a:t>в Российской </a:t>
            </a:r>
            <a:r>
              <a:rPr lang="ru-RU" altLang="ru-RU" sz="2800" dirty="0" smtClean="0">
                <a:solidFill>
                  <a:srgbClr val="FFFF00"/>
                </a:solidFill>
                <a:effectLst/>
                <a:cs typeface="Times New Roman" pitchFamily="18" charset="0"/>
              </a:rPr>
              <a:t>Федерации</a:t>
            </a:r>
            <a:endParaRPr lang="ru-RU" sz="2800" dirty="0">
              <a:solidFill>
                <a:srgbClr val="FFFF00"/>
              </a:solidFill>
              <a:effectLst/>
              <a:cs typeface="Times New Roman" pitchFamily="18" charset="0"/>
            </a:endParaRPr>
          </a:p>
          <a:p>
            <a:pPr marL="609600" indent="-609600" eaLnBrk="1" hangingPunct="1">
              <a:lnSpc>
                <a:spcPct val="90000"/>
              </a:lnSpc>
              <a:buFont typeface="Wingdings" pitchFamily="2" charset="2"/>
              <a:buAutoNum type="arabicPeriod"/>
              <a:defRPr/>
            </a:pPr>
            <a:r>
              <a:rPr lang="ru-RU" altLang="ru-RU" sz="2800" dirty="0" smtClean="0">
                <a:solidFill>
                  <a:srgbClr val="FFFF00"/>
                </a:solidFill>
                <a:effectLst/>
                <a:cs typeface="Times New Roman" pitchFamily="18" charset="0"/>
              </a:rPr>
              <a:t>Условия назначения государственных пенсий отдельным категориям граждан</a:t>
            </a:r>
          </a:p>
          <a:p>
            <a:pPr marL="609600" indent="-609600" eaLnBrk="1" hangingPunct="1">
              <a:lnSpc>
                <a:spcPct val="90000"/>
              </a:lnSpc>
              <a:buFont typeface="Wingdings" pitchFamily="2" charset="2"/>
              <a:buAutoNum type="arabicPeriod"/>
              <a:defRPr/>
            </a:pPr>
            <a:r>
              <a:rPr lang="ru-RU" altLang="ru-RU" sz="2800" dirty="0" smtClean="0">
                <a:solidFill>
                  <a:srgbClr val="FFFF00"/>
                </a:solidFill>
                <a:effectLst/>
                <a:cs typeface="Times New Roman" pitchFamily="18" charset="0"/>
              </a:rPr>
              <a:t>Размеры пенсий по государственному пенсионному обеспечению</a:t>
            </a:r>
            <a:endParaRPr lang="ru-RU" sz="2800" dirty="0">
              <a:solidFill>
                <a:srgbClr val="FFFF00"/>
              </a:solidFill>
              <a:effectLst/>
              <a:cs typeface="Times New Roman" pitchFamily="18" charset="0"/>
            </a:endParaRPr>
          </a:p>
        </p:txBody>
      </p:sp>
      <p:grpSp>
        <p:nvGrpSpPr>
          <p:cNvPr id="5126" name="Group 6"/>
          <p:cNvGrpSpPr>
            <a:grpSpLocks/>
          </p:cNvGrpSpPr>
          <p:nvPr/>
        </p:nvGrpSpPr>
        <p:grpSpPr bwMode="auto">
          <a:xfrm>
            <a:off x="7884368" y="6340475"/>
            <a:ext cx="1071562" cy="447675"/>
            <a:chOff x="2694" y="3797"/>
            <a:chExt cx="1322" cy="545"/>
          </a:xfrm>
        </p:grpSpPr>
        <p:sp>
          <p:nvSpPr>
            <p:cNvPr id="5127" name="Text Box 7"/>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5128" name="Picture 8"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21.04.2015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3</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1</a:t>
            </a:r>
          </a:p>
        </p:txBody>
      </p:sp>
      <p:sp>
        <p:nvSpPr>
          <p:cNvPr id="7173" name="Rectangle 3"/>
          <p:cNvSpPr>
            <a:spLocks noGrp="1" noChangeArrowheads="1"/>
          </p:cNvSpPr>
          <p:nvPr>
            <p:ph type="body" idx="1"/>
          </p:nvPr>
        </p:nvSpPr>
        <p:spPr>
          <a:xfrm>
            <a:off x="1066800" y="1988840"/>
            <a:ext cx="7543800" cy="2519362"/>
          </a:xfrm>
        </p:spPr>
        <p:txBody>
          <a:bodyPr/>
          <a:lstStyle/>
          <a:p>
            <a:pPr marL="0" indent="0" algn="ctr" eaLnBrk="1" hangingPunct="1">
              <a:lnSpc>
                <a:spcPct val="90000"/>
              </a:lnSpc>
              <a:buClr>
                <a:srgbClr val="FFFFCC"/>
              </a:buClr>
              <a:buNone/>
            </a:pPr>
            <a:r>
              <a:rPr lang="ru-RU" altLang="ru-RU" sz="4000" dirty="0">
                <a:effectLst/>
                <a:cs typeface="Times New Roman" pitchFamily="18" charset="0"/>
              </a:rPr>
              <a:t>Общие понятия о государственном пенсионном обеспечении в Российской </a:t>
            </a:r>
            <a:r>
              <a:rPr lang="ru-RU" altLang="ru-RU" sz="4000" dirty="0" smtClean="0">
                <a:effectLst/>
                <a:cs typeface="Times New Roman" pitchFamily="18" charset="0"/>
              </a:rPr>
              <a:t>Федерации</a:t>
            </a:r>
            <a:endParaRPr 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052736"/>
            <a:ext cx="7992888" cy="3170099"/>
          </a:xfrm>
          <a:prstGeom prst="rect">
            <a:avLst/>
          </a:prstGeom>
        </p:spPr>
        <p:txBody>
          <a:bodyPr wrap="square">
            <a:spAutoFit/>
          </a:bodyPr>
          <a:lstStyle/>
          <a:p>
            <a:pPr algn="ctr"/>
            <a:r>
              <a:rPr lang="ru-RU" sz="4000" b="1" dirty="0"/>
              <a:t>Федеральный закон от 15.12.2001 №</a:t>
            </a:r>
            <a:r>
              <a:rPr lang="ru-RU" sz="4000" b="1" dirty="0" smtClean="0"/>
              <a:t> </a:t>
            </a:r>
            <a:r>
              <a:rPr lang="ru-RU" sz="4000" b="1" dirty="0"/>
              <a:t>166-ФЗ</a:t>
            </a:r>
          </a:p>
          <a:p>
            <a:pPr algn="ctr"/>
            <a:r>
              <a:rPr lang="ru-RU" sz="4000" b="1" dirty="0" smtClean="0"/>
              <a:t>"</a:t>
            </a:r>
            <a:r>
              <a:rPr lang="ru-RU" sz="4000" b="1" dirty="0"/>
              <a:t>О государственном пенсионном обеспечении в Российской Федерации"</a:t>
            </a:r>
          </a:p>
        </p:txBody>
      </p:sp>
    </p:spTree>
    <p:extLst>
      <p:ext uri="{BB962C8B-B14F-4D97-AF65-F5344CB8AC3E}">
        <p14:creationId xmlns:p14="http://schemas.microsoft.com/office/powerpoint/2010/main" val="10475174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76672"/>
            <a:ext cx="7992888" cy="4401205"/>
          </a:xfrm>
          <a:prstGeom prst="rect">
            <a:avLst/>
          </a:prstGeom>
        </p:spPr>
        <p:txBody>
          <a:bodyPr wrap="square">
            <a:spAutoFit/>
          </a:bodyPr>
          <a:lstStyle/>
          <a:p>
            <a:pPr marL="342900" indent="-342900">
              <a:buFont typeface="Wingdings" panose="05000000000000000000" pitchFamily="2" charset="2"/>
              <a:buChar char="q"/>
            </a:pPr>
            <a:r>
              <a:rPr lang="ru-RU" sz="2000" b="1" dirty="0"/>
              <a:t>Закон РФ от 12.02.1993 N </a:t>
            </a:r>
            <a:r>
              <a:rPr lang="ru-RU" sz="2000" b="1" dirty="0" smtClean="0"/>
              <a:t>4468-1 «О </a:t>
            </a:r>
            <a:r>
              <a:rPr lang="ru-RU" sz="2000" b="1" dirty="0"/>
              <a:t>пенсионном обеспечении лиц, проходивших военную службу, службу в органах внутренних дел, Государственной противопожарной службе, органах по контролю за оборотом наркотических средств и психотропных веществ, учреждениях и органах уголовно-исполнительной системы, и их </a:t>
            </a:r>
            <a:r>
              <a:rPr lang="ru-RU" sz="2000" b="1" dirty="0" smtClean="0"/>
              <a:t>семей»</a:t>
            </a:r>
          </a:p>
          <a:p>
            <a:pPr marL="342900" indent="-342900">
              <a:buFont typeface="Wingdings" panose="05000000000000000000" pitchFamily="2" charset="2"/>
              <a:buChar char="q"/>
            </a:pPr>
            <a:r>
              <a:rPr lang="ru-RU" sz="2000" b="1" dirty="0"/>
              <a:t>Федеральный закон от 08.05.1994 N 3-ФЗ </a:t>
            </a:r>
            <a:r>
              <a:rPr lang="ru-RU" sz="2000" b="1" dirty="0" smtClean="0"/>
              <a:t>«О </a:t>
            </a:r>
            <a:r>
              <a:rPr lang="ru-RU" sz="2000" b="1" dirty="0"/>
              <a:t>статусе члена Совета Федерации и статусе депутата Государственной Думы Федерального Собрания Российской </a:t>
            </a:r>
            <a:r>
              <a:rPr lang="ru-RU" sz="2000" b="1" dirty="0" smtClean="0"/>
              <a:t>Федерации»</a:t>
            </a:r>
            <a:endParaRPr lang="ru-RU" sz="2000" b="1" dirty="0"/>
          </a:p>
          <a:p>
            <a:pPr marL="342900" indent="-342900">
              <a:buFont typeface="Wingdings" panose="05000000000000000000" pitchFamily="2" charset="2"/>
              <a:buChar char="q"/>
            </a:pPr>
            <a:r>
              <a:rPr lang="ru-RU" sz="2000" b="1" dirty="0"/>
              <a:t>Федеральный закон от 04.06.2011 N 126-ФЗ "О гарантиях пенсионного обеспечения для отдельных категорий граждан</a:t>
            </a:r>
            <a:r>
              <a:rPr lang="ru-RU" sz="2000" b="1" dirty="0" smtClean="0"/>
              <a:t>"</a:t>
            </a:r>
            <a:endParaRPr lang="ru-RU" sz="2000" b="1" dirty="0"/>
          </a:p>
        </p:txBody>
      </p:sp>
    </p:spTree>
    <p:extLst>
      <p:ext uri="{BB962C8B-B14F-4D97-AF65-F5344CB8AC3E}">
        <p14:creationId xmlns:p14="http://schemas.microsoft.com/office/powerpoint/2010/main" val="15494591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476671"/>
            <a:ext cx="7992888" cy="5755422"/>
          </a:xfrm>
          <a:prstGeom prst="rect">
            <a:avLst/>
          </a:prstGeom>
        </p:spPr>
        <p:txBody>
          <a:bodyPr wrap="square">
            <a:spAutoFit/>
          </a:bodyPr>
          <a:lstStyle/>
          <a:p>
            <a:r>
              <a:rPr lang="ru-RU" sz="2400" b="1" dirty="0">
                <a:solidFill>
                  <a:srgbClr val="FFFF00"/>
                </a:solidFill>
              </a:rPr>
              <a:t>П</a:t>
            </a:r>
            <a:r>
              <a:rPr lang="ru-RU" sz="2400" b="1" dirty="0" smtClean="0">
                <a:solidFill>
                  <a:srgbClr val="FFFF00"/>
                </a:solidFill>
              </a:rPr>
              <a:t>енсия </a:t>
            </a:r>
            <a:r>
              <a:rPr lang="ru-RU" sz="2400" b="1" dirty="0">
                <a:solidFill>
                  <a:srgbClr val="FFFF00"/>
                </a:solidFill>
              </a:rPr>
              <a:t>по государственному пенсионному обеспечению </a:t>
            </a:r>
            <a:r>
              <a:rPr lang="ru-RU" sz="2000" dirty="0"/>
              <a:t>- ежемесячная государственная денежная выплата, право на получение которой определяется в соответствии с условиями и нормами, установленными </a:t>
            </a:r>
            <a:r>
              <a:rPr lang="ru-RU" sz="2000" dirty="0" smtClean="0"/>
              <a:t>Федеральным </a:t>
            </a:r>
            <a:r>
              <a:rPr lang="ru-RU" sz="2000" dirty="0"/>
              <a:t>законом, и которая предоставляется гражданам в целях компенсации им заработка (дохода), утраченного в связи с прекращением федеральной государственной гражданской службы при достижении установленной законом выслуги при выходе на страховую пенсию по старости (инвалидности); либо в целях компенсации утраченного заработка гражданам из числа космонавтов или из числа работников летно-испытательного состава в связи с выходом на пенсию за выслугу лет; либо в целях компенсации вреда, нанесенного здоровью граждан при прохождении военной службы, в результате радиационных или техногенных катастроф, в случае наступления инвалидности или потери кормильца, при достижении установленного законом возраста; либо нетрудоспособным гражданам в целях предоставления им средств к </a:t>
            </a:r>
            <a:r>
              <a:rPr lang="ru-RU" sz="2000" dirty="0" smtClean="0"/>
              <a:t>существованию</a:t>
            </a:r>
            <a:endParaRPr lang="ru-RU" sz="2000" dirty="0"/>
          </a:p>
        </p:txBody>
      </p:sp>
    </p:spTree>
    <p:extLst>
      <p:ext uri="{BB962C8B-B14F-4D97-AF65-F5344CB8AC3E}">
        <p14:creationId xmlns:p14="http://schemas.microsoft.com/office/powerpoint/2010/main" val="30566091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476671"/>
            <a:ext cx="7992888" cy="6001643"/>
          </a:xfrm>
          <a:prstGeom prst="rect">
            <a:avLst/>
          </a:prstGeom>
        </p:spPr>
        <p:txBody>
          <a:bodyPr wrap="square">
            <a:spAutoFit/>
          </a:bodyPr>
          <a:lstStyle/>
          <a:p>
            <a:r>
              <a:rPr lang="ru-RU" sz="2400" b="1" dirty="0">
                <a:solidFill>
                  <a:srgbClr val="FFFF00"/>
                </a:solidFill>
              </a:rPr>
              <a:t>С</a:t>
            </a:r>
            <a:r>
              <a:rPr lang="ru-RU" sz="2400" b="1" dirty="0" smtClean="0">
                <a:solidFill>
                  <a:srgbClr val="FFFF00"/>
                </a:solidFill>
              </a:rPr>
              <a:t>таж </a:t>
            </a:r>
            <a:r>
              <a:rPr lang="ru-RU" sz="2400" b="1" dirty="0">
                <a:solidFill>
                  <a:srgbClr val="FFFF00"/>
                </a:solidFill>
              </a:rPr>
              <a:t>государственной гражданской службы </a:t>
            </a:r>
            <a:r>
              <a:rPr lang="ru-RU" sz="2400" dirty="0"/>
              <a:t>- суммарная продолжительность периодов осуществления государственной службы и иной деятельности, учитываемая при определении права на пенсию федеральных государственных гражданских служащих и при исчислении размера этой </a:t>
            </a:r>
            <a:r>
              <a:rPr lang="ru-RU" sz="2400" dirty="0" smtClean="0"/>
              <a:t>пенсии</a:t>
            </a:r>
          </a:p>
          <a:p>
            <a:r>
              <a:rPr lang="ru-RU" sz="2400" b="1" dirty="0">
                <a:solidFill>
                  <a:srgbClr val="FFFF00"/>
                </a:solidFill>
              </a:rPr>
              <a:t>Т</a:t>
            </a:r>
            <a:r>
              <a:rPr lang="ru-RU" sz="2400" b="1" dirty="0" smtClean="0">
                <a:solidFill>
                  <a:srgbClr val="FFFF00"/>
                </a:solidFill>
              </a:rPr>
              <a:t>рудовой </a:t>
            </a:r>
            <a:r>
              <a:rPr lang="ru-RU" sz="2400" b="1" dirty="0">
                <a:solidFill>
                  <a:srgbClr val="FFFF00"/>
                </a:solidFill>
              </a:rPr>
              <a:t>стаж </a:t>
            </a:r>
            <a:r>
              <a:rPr lang="ru-RU" sz="2400" dirty="0"/>
              <a:t>- учитываемая при определении права на отдельные виды пенсий по государственному пенсионному обеспечению суммарная продолжительность периодов работы и иной деятельности, которые засчитываются в страховой стаж для получения пенсии, предусмотренной Федеральным законом от 28 декабря 2013 года N 400-ФЗ "О страховых пенсиях" </a:t>
            </a:r>
          </a:p>
          <a:p>
            <a:endParaRPr lang="ru-RU" sz="2400" dirty="0"/>
          </a:p>
        </p:txBody>
      </p:sp>
    </p:spTree>
    <p:extLst>
      <p:ext uri="{BB962C8B-B14F-4D97-AF65-F5344CB8AC3E}">
        <p14:creationId xmlns:p14="http://schemas.microsoft.com/office/powerpoint/2010/main" val="34710888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476671"/>
            <a:ext cx="7992888" cy="3785652"/>
          </a:xfrm>
          <a:prstGeom prst="rect">
            <a:avLst/>
          </a:prstGeom>
        </p:spPr>
        <p:txBody>
          <a:bodyPr wrap="square">
            <a:spAutoFit/>
          </a:bodyPr>
          <a:lstStyle/>
          <a:p>
            <a:r>
              <a:rPr lang="ru-RU" sz="2400" b="1" dirty="0">
                <a:solidFill>
                  <a:srgbClr val="FFFF00"/>
                </a:solidFill>
              </a:rPr>
              <a:t>С</a:t>
            </a:r>
            <a:r>
              <a:rPr lang="ru-RU" sz="2400" b="1" dirty="0" smtClean="0">
                <a:solidFill>
                  <a:srgbClr val="FFFF00"/>
                </a:solidFill>
              </a:rPr>
              <a:t>реднемесячный </a:t>
            </a:r>
            <a:r>
              <a:rPr lang="ru-RU" sz="2400" b="1" dirty="0">
                <a:solidFill>
                  <a:srgbClr val="FFFF00"/>
                </a:solidFill>
              </a:rPr>
              <a:t>заработок </a:t>
            </a:r>
            <a:r>
              <a:rPr lang="ru-RU" sz="2400" dirty="0"/>
              <a:t>- денежное содержание, денежное вознаграждение, денежное довольствие, заработная плата и другие доходы, которые учитываются для исчисления размера пенсии по государственному пенсионному обеспечению гражданина, обратившегося за назначением этой пенсии, выраженные в денежных единицах Российской Федерации и приходившиеся на периоды службы и иной деятельности, включаемые в его выслугу или трудовой </a:t>
            </a:r>
            <a:r>
              <a:rPr lang="ru-RU" sz="2400" dirty="0" smtClean="0"/>
              <a:t>стаж</a:t>
            </a:r>
            <a:endParaRPr lang="ru-RU" sz="2400" dirty="0"/>
          </a:p>
        </p:txBody>
      </p:sp>
    </p:spTree>
    <p:extLst>
      <p:ext uri="{BB962C8B-B14F-4D97-AF65-F5344CB8AC3E}">
        <p14:creationId xmlns:p14="http://schemas.microsoft.com/office/powerpoint/2010/main" val="17474521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260648"/>
            <a:ext cx="8280920" cy="6370975"/>
          </a:xfrm>
          <a:prstGeom prst="rect">
            <a:avLst/>
          </a:prstGeom>
        </p:spPr>
        <p:txBody>
          <a:bodyPr wrap="square">
            <a:spAutoFit/>
          </a:bodyPr>
          <a:lstStyle/>
          <a:p>
            <a:r>
              <a:rPr lang="ru-RU" sz="2400" b="1" dirty="0">
                <a:solidFill>
                  <a:srgbClr val="FFFF00"/>
                </a:solidFill>
              </a:rPr>
              <a:t>Ф</a:t>
            </a:r>
            <a:r>
              <a:rPr lang="ru-RU" sz="2400" b="1" dirty="0" smtClean="0">
                <a:solidFill>
                  <a:srgbClr val="FFFF00"/>
                </a:solidFill>
              </a:rPr>
              <a:t>едеральные </a:t>
            </a:r>
            <a:r>
              <a:rPr lang="ru-RU" sz="2400" b="1" dirty="0">
                <a:solidFill>
                  <a:srgbClr val="FFFF00"/>
                </a:solidFill>
              </a:rPr>
              <a:t>государственные гражданские служащие </a:t>
            </a:r>
            <a:r>
              <a:rPr lang="ru-RU" sz="2400" dirty="0"/>
              <a:t>- граждане, замещавшие должности федеральной государственной гражданской службы, государственные должности федеральной государственной службы, государственные должности федеральных государственных служащих (далее - должности федеральной государственной гражданской службы</a:t>
            </a:r>
            <a:r>
              <a:rPr lang="ru-RU" sz="2400" dirty="0" smtClean="0"/>
              <a:t>)</a:t>
            </a:r>
          </a:p>
          <a:p>
            <a:r>
              <a:rPr lang="ru-RU" sz="2400" b="1" dirty="0">
                <a:solidFill>
                  <a:srgbClr val="FFFF00"/>
                </a:solidFill>
              </a:rPr>
              <a:t>У</a:t>
            </a:r>
            <a:r>
              <a:rPr lang="ru-RU" sz="2400" b="1" dirty="0" smtClean="0">
                <a:solidFill>
                  <a:srgbClr val="FFFF00"/>
                </a:solidFill>
              </a:rPr>
              <a:t>частники </a:t>
            </a:r>
            <a:r>
              <a:rPr lang="ru-RU" sz="2400" b="1" dirty="0">
                <a:solidFill>
                  <a:srgbClr val="FFFF00"/>
                </a:solidFill>
              </a:rPr>
              <a:t>Великой Отечественной войны </a:t>
            </a:r>
            <a:r>
              <a:rPr lang="ru-RU" sz="2400" dirty="0"/>
              <a:t>- граждане, указанные в </a:t>
            </a:r>
            <a:r>
              <a:rPr lang="ru-RU" sz="2400" dirty="0">
                <a:hlinkClick r:id="rId2"/>
              </a:rPr>
              <a:t>подпунктах "а" - </a:t>
            </a:r>
            <a:r>
              <a:rPr lang="ru-RU" sz="2400" dirty="0">
                <a:hlinkClick r:id="rId3"/>
              </a:rPr>
              <a:t>"ж" и </a:t>
            </a:r>
            <a:r>
              <a:rPr lang="ru-RU" sz="2400" dirty="0">
                <a:hlinkClick r:id="rId4"/>
              </a:rPr>
              <a:t>"и" подпункта 1 пункта 1 статьи 2 Федерального закона "О ветеранах</a:t>
            </a:r>
            <a:r>
              <a:rPr lang="ru-RU" sz="2400" dirty="0" smtClean="0">
                <a:hlinkClick r:id="rId4"/>
              </a:rPr>
              <a:t>"</a:t>
            </a:r>
            <a:endParaRPr lang="ru-RU" sz="2400" dirty="0">
              <a:hlinkClick r:id="rId4"/>
            </a:endParaRPr>
          </a:p>
          <a:p>
            <a:r>
              <a:rPr lang="ru-RU" sz="2400" b="1" dirty="0" smtClean="0">
                <a:solidFill>
                  <a:srgbClr val="FFFF00"/>
                </a:solidFill>
              </a:rPr>
              <a:t>Граждане</a:t>
            </a:r>
            <a:r>
              <a:rPr lang="ru-RU" sz="2400" b="1" dirty="0">
                <a:solidFill>
                  <a:srgbClr val="FFFF00"/>
                </a:solidFill>
              </a:rPr>
              <a:t>, пострадавшие в результате радиационных или техногенных катастроф</a:t>
            </a:r>
            <a:r>
              <a:rPr lang="ru-RU" sz="2400" dirty="0"/>
              <a:t>, - граждане, пострадавшие в результате катастрофы на Чернобыльской АЭС, а также в результате других радиационных или техногенных </a:t>
            </a:r>
            <a:r>
              <a:rPr lang="ru-RU" sz="2400" dirty="0" smtClean="0"/>
              <a:t>катастроф</a:t>
            </a:r>
            <a:endParaRPr lang="ru-RU" sz="2400" dirty="0"/>
          </a:p>
        </p:txBody>
      </p:sp>
    </p:spTree>
    <p:extLst>
      <p:ext uri="{BB962C8B-B14F-4D97-AF65-F5344CB8AC3E}">
        <p14:creationId xmlns:p14="http://schemas.microsoft.com/office/powerpoint/2010/main" val="7757131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96946" y="332656"/>
            <a:ext cx="7992888" cy="6186309"/>
          </a:xfrm>
          <a:prstGeom prst="rect">
            <a:avLst/>
          </a:prstGeom>
        </p:spPr>
        <p:txBody>
          <a:bodyPr wrap="square">
            <a:spAutoFit/>
          </a:bodyPr>
          <a:lstStyle/>
          <a:p>
            <a:r>
              <a:rPr lang="ru-RU" b="1" dirty="0" smtClean="0">
                <a:solidFill>
                  <a:srgbClr val="FFFF00"/>
                </a:solidFill>
              </a:rPr>
              <a:t>Военнослужащие</a:t>
            </a:r>
            <a:r>
              <a:rPr lang="ru-RU" dirty="0" smtClean="0"/>
              <a:t> </a:t>
            </a:r>
            <a:r>
              <a:rPr lang="ru-RU" dirty="0"/>
              <a:t>- граждане, проходившие военную службу в качестве офицеров, прапорщиков, мичманов либо военную службу по контракту или призыву в качестве солдат, матросов, сержантов и старшин в Вооруженных Силах Российской Федерации и Объединенных Вооруженных Силах Содружества Независимых Государств, Федеральной пограничной службе Российской Федерации и органах и организациях Пограничной службы Российской Федерации, во внутренних войсках Министерства внутренних дел Российской Федерации и в Железнодорожных войсках Российской Федерации, федеральных органах правительственной связи и информации, войсках гражданской обороны, органах федеральной службы безопасности и пограничных войсках, федеральных органах государственной охраны, органах внешней разведки Российской Федерации, других воинских формированиях Российской Федерации, созданных в соответствии с законодательством Российской Федерации, лица рядового и начальствующего состава, проходившие службу в органах внутренних дел Российской Федерации, Государственной противопожарной службе, прокурорские работники, сотрудники Следственного комитета Российской Федерации, сотрудники таможенных органов Российской Федерации, сотрудники налоговой полиции, органов по контролю за оборотом наркотических средств и психотропных веществ, сотрудники учреждений и органов уголовно-исполнительной </a:t>
            </a:r>
            <a:r>
              <a:rPr lang="ru-RU" dirty="0" smtClean="0"/>
              <a:t>системы</a:t>
            </a:r>
            <a:endParaRPr lang="ru-RU" dirty="0"/>
          </a:p>
        </p:txBody>
      </p:sp>
    </p:spTree>
    <p:extLst>
      <p:ext uri="{BB962C8B-B14F-4D97-AF65-F5344CB8AC3E}">
        <p14:creationId xmlns:p14="http://schemas.microsoft.com/office/powerpoint/2010/main" val="12460820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476671"/>
            <a:ext cx="7992888" cy="5262979"/>
          </a:xfrm>
          <a:prstGeom prst="rect">
            <a:avLst/>
          </a:prstGeom>
        </p:spPr>
        <p:txBody>
          <a:bodyPr wrap="square">
            <a:spAutoFit/>
          </a:bodyPr>
          <a:lstStyle/>
          <a:p>
            <a:r>
              <a:rPr lang="ru-RU" sz="2100" b="1" dirty="0">
                <a:solidFill>
                  <a:srgbClr val="FFFF00"/>
                </a:solidFill>
              </a:rPr>
              <a:t>Н</a:t>
            </a:r>
            <a:r>
              <a:rPr lang="ru-RU" sz="2100" b="1" dirty="0" smtClean="0">
                <a:solidFill>
                  <a:srgbClr val="FFFF00"/>
                </a:solidFill>
              </a:rPr>
              <a:t>етрудоспособные </a:t>
            </a:r>
            <a:r>
              <a:rPr lang="ru-RU" sz="2100" b="1" dirty="0">
                <a:solidFill>
                  <a:srgbClr val="FFFF00"/>
                </a:solidFill>
              </a:rPr>
              <a:t>граждане </a:t>
            </a:r>
            <a:r>
              <a:rPr lang="ru-RU" sz="2100" dirty="0"/>
              <a:t>- инвалиды, в том числе инвалиды с детства, дети-инвалиды, дети в возрасте до 18 лет, а также старше этого возраста, обучающиеся по очной форме по основным образовательным программам в организациях, осуществляющих образовательную деятельность, в том числе в иностранных организациях, расположенных за пределами территории Российской Федерации, если направление на обучение произведено в соответствии с международными договорами Российской Федерации, до окончания ими такого обучения, но не дольше чем до достижения ими возраста 23 лет, потерявшие одного или обоих родителей, и дети умершей одинокой матери, граждане из числа малочисленных народов Севера, достигшие возраста 55 и 50 лет (соответственно мужчины и женщины), граждане, достигшие возраста 65 и 60 лет (соответственно мужчины и женщины</a:t>
            </a:r>
            <a:r>
              <a:rPr lang="ru-RU" sz="2100" dirty="0" smtClean="0"/>
              <a:t>)</a:t>
            </a:r>
            <a:endParaRPr lang="ru-RU" sz="2100" dirty="0"/>
          </a:p>
        </p:txBody>
      </p:sp>
    </p:spTree>
    <p:extLst>
      <p:ext uri="{BB962C8B-B14F-4D97-AF65-F5344CB8AC3E}">
        <p14:creationId xmlns:p14="http://schemas.microsoft.com/office/powerpoint/2010/main" val="6887135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476671"/>
            <a:ext cx="7992888" cy="5262979"/>
          </a:xfrm>
          <a:prstGeom prst="rect">
            <a:avLst/>
          </a:prstGeom>
        </p:spPr>
        <p:txBody>
          <a:bodyPr wrap="square">
            <a:spAutoFit/>
          </a:bodyPr>
          <a:lstStyle/>
          <a:p>
            <a:r>
              <a:rPr lang="ru-RU" sz="2100" b="1" dirty="0">
                <a:solidFill>
                  <a:srgbClr val="FFFF00"/>
                </a:solidFill>
              </a:rPr>
              <a:t>Н</a:t>
            </a:r>
            <a:r>
              <a:rPr lang="ru-RU" sz="2100" b="1" dirty="0" smtClean="0">
                <a:solidFill>
                  <a:srgbClr val="FFFF00"/>
                </a:solidFill>
              </a:rPr>
              <a:t>етрудоспособные </a:t>
            </a:r>
            <a:r>
              <a:rPr lang="ru-RU" sz="2100" b="1" dirty="0">
                <a:solidFill>
                  <a:srgbClr val="FFFF00"/>
                </a:solidFill>
              </a:rPr>
              <a:t>граждане </a:t>
            </a:r>
            <a:r>
              <a:rPr lang="ru-RU" sz="2100" dirty="0"/>
              <a:t>- инвалиды, в том числе инвалиды с детства, дети-инвалиды, дети в возрасте до 18 лет, а также старше этого возраста, обучающиеся по очной форме по основным образовательным программам в организациях, осуществляющих образовательную деятельность, в том числе в иностранных организациях, расположенных за пределами территории Российской Федерации, если направление на обучение произведено в соответствии с международными договорами Российской Федерации, до окончания ими такого обучения, но не дольше чем до достижения ими возраста 23 лет, потерявшие одного или обоих родителей, и дети умершей одинокой матери, граждане из числа малочисленных народов Севера, достигшие возраста 55 и 50 лет (соответственно мужчины и женщины), граждане, достигшие возраста 65 и 60 лет (соответственно мужчины и женщины</a:t>
            </a:r>
            <a:r>
              <a:rPr lang="ru-RU" sz="2100" dirty="0" smtClean="0"/>
              <a:t>)</a:t>
            </a:r>
            <a:endParaRPr lang="ru-RU" sz="2100" dirty="0"/>
          </a:p>
        </p:txBody>
      </p:sp>
    </p:spTree>
    <p:extLst>
      <p:ext uri="{BB962C8B-B14F-4D97-AF65-F5344CB8AC3E}">
        <p14:creationId xmlns:p14="http://schemas.microsoft.com/office/powerpoint/2010/main" val="3028547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980728"/>
            <a:ext cx="7992888" cy="3046988"/>
          </a:xfrm>
          <a:prstGeom prst="rect">
            <a:avLst/>
          </a:prstGeom>
        </p:spPr>
        <p:txBody>
          <a:bodyPr wrap="square">
            <a:spAutoFit/>
          </a:bodyPr>
          <a:lstStyle/>
          <a:p>
            <a:pPr algn="ctr"/>
            <a:r>
              <a:rPr lang="ru-RU" sz="2400" b="1" dirty="0">
                <a:solidFill>
                  <a:srgbClr val="FFFF00"/>
                </a:solidFill>
              </a:rPr>
              <a:t>Д</a:t>
            </a:r>
            <a:r>
              <a:rPr lang="ru-RU" sz="2400" b="1" dirty="0" smtClean="0">
                <a:solidFill>
                  <a:srgbClr val="FFFF00"/>
                </a:solidFill>
              </a:rPr>
              <a:t>олжностной </a:t>
            </a:r>
            <a:r>
              <a:rPr lang="ru-RU" sz="2400" b="1" dirty="0">
                <a:solidFill>
                  <a:srgbClr val="FFFF00"/>
                </a:solidFill>
              </a:rPr>
              <a:t>оклад </a:t>
            </a:r>
            <a:r>
              <a:rPr lang="ru-RU" sz="2400" dirty="0"/>
              <a:t>- месячный оклад федерального государственного гражданского служащего в соответствии с замещаемой им должностью федеральной государственной гражданской службы, должностной оклад федерального государственного служащего, устанавливаемые указами Президента Российской </a:t>
            </a:r>
            <a:r>
              <a:rPr lang="ru-RU" sz="2400" dirty="0" smtClean="0"/>
              <a:t>Федерации</a:t>
            </a:r>
            <a:endParaRPr lang="ru-RU" sz="2400" dirty="0"/>
          </a:p>
        </p:txBody>
      </p:sp>
    </p:spTree>
    <p:extLst>
      <p:ext uri="{BB962C8B-B14F-4D97-AF65-F5344CB8AC3E}">
        <p14:creationId xmlns:p14="http://schemas.microsoft.com/office/powerpoint/2010/main" val="3028547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48680"/>
            <a:ext cx="7920880" cy="4893647"/>
          </a:xfrm>
          <a:prstGeom prst="rect">
            <a:avLst/>
          </a:prstGeom>
        </p:spPr>
        <p:txBody>
          <a:bodyPr wrap="square">
            <a:spAutoFit/>
          </a:bodyPr>
          <a:lstStyle/>
          <a:p>
            <a:r>
              <a:rPr lang="ru-RU" sz="2400" b="1" dirty="0">
                <a:solidFill>
                  <a:srgbClr val="FFFF00"/>
                </a:solidFill>
              </a:rPr>
              <a:t>Право на пенсию </a:t>
            </a:r>
            <a:r>
              <a:rPr lang="ru-RU" sz="2400" b="1" dirty="0" smtClean="0">
                <a:solidFill>
                  <a:srgbClr val="FFFF00"/>
                </a:solidFill>
              </a:rPr>
              <a:t>по государственному пенсионному обеспечению имеют</a:t>
            </a:r>
            <a:r>
              <a:rPr lang="ru-RU" sz="2400" b="1" dirty="0">
                <a:solidFill>
                  <a:srgbClr val="FFFF00"/>
                </a:solidFill>
              </a:rPr>
              <a:t>:</a:t>
            </a:r>
          </a:p>
          <a:p>
            <a:pPr marL="342900" indent="-342900">
              <a:buFont typeface="Wingdings" panose="05000000000000000000" pitchFamily="2" charset="2"/>
              <a:buChar char="Ø"/>
            </a:pPr>
            <a:r>
              <a:rPr lang="ru-RU" sz="2400" dirty="0"/>
              <a:t>граждане Российской Федерации при соблюдении условий, предусмотренных </a:t>
            </a:r>
            <a:r>
              <a:rPr lang="ru-RU" sz="2400" dirty="0" smtClean="0"/>
              <a:t>Федеральным </a:t>
            </a:r>
            <a:r>
              <a:rPr lang="ru-RU" sz="2400" dirty="0"/>
              <a:t>законом для различных видов пенсий по государственному пенсионному обеспечению;</a:t>
            </a:r>
          </a:p>
          <a:p>
            <a:pPr marL="342900" indent="-342900">
              <a:buFont typeface="Wingdings" panose="05000000000000000000" pitchFamily="2" charset="2"/>
              <a:buChar char="Ø"/>
            </a:pPr>
            <a:r>
              <a:rPr lang="ru-RU" sz="2400" dirty="0"/>
              <a:t>иностранные граждане и лица без гражданства, постоянно проживающие на территории Российской Федерации, - на тех же основаниях, что и граждане Российской Федерации, если иное не предусмотрено </a:t>
            </a:r>
            <a:r>
              <a:rPr lang="ru-RU" sz="2400" dirty="0" smtClean="0"/>
              <a:t>Федеральным </a:t>
            </a:r>
            <a:r>
              <a:rPr lang="ru-RU" sz="2400" dirty="0"/>
              <a:t>законом или международными договорами Российской Федерации.</a:t>
            </a:r>
          </a:p>
        </p:txBody>
      </p:sp>
    </p:spTree>
    <p:extLst>
      <p:ext uri="{BB962C8B-B14F-4D97-AF65-F5344CB8AC3E}">
        <p14:creationId xmlns:p14="http://schemas.microsoft.com/office/powerpoint/2010/main" val="14840502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48680"/>
            <a:ext cx="7920880" cy="4893647"/>
          </a:xfrm>
          <a:prstGeom prst="rect">
            <a:avLst/>
          </a:prstGeom>
        </p:spPr>
        <p:txBody>
          <a:bodyPr wrap="square">
            <a:spAutoFit/>
          </a:bodyPr>
          <a:lstStyle/>
          <a:p>
            <a:r>
              <a:rPr lang="ru-RU" sz="2400" b="1" dirty="0">
                <a:solidFill>
                  <a:srgbClr val="FFFF00"/>
                </a:solidFill>
              </a:rPr>
              <a:t>Право на пенсию </a:t>
            </a:r>
            <a:r>
              <a:rPr lang="ru-RU" sz="2400" b="1" dirty="0" smtClean="0">
                <a:solidFill>
                  <a:srgbClr val="FFFF00"/>
                </a:solidFill>
              </a:rPr>
              <a:t>по государственному пенсионному обеспечению имеют</a:t>
            </a:r>
            <a:r>
              <a:rPr lang="ru-RU" sz="2400" b="1" dirty="0">
                <a:solidFill>
                  <a:srgbClr val="FFFF00"/>
                </a:solidFill>
              </a:rPr>
              <a:t>:</a:t>
            </a:r>
          </a:p>
          <a:p>
            <a:pPr marL="342900" indent="-342900">
              <a:buFont typeface="Wingdings" panose="05000000000000000000" pitchFamily="2" charset="2"/>
              <a:buChar char="Ø"/>
            </a:pPr>
            <a:r>
              <a:rPr lang="ru-RU" sz="2400" dirty="0"/>
              <a:t>граждане Российской Федерации при соблюдении условий, предусмотренных </a:t>
            </a:r>
            <a:r>
              <a:rPr lang="ru-RU" sz="2400" dirty="0" smtClean="0"/>
              <a:t>Федеральным </a:t>
            </a:r>
            <a:r>
              <a:rPr lang="ru-RU" sz="2400" dirty="0"/>
              <a:t>законом для различных видов пенсий по государственному пенсионному обеспечению;</a:t>
            </a:r>
          </a:p>
          <a:p>
            <a:pPr marL="342900" indent="-342900">
              <a:buFont typeface="Wingdings" panose="05000000000000000000" pitchFamily="2" charset="2"/>
              <a:buChar char="Ø"/>
            </a:pPr>
            <a:r>
              <a:rPr lang="ru-RU" sz="2400" dirty="0"/>
              <a:t>иностранные граждане и лица без гражданства, постоянно проживающие на территории Российской Федерации, - на тех же основаниях, что и граждане Российской Федерации, если иное не предусмотрено </a:t>
            </a:r>
            <a:r>
              <a:rPr lang="ru-RU" sz="2400" dirty="0" smtClean="0"/>
              <a:t>Федеральным </a:t>
            </a:r>
            <a:r>
              <a:rPr lang="ru-RU" sz="2400" dirty="0"/>
              <a:t>законом или международными договорами Российской Федерации.</a:t>
            </a:r>
          </a:p>
        </p:txBody>
      </p:sp>
    </p:spTree>
    <p:extLst>
      <p:ext uri="{BB962C8B-B14F-4D97-AF65-F5344CB8AC3E}">
        <p14:creationId xmlns:p14="http://schemas.microsoft.com/office/powerpoint/2010/main" val="38736585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548680"/>
            <a:ext cx="7632848" cy="5447645"/>
          </a:xfrm>
          <a:prstGeom prst="rect">
            <a:avLst/>
          </a:prstGeom>
        </p:spPr>
        <p:txBody>
          <a:bodyPr wrap="square">
            <a:spAutoFit/>
          </a:bodyPr>
          <a:lstStyle/>
          <a:p>
            <a:r>
              <a:rPr lang="ru-RU" sz="2400" b="1" dirty="0" smtClean="0">
                <a:solidFill>
                  <a:srgbClr val="FFFF00"/>
                </a:solidFill>
              </a:rPr>
              <a:t>Право </a:t>
            </a:r>
            <a:r>
              <a:rPr lang="ru-RU" sz="2400" b="1" dirty="0">
                <a:solidFill>
                  <a:srgbClr val="FFFF00"/>
                </a:solidFill>
              </a:rPr>
              <a:t>на пенсию по государственному пенсионному обеспечению имеют:</a:t>
            </a:r>
          </a:p>
          <a:p>
            <a:r>
              <a:rPr lang="ru-RU" sz="2000" dirty="0"/>
              <a:t>1) федеральные государственные гражданские служащие;</a:t>
            </a:r>
          </a:p>
          <a:p>
            <a:r>
              <a:rPr lang="ru-RU" sz="2000" dirty="0"/>
              <a:t>2) военнослужащие;</a:t>
            </a:r>
          </a:p>
          <a:p>
            <a:r>
              <a:rPr lang="ru-RU" sz="2000" dirty="0"/>
              <a:t>3) участники Великой Отечественной войны;</a:t>
            </a:r>
          </a:p>
          <a:p>
            <a:r>
              <a:rPr lang="ru-RU" sz="2000" dirty="0"/>
              <a:t>4) граждане, награжденные знаком "Жителю блокадного Ленинграда";</a:t>
            </a:r>
          </a:p>
          <a:p>
            <a:r>
              <a:rPr lang="ru-RU" sz="2000" dirty="0"/>
              <a:t>5) граждане, пострадавшие в результате радиационных или техногенных катастроф;</a:t>
            </a:r>
          </a:p>
          <a:p>
            <a:r>
              <a:rPr lang="ru-RU" sz="2000" dirty="0"/>
              <a:t>6) граждане из числа космонавтов;</a:t>
            </a:r>
          </a:p>
          <a:p>
            <a:r>
              <a:rPr lang="ru-RU" sz="2000" dirty="0"/>
              <a:t>7) граждане из числа работников летно-испытательного состава;</a:t>
            </a:r>
          </a:p>
          <a:p>
            <a:r>
              <a:rPr lang="ru-RU" sz="2000" dirty="0"/>
              <a:t>8) нетрудоспособные граждане</a:t>
            </a:r>
            <a:r>
              <a:rPr lang="ru-RU" sz="2000" dirty="0" smtClean="0"/>
              <a:t>.</a:t>
            </a:r>
          </a:p>
          <a:p>
            <a:endParaRPr lang="ru-RU" sz="2000" dirty="0"/>
          </a:p>
          <a:p>
            <a:r>
              <a:rPr lang="ru-RU" sz="2000" dirty="0" smtClean="0"/>
              <a:t>Члены </a:t>
            </a:r>
            <a:r>
              <a:rPr lang="ru-RU" sz="2000" dirty="0"/>
              <a:t>семей </a:t>
            </a:r>
            <a:r>
              <a:rPr lang="ru-RU" sz="2000" dirty="0" smtClean="0"/>
              <a:t>вышеуказанных граждан,</a:t>
            </a:r>
            <a:r>
              <a:rPr lang="ru-RU" sz="2000" dirty="0"/>
              <a:t> </a:t>
            </a:r>
            <a:r>
              <a:rPr lang="ru-RU" sz="2000" dirty="0" smtClean="0">
                <a:hlinkClick r:id=""/>
              </a:rPr>
              <a:t>имеют </a:t>
            </a:r>
            <a:r>
              <a:rPr lang="ru-RU" sz="2000" dirty="0">
                <a:hlinkClick r:id=""/>
              </a:rPr>
              <a:t>право на пенсию по государственному пенсионному обеспечению в случаях, предусмотренных </a:t>
            </a:r>
            <a:r>
              <a:rPr lang="ru-RU" sz="2000" dirty="0" smtClean="0">
                <a:hlinkClick r:id=""/>
              </a:rPr>
              <a:t>Федеральным </a:t>
            </a:r>
            <a:r>
              <a:rPr lang="ru-RU" sz="2000" dirty="0">
                <a:hlinkClick r:id=""/>
              </a:rPr>
              <a:t>законом.</a:t>
            </a:r>
          </a:p>
        </p:txBody>
      </p:sp>
    </p:spTree>
    <p:extLst>
      <p:ext uri="{BB962C8B-B14F-4D97-AF65-F5344CB8AC3E}">
        <p14:creationId xmlns:p14="http://schemas.microsoft.com/office/powerpoint/2010/main" val="14271479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3858814591"/>
              </p:ext>
            </p:extLst>
          </p:nvPr>
        </p:nvGraphicFramePr>
        <p:xfrm>
          <a:off x="467544" y="620688"/>
          <a:ext cx="8352928"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27050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548680"/>
            <a:ext cx="7416824" cy="5324535"/>
          </a:xfrm>
          <a:prstGeom prst="rect">
            <a:avLst/>
          </a:prstGeom>
        </p:spPr>
        <p:txBody>
          <a:bodyPr wrap="square">
            <a:spAutoFit/>
          </a:bodyPr>
          <a:lstStyle/>
          <a:p>
            <a:r>
              <a:rPr lang="ru-RU" sz="2000" b="1" dirty="0">
                <a:solidFill>
                  <a:srgbClr val="FFFF00"/>
                </a:solidFill>
              </a:rPr>
              <a:t>Пенсия за выслугу лет </a:t>
            </a:r>
            <a:r>
              <a:rPr lang="ru-RU" sz="2000" b="1" dirty="0"/>
              <a:t>назначается </a:t>
            </a:r>
            <a:r>
              <a:rPr lang="ru-RU" sz="2000" b="1" dirty="0" smtClean="0"/>
              <a:t>федеральным государственным гражданским служащим, гражданам </a:t>
            </a:r>
            <a:r>
              <a:rPr lang="ru-RU" sz="2000" b="1" dirty="0"/>
              <a:t>из числа </a:t>
            </a:r>
            <a:r>
              <a:rPr lang="ru-RU" sz="2000" b="1" dirty="0" smtClean="0"/>
              <a:t>космонавтов, военнослужащим, гражданам </a:t>
            </a:r>
            <a:r>
              <a:rPr lang="ru-RU" sz="2000" b="1" dirty="0"/>
              <a:t>из числа работников летно-испытательного </a:t>
            </a:r>
            <a:r>
              <a:rPr lang="ru-RU" sz="2000" b="1" dirty="0" smtClean="0"/>
              <a:t>состава.</a:t>
            </a:r>
          </a:p>
          <a:p>
            <a:r>
              <a:rPr lang="ru-RU" sz="2000" b="1" dirty="0">
                <a:solidFill>
                  <a:srgbClr val="FFFF00"/>
                </a:solidFill>
              </a:rPr>
              <a:t>Пенсия по старости </a:t>
            </a:r>
            <a:r>
              <a:rPr lang="ru-RU" sz="2000" b="1" dirty="0"/>
              <a:t>назначается гражданам, пострадавшим в результате радиационных или техногенных катастроф.</a:t>
            </a:r>
          </a:p>
          <a:p>
            <a:r>
              <a:rPr lang="ru-RU" sz="2000" b="1" dirty="0">
                <a:solidFill>
                  <a:srgbClr val="FFFF00"/>
                </a:solidFill>
              </a:rPr>
              <a:t>Пенсия по инвалидности </a:t>
            </a:r>
            <a:r>
              <a:rPr lang="ru-RU" sz="2000" b="1" dirty="0"/>
              <a:t>назначается военнослужащим, гражданам, награжденным знаком «Жителю блокадного Ленинграда», гражданам, пострадавшим в результате радиационных или техногенных катастроф, гражданам из числа космонавтов.</a:t>
            </a:r>
          </a:p>
          <a:p>
            <a:endParaRPr lang="ru-RU" sz="2000" dirty="0" smtClean="0"/>
          </a:p>
          <a:p>
            <a:endParaRPr lang="ru-RU" sz="2000" dirty="0"/>
          </a:p>
          <a:p>
            <a:endParaRPr lang="ru-RU" sz="2000" b="1" dirty="0">
              <a:hlinkClick r:id="rId2"/>
            </a:endParaRPr>
          </a:p>
        </p:txBody>
      </p:sp>
    </p:spTree>
    <p:extLst>
      <p:ext uri="{BB962C8B-B14F-4D97-AF65-F5344CB8AC3E}">
        <p14:creationId xmlns:p14="http://schemas.microsoft.com/office/powerpoint/2010/main" val="41589412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548680"/>
            <a:ext cx="7416824" cy="4524315"/>
          </a:xfrm>
          <a:prstGeom prst="rect">
            <a:avLst/>
          </a:prstGeom>
        </p:spPr>
        <p:txBody>
          <a:bodyPr wrap="square">
            <a:spAutoFit/>
          </a:bodyPr>
          <a:lstStyle/>
          <a:p>
            <a:r>
              <a:rPr lang="ru-RU" sz="2400" b="1" dirty="0">
                <a:solidFill>
                  <a:srgbClr val="FFFF00"/>
                </a:solidFill>
              </a:rPr>
              <a:t>В случае смерти </a:t>
            </a:r>
            <a:r>
              <a:rPr lang="ru-RU" sz="2400" b="1" dirty="0" smtClean="0"/>
              <a:t>военнослужащих, граждан, пострадавших </a:t>
            </a:r>
            <a:r>
              <a:rPr lang="ru-RU" sz="2400" b="1" dirty="0"/>
              <a:t>в результате радиационных или техногенных </a:t>
            </a:r>
            <a:r>
              <a:rPr lang="ru-RU" sz="2400" b="1" dirty="0" smtClean="0"/>
              <a:t>катастроф, граждан </a:t>
            </a:r>
            <a:r>
              <a:rPr lang="ru-RU" sz="2400" b="1" dirty="0"/>
              <a:t>из числа </a:t>
            </a:r>
            <a:r>
              <a:rPr lang="ru-RU" sz="2400" b="1" dirty="0" smtClean="0"/>
              <a:t>космонавтов </a:t>
            </a:r>
            <a:r>
              <a:rPr lang="ru-RU" sz="2400" b="1" dirty="0" smtClean="0">
                <a:hlinkClick r:id="rId2"/>
              </a:rPr>
              <a:t>члены </a:t>
            </a:r>
            <a:r>
              <a:rPr lang="ru-RU" sz="2400" b="1" dirty="0">
                <a:hlinkClick r:id="rId2"/>
              </a:rPr>
              <a:t>их семей имеют право на </a:t>
            </a:r>
            <a:r>
              <a:rPr lang="ru-RU" sz="2400" b="1" dirty="0">
                <a:solidFill>
                  <a:srgbClr val="FFFF00"/>
                </a:solidFill>
                <a:hlinkClick r:id="rId2"/>
              </a:rPr>
              <a:t>пенсию по случаю потери кормильца</a:t>
            </a:r>
            <a:r>
              <a:rPr lang="ru-RU" sz="2400" b="1" dirty="0" smtClean="0">
                <a:solidFill>
                  <a:srgbClr val="FFFF00"/>
                </a:solidFill>
                <a:hlinkClick r:id="rId2"/>
              </a:rPr>
              <a:t>.</a:t>
            </a:r>
          </a:p>
          <a:p>
            <a:endParaRPr lang="ru-RU" sz="2400" b="1" dirty="0">
              <a:hlinkClick r:id="rId2"/>
            </a:endParaRPr>
          </a:p>
          <a:p>
            <a:r>
              <a:rPr lang="ru-RU" sz="2400" b="1" dirty="0">
                <a:solidFill>
                  <a:srgbClr val="FFFF00"/>
                </a:solidFill>
              </a:rPr>
              <a:t>Социальная пенсия </a:t>
            </a:r>
            <a:r>
              <a:rPr lang="ru-RU" sz="2400" b="1" dirty="0"/>
              <a:t>(по старости, по инвалидности, по случаю потери кормильца) нетрудоспособным гражданам.</a:t>
            </a:r>
          </a:p>
          <a:p>
            <a:endParaRPr lang="ru-RU" sz="2400" b="1" dirty="0"/>
          </a:p>
          <a:p>
            <a:endParaRPr lang="ru-RU" sz="2400" b="1" dirty="0">
              <a:hlinkClick r:id="rId3"/>
            </a:endParaRPr>
          </a:p>
        </p:txBody>
      </p:sp>
    </p:spTree>
    <p:extLst>
      <p:ext uri="{BB962C8B-B14F-4D97-AF65-F5344CB8AC3E}">
        <p14:creationId xmlns:p14="http://schemas.microsoft.com/office/powerpoint/2010/main" val="25273179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2683" y="260648"/>
            <a:ext cx="8136904" cy="6247864"/>
          </a:xfrm>
          <a:prstGeom prst="rect">
            <a:avLst/>
          </a:prstGeom>
        </p:spPr>
        <p:txBody>
          <a:bodyPr wrap="square">
            <a:spAutoFit/>
          </a:bodyPr>
          <a:lstStyle/>
          <a:p>
            <a:r>
              <a:rPr lang="ru-RU" sz="2000" b="1" dirty="0"/>
              <a:t>Гражданам, имеющим одновременно право на различные пенсии в соответствии с законодательством Российской Федерации, устанавливается одна пенсия по их </a:t>
            </a:r>
            <a:r>
              <a:rPr lang="ru-RU" sz="2000" b="1" dirty="0" smtClean="0"/>
              <a:t>выбору.</a:t>
            </a:r>
          </a:p>
          <a:p>
            <a:endParaRPr lang="ru-RU" sz="2000" b="1" dirty="0" smtClean="0">
              <a:solidFill>
                <a:srgbClr val="FFFF00"/>
              </a:solidFill>
            </a:endParaRPr>
          </a:p>
          <a:p>
            <a:r>
              <a:rPr lang="ru-RU" sz="2000" b="1" dirty="0">
                <a:solidFill>
                  <a:srgbClr val="FFFF00"/>
                </a:solidFill>
              </a:rPr>
              <a:t>Право на одновременное получение двух пенсий предоставляется:</a:t>
            </a:r>
          </a:p>
          <a:p>
            <a:r>
              <a:rPr lang="ru-RU" sz="2000" b="1" dirty="0"/>
              <a:t>1) гражданам, ставшим инвалидами вследствие военной травмы. Им могут устанавливаться пенсия по </a:t>
            </a:r>
            <a:r>
              <a:rPr lang="ru-RU" sz="2000" b="1" dirty="0" smtClean="0"/>
              <a:t>инвалидности </a:t>
            </a:r>
            <a:r>
              <a:rPr lang="ru-RU" sz="2000" b="1" dirty="0" smtClean="0">
                <a:hlinkClick r:id="rId2"/>
              </a:rPr>
              <a:t>и </a:t>
            </a:r>
            <a:r>
              <a:rPr lang="ru-RU" sz="2000" b="1" dirty="0">
                <a:hlinkClick r:id="rId2"/>
              </a:rPr>
              <a:t>страховая пенсия по старости;</a:t>
            </a:r>
          </a:p>
          <a:p>
            <a:r>
              <a:rPr lang="ru-RU" sz="2000" b="1" dirty="0" smtClean="0"/>
              <a:t>2</a:t>
            </a:r>
            <a:r>
              <a:rPr lang="ru-RU" sz="2000" b="1" dirty="0"/>
              <a:t>) участникам Великой Отечественной войны. Им могут устанавливаться пенсия по </a:t>
            </a:r>
            <a:r>
              <a:rPr lang="ru-RU" sz="2000" b="1" dirty="0" smtClean="0"/>
              <a:t>инвалидности</a:t>
            </a:r>
            <a:r>
              <a:rPr lang="ru-RU" sz="2000" b="1" dirty="0"/>
              <a:t> </a:t>
            </a:r>
            <a:r>
              <a:rPr lang="ru-RU" sz="2000" b="1" dirty="0" smtClean="0">
                <a:hlinkClick r:id="rId3"/>
              </a:rPr>
              <a:t>и </a:t>
            </a:r>
            <a:r>
              <a:rPr lang="ru-RU" sz="2000" b="1" dirty="0">
                <a:hlinkClick r:id="rId3"/>
              </a:rPr>
              <a:t>страховая пенсия по старости</a:t>
            </a:r>
            <a:r>
              <a:rPr lang="ru-RU" sz="2000" b="1" dirty="0" smtClean="0">
                <a:hlinkClick r:id="rId3"/>
              </a:rPr>
              <a:t>;</a:t>
            </a:r>
          </a:p>
          <a:p>
            <a:r>
              <a:rPr lang="ru-RU" sz="2000" b="1" dirty="0"/>
              <a:t>3) родителям военнослужащих, проходивших военную службу по призыву, погибших (умерших) в период прохождения военной службы или умерших вследствие военной травмы после увольнения с военной службы (за исключением случаев, когда смерть военнослужащих наступила в результате их противоправных действий).</a:t>
            </a:r>
          </a:p>
          <a:p>
            <a:endParaRPr lang="ru-RU" sz="2000" b="1" dirty="0">
              <a:hlinkClick r:id="rId3"/>
            </a:endParaRPr>
          </a:p>
          <a:p>
            <a:endParaRPr lang="ru-RU" sz="2000" b="1" dirty="0"/>
          </a:p>
        </p:txBody>
      </p:sp>
    </p:spTree>
    <p:extLst>
      <p:ext uri="{BB962C8B-B14F-4D97-AF65-F5344CB8AC3E}">
        <p14:creationId xmlns:p14="http://schemas.microsoft.com/office/powerpoint/2010/main" val="13525290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2683" y="260648"/>
            <a:ext cx="8136904" cy="5324535"/>
          </a:xfrm>
          <a:prstGeom prst="rect">
            <a:avLst/>
          </a:prstGeom>
        </p:spPr>
        <p:txBody>
          <a:bodyPr wrap="square">
            <a:spAutoFit/>
          </a:bodyPr>
          <a:lstStyle/>
          <a:p>
            <a:r>
              <a:rPr lang="ru-RU" sz="2000" b="1" dirty="0" smtClean="0">
                <a:solidFill>
                  <a:srgbClr val="FFFF00"/>
                </a:solidFill>
              </a:rPr>
              <a:t>Право </a:t>
            </a:r>
            <a:r>
              <a:rPr lang="ru-RU" sz="2000" b="1" dirty="0">
                <a:solidFill>
                  <a:srgbClr val="FFFF00"/>
                </a:solidFill>
              </a:rPr>
              <a:t>на одновременное получение двух пенсий предоставляется:</a:t>
            </a:r>
          </a:p>
          <a:p>
            <a:r>
              <a:rPr lang="ru-RU" sz="2000" b="1" dirty="0"/>
              <a:t>4) вдовам военнослужащих, погибших в период прохождения военной службы по призыву вследствие военной травмы, не вступившим в новый брак. Им могут устанавливаться пенсия по случаю потери </a:t>
            </a:r>
            <a:r>
              <a:rPr lang="ru-RU" sz="2000" b="1" dirty="0" smtClean="0"/>
              <a:t>кормильца </a:t>
            </a:r>
            <a:r>
              <a:rPr lang="ru-RU" sz="2000" b="1" dirty="0" smtClean="0">
                <a:hlinkClick r:id="rId2"/>
              </a:rPr>
              <a:t>и </a:t>
            </a:r>
            <a:r>
              <a:rPr lang="ru-RU" sz="2000" b="1" dirty="0">
                <a:hlinkClick r:id="rId2"/>
              </a:rPr>
              <a:t>страховая пенсия по старости (инвалидности), или пенсия по случаю потери </a:t>
            </a:r>
            <a:r>
              <a:rPr lang="ru-RU" sz="2000" b="1" dirty="0" smtClean="0">
                <a:hlinkClick r:id="rId2"/>
              </a:rPr>
              <a:t>кормильца и </a:t>
            </a:r>
            <a:r>
              <a:rPr lang="ru-RU" sz="2000" b="1" dirty="0">
                <a:hlinkClick r:id="rId2"/>
              </a:rPr>
              <a:t>социальная </a:t>
            </a:r>
            <a:r>
              <a:rPr lang="ru-RU" sz="2000" b="1" dirty="0" smtClean="0">
                <a:hlinkClick r:id="rId2"/>
              </a:rPr>
              <a:t>пенсия</a:t>
            </a:r>
            <a:endParaRPr lang="ru-RU" sz="2000" b="1" dirty="0" smtClean="0"/>
          </a:p>
          <a:p>
            <a:r>
              <a:rPr lang="ru-RU" sz="2000" b="1" dirty="0" smtClean="0"/>
              <a:t>5) нетрудоспособным членам </a:t>
            </a:r>
            <a:r>
              <a:rPr lang="ru-RU" sz="2000" b="1" dirty="0"/>
              <a:t>семей </a:t>
            </a:r>
            <a:r>
              <a:rPr lang="ru-RU" sz="2000" b="1" dirty="0" smtClean="0"/>
              <a:t>граждан, получивших </a:t>
            </a:r>
            <a:r>
              <a:rPr lang="ru-RU" sz="2000" b="1" dirty="0"/>
              <a:t>или </a:t>
            </a:r>
            <a:r>
              <a:rPr lang="ru-RU" sz="2000" b="1" dirty="0" smtClean="0"/>
              <a:t>перенесших </a:t>
            </a:r>
            <a:r>
              <a:rPr lang="ru-RU" sz="2000" b="1" dirty="0"/>
              <a:t>лучевую болезнь и другие заболевания, связанные с радиационным воздействием вследствие катастрофы на Чернобыльской АЭС или работами по ликвидации последствий указанной </a:t>
            </a:r>
            <a:r>
              <a:rPr lang="ru-RU" sz="2000" b="1" dirty="0" smtClean="0"/>
              <a:t>катастрофы, граждан, </a:t>
            </a:r>
            <a:r>
              <a:rPr lang="ru-RU" sz="2000" b="1" dirty="0"/>
              <a:t>ставшие инвалидами вследствие катастрофы на Чернобыльской </a:t>
            </a:r>
            <a:r>
              <a:rPr lang="ru-RU" sz="2000" b="1" dirty="0" smtClean="0"/>
              <a:t>АЭС, граждан, </a:t>
            </a:r>
            <a:r>
              <a:rPr lang="ru-RU" sz="2000" b="1" dirty="0"/>
              <a:t>принимавшие участие в ликвидации последствий катастрофы на Чернобыльской АЭС в </a:t>
            </a:r>
            <a:r>
              <a:rPr lang="ru-RU" sz="2000" b="1" dirty="0">
                <a:hlinkClick r:id="rId3"/>
              </a:rPr>
              <a:t>зоне </a:t>
            </a:r>
            <a:r>
              <a:rPr lang="ru-RU" sz="2000" b="1" dirty="0" smtClean="0">
                <a:hlinkClick r:id="rId3"/>
              </a:rPr>
              <a:t>отчуждения</a:t>
            </a:r>
            <a:endParaRPr lang="ru-RU" sz="2000" b="1" dirty="0"/>
          </a:p>
        </p:txBody>
      </p:sp>
    </p:spTree>
    <p:extLst>
      <p:ext uri="{BB962C8B-B14F-4D97-AF65-F5344CB8AC3E}">
        <p14:creationId xmlns:p14="http://schemas.microsoft.com/office/powerpoint/2010/main" val="7767297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2683" y="260648"/>
            <a:ext cx="8136904" cy="4093428"/>
          </a:xfrm>
          <a:prstGeom prst="rect">
            <a:avLst/>
          </a:prstGeom>
        </p:spPr>
        <p:txBody>
          <a:bodyPr wrap="square">
            <a:spAutoFit/>
          </a:bodyPr>
          <a:lstStyle/>
          <a:p>
            <a:r>
              <a:rPr lang="ru-RU" sz="2000" b="1" dirty="0" smtClean="0">
                <a:solidFill>
                  <a:srgbClr val="FFFF00"/>
                </a:solidFill>
              </a:rPr>
              <a:t>Право </a:t>
            </a:r>
            <a:r>
              <a:rPr lang="ru-RU" sz="2000" b="1" dirty="0">
                <a:solidFill>
                  <a:srgbClr val="FFFF00"/>
                </a:solidFill>
              </a:rPr>
              <a:t>на одновременное получение двух пенсий предоставляется:</a:t>
            </a:r>
          </a:p>
          <a:p>
            <a:r>
              <a:rPr lang="ru-RU" sz="2000" b="1" dirty="0"/>
              <a:t>6) гражданам, награжденным знаком "Жителю блокадного Ленинграда". Им могут устанавливаться пенсия по инвалидности, </a:t>
            </a:r>
            <a:r>
              <a:rPr lang="ru-RU" sz="2000" b="1" dirty="0" smtClean="0">
                <a:hlinkClick r:id="rId2"/>
              </a:rPr>
              <a:t>и </a:t>
            </a:r>
            <a:r>
              <a:rPr lang="ru-RU" sz="2000" b="1" dirty="0">
                <a:hlinkClick r:id="rId2"/>
              </a:rPr>
              <a:t>страховая пенсия по старости</a:t>
            </a:r>
            <a:r>
              <a:rPr lang="ru-RU" sz="2000" b="1" dirty="0" smtClean="0">
                <a:hlinkClick r:id="rId2"/>
              </a:rPr>
              <a:t>;</a:t>
            </a:r>
          </a:p>
          <a:p>
            <a:r>
              <a:rPr lang="ru-RU" sz="2000" b="1" dirty="0"/>
              <a:t>7) членам семей погибших (умерших) граждан из числа космонавтов, предусмотренных </a:t>
            </a:r>
            <a:r>
              <a:rPr lang="ru-RU" sz="2000" b="1" dirty="0">
                <a:hlinkClick r:id="rId3"/>
              </a:rPr>
              <a:t>статьей 7.1 настоящего Федерального закона. Им могут устанавливаться пенсия по случаю потери кормильца</a:t>
            </a:r>
            <a:r>
              <a:rPr lang="ru-RU" sz="2000" b="1" dirty="0" smtClean="0">
                <a:hlinkClick r:id="rId3"/>
              </a:rPr>
              <a:t>,</a:t>
            </a:r>
            <a:r>
              <a:rPr lang="ru-RU" sz="2000" b="1" dirty="0" smtClean="0">
                <a:hlinkClick r:id="rId4"/>
              </a:rPr>
              <a:t> </a:t>
            </a:r>
            <a:r>
              <a:rPr lang="ru-RU" sz="2000" b="1" dirty="0">
                <a:hlinkClick r:id="rId4"/>
              </a:rPr>
              <a:t>и любая другая пенсия, установленная в соответствии с законодательством Российской Федерации (за исключением пенсии по случаю потери кормильца или социальной пенсии по случаю потери кормильца</a:t>
            </a:r>
            <a:r>
              <a:rPr lang="ru-RU" sz="2000" b="1" dirty="0" smtClean="0">
                <a:hlinkClick r:id="rId4"/>
              </a:rPr>
              <a:t>).</a:t>
            </a:r>
            <a:endParaRPr lang="ru-RU" sz="2000" b="1" dirty="0">
              <a:hlinkClick r:id="rId2"/>
            </a:endParaRPr>
          </a:p>
        </p:txBody>
      </p:sp>
    </p:spTree>
    <p:extLst>
      <p:ext uri="{BB962C8B-B14F-4D97-AF65-F5344CB8AC3E}">
        <p14:creationId xmlns:p14="http://schemas.microsoft.com/office/powerpoint/2010/main" val="134343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764704"/>
            <a:ext cx="7200800" cy="4524315"/>
          </a:xfrm>
          <a:prstGeom prst="rect">
            <a:avLst/>
          </a:prstGeom>
        </p:spPr>
        <p:txBody>
          <a:bodyPr wrap="square">
            <a:spAutoFit/>
          </a:bodyPr>
          <a:lstStyle/>
          <a:p>
            <a:pPr algn="ctr"/>
            <a:r>
              <a:rPr lang="ru-RU" sz="3200" b="1" dirty="0" smtClean="0"/>
              <a:t>Пенсии</a:t>
            </a:r>
            <a:r>
              <a:rPr lang="ru-RU" sz="3200" b="1" dirty="0"/>
              <a:t> </a:t>
            </a:r>
            <a:r>
              <a:rPr lang="ru-RU" sz="3200" b="1" dirty="0" smtClean="0"/>
              <a:t>по государственному пенсионному обеспечению </a:t>
            </a:r>
            <a:r>
              <a:rPr lang="ru-RU" sz="3200" b="1" dirty="0"/>
              <a:t>устанавливаются и выплачиваются независимо от получения накопительной пенсии в соответствии с Федеральным законом от 28 декабря 2013 года N 424-ФЗ "О накопительной пенсии".</a:t>
            </a:r>
          </a:p>
        </p:txBody>
      </p:sp>
    </p:spTree>
    <p:extLst>
      <p:ext uri="{BB962C8B-B14F-4D97-AF65-F5344CB8AC3E}">
        <p14:creationId xmlns:p14="http://schemas.microsoft.com/office/powerpoint/2010/main" val="13525290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3573575730"/>
              </p:ext>
            </p:extLst>
          </p:nvPr>
        </p:nvGraphicFramePr>
        <p:xfrm>
          <a:off x="971600" y="764704"/>
          <a:ext cx="7200800" cy="50167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97055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548680"/>
            <a:ext cx="7200800" cy="5632311"/>
          </a:xfrm>
          <a:prstGeom prst="rect">
            <a:avLst/>
          </a:prstGeom>
        </p:spPr>
        <p:txBody>
          <a:bodyPr wrap="square">
            <a:spAutoFit/>
          </a:bodyPr>
          <a:lstStyle/>
          <a:p>
            <a:r>
              <a:rPr lang="ru-RU" sz="2000" dirty="0">
                <a:solidFill>
                  <a:srgbClr val="FFFF00"/>
                </a:solidFill>
              </a:rPr>
              <a:t>Военнослужащие</a:t>
            </a:r>
            <a:r>
              <a:rPr lang="ru-RU" sz="2000" dirty="0"/>
              <a:t> (за исключением граждан, проходивших военную службу по призыву в качестве солдат, матросов, сержантов и старшин) при наличии условий для назначения им страховой пенсии по старости, предусмотренных Федеральным </a:t>
            </a:r>
            <a:r>
              <a:rPr lang="ru-RU" sz="2000" dirty="0">
                <a:hlinkClick r:id="rId2"/>
              </a:rPr>
              <a:t>законом "О страховых пенсиях", имеют право на одновременное получение пенсии за выслугу лет или пенсии по инвалидности, предусмотренных </a:t>
            </a:r>
            <a:r>
              <a:rPr lang="ru-RU" sz="2000" dirty="0">
                <a:hlinkClick r:id="rId3"/>
              </a:rPr>
              <a:t>Законом Российской Федерации "О пенсионном обеспечении лиц, проходивших военную службу, службу в органах внутренних дел, Государственной противопожарной службе, органах по контролю за оборотом наркотических средств и психотропных веществ, учреждениях и органах уголовно-исполнительной системы, и их семей", и страховой пенсии по старости (за исключением фиксированной выплаты к страховой пенсии), устанавливаемой на условиях и в порядке, которые предусмотрены Федеральным </a:t>
            </a:r>
            <a:r>
              <a:rPr lang="ru-RU" sz="2000" dirty="0">
                <a:hlinkClick r:id="rId2"/>
              </a:rPr>
              <a:t>законом "О страховых пенсиях".</a:t>
            </a:r>
          </a:p>
        </p:txBody>
      </p:sp>
    </p:spTree>
    <p:extLst>
      <p:ext uri="{BB962C8B-B14F-4D97-AF65-F5344CB8AC3E}">
        <p14:creationId xmlns:p14="http://schemas.microsoft.com/office/powerpoint/2010/main" val="18963792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04664"/>
            <a:ext cx="8352928" cy="5940088"/>
          </a:xfrm>
          <a:prstGeom prst="rect">
            <a:avLst/>
          </a:prstGeom>
        </p:spPr>
        <p:txBody>
          <a:bodyPr wrap="square">
            <a:spAutoFit/>
          </a:bodyPr>
          <a:lstStyle/>
          <a:p>
            <a:r>
              <a:rPr lang="ru-RU" sz="2000" b="1" dirty="0" smtClean="0">
                <a:solidFill>
                  <a:srgbClr val="FFFF00"/>
                </a:solidFill>
              </a:rPr>
              <a:t>Граждане </a:t>
            </a:r>
            <a:r>
              <a:rPr lang="ru-RU" sz="2000" b="1" dirty="0">
                <a:solidFill>
                  <a:srgbClr val="FFFF00"/>
                </a:solidFill>
              </a:rPr>
              <a:t>из числа космонавтов </a:t>
            </a:r>
            <a:r>
              <a:rPr lang="ru-RU" sz="2000" b="1" dirty="0"/>
              <a:t>при наличии условий для назначения им страховой пенсии по старости, предусмотренных Федеральным </a:t>
            </a:r>
            <a:r>
              <a:rPr lang="ru-RU" sz="2000" b="1" dirty="0">
                <a:hlinkClick r:id="rId2"/>
              </a:rPr>
              <a:t>законом "О страховых пенсиях", имеют право на одновременное получение пенсии за выслугу лет или пенсии по инвалидности, предусмотренных настоящим Федеральным законом, и страховой пенсии по старости (за исключением фиксированной выплаты к страховой пенсии), устанавливаемой на условиях и в порядке, которые предусмотрены Федеральным законом "О страховых пенсиях</a:t>
            </a:r>
            <a:r>
              <a:rPr lang="ru-RU" sz="2000" b="1" dirty="0" smtClean="0">
                <a:hlinkClick r:id="rId2"/>
              </a:rPr>
              <a:t>".</a:t>
            </a:r>
          </a:p>
          <a:p>
            <a:endParaRPr lang="ru-RU" sz="2000" b="1" dirty="0">
              <a:hlinkClick r:id="rId2"/>
            </a:endParaRPr>
          </a:p>
          <a:p>
            <a:r>
              <a:rPr lang="ru-RU" sz="2000" b="1" dirty="0" smtClean="0">
                <a:solidFill>
                  <a:srgbClr val="FFFF00"/>
                </a:solidFill>
              </a:rPr>
              <a:t>Граждане </a:t>
            </a:r>
            <a:r>
              <a:rPr lang="ru-RU" sz="2000" b="1" dirty="0">
                <a:solidFill>
                  <a:srgbClr val="FFFF00"/>
                </a:solidFill>
              </a:rPr>
              <a:t>из числа работников летно-испытательного состава </a:t>
            </a:r>
            <a:r>
              <a:rPr lang="ru-RU" sz="2000" b="1" dirty="0"/>
              <a:t>имеют право на одновременное получение пенсии за выслугу лет, предусмотренной настоящим Федеральным законом, и доли страховой пенсии по старости, устанавливаемой к указанной пенсии за выслугу лет в соответствии с Федеральным </a:t>
            </a:r>
            <a:r>
              <a:rPr lang="ru-RU" sz="2000" b="1" dirty="0">
                <a:hlinkClick r:id="rId2"/>
              </a:rPr>
              <a:t>законом "О страховых пенсиях".</a:t>
            </a:r>
          </a:p>
        </p:txBody>
      </p:sp>
    </p:spTree>
    <p:extLst>
      <p:ext uri="{BB962C8B-B14F-4D97-AF65-F5344CB8AC3E}">
        <p14:creationId xmlns:p14="http://schemas.microsoft.com/office/powerpoint/2010/main" val="13525290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620688"/>
            <a:ext cx="7560840" cy="5262979"/>
          </a:xfrm>
          <a:prstGeom prst="rect">
            <a:avLst/>
          </a:prstGeom>
        </p:spPr>
        <p:txBody>
          <a:bodyPr wrap="square">
            <a:spAutoFit/>
          </a:bodyPr>
          <a:lstStyle/>
          <a:p>
            <a:r>
              <a:rPr lang="ru-RU" sz="2800" b="1" dirty="0">
                <a:solidFill>
                  <a:srgbClr val="FFFF00"/>
                </a:solidFill>
              </a:rPr>
              <a:t>Финансовое обеспечение </a:t>
            </a:r>
            <a:r>
              <a:rPr lang="ru-RU" sz="2800" dirty="0"/>
              <a:t>расходов на выплату пенсий по государственному пенсионному обеспечению, включая организацию их доставки, производится за счет межбюджетных трансфертов из федерального бюджета, предоставляемых бюджету Пенсионного фонда Российской Федерации на выплату пенсий по государственному пенсионному обеспечению, установленных в соответствии с настоящим Федеральным законом.</a:t>
            </a:r>
          </a:p>
        </p:txBody>
      </p:sp>
    </p:spTree>
    <p:extLst>
      <p:ext uri="{BB962C8B-B14F-4D97-AF65-F5344CB8AC3E}">
        <p14:creationId xmlns:p14="http://schemas.microsoft.com/office/powerpoint/2010/main" val="31558873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21.04.2015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28</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2</a:t>
            </a:r>
          </a:p>
        </p:txBody>
      </p:sp>
      <p:sp>
        <p:nvSpPr>
          <p:cNvPr id="7173" name="Rectangle 3"/>
          <p:cNvSpPr>
            <a:spLocks noGrp="1" noChangeArrowheads="1"/>
          </p:cNvSpPr>
          <p:nvPr>
            <p:ph type="body" idx="1"/>
          </p:nvPr>
        </p:nvSpPr>
        <p:spPr>
          <a:xfrm>
            <a:off x="1066800" y="1988840"/>
            <a:ext cx="7543800" cy="2519362"/>
          </a:xfrm>
        </p:spPr>
        <p:txBody>
          <a:bodyPr/>
          <a:lstStyle/>
          <a:p>
            <a:pPr marL="0" indent="0" algn="ctr" eaLnBrk="1" hangingPunct="1">
              <a:lnSpc>
                <a:spcPct val="90000"/>
              </a:lnSpc>
              <a:buNone/>
              <a:defRPr/>
            </a:pPr>
            <a:r>
              <a:rPr lang="ru-RU" altLang="ru-RU" sz="4000" dirty="0">
                <a:effectLst/>
                <a:cs typeface="Times New Roman" pitchFamily="18" charset="0"/>
              </a:rPr>
              <a:t>Условия назначения государственных пенсий отдельным категориям граждан</a:t>
            </a: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195573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1628800"/>
            <a:ext cx="6120680" cy="3170099"/>
          </a:xfrm>
          <a:prstGeom prst="rect">
            <a:avLst/>
          </a:prstGeom>
        </p:spPr>
        <p:txBody>
          <a:bodyPr wrap="square">
            <a:spAutoFit/>
          </a:bodyPr>
          <a:lstStyle/>
          <a:p>
            <a:pPr algn="ctr"/>
            <a:r>
              <a:rPr lang="ru-RU" sz="4000" b="1" dirty="0">
                <a:solidFill>
                  <a:srgbClr val="FFFF00"/>
                </a:solidFill>
              </a:rPr>
              <a:t>Условия назначения пенсий федеральным государственным гражданским служащим</a:t>
            </a:r>
          </a:p>
        </p:txBody>
      </p:sp>
    </p:spTree>
    <p:extLst>
      <p:ext uri="{BB962C8B-B14F-4D97-AF65-F5344CB8AC3E}">
        <p14:creationId xmlns:p14="http://schemas.microsoft.com/office/powerpoint/2010/main" val="31558873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2095" y="548680"/>
            <a:ext cx="7632848" cy="5262979"/>
          </a:xfrm>
          <a:prstGeom prst="rect">
            <a:avLst/>
          </a:prstGeom>
        </p:spPr>
        <p:txBody>
          <a:bodyPr wrap="square">
            <a:spAutoFit/>
          </a:bodyPr>
          <a:lstStyle/>
          <a:p>
            <a:r>
              <a:rPr lang="ru-RU" sz="2400" b="1" dirty="0">
                <a:solidFill>
                  <a:srgbClr val="FFFF00"/>
                </a:solidFill>
              </a:rPr>
              <a:t>Федеральные государственные гражданские служащие </a:t>
            </a:r>
            <a:r>
              <a:rPr lang="ru-RU" sz="2400" dirty="0"/>
              <a:t>при наличии стажа государственной гражданской службы не менее 15 лет и замещении должности федеральной государственной гражданской службы не менее 12 полных месяцев имеют право </a:t>
            </a:r>
            <a:r>
              <a:rPr lang="ru-RU" sz="2400" b="1" dirty="0">
                <a:solidFill>
                  <a:srgbClr val="FFFF00"/>
                </a:solidFill>
              </a:rPr>
              <a:t>на пенсию за выслугу лет </a:t>
            </a:r>
            <a:r>
              <a:rPr lang="ru-RU" sz="2400" dirty="0"/>
              <a:t>при увольнении с федеральной государственной гражданской службы по основаниям, предусмотренным </a:t>
            </a:r>
            <a:r>
              <a:rPr lang="ru-RU" sz="2400" dirty="0">
                <a:hlinkClick r:id="rId2"/>
              </a:rPr>
              <a:t>пунктами 1 - </a:t>
            </a:r>
            <a:r>
              <a:rPr lang="ru-RU" sz="2400" dirty="0">
                <a:hlinkClick r:id="rId3"/>
              </a:rPr>
              <a:t>3, </a:t>
            </a:r>
            <a:r>
              <a:rPr lang="ru-RU" sz="2400" dirty="0">
                <a:hlinkClick r:id="rId4"/>
              </a:rPr>
              <a:t>7 - </a:t>
            </a:r>
            <a:r>
              <a:rPr lang="ru-RU" sz="2400" dirty="0">
                <a:hlinkClick r:id="rId5"/>
              </a:rPr>
              <a:t>9 части 1 статьи 33, </a:t>
            </a:r>
            <a:r>
              <a:rPr lang="ru-RU" sz="2400" dirty="0">
                <a:hlinkClick r:id="rId6"/>
              </a:rPr>
              <a:t>пунктами 1, </a:t>
            </a:r>
            <a:r>
              <a:rPr lang="ru-RU" sz="2400" dirty="0">
                <a:hlinkClick r:id="rId7"/>
              </a:rPr>
              <a:t>8.2 и </a:t>
            </a:r>
            <a:r>
              <a:rPr lang="ru-RU" sz="2400" dirty="0">
                <a:hlinkClick r:id="rId8"/>
              </a:rPr>
              <a:t>8.3 части 1 статьи 37, </a:t>
            </a:r>
            <a:r>
              <a:rPr lang="ru-RU" sz="2400" dirty="0">
                <a:hlinkClick r:id="rId9"/>
              </a:rPr>
              <a:t>пунктами 2 - </a:t>
            </a:r>
            <a:r>
              <a:rPr lang="ru-RU" sz="2400" dirty="0">
                <a:hlinkClick r:id="rId10"/>
              </a:rPr>
              <a:t>4 части 1 и </a:t>
            </a:r>
            <a:r>
              <a:rPr lang="ru-RU" sz="2400" dirty="0">
                <a:hlinkClick r:id="rId11"/>
              </a:rPr>
              <a:t>пунктами 2 - </a:t>
            </a:r>
            <a:r>
              <a:rPr lang="ru-RU" sz="2400" dirty="0">
                <a:hlinkClick r:id="rId12"/>
              </a:rPr>
              <a:t>4 части 2 статьи 39 Федерального закона от 27 июля 2004 года N 79-ФЗ "О государственной гражданской службе Российской Федерации"</a:t>
            </a:r>
          </a:p>
        </p:txBody>
      </p:sp>
    </p:spTree>
    <p:extLst>
      <p:ext uri="{BB962C8B-B14F-4D97-AF65-F5344CB8AC3E}">
        <p14:creationId xmlns:p14="http://schemas.microsoft.com/office/powerpoint/2010/main" val="31558873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764704"/>
            <a:ext cx="8424936" cy="5016758"/>
          </a:xfrm>
          <a:prstGeom prst="rect">
            <a:avLst/>
          </a:prstGeom>
        </p:spPr>
        <p:txBody>
          <a:bodyPr wrap="square">
            <a:spAutoFit/>
          </a:bodyPr>
          <a:lstStyle/>
          <a:p>
            <a:r>
              <a:rPr lang="ru-RU" sz="2400" b="1" dirty="0">
                <a:solidFill>
                  <a:srgbClr val="FFFF00"/>
                </a:solidFill>
              </a:rPr>
              <a:t>Федеральные государственные гражданские служащие </a:t>
            </a:r>
            <a:r>
              <a:rPr lang="ru-RU" sz="2400" dirty="0"/>
              <a:t>при увольнении с федеральной государственной гражданской службы по основаниям, предусмотренным </a:t>
            </a:r>
            <a:r>
              <a:rPr lang="ru-RU" sz="2400" dirty="0">
                <a:hlinkClick r:id="rId2"/>
              </a:rPr>
              <a:t>пунктами </a:t>
            </a:r>
            <a:r>
              <a:rPr lang="ru-RU" sz="2400" u="sng" dirty="0">
                <a:hlinkClick r:id="rId2"/>
              </a:rPr>
              <a:t>1, </a:t>
            </a:r>
            <a:r>
              <a:rPr lang="ru-RU" sz="2400" u="sng" dirty="0" smtClean="0"/>
              <a:t>2, </a:t>
            </a:r>
            <a:r>
              <a:rPr lang="ru-RU" sz="2400" u="sng" dirty="0" smtClean="0">
                <a:hlinkClick r:id="rId3"/>
              </a:rPr>
              <a:t>3 </a:t>
            </a:r>
            <a:r>
              <a:rPr lang="ru-RU" sz="2400" u="sng" dirty="0">
                <a:hlinkClick r:id="rId3"/>
              </a:rPr>
              <a:t>и </a:t>
            </a:r>
            <a:r>
              <a:rPr lang="ru-RU" sz="2400" dirty="0">
                <a:hlinkClick r:id="rId4"/>
              </a:rPr>
              <a:t>7 части 1 статьи 33, </a:t>
            </a:r>
            <a:r>
              <a:rPr lang="ru-RU" sz="2400" dirty="0">
                <a:hlinkClick r:id="rId5"/>
              </a:rPr>
              <a:t>подпунктом "б" пункта 1 части 1 статьи 37 и </a:t>
            </a:r>
            <a:r>
              <a:rPr lang="ru-RU" sz="2400" dirty="0">
                <a:hlinkClick r:id="rId6"/>
              </a:rPr>
              <a:t>пунктом 4 части 2 статьи 39 Федерального закона "О государственной гражданской службе Российской Федерации", имеют право на пенсию за выслугу лет, если на момент освобождения от должности они имели право на страховую пенсию по старости (инвалидности) и непосредственно перед увольнением замещали должности федеральной государственной гражданской службы не менее 12 полных месяцев.</a:t>
            </a:r>
          </a:p>
        </p:txBody>
      </p:sp>
    </p:spTree>
    <p:extLst>
      <p:ext uri="{BB962C8B-B14F-4D97-AF65-F5344CB8AC3E}">
        <p14:creationId xmlns:p14="http://schemas.microsoft.com/office/powerpoint/2010/main" val="42281147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6672"/>
            <a:ext cx="8424936" cy="5139869"/>
          </a:xfrm>
          <a:prstGeom prst="rect">
            <a:avLst/>
          </a:prstGeom>
        </p:spPr>
        <p:txBody>
          <a:bodyPr wrap="square">
            <a:spAutoFit/>
          </a:bodyPr>
          <a:lstStyle/>
          <a:p>
            <a:r>
              <a:rPr lang="ru-RU" sz="2400" b="1" dirty="0">
                <a:solidFill>
                  <a:srgbClr val="FFFF00"/>
                </a:solidFill>
              </a:rPr>
              <a:t>Федеральные государственные гражданские служащие </a:t>
            </a:r>
            <a:r>
              <a:rPr lang="ru-RU" sz="2000" dirty="0"/>
              <a:t>при увольнении с федеральной государственной гражданской службы по основаниям, предусмотренным </a:t>
            </a:r>
            <a:r>
              <a:rPr lang="ru-RU" sz="2000" dirty="0">
                <a:hlinkClick r:id="rId2"/>
              </a:rPr>
              <a:t>пунктами 2 (в случае истечения срока действия срочного служебного контракта в связи с истечением установленного срока полномочий федерального государственного гражданского служащего, замещавшего должность федеральной государственной гражданской службы категорий "руководитель" или "помощник (советник)"), </a:t>
            </a:r>
            <a:r>
              <a:rPr lang="ru-RU" sz="2000" dirty="0">
                <a:hlinkClick r:id="rId3"/>
              </a:rPr>
              <a:t>8 и </a:t>
            </a:r>
            <a:r>
              <a:rPr lang="ru-RU" sz="2000" dirty="0">
                <a:hlinkClick r:id="rId4"/>
              </a:rPr>
              <a:t>9 части 1 статьи 33, </a:t>
            </a:r>
            <a:r>
              <a:rPr lang="ru-RU" sz="2000" dirty="0">
                <a:hlinkClick r:id="rId5"/>
              </a:rPr>
              <a:t>подпунктом "а" пункта 1, </a:t>
            </a:r>
            <a:r>
              <a:rPr lang="ru-RU" sz="2000" dirty="0">
                <a:hlinkClick r:id="rId6"/>
              </a:rPr>
              <a:t>пунктами 8.2 и </a:t>
            </a:r>
            <a:r>
              <a:rPr lang="ru-RU" sz="2000" dirty="0">
                <a:hlinkClick r:id="rId7"/>
              </a:rPr>
              <a:t>8.3 части 1 статьи 37, </a:t>
            </a:r>
            <a:r>
              <a:rPr lang="ru-RU" sz="2000" dirty="0">
                <a:hlinkClick r:id="rId8"/>
              </a:rPr>
              <a:t>пунктами 2 - </a:t>
            </a:r>
            <a:r>
              <a:rPr lang="ru-RU" sz="2000" dirty="0">
                <a:hlinkClick r:id="rId9"/>
              </a:rPr>
              <a:t>4 части 1 и </a:t>
            </a:r>
            <a:r>
              <a:rPr lang="ru-RU" sz="2000" dirty="0">
                <a:hlinkClick r:id="rId10"/>
              </a:rPr>
              <a:t>пунктами 2 и </a:t>
            </a:r>
            <a:r>
              <a:rPr lang="ru-RU" sz="2000" dirty="0">
                <a:hlinkClick r:id="rId11"/>
              </a:rPr>
              <a:t>3 части 2 статьи 39 Федерального закона "О государственной гражданской службе Российской Федерации", имеют право на пенсию за выслугу лет, если непосредственно перед увольнением они замещали должности федеральной государственной гражданской службы не менее одного полного месяца, при этом суммарная продолжительность замещения таких должностей составляет не менее 12 полных месяцев.</a:t>
            </a:r>
          </a:p>
        </p:txBody>
      </p:sp>
    </p:spTree>
    <p:extLst>
      <p:ext uri="{BB962C8B-B14F-4D97-AF65-F5344CB8AC3E}">
        <p14:creationId xmlns:p14="http://schemas.microsoft.com/office/powerpoint/2010/main" val="28674571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6672"/>
            <a:ext cx="8424936" cy="4524315"/>
          </a:xfrm>
          <a:prstGeom prst="rect">
            <a:avLst/>
          </a:prstGeom>
        </p:spPr>
        <p:txBody>
          <a:bodyPr wrap="square">
            <a:spAutoFit/>
          </a:bodyPr>
          <a:lstStyle/>
          <a:p>
            <a:r>
              <a:rPr lang="ru-RU" sz="2400" b="1" dirty="0">
                <a:solidFill>
                  <a:srgbClr val="FFFF00"/>
                </a:solidFill>
              </a:rPr>
              <a:t>Федеральные государственные гражданские служащие </a:t>
            </a:r>
            <a:r>
              <a:rPr lang="ru-RU" sz="2400" dirty="0"/>
              <a:t>при наличии стажа государственной гражданской службы не менее 25 лет и увольнении с федеральной государственной гражданской службы по основанию, предусмотренному </a:t>
            </a:r>
            <a:r>
              <a:rPr lang="ru-RU" sz="2400" dirty="0">
                <a:hlinkClick r:id="rId2"/>
              </a:rPr>
              <a:t>пунктом 3 части 1 статьи 33 Федерального закона "О государственной гражданской службе Российской Федерации", до приобретения права на страховую пенсию по старости (инвалидности) имеют право на пенсию за выслугу лет, если непосредственно перед увольнением они замещали должности федеральной государственной гражданской службы не менее 7 лет.</a:t>
            </a:r>
          </a:p>
        </p:txBody>
      </p:sp>
    </p:spTree>
    <p:extLst>
      <p:ext uri="{BB962C8B-B14F-4D97-AF65-F5344CB8AC3E}">
        <p14:creationId xmlns:p14="http://schemas.microsoft.com/office/powerpoint/2010/main" val="22747520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836712"/>
            <a:ext cx="6912768" cy="3539430"/>
          </a:xfrm>
          <a:prstGeom prst="rect">
            <a:avLst/>
          </a:prstGeom>
        </p:spPr>
        <p:txBody>
          <a:bodyPr wrap="square">
            <a:spAutoFit/>
          </a:bodyPr>
          <a:lstStyle/>
          <a:p>
            <a:pPr algn="ctr"/>
            <a:r>
              <a:rPr lang="ru-RU" sz="2800" b="1" dirty="0">
                <a:solidFill>
                  <a:srgbClr val="FFFF00"/>
                </a:solidFill>
              </a:rPr>
              <a:t>Пенсия за выслугу лет устанавливается к страховой пенсии по старости (инвалидности), назначенной в соответствии с Федеральным </a:t>
            </a:r>
            <a:r>
              <a:rPr lang="ru-RU" sz="2800" b="1" dirty="0">
                <a:solidFill>
                  <a:srgbClr val="FFFF00"/>
                </a:solidFill>
                <a:hlinkClick r:id="rId2"/>
              </a:rPr>
              <a:t>законом "О страховых пенсиях", и выплачивается одновременно с ней.</a:t>
            </a:r>
          </a:p>
        </p:txBody>
      </p:sp>
    </p:spTree>
    <p:extLst>
      <p:ext uri="{BB962C8B-B14F-4D97-AF65-F5344CB8AC3E}">
        <p14:creationId xmlns:p14="http://schemas.microsoft.com/office/powerpoint/2010/main" val="42281147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32656"/>
            <a:ext cx="7848872" cy="6232475"/>
          </a:xfrm>
          <a:prstGeom prst="rect">
            <a:avLst/>
          </a:prstGeom>
        </p:spPr>
        <p:txBody>
          <a:bodyPr wrap="square">
            <a:spAutoFit/>
          </a:bodyPr>
          <a:lstStyle/>
          <a:p>
            <a:r>
              <a:rPr lang="ru-RU" sz="1900" b="1" dirty="0">
                <a:solidFill>
                  <a:srgbClr val="FFFF00"/>
                </a:solidFill>
              </a:rPr>
              <a:t>Пенсия за выслугу лет не выплачивается в период прохождения государственной службы </a:t>
            </a:r>
            <a:r>
              <a:rPr lang="ru-RU" sz="1900" b="1" dirty="0"/>
              <a:t>Российской Федерации, при замещении государственной должности Российской Федерации, государственной должности субъекта Российской Федерации, муниципальной должности, замещаемой на постоянной основе, должности муниципальной службы, а также в период работы в межгосударственных (межправительственных) органах, созданных с участием Российской Федерации, на должностях, по которым в соответствии с международными договорами Российской Федерации осуществляются назначение и выплата пенсий за выслугу лет в порядке и на условиях, которые установлены для федеральных государственных (гражданских) служащих. При последующем увольнении с государственной службы Российской Федерации или освобождении от указанных должностей выплата пенсии за выслугу лет возобновляется со дня, следующего за днем увольнения с указанной службы или освобождения от указанных должностей гражданина, обратившегося с заявлением о ее возобновлении.</a:t>
            </a:r>
          </a:p>
        </p:txBody>
      </p:sp>
    </p:spTree>
    <p:extLst>
      <p:ext uri="{BB962C8B-B14F-4D97-AF65-F5344CB8AC3E}">
        <p14:creationId xmlns:p14="http://schemas.microsoft.com/office/powerpoint/2010/main" val="6941436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1628800"/>
            <a:ext cx="6120680" cy="2554545"/>
          </a:xfrm>
          <a:prstGeom prst="rect">
            <a:avLst/>
          </a:prstGeom>
        </p:spPr>
        <p:txBody>
          <a:bodyPr wrap="square">
            <a:spAutoFit/>
          </a:bodyPr>
          <a:lstStyle/>
          <a:p>
            <a:pPr algn="ctr"/>
            <a:r>
              <a:rPr lang="ru-RU" sz="4000" b="1" dirty="0">
                <a:solidFill>
                  <a:srgbClr val="FFFF00"/>
                </a:solidFill>
              </a:rPr>
              <a:t>Условия назначения пенсий гражданам из числа космонавтов и членам их семей</a:t>
            </a:r>
          </a:p>
        </p:txBody>
      </p:sp>
    </p:spTree>
    <p:extLst>
      <p:ext uri="{BB962C8B-B14F-4D97-AF65-F5344CB8AC3E}">
        <p14:creationId xmlns:p14="http://schemas.microsoft.com/office/powerpoint/2010/main" val="27169346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404664"/>
            <a:ext cx="7344816" cy="5632311"/>
          </a:xfrm>
          <a:prstGeom prst="rect">
            <a:avLst/>
          </a:prstGeom>
        </p:spPr>
        <p:txBody>
          <a:bodyPr wrap="square">
            <a:spAutoFit/>
          </a:bodyPr>
          <a:lstStyle/>
          <a:p>
            <a:r>
              <a:rPr lang="ru-RU" sz="2400" b="1" dirty="0">
                <a:solidFill>
                  <a:srgbClr val="FFFF00"/>
                </a:solidFill>
              </a:rPr>
              <a:t>Граждане Российской Федерации из числа космонавтов-испытателей, космонавтов-исследователей, инструкторов-космонавтов-испытателей, инструкторов-космонавтов-исследователей </a:t>
            </a:r>
            <a:r>
              <a:rPr lang="ru-RU" sz="2400" b="1" dirty="0"/>
              <a:t>имеют право на пенсию за выслугу лет независимо от возраста при наличии выслуги не менее 25 лет у мужчин и не менее 20 лет у женщин, из которых не менее 10 календарных лет у мужчин и не менее 7,5 календарных лет у женщин приходятся на работу в летно-испытательном подразделении, а при оставлении работы по состоянию здоровья (болезни) при наличии выслуги не менее 20 лет у мужчин и не менее 15 лет у женщин.</a:t>
            </a:r>
          </a:p>
        </p:txBody>
      </p:sp>
    </p:spTree>
    <p:extLst>
      <p:ext uri="{BB962C8B-B14F-4D97-AF65-F5344CB8AC3E}">
        <p14:creationId xmlns:p14="http://schemas.microsoft.com/office/powerpoint/2010/main" val="24037289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404664"/>
            <a:ext cx="7344816" cy="4893647"/>
          </a:xfrm>
          <a:prstGeom prst="rect">
            <a:avLst/>
          </a:prstGeom>
        </p:spPr>
        <p:txBody>
          <a:bodyPr wrap="square">
            <a:spAutoFit/>
          </a:bodyPr>
          <a:lstStyle/>
          <a:p>
            <a:r>
              <a:rPr lang="ru-RU" sz="2400" b="1" dirty="0">
                <a:solidFill>
                  <a:srgbClr val="FFFF00"/>
                </a:solidFill>
              </a:rPr>
              <a:t>Пенсия по инвалидности назначается гражданам Российской Федерации </a:t>
            </a:r>
            <a:r>
              <a:rPr lang="ru-RU" sz="2400" b="1" dirty="0"/>
              <a:t>из числа кандидатов в космонавты-испытатели, космонавты-исследователи, из числа космонавтов-испытателей, космонавтов-исследователей, инструкторов-космонавтов-испытателей, инструкторов-космонавтов-исследователей, ставших инвалидами вследствие ранения, контузии, увечья или заболевания, связанных с подготовкой или выполнением космического полета, независимо от продолжительности выслуги (работы).</a:t>
            </a:r>
          </a:p>
        </p:txBody>
      </p:sp>
    </p:spTree>
    <p:extLst>
      <p:ext uri="{BB962C8B-B14F-4D97-AF65-F5344CB8AC3E}">
        <p14:creationId xmlns:p14="http://schemas.microsoft.com/office/powerpoint/2010/main" val="11459503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404664"/>
            <a:ext cx="7344816" cy="5139869"/>
          </a:xfrm>
          <a:prstGeom prst="rect">
            <a:avLst/>
          </a:prstGeom>
        </p:spPr>
        <p:txBody>
          <a:bodyPr wrap="square">
            <a:spAutoFit/>
          </a:bodyPr>
          <a:lstStyle/>
          <a:p>
            <a:r>
              <a:rPr lang="ru-RU" sz="2400" b="1" dirty="0">
                <a:solidFill>
                  <a:srgbClr val="FFFF00"/>
                </a:solidFill>
              </a:rPr>
              <a:t>Членам семей погибших (умерших) граждан </a:t>
            </a:r>
            <a:r>
              <a:rPr lang="ru-RU" sz="2000" b="1" dirty="0"/>
              <a:t>из числа космонавтов- испытателей, космонавтов-исследователей, инструкторов-космонавтов- испытателей, инструкторов-космонавтов-исследователей, имевших звание "Летчик-космонавт СССР" или "Летчик-космонавт Российской Федерации", а также членам семей граждан из числа кандидатов в космонавты-испытатели, космонавты-исследователи, из числа космонавтов-испытателей, космонавтов-исследователей, инструкторов-космонавтов-испытателей, инструкторов-космонавтов-исследователей, погибших при исполнении служебных обязанностей, связанных с подготовкой или выполнением космического полета, назначается пенсия по случаю потери кормильца.</a:t>
            </a:r>
          </a:p>
        </p:txBody>
      </p:sp>
    </p:spTree>
    <p:extLst>
      <p:ext uri="{BB962C8B-B14F-4D97-AF65-F5344CB8AC3E}">
        <p14:creationId xmlns:p14="http://schemas.microsoft.com/office/powerpoint/2010/main" val="7340271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2585" y="908720"/>
            <a:ext cx="6120680" cy="3785652"/>
          </a:xfrm>
          <a:prstGeom prst="rect">
            <a:avLst/>
          </a:prstGeom>
        </p:spPr>
        <p:txBody>
          <a:bodyPr wrap="square">
            <a:spAutoFit/>
          </a:bodyPr>
          <a:lstStyle/>
          <a:p>
            <a:pPr algn="ctr"/>
            <a:r>
              <a:rPr lang="ru-RU" sz="4000" b="1" dirty="0">
                <a:solidFill>
                  <a:srgbClr val="FFFF00"/>
                </a:solidFill>
              </a:rPr>
              <a:t>Условия назначения пенсий гражданам из числа работников летно-испытательного состава</a:t>
            </a:r>
          </a:p>
        </p:txBody>
      </p:sp>
    </p:spTree>
    <p:extLst>
      <p:ext uri="{BB962C8B-B14F-4D97-AF65-F5344CB8AC3E}">
        <p14:creationId xmlns:p14="http://schemas.microsoft.com/office/powerpoint/2010/main" val="22712960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404664"/>
            <a:ext cx="7344816" cy="4893647"/>
          </a:xfrm>
          <a:prstGeom prst="rect">
            <a:avLst/>
          </a:prstGeom>
        </p:spPr>
        <p:txBody>
          <a:bodyPr wrap="square">
            <a:spAutoFit/>
          </a:bodyPr>
          <a:lstStyle/>
          <a:p>
            <a:r>
              <a:rPr lang="ru-RU" sz="2400" b="1" dirty="0">
                <a:solidFill>
                  <a:srgbClr val="FFFF00"/>
                </a:solidFill>
              </a:rPr>
              <a:t>Граждане Российской Федерации из числа работников летно-испытательного состава</a:t>
            </a:r>
            <a:r>
              <a:rPr lang="ru-RU" sz="2400" b="1" dirty="0"/>
              <a:t>, занятых в летных испытаниях (исследованиях) опытной и серийной авиационной, аэрокосмической, воздухоплавательной и парашютно-десантной техники, имеют право на пенсию за выслугу лет при наличии выслуги не менее 25 лет у мужчин и не менее 20 лет у женщин, а при оставлении летной работы по состоянию здоровья при выслуге не менее 20 лет у мужчин и не менее 15 лет у женщин.</a:t>
            </a:r>
          </a:p>
        </p:txBody>
      </p:sp>
    </p:spTree>
    <p:extLst>
      <p:ext uri="{BB962C8B-B14F-4D97-AF65-F5344CB8AC3E}">
        <p14:creationId xmlns:p14="http://schemas.microsoft.com/office/powerpoint/2010/main" val="21226561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2585" y="908720"/>
            <a:ext cx="6120680" cy="2554545"/>
          </a:xfrm>
          <a:prstGeom prst="rect">
            <a:avLst/>
          </a:prstGeom>
        </p:spPr>
        <p:txBody>
          <a:bodyPr wrap="square">
            <a:spAutoFit/>
          </a:bodyPr>
          <a:lstStyle/>
          <a:p>
            <a:pPr algn="ctr"/>
            <a:r>
              <a:rPr lang="ru-RU" sz="4000" b="1" dirty="0">
                <a:solidFill>
                  <a:srgbClr val="FFFF00"/>
                </a:solidFill>
              </a:rPr>
              <a:t>Условия назначения пенсий военнослужащим и членам их семей</a:t>
            </a:r>
          </a:p>
        </p:txBody>
      </p:sp>
    </p:spTree>
    <p:extLst>
      <p:ext uri="{BB962C8B-B14F-4D97-AF65-F5344CB8AC3E}">
        <p14:creationId xmlns:p14="http://schemas.microsoft.com/office/powerpoint/2010/main" val="203618892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404664"/>
            <a:ext cx="7344816" cy="6001643"/>
          </a:xfrm>
          <a:prstGeom prst="rect">
            <a:avLst/>
          </a:prstGeom>
        </p:spPr>
        <p:txBody>
          <a:bodyPr wrap="square">
            <a:spAutoFit/>
          </a:bodyPr>
          <a:lstStyle/>
          <a:p>
            <a:r>
              <a:rPr lang="ru-RU" sz="2400" b="1" dirty="0">
                <a:solidFill>
                  <a:srgbClr val="FFFF00"/>
                </a:solidFill>
              </a:rPr>
              <a:t>Пенсия за выслугу лет, пенсия по инвалидности</a:t>
            </a:r>
            <a:r>
              <a:rPr lang="ru-RU" sz="2400" b="1" dirty="0"/>
              <a:t> военнослужащим (за исключением граждан, проходивших военную службу по призыву в качестве солдат, матросов, сержантов и старшин) и </a:t>
            </a:r>
            <a:r>
              <a:rPr lang="ru-RU" sz="2400" b="1" dirty="0">
                <a:solidFill>
                  <a:srgbClr val="FFFF00"/>
                </a:solidFill>
              </a:rPr>
              <a:t>пенсия по случаю потери кормильца </a:t>
            </a:r>
            <a:r>
              <a:rPr lang="ru-RU" sz="2400" b="1" dirty="0"/>
              <a:t>членам их семей назначаются в порядке, предусмотренном </a:t>
            </a:r>
            <a:r>
              <a:rPr lang="ru-RU" sz="2400" b="1" dirty="0">
                <a:hlinkClick r:id="rId2"/>
              </a:rPr>
              <a:t>Законом Российской Федерации "О пенсионном обеспечении лиц, проходивших военную службу, службу в органах внутренних дел, Государственной противопожарной службе, органах по контролю за оборотом наркотических средств и психотропных веществ, учреждениях и органах уголовно-исполнительной системы, и их семей".</a:t>
            </a:r>
          </a:p>
        </p:txBody>
      </p:sp>
    </p:spTree>
    <p:extLst>
      <p:ext uri="{BB962C8B-B14F-4D97-AF65-F5344CB8AC3E}">
        <p14:creationId xmlns:p14="http://schemas.microsoft.com/office/powerpoint/2010/main" val="31527977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404664"/>
            <a:ext cx="7344816" cy="4154984"/>
          </a:xfrm>
          <a:prstGeom prst="rect">
            <a:avLst/>
          </a:prstGeom>
        </p:spPr>
        <p:txBody>
          <a:bodyPr wrap="square">
            <a:spAutoFit/>
          </a:bodyPr>
          <a:lstStyle/>
          <a:p>
            <a:r>
              <a:rPr lang="ru-RU" sz="2400" b="1" dirty="0">
                <a:solidFill>
                  <a:srgbClr val="FFFF00"/>
                </a:solidFill>
              </a:rPr>
              <a:t>Пенсия по инвалидности </a:t>
            </a:r>
            <a:r>
              <a:rPr lang="ru-RU" sz="2400" b="1" dirty="0"/>
              <a:t>назначается военнослужащим, ставшим инвалидами в период прохождения ими военной службы по призыву в качестве солдат, матросов, сержантов и старшин или не позднее трех месяцев после увольнения с военной службы либо в случае наступления инвалидности позднее этого срока, но вследствие ранения, контузии, увечья или заболевания, которые получены в период прохождения военной службы.</a:t>
            </a:r>
          </a:p>
        </p:txBody>
      </p:sp>
    </p:spTree>
    <p:extLst>
      <p:ext uri="{BB962C8B-B14F-4D97-AF65-F5344CB8AC3E}">
        <p14:creationId xmlns:p14="http://schemas.microsoft.com/office/powerpoint/2010/main" val="2591262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404664"/>
            <a:ext cx="7344816" cy="4893647"/>
          </a:xfrm>
          <a:prstGeom prst="rect">
            <a:avLst/>
          </a:prstGeom>
        </p:spPr>
        <p:txBody>
          <a:bodyPr wrap="square">
            <a:spAutoFit/>
          </a:bodyPr>
          <a:lstStyle/>
          <a:p>
            <a:r>
              <a:rPr lang="ru-RU" sz="2400" b="1" dirty="0"/>
              <a:t>В случае гибели (смерти) военнослужащих в период прохождения военной службы по призыву в качестве солдат, матросов, сержантов и старшин или не позднее трех месяцев после увольнения с военной службы либо в случае наступления смерти позднее этого срока, но вследствие ранения, контузии, увечья или заболевания, которые получены в период прохождения военной службы, нетрудоспособным членам их семей назначается </a:t>
            </a:r>
            <a:r>
              <a:rPr lang="ru-RU" sz="2400" b="1" dirty="0">
                <a:solidFill>
                  <a:srgbClr val="FFFF00"/>
                </a:solidFill>
              </a:rPr>
              <a:t>пенсия по случаю потери кормильца. </a:t>
            </a:r>
          </a:p>
        </p:txBody>
      </p:sp>
    </p:spTree>
    <p:extLst>
      <p:ext uri="{BB962C8B-B14F-4D97-AF65-F5344CB8AC3E}">
        <p14:creationId xmlns:p14="http://schemas.microsoft.com/office/powerpoint/2010/main" val="1632065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620688"/>
            <a:ext cx="6965839" cy="4401205"/>
          </a:xfrm>
          <a:prstGeom prst="rect">
            <a:avLst/>
          </a:prstGeom>
        </p:spPr>
        <p:txBody>
          <a:bodyPr wrap="square">
            <a:spAutoFit/>
          </a:bodyPr>
          <a:lstStyle/>
          <a:p>
            <a:pPr algn="ctr"/>
            <a:r>
              <a:rPr lang="ru-RU" sz="4000" b="1" dirty="0">
                <a:solidFill>
                  <a:srgbClr val="FFFF00"/>
                </a:solidFill>
              </a:rPr>
              <a:t>Условия назначения пенсий участникам Великой </a:t>
            </a:r>
            <a:r>
              <a:rPr lang="ru-RU" sz="4000" b="1" dirty="0" smtClean="0">
                <a:solidFill>
                  <a:srgbClr val="FFFF00"/>
                </a:solidFill>
              </a:rPr>
              <a:t>Отечественной </a:t>
            </a:r>
            <a:r>
              <a:rPr lang="ru-RU" sz="4000" b="1" dirty="0">
                <a:solidFill>
                  <a:srgbClr val="FFFF00"/>
                </a:solidFill>
              </a:rPr>
              <a:t>войны и гражданам, награжденным знаком "Жителю блокадного Ленинграда"</a:t>
            </a:r>
          </a:p>
        </p:txBody>
      </p:sp>
    </p:spTree>
    <p:extLst>
      <p:ext uri="{BB962C8B-B14F-4D97-AF65-F5344CB8AC3E}">
        <p14:creationId xmlns:p14="http://schemas.microsoft.com/office/powerpoint/2010/main" val="191736009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764704"/>
            <a:ext cx="7704856" cy="5016758"/>
          </a:xfrm>
          <a:prstGeom prst="rect">
            <a:avLst/>
          </a:prstGeom>
        </p:spPr>
        <p:txBody>
          <a:bodyPr wrap="square">
            <a:spAutoFit/>
          </a:bodyPr>
          <a:lstStyle/>
          <a:p>
            <a:r>
              <a:rPr lang="ru-RU" sz="2000" b="1" dirty="0"/>
              <a:t>Право на </a:t>
            </a:r>
            <a:r>
              <a:rPr lang="ru-RU" sz="2000" b="1" dirty="0" smtClean="0">
                <a:solidFill>
                  <a:srgbClr val="FFFF00"/>
                </a:solidFill>
              </a:rPr>
              <a:t>пенсию по инвалидности </a:t>
            </a:r>
            <a:r>
              <a:rPr lang="ru-RU" sz="2000" b="1" dirty="0"/>
              <a:t>в соответствии с </a:t>
            </a:r>
            <a:r>
              <a:rPr lang="ru-RU" sz="2000" b="1" dirty="0" smtClean="0"/>
              <a:t>Федеральным </a:t>
            </a:r>
            <a:r>
              <a:rPr lang="ru-RU" sz="2000" b="1" dirty="0"/>
              <a:t>законом имеют участники Великой Отечественной войны и граждане, награжденные знаком "Жителю блокадного Ленинграда", - инвалиды I, II и III группы, независимо от причины </a:t>
            </a:r>
            <a:r>
              <a:rPr lang="ru-RU" sz="2000" b="1" dirty="0" smtClean="0"/>
              <a:t>инвалидности.</a:t>
            </a:r>
            <a:endParaRPr lang="ru-RU" sz="2000" b="1" dirty="0">
              <a:hlinkClick r:id=""/>
            </a:endParaRPr>
          </a:p>
          <a:p>
            <a:endParaRPr lang="ru-RU" sz="2000" b="1" dirty="0"/>
          </a:p>
          <a:p>
            <a:r>
              <a:rPr lang="ru-RU" sz="2000" b="1" dirty="0" smtClean="0"/>
              <a:t>В </a:t>
            </a:r>
            <a:r>
              <a:rPr lang="ru-RU" sz="2000" b="1" dirty="0"/>
              <a:t>случае наступления инвалидности вследствие совершения участником Великой Отечественной войны и гражданином, награжденным знаком "Жителю блокадного Ленинграда", противоправных деяний или умышленного нанесения ущерба своему здоровью ему назначается социальная пенсия.</a:t>
            </a:r>
          </a:p>
          <a:p>
            <a:endParaRPr lang="ru-RU" sz="2000" b="1" dirty="0"/>
          </a:p>
          <a:p>
            <a:r>
              <a:rPr lang="ru-RU" sz="2000" b="1" dirty="0" smtClean="0"/>
              <a:t>Пенсии </a:t>
            </a:r>
            <a:r>
              <a:rPr lang="ru-RU" sz="2000" b="1" dirty="0"/>
              <a:t>выплачиваются в полном размере независимо от выполнения оплачиваемой работы.</a:t>
            </a:r>
          </a:p>
        </p:txBody>
      </p:sp>
    </p:spTree>
    <p:extLst>
      <p:ext uri="{BB962C8B-B14F-4D97-AF65-F5344CB8AC3E}">
        <p14:creationId xmlns:p14="http://schemas.microsoft.com/office/powerpoint/2010/main" val="24037289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683979"/>
            <a:ext cx="6965839" cy="4401205"/>
          </a:xfrm>
          <a:prstGeom prst="rect">
            <a:avLst/>
          </a:prstGeom>
        </p:spPr>
        <p:txBody>
          <a:bodyPr wrap="square">
            <a:spAutoFit/>
          </a:bodyPr>
          <a:lstStyle/>
          <a:p>
            <a:pPr algn="ctr"/>
            <a:r>
              <a:rPr lang="ru-RU" sz="4000" b="1" dirty="0">
                <a:solidFill>
                  <a:srgbClr val="FFFF00"/>
                </a:solidFill>
              </a:rPr>
              <a:t>Условия назначения пенсий гражданам, пострадавшим в результате радиационных или техногенных катастроф, и членам их семей</a:t>
            </a:r>
          </a:p>
        </p:txBody>
      </p:sp>
    </p:spTree>
    <p:extLst>
      <p:ext uri="{BB962C8B-B14F-4D97-AF65-F5344CB8AC3E}">
        <p14:creationId xmlns:p14="http://schemas.microsoft.com/office/powerpoint/2010/main" val="59664932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300561"/>
            <a:ext cx="8136904" cy="6001643"/>
          </a:xfrm>
          <a:prstGeom prst="rect">
            <a:avLst/>
          </a:prstGeom>
        </p:spPr>
        <p:txBody>
          <a:bodyPr wrap="square">
            <a:spAutoFit/>
          </a:bodyPr>
          <a:lstStyle/>
          <a:p>
            <a:r>
              <a:rPr lang="ru-RU" sz="1600" b="1" dirty="0">
                <a:solidFill>
                  <a:srgbClr val="FFFF00"/>
                </a:solidFill>
              </a:rPr>
              <a:t>Право на пенсию </a:t>
            </a:r>
            <a:r>
              <a:rPr lang="ru-RU" sz="1600" b="1" dirty="0" smtClean="0">
                <a:solidFill>
                  <a:srgbClr val="FFFF00"/>
                </a:solidFill>
              </a:rPr>
              <a:t>имеют</a:t>
            </a:r>
            <a:r>
              <a:rPr lang="ru-RU" sz="1600" b="1" dirty="0">
                <a:solidFill>
                  <a:srgbClr val="FFFF00"/>
                </a:solidFill>
              </a:rPr>
              <a:t>:</a:t>
            </a:r>
          </a:p>
          <a:p>
            <a:r>
              <a:rPr lang="ru-RU" sz="1600" dirty="0"/>
              <a:t>1) граждане, получившие или перенесшие лучевую болезнь и другие заболевания, связанные с радиационным воздействием вследствие катастрофы на Чернобыльской АЭС или работами по ликвидации последствий указанной катастрофы;</a:t>
            </a:r>
          </a:p>
          <a:p>
            <a:r>
              <a:rPr lang="ru-RU" sz="1600" dirty="0"/>
              <a:t>2) граждане, ставшие инвалидами вследствие катастрофы на Чернобыльской АЭС;</a:t>
            </a:r>
          </a:p>
          <a:p>
            <a:r>
              <a:rPr lang="ru-RU" sz="1600" dirty="0"/>
              <a:t>3) граждане, принимавшие участие в ликвидации последствий катастрофы на Чернобыльской АЭС в </a:t>
            </a:r>
            <a:r>
              <a:rPr lang="ru-RU" sz="1600" dirty="0">
                <a:hlinkClick r:id="rId2"/>
              </a:rPr>
              <a:t>зоне отчуждения;</a:t>
            </a:r>
          </a:p>
          <a:p>
            <a:r>
              <a:rPr lang="ru-RU" sz="1600" dirty="0"/>
              <a:t>4) граждане, занятые на эксплуатации Чернобыльской АЭС и работах в зоне отчуждения;</a:t>
            </a:r>
          </a:p>
          <a:p>
            <a:r>
              <a:rPr lang="ru-RU" sz="1600" dirty="0"/>
              <a:t>5) граждане, эвакуированные из зоны отчуждения и переселенные (переселяемые) из </a:t>
            </a:r>
            <a:r>
              <a:rPr lang="ru-RU" sz="1600" dirty="0">
                <a:hlinkClick r:id="rId3"/>
              </a:rPr>
              <a:t>зоны отселения;</a:t>
            </a:r>
          </a:p>
          <a:p>
            <a:r>
              <a:rPr lang="ru-RU" sz="1600" dirty="0"/>
              <a:t>6) граждане, постоянно проживающие в </a:t>
            </a:r>
            <a:r>
              <a:rPr lang="ru-RU" sz="1600" dirty="0">
                <a:hlinkClick r:id="rId4"/>
              </a:rPr>
              <a:t>зоне проживания с правом на отселение;</a:t>
            </a:r>
          </a:p>
          <a:p>
            <a:r>
              <a:rPr lang="ru-RU" sz="1600" dirty="0"/>
              <a:t>7) граждане, постоянно проживающие в </a:t>
            </a:r>
            <a:r>
              <a:rPr lang="ru-RU" sz="1600" dirty="0">
                <a:hlinkClick r:id="rId5"/>
              </a:rPr>
              <a:t>зоне проживания с льготным социально-экономическим статусом;</a:t>
            </a:r>
          </a:p>
          <a:p>
            <a:r>
              <a:rPr lang="ru-RU" sz="1600" dirty="0"/>
              <a:t>8) граждане, постоянно проживающие в зоне отселения до их переселения в другие районы;</a:t>
            </a:r>
          </a:p>
          <a:p>
            <a:r>
              <a:rPr lang="ru-RU" sz="1600" dirty="0"/>
              <a:t>9) граждане, занятые на работах в зоне отселения (не проживающие в этой зоне);</a:t>
            </a:r>
          </a:p>
          <a:p>
            <a:r>
              <a:rPr lang="ru-RU" sz="1600" dirty="0"/>
              <a:t>10) граждане, выехавшие в добровольном порядке на новое место жительства из зоны проживания с правом на отселение;</a:t>
            </a:r>
          </a:p>
          <a:p>
            <a:r>
              <a:rPr lang="ru-RU" sz="1600" dirty="0"/>
              <a:t>11) нетрудоспособные члены семей граждан, указанных в </a:t>
            </a:r>
            <a:r>
              <a:rPr lang="ru-RU" sz="1600" dirty="0">
                <a:hlinkClick r:id=""/>
              </a:rPr>
              <a:t>подпунктах 1, 2 и </a:t>
            </a:r>
            <a:r>
              <a:rPr lang="ru-RU" sz="1600" dirty="0" smtClean="0">
                <a:hlinkClick r:id=""/>
              </a:rPr>
              <a:t>3;</a:t>
            </a:r>
          </a:p>
          <a:p>
            <a:r>
              <a:rPr lang="ru-RU" sz="1600" dirty="0"/>
              <a:t>12) граждане, пострадавшие в результате других радиационных или техногенных катастроф, а также нетрудоспособные члены их семей.</a:t>
            </a:r>
          </a:p>
          <a:p>
            <a:endParaRPr lang="ru-RU" sz="1600" dirty="0">
              <a:hlinkClick r:id=""/>
            </a:endParaRPr>
          </a:p>
        </p:txBody>
      </p:sp>
    </p:spTree>
    <p:extLst>
      <p:ext uri="{BB962C8B-B14F-4D97-AF65-F5344CB8AC3E}">
        <p14:creationId xmlns:p14="http://schemas.microsoft.com/office/powerpoint/2010/main" val="119150858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76672"/>
            <a:ext cx="7560840" cy="4585871"/>
          </a:xfrm>
          <a:prstGeom prst="rect">
            <a:avLst/>
          </a:prstGeom>
        </p:spPr>
        <p:txBody>
          <a:bodyPr wrap="square">
            <a:spAutoFit/>
          </a:bodyPr>
          <a:lstStyle/>
          <a:p>
            <a:r>
              <a:rPr lang="ru-RU" sz="2000" b="1" dirty="0" smtClean="0">
                <a:solidFill>
                  <a:srgbClr val="FFFF00"/>
                </a:solidFill>
              </a:rPr>
              <a:t>Пенсия </a:t>
            </a:r>
            <a:r>
              <a:rPr lang="ru-RU" sz="2000" b="1" dirty="0">
                <a:solidFill>
                  <a:srgbClr val="FFFF00"/>
                </a:solidFill>
              </a:rPr>
              <a:t>по старости назначается:</a:t>
            </a:r>
          </a:p>
          <a:p>
            <a:r>
              <a:rPr lang="ru-RU" dirty="0"/>
              <a:t>1) гражданам, указанным в </a:t>
            </a:r>
            <a:r>
              <a:rPr lang="ru-RU" dirty="0">
                <a:hlinkClick r:id="rId2"/>
              </a:rPr>
              <a:t>подпунктах 1 и </a:t>
            </a:r>
            <a:r>
              <a:rPr lang="ru-RU" dirty="0">
                <a:hlinkClick r:id="rId3"/>
              </a:rPr>
              <a:t>4 пункта 1 </a:t>
            </a:r>
            <a:r>
              <a:rPr lang="ru-RU" dirty="0" smtClean="0">
                <a:hlinkClick r:id="rId3"/>
              </a:rPr>
              <a:t>статьи 10, </a:t>
            </a:r>
            <a:r>
              <a:rPr lang="ru-RU" dirty="0">
                <a:hlinkClick r:id="rId3"/>
              </a:rPr>
              <a:t>по достижении возраста 55 и 50 лет (соответственно мужчины и женщины) при наличии трудового стажа не менее пяти лет;</a:t>
            </a:r>
          </a:p>
          <a:p>
            <a:r>
              <a:rPr lang="ru-RU" dirty="0"/>
              <a:t>2) гражданам, указанным в </a:t>
            </a:r>
            <a:r>
              <a:rPr lang="ru-RU" dirty="0">
                <a:hlinkClick r:id="rId4"/>
              </a:rPr>
              <a:t>подпункте 2 пункта 1 </a:t>
            </a:r>
            <a:r>
              <a:rPr lang="ru-RU" dirty="0" smtClean="0">
                <a:hlinkClick r:id="rId4"/>
              </a:rPr>
              <a:t>статьи 10, </a:t>
            </a:r>
            <a:r>
              <a:rPr lang="ru-RU" dirty="0">
                <a:hlinkClick r:id="rId4"/>
              </a:rPr>
              <a:t>по достижении возраста 50 и 45 лет (соответственно мужчины и женщины) при наличии трудового стажа не менее пяти лет</a:t>
            </a:r>
            <a:r>
              <a:rPr lang="ru-RU" dirty="0" smtClean="0">
                <a:hlinkClick r:id="rId4"/>
              </a:rPr>
              <a:t>.</a:t>
            </a:r>
          </a:p>
          <a:p>
            <a:endParaRPr lang="ru-RU" dirty="0">
              <a:hlinkClick r:id="rId4"/>
            </a:endParaRPr>
          </a:p>
          <a:p>
            <a:endParaRPr lang="ru-RU" dirty="0" smtClean="0">
              <a:hlinkClick r:id="rId4"/>
            </a:endParaRPr>
          </a:p>
          <a:p>
            <a:r>
              <a:rPr lang="ru-RU" sz="2000" b="1" dirty="0">
                <a:solidFill>
                  <a:srgbClr val="FFFF00"/>
                </a:solidFill>
              </a:rPr>
              <a:t>Пенсия по инвалидности </a:t>
            </a:r>
            <a:r>
              <a:rPr lang="ru-RU" dirty="0"/>
              <a:t>назначается гражданам, указанным в </a:t>
            </a:r>
            <a:r>
              <a:rPr lang="ru-RU" dirty="0">
                <a:hlinkClick r:id="rId5"/>
              </a:rPr>
              <a:t>подпункте 2 пункта 1 </a:t>
            </a:r>
            <a:r>
              <a:rPr lang="ru-RU" dirty="0" smtClean="0">
                <a:hlinkClick r:id="rId5"/>
              </a:rPr>
              <a:t>статьи 10, </a:t>
            </a:r>
            <a:r>
              <a:rPr lang="ru-RU" dirty="0">
                <a:hlinkClick r:id="rId5"/>
              </a:rPr>
              <a:t>в случае признания гражданина инвалидом I, II и III группы, независимо от продолжительности трудового стажа. Вместо пенсии по инвалидности указанные граждане могут получать пенсию по старости, предусмотренную </a:t>
            </a:r>
            <a:r>
              <a:rPr lang="ru-RU" dirty="0">
                <a:hlinkClick r:id="rId6"/>
              </a:rPr>
              <a:t>подпунктом 1 или </a:t>
            </a:r>
            <a:r>
              <a:rPr lang="ru-RU" dirty="0">
                <a:hlinkClick r:id="rId7"/>
              </a:rPr>
              <a:t>подпунктом 2 пункта 2 </a:t>
            </a:r>
            <a:r>
              <a:rPr lang="ru-RU" dirty="0" smtClean="0">
                <a:hlinkClick r:id="rId7"/>
              </a:rPr>
              <a:t>статьи 10.</a:t>
            </a:r>
            <a:endParaRPr lang="ru-RU" dirty="0">
              <a:hlinkClick r:id="rId7"/>
            </a:endParaRPr>
          </a:p>
          <a:p>
            <a:endParaRPr lang="ru-RU" dirty="0">
              <a:hlinkClick r:id="rId4"/>
            </a:endParaRPr>
          </a:p>
        </p:txBody>
      </p:sp>
    </p:spTree>
    <p:extLst>
      <p:ext uri="{BB962C8B-B14F-4D97-AF65-F5344CB8AC3E}">
        <p14:creationId xmlns:p14="http://schemas.microsoft.com/office/powerpoint/2010/main" val="24037289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0571" y="476672"/>
            <a:ext cx="7272808" cy="5632311"/>
          </a:xfrm>
          <a:prstGeom prst="rect">
            <a:avLst/>
          </a:prstGeom>
        </p:spPr>
        <p:txBody>
          <a:bodyPr wrap="square">
            <a:spAutoFit/>
          </a:bodyPr>
          <a:lstStyle/>
          <a:p>
            <a:r>
              <a:rPr lang="ru-RU" sz="2400" b="1" dirty="0"/>
              <a:t>Гражданам, указанным в </a:t>
            </a:r>
            <a:r>
              <a:rPr lang="ru-RU" sz="2400" b="1" dirty="0">
                <a:hlinkClick r:id="rId2"/>
              </a:rPr>
              <a:t>подпунктах 3, </a:t>
            </a:r>
            <a:r>
              <a:rPr lang="ru-RU" sz="2400" b="1" dirty="0">
                <a:hlinkClick r:id="rId3"/>
              </a:rPr>
              <a:t>5 - </a:t>
            </a:r>
            <a:r>
              <a:rPr lang="ru-RU" sz="2400" b="1" dirty="0">
                <a:hlinkClick r:id="rId4"/>
              </a:rPr>
              <a:t>10 пункта 1 </a:t>
            </a:r>
            <a:r>
              <a:rPr lang="ru-RU" sz="2400" b="1" dirty="0" smtClean="0">
                <a:hlinkClick r:id="rId4"/>
              </a:rPr>
              <a:t>статьи 10, </a:t>
            </a:r>
            <a:r>
              <a:rPr lang="ru-RU" sz="2400" b="1" dirty="0">
                <a:hlinkClick r:id="rId4"/>
              </a:rPr>
              <a:t>пенсия по старости назначается при наличии трудового стажа не менее пяти лет с уменьшением возраста выхода на пенсию по старости, предусмотренного Федеральным </a:t>
            </a:r>
            <a:r>
              <a:rPr lang="ru-RU" sz="2400" b="1" dirty="0">
                <a:hlinkClick r:id="rId5"/>
              </a:rPr>
              <a:t>законом "О страховых пенсиях", в зависимости от факта и продолжительности проживания или работы в соответствующей зоне радиоактивного загрязнения в порядке, предусмотренном </a:t>
            </a:r>
            <a:r>
              <a:rPr lang="ru-RU" sz="2400" b="1" dirty="0">
                <a:hlinkClick r:id="rId6"/>
              </a:rPr>
              <a:t>Законом Российской Федерации "О социальной защите граждан, подвергшихся воздействию радиации вследствие катастрофы на Чернобыльской АЭС".</a:t>
            </a:r>
          </a:p>
        </p:txBody>
      </p:sp>
    </p:spTree>
    <p:extLst>
      <p:ext uri="{BB962C8B-B14F-4D97-AF65-F5344CB8AC3E}">
        <p14:creationId xmlns:p14="http://schemas.microsoft.com/office/powerpoint/2010/main" val="69414362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3" y="1556792"/>
            <a:ext cx="6965839" cy="2554545"/>
          </a:xfrm>
          <a:prstGeom prst="rect">
            <a:avLst/>
          </a:prstGeom>
        </p:spPr>
        <p:txBody>
          <a:bodyPr wrap="square">
            <a:spAutoFit/>
          </a:bodyPr>
          <a:lstStyle/>
          <a:p>
            <a:pPr algn="ctr"/>
            <a:r>
              <a:rPr lang="ru-RU" sz="4000" b="1" dirty="0">
                <a:solidFill>
                  <a:srgbClr val="FFFF00"/>
                </a:solidFill>
              </a:rPr>
              <a:t>Условия назначения социальной пенсии нетрудоспособным гражданам</a:t>
            </a:r>
          </a:p>
        </p:txBody>
      </p:sp>
    </p:spTree>
    <p:extLst>
      <p:ext uri="{BB962C8B-B14F-4D97-AF65-F5344CB8AC3E}">
        <p14:creationId xmlns:p14="http://schemas.microsoft.com/office/powerpoint/2010/main" val="262353273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9405" y="476672"/>
            <a:ext cx="8064896" cy="5632311"/>
          </a:xfrm>
          <a:prstGeom prst="rect">
            <a:avLst/>
          </a:prstGeom>
        </p:spPr>
        <p:txBody>
          <a:bodyPr wrap="square">
            <a:spAutoFit/>
          </a:bodyPr>
          <a:lstStyle/>
          <a:p>
            <a:r>
              <a:rPr lang="ru-RU" b="1" dirty="0">
                <a:solidFill>
                  <a:srgbClr val="FFFF00"/>
                </a:solidFill>
              </a:rPr>
              <a:t>Право на социальную пенсию </a:t>
            </a:r>
            <a:r>
              <a:rPr lang="ru-RU" b="1" dirty="0" smtClean="0"/>
              <a:t>имеют </a:t>
            </a:r>
            <a:r>
              <a:rPr lang="ru-RU" b="1" dirty="0"/>
              <a:t>постоянно проживающие в Российской Федерации:</a:t>
            </a:r>
          </a:p>
          <a:p>
            <a:r>
              <a:rPr lang="ru-RU" b="1" dirty="0"/>
              <a:t>1) инвалиды I, II и III группы, в том числе инвалиды с детства;</a:t>
            </a:r>
          </a:p>
          <a:p>
            <a:r>
              <a:rPr lang="ru-RU" b="1" dirty="0"/>
              <a:t>2) дети-инвалиды;</a:t>
            </a:r>
          </a:p>
          <a:p>
            <a:r>
              <a:rPr lang="ru-RU" b="1" dirty="0"/>
              <a:t>3) дети в возрасте до 18 лет, а также старше этого возраста, обучающиеся по очной форме по основным образовательным программам в организациях, осуществляющих образовательную деятельность, до окончания ими такого обучения, но не дольше чем до достижения ими возраста 23 лет, потерявшие одного или обоих родителей, и дети умершей одинокой матери;</a:t>
            </a:r>
          </a:p>
          <a:p>
            <a:r>
              <a:rPr lang="ru-RU" b="1" dirty="0" smtClean="0"/>
              <a:t>4</a:t>
            </a:r>
            <a:r>
              <a:rPr lang="ru-RU" b="1" dirty="0"/>
              <a:t>) граждане из числа малочисленных народов Севера, достигшие возраста 55 и 50 лет (соответственно мужчины и женщины), постоянно проживающие в районах проживания малочисленных народов Севера на день назначения пенсии;</a:t>
            </a:r>
          </a:p>
          <a:p>
            <a:r>
              <a:rPr lang="ru-RU" b="1" dirty="0" smtClean="0"/>
              <a:t>5</a:t>
            </a:r>
            <a:r>
              <a:rPr lang="ru-RU" b="1" dirty="0"/>
              <a:t>) граждане Российской Федерации, достигшие возраста 65 и 60 лет (соответственно мужчины и женщины), а также иностранные граждане и лица без гражданства, постоянно проживающие на территории Российской Федерации не менее 15 лет и достигшие указанного возраста.</a:t>
            </a:r>
          </a:p>
        </p:txBody>
      </p:sp>
    </p:spTree>
    <p:extLst>
      <p:ext uri="{BB962C8B-B14F-4D97-AF65-F5344CB8AC3E}">
        <p14:creationId xmlns:p14="http://schemas.microsoft.com/office/powerpoint/2010/main" val="69414362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836712"/>
            <a:ext cx="7848872" cy="4154984"/>
          </a:xfrm>
          <a:prstGeom prst="rect">
            <a:avLst/>
          </a:prstGeom>
        </p:spPr>
        <p:txBody>
          <a:bodyPr wrap="square">
            <a:spAutoFit/>
          </a:bodyPr>
          <a:lstStyle/>
          <a:p>
            <a:r>
              <a:rPr lang="ru-RU" sz="2400" dirty="0" smtClean="0"/>
              <a:t>Гражданам</a:t>
            </a:r>
            <a:r>
              <a:rPr lang="ru-RU" sz="2400" dirty="0"/>
              <a:t>, указанным в </a:t>
            </a:r>
            <a:r>
              <a:rPr lang="ru-RU" sz="2400" dirty="0">
                <a:hlinkClick r:id="rId2"/>
              </a:rPr>
              <a:t>подпунктах 1 и </a:t>
            </a:r>
            <a:r>
              <a:rPr lang="ru-RU" sz="2400" dirty="0">
                <a:hlinkClick r:id="rId3"/>
              </a:rPr>
              <a:t>2 пункта 1 </a:t>
            </a:r>
            <a:r>
              <a:rPr lang="ru-RU" sz="2400" dirty="0" smtClean="0">
                <a:hlinkClick r:id="rId3"/>
              </a:rPr>
              <a:t>статьи 11, </a:t>
            </a:r>
            <a:r>
              <a:rPr lang="ru-RU" sz="2400" dirty="0">
                <a:hlinkClick r:id="rId3"/>
              </a:rPr>
              <a:t>устанавливается социальная пенсия по инвалидности</a:t>
            </a:r>
            <a:r>
              <a:rPr lang="ru-RU" sz="2400" dirty="0" smtClean="0">
                <a:hlinkClick r:id="rId3"/>
              </a:rPr>
              <a:t>.</a:t>
            </a:r>
          </a:p>
          <a:p>
            <a:endParaRPr lang="ru-RU" sz="2400" dirty="0">
              <a:hlinkClick r:id="rId3"/>
            </a:endParaRPr>
          </a:p>
          <a:p>
            <a:r>
              <a:rPr lang="ru-RU" sz="2400" dirty="0" smtClean="0"/>
              <a:t>Гражданам</a:t>
            </a:r>
            <a:r>
              <a:rPr lang="ru-RU" sz="2400" dirty="0"/>
              <a:t>, указанным в </a:t>
            </a:r>
            <a:r>
              <a:rPr lang="ru-RU" sz="2400" dirty="0">
                <a:hlinkClick r:id="rId4"/>
              </a:rPr>
              <a:t>подпункте 3 пункта 1 </a:t>
            </a:r>
            <a:r>
              <a:rPr lang="ru-RU" sz="2400" dirty="0" smtClean="0">
                <a:hlinkClick r:id="rId4"/>
              </a:rPr>
              <a:t>статьи 11, </a:t>
            </a:r>
            <a:r>
              <a:rPr lang="ru-RU" sz="2400" dirty="0">
                <a:hlinkClick r:id="rId4"/>
              </a:rPr>
              <a:t>устанавливается социальная пенсия по случаю потери кормильца</a:t>
            </a:r>
            <a:r>
              <a:rPr lang="ru-RU" sz="2400" dirty="0" smtClean="0">
                <a:hlinkClick r:id="rId4"/>
              </a:rPr>
              <a:t>.</a:t>
            </a:r>
          </a:p>
          <a:p>
            <a:endParaRPr lang="ru-RU" sz="2400" dirty="0">
              <a:hlinkClick r:id="rId4"/>
            </a:endParaRPr>
          </a:p>
          <a:p>
            <a:r>
              <a:rPr lang="ru-RU" sz="2400" dirty="0" smtClean="0"/>
              <a:t>Гражданам</a:t>
            </a:r>
            <a:r>
              <a:rPr lang="ru-RU" sz="2400" dirty="0"/>
              <a:t>, указанным в </a:t>
            </a:r>
            <a:r>
              <a:rPr lang="ru-RU" sz="2400" dirty="0">
                <a:hlinkClick r:id="rId5"/>
              </a:rPr>
              <a:t>подпунктах 4 и </a:t>
            </a:r>
            <a:r>
              <a:rPr lang="ru-RU" sz="2400" dirty="0">
                <a:hlinkClick r:id="rId6"/>
              </a:rPr>
              <a:t>5 пункта 1 </a:t>
            </a:r>
            <a:r>
              <a:rPr lang="ru-RU" sz="2400" dirty="0" smtClean="0">
                <a:hlinkClick r:id="rId6"/>
              </a:rPr>
              <a:t>статьи 11, </a:t>
            </a:r>
            <a:r>
              <a:rPr lang="ru-RU" sz="2400" dirty="0">
                <a:hlinkClick r:id="rId6"/>
              </a:rPr>
              <a:t>устанавливается социальная пенсия по старости.</a:t>
            </a:r>
          </a:p>
        </p:txBody>
      </p:sp>
    </p:spTree>
    <p:extLst>
      <p:ext uri="{BB962C8B-B14F-4D97-AF65-F5344CB8AC3E}">
        <p14:creationId xmlns:p14="http://schemas.microsoft.com/office/powerpoint/2010/main" val="69414362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20688"/>
            <a:ext cx="7848872" cy="4832092"/>
          </a:xfrm>
          <a:prstGeom prst="rect">
            <a:avLst/>
          </a:prstGeom>
        </p:spPr>
        <p:txBody>
          <a:bodyPr wrap="square">
            <a:spAutoFit/>
          </a:bodyPr>
          <a:lstStyle/>
          <a:p>
            <a:r>
              <a:rPr lang="ru-RU" sz="2800" b="1" dirty="0"/>
              <a:t>Социальная пенсия по старости гражданам, указанным в </a:t>
            </a:r>
            <a:r>
              <a:rPr lang="ru-RU" sz="2800" b="1" dirty="0">
                <a:hlinkClick r:id="rId2"/>
              </a:rPr>
              <a:t>подпункте 5 пункта 1 </a:t>
            </a:r>
            <a:r>
              <a:rPr lang="ru-RU" sz="2800" b="1" dirty="0" smtClean="0">
                <a:hlinkClick r:id="rId2"/>
              </a:rPr>
              <a:t>статьи 11, </a:t>
            </a:r>
            <a:r>
              <a:rPr lang="ru-RU" sz="2800" b="1" dirty="0">
                <a:hlinkClick r:id="rId2"/>
              </a:rPr>
              <a:t>не выплачивается в период выполнения работы и (или) иной деятельности, в период которой соответствующие граждане подлежат обязательному пенсионному страхованию в соответствии с Федеральным </a:t>
            </a:r>
            <a:r>
              <a:rPr lang="ru-RU" sz="2800" b="1" dirty="0">
                <a:hlinkClick r:id="rId3"/>
              </a:rPr>
              <a:t>законом "Об обязательном пенсионном страховании в Российской Федерации".</a:t>
            </a:r>
          </a:p>
        </p:txBody>
      </p:sp>
    </p:spTree>
    <p:extLst>
      <p:ext uri="{BB962C8B-B14F-4D97-AF65-F5344CB8AC3E}">
        <p14:creationId xmlns:p14="http://schemas.microsoft.com/office/powerpoint/2010/main" val="382349840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21.04.2015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56</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3</a:t>
            </a:r>
          </a:p>
        </p:txBody>
      </p:sp>
      <p:sp>
        <p:nvSpPr>
          <p:cNvPr id="7173" name="Rectangle 3"/>
          <p:cNvSpPr>
            <a:spLocks noGrp="1" noChangeArrowheads="1"/>
          </p:cNvSpPr>
          <p:nvPr>
            <p:ph type="body" idx="1"/>
          </p:nvPr>
        </p:nvSpPr>
        <p:spPr>
          <a:xfrm>
            <a:off x="1066800" y="1988840"/>
            <a:ext cx="7543800" cy="2519362"/>
          </a:xfrm>
        </p:spPr>
        <p:txBody>
          <a:bodyPr/>
          <a:lstStyle/>
          <a:p>
            <a:pPr marL="0" indent="0" algn="ctr" eaLnBrk="1" hangingPunct="1">
              <a:lnSpc>
                <a:spcPct val="90000"/>
              </a:lnSpc>
              <a:buClr>
                <a:srgbClr val="FFFFCC"/>
              </a:buClr>
              <a:buNone/>
            </a:pPr>
            <a:r>
              <a:rPr lang="ru-RU" altLang="ru-RU" sz="4000" dirty="0">
                <a:effectLst/>
                <a:cs typeface="Times New Roman" pitchFamily="18" charset="0"/>
              </a:rPr>
              <a:t>Размеры пенсий по государственному пенсионному </a:t>
            </a:r>
            <a:r>
              <a:rPr lang="ru-RU" altLang="ru-RU" sz="4000" dirty="0" smtClean="0">
                <a:effectLst/>
                <a:cs typeface="Times New Roman" pitchFamily="18" charset="0"/>
              </a:rPr>
              <a:t>обеспечению</a:t>
            </a:r>
            <a:endParaRPr 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8126748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20688"/>
            <a:ext cx="7848872" cy="5355312"/>
          </a:xfrm>
          <a:prstGeom prst="rect">
            <a:avLst/>
          </a:prstGeom>
        </p:spPr>
        <p:txBody>
          <a:bodyPr wrap="square">
            <a:spAutoFit/>
          </a:bodyPr>
          <a:lstStyle/>
          <a:p>
            <a:r>
              <a:rPr lang="ru-RU" b="1" dirty="0">
                <a:solidFill>
                  <a:srgbClr val="FFFF00"/>
                </a:solidFill>
              </a:rPr>
              <a:t>Федеральным государственным гражданским служащим </a:t>
            </a:r>
            <a:r>
              <a:rPr lang="ru-RU" b="1" dirty="0"/>
              <a:t>назначается пенсия за выслугу лет при наличии стажа государственной гражданской службы не менее 15 лет в размере 45 процентов среднемесячного заработка федерального государственного гражданского служащего за вычетом страховой пенсии по старости (инвалидности), фиксированной выплаты к страховой пенсии и повышений фиксированной выплаты к страховой пенсии, установленных в соответствии с Федеральным </a:t>
            </a:r>
            <a:r>
              <a:rPr lang="ru-RU" b="1" dirty="0">
                <a:hlinkClick r:id="rId2"/>
              </a:rPr>
              <a:t>законом "О страховых пенсиях</a:t>
            </a:r>
            <a:r>
              <a:rPr lang="ru-RU" b="1" dirty="0" smtClean="0">
                <a:hlinkClick r:id="rId2"/>
              </a:rPr>
              <a:t>".</a:t>
            </a:r>
          </a:p>
          <a:p>
            <a:r>
              <a:rPr lang="ru-RU" b="1" dirty="0" smtClean="0">
                <a:hlinkClick r:id="rId2"/>
              </a:rPr>
              <a:t>За </a:t>
            </a:r>
            <a:r>
              <a:rPr lang="ru-RU" b="1" dirty="0">
                <a:hlinkClick r:id="rId2"/>
              </a:rPr>
              <a:t>каждый полный год стажа государственной гражданской службы сверх 15 лет пенсия за выслугу лет увеличивается на 3 процента среднемесячного </a:t>
            </a:r>
            <a:r>
              <a:rPr lang="ru-RU" b="1" dirty="0" smtClean="0">
                <a:hlinkClick r:id="rId2"/>
              </a:rPr>
              <a:t>заработка.</a:t>
            </a:r>
          </a:p>
          <a:p>
            <a:r>
              <a:rPr lang="ru-RU" b="1" dirty="0" smtClean="0">
                <a:hlinkClick r:id="rId2"/>
              </a:rPr>
              <a:t>При </a:t>
            </a:r>
            <a:r>
              <a:rPr lang="ru-RU" b="1" dirty="0">
                <a:hlinkClick r:id="rId2"/>
              </a:rPr>
              <a:t>этом общая сумма пенсии за выслугу лет и страховой пенсии по старости (инвалидности), фиксированной выплаты к страховой пенсии и повышений фиксированной выплаты к страховой пенсии не может превышать 75 процентов среднемесячного заработка федерального государственного гражданского служащего</a:t>
            </a:r>
          </a:p>
        </p:txBody>
      </p:sp>
    </p:spTree>
    <p:extLst>
      <p:ext uri="{BB962C8B-B14F-4D97-AF65-F5344CB8AC3E}">
        <p14:creationId xmlns:p14="http://schemas.microsoft.com/office/powerpoint/2010/main" val="349792214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20688"/>
            <a:ext cx="7848872" cy="4708981"/>
          </a:xfrm>
          <a:prstGeom prst="rect">
            <a:avLst/>
          </a:prstGeom>
        </p:spPr>
        <p:txBody>
          <a:bodyPr wrap="square">
            <a:spAutoFit/>
          </a:bodyPr>
          <a:lstStyle/>
          <a:p>
            <a:r>
              <a:rPr lang="ru-RU" sz="2000" b="1" dirty="0">
                <a:solidFill>
                  <a:srgbClr val="FFFF00"/>
                </a:solidFill>
              </a:rPr>
              <a:t>Размеры пенсий за выслугу лет, по инвалидности военнослужащим </a:t>
            </a:r>
            <a:r>
              <a:rPr lang="ru-RU" sz="2000" b="1" dirty="0"/>
              <a:t>(за исключением граждан, проходивших военную службу по призыву в качестве солдат, матросов, сержантов и старшин) </a:t>
            </a:r>
            <a:r>
              <a:rPr lang="ru-RU" sz="2000" b="1" dirty="0">
                <a:solidFill>
                  <a:srgbClr val="FFFF00"/>
                </a:solidFill>
              </a:rPr>
              <a:t>и пенсии по случаю потери кормильца членам их семей </a:t>
            </a:r>
            <a:r>
              <a:rPr lang="ru-RU" sz="2000" b="1" dirty="0"/>
              <a:t>в случае гибели (смерти) военнослужащих (за исключением членов семей граждан, проходивших военную службу по призыву в качестве солдат, матросов, сержантов и старшин) определяются в порядке, предусмотренном </a:t>
            </a:r>
            <a:r>
              <a:rPr lang="ru-RU" sz="2000" b="1" dirty="0">
                <a:hlinkClick r:id="rId2"/>
              </a:rPr>
              <a:t>Законом</a:t>
            </a:r>
            <a:r>
              <a:rPr lang="ru-RU" sz="2000" b="1" dirty="0"/>
              <a:t> Российской Федерации "О пенсионном обеспечении лиц, проходивших военную службу, службу в органах внутренних дел, Государственной противопожарной службе, учреждениях и органах уголовно-исполнительной системы, и их семей".</a:t>
            </a:r>
            <a:br>
              <a:rPr lang="ru-RU" sz="2000" b="1" dirty="0"/>
            </a:br>
            <a:endParaRPr lang="ru-RU" sz="2000" b="1" dirty="0">
              <a:hlinkClick r:id="rId3"/>
            </a:endParaRPr>
          </a:p>
        </p:txBody>
      </p:sp>
    </p:spTree>
    <p:extLst>
      <p:ext uri="{BB962C8B-B14F-4D97-AF65-F5344CB8AC3E}">
        <p14:creationId xmlns:p14="http://schemas.microsoft.com/office/powerpoint/2010/main" val="382467537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5355312"/>
          </a:xfrm>
          <a:prstGeom prst="rect">
            <a:avLst/>
          </a:prstGeom>
        </p:spPr>
        <p:txBody>
          <a:bodyPr wrap="square">
            <a:spAutoFit/>
          </a:bodyPr>
          <a:lstStyle/>
          <a:p>
            <a:r>
              <a:rPr lang="ru-RU" b="1" dirty="0">
                <a:solidFill>
                  <a:srgbClr val="FFFF00"/>
                </a:solidFill>
              </a:rPr>
              <a:t>Пенсия по инвалидности военнослужащим</a:t>
            </a:r>
            <a:r>
              <a:rPr lang="ru-RU" b="1" dirty="0"/>
              <a:t>, проходившим военную службу по призыву в качестве солдат, матросов, сержантов и старшин, назначается в зависимости от причины инвалидности в следующем размере:</a:t>
            </a:r>
          </a:p>
          <a:p>
            <a:r>
              <a:rPr lang="ru-RU" b="1" dirty="0"/>
              <a:t>1) при наступлении инвалидности вследствие военной травмы:</a:t>
            </a:r>
          </a:p>
          <a:p>
            <a:r>
              <a:rPr lang="ru-RU" b="1" dirty="0"/>
              <a:t>инвалидам I группы - 300 процентов размера социальной </a:t>
            </a:r>
            <a:r>
              <a:rPr lang="ru-RU" b="1" dirty="0" smtClean="0"/>
              <a:t>пенсии;</a:t>
            </a:r>
            <a:endParaRPr lang="ru-RU" b="1" dirty="0"/>
          </a:p>
          <a:p>
            <a:r>
              <a:rPr lang="ru-RU" b="1" dirty="0" smtClean="0"/>
              <a:t>инвалидам </a:t>
            </a:r>
            <a:r>
              <a:rPr lang="ru-RU" b="1" dirty="0"/>
              <a:t>II группы - 250 процентов размера социальной </a:t>
            </a:r>
            <a:r>
              <a:rPr lang="ru-RU" b="1" dirty="0" smtClean="0"/>
              <a:t>пенсии;</a:t>
            </a:r>
            <a:endParaRPr lang="ru-RU" b="1" dirty="0"/>
          </a:p>
          <a:p>
            <a:r>
              <a:rPr lang="ru-RU" b="1" dirty="0" smtClean="0"/>
              <a:t>инвалидам </a:t>
            </a:r>
            <a:r>
              <a:rPr lang="ru-RU" b="1" dirty="0"/>
              <a:t>III группы - 175 процентов размера социальной </a:t>
            </a:r>
            <a:r>
              <a:rPr lang="ru-RU" b="1" dirty="0" smtClean="0"/>
              <a:t>пенсии.</a:t>
            </a:r>
          </a:p>
          <a:p>
            <a:endParaRPr lang="ru-RU" dirty="0" smtClean="0"/>
          </a:p>
          <a:p>
            <a:r>
              <a:rPr lang="ru-RU" dirty="0" smtClean="0"/>
              <a:t>Инвалидностью </a:t>
            </a:r>
            <a:r>
              <a:rPr lang="ru-RU" dirty="0"/>
              <a:t>вследствие военной травмы считается инвалидность, наступившая вследствие ранения, контузии, увечья или заболевания, полученных при защите Родины, в том числе в связи с пребыванием на фронте, прохождением военной службы на территориях других государств, где велись боевые действия, или при исполнении иных обязанностей военной службы;</a:t>
            </a:r>
            <a:br>
              <a:rPr lang="ru-RU" dirty="0"/>
            </a:br>
            <a:endParaRPr lang="ru-RU" b="1" dirty="0"/>
          </a:p>
        </p:txBody>
      </p:sp>
    </p:spTree>
    <p:extLst>
      <p:ext uri="{BB962C8B-B14F-4D97-AF65-F5344CB8AC3E}">
        <p14:creationId xmlns:p14="http://schemas.microsoft.com/office/powerpoint/2010/main" val="34979221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5355312"/>
          </a:xfrm>
          <a:prstGeom prst="rect">
            <a:avLst/>
          </a:prstGeom>
        </p:spPr>
        <p:txBody>
          <a:bodyPr wrap="square">
            <a:spAutoFit/>
          </a:bodyPr>
          <a:lstStyle/>
          <a:p>
            <a:r>
              <a:rPr lang="ru-RU" b="1" dirty="0">
                <a:solidFill>
                  <a:srgbClr val="FFFF00"/>
                </a:solidFill>
              </a:rPr>
              <a:t>Пенсия по инвалидности военнослужащим</a:t>
            </a:r>
            <a:r>
              <a:rPr lang="ru-RU" b="1" dirty="0"/>
              <a:t>, проходившим военную службу по призыву в качестве солдат, матросов, сержантов и старшин, назначается в зависимости от причины инвалидности в следующем размере:</a:t>
            </a:r>
          </a:p>
          <a:p>
            <a:r>
              <a:rPr lang="ru-RU" b="1" dirty="0"/>
              <a:t>2) при наступлении инвалидности вследствие заболевания, полученного в период военной службы:</a:t>
            </a:r>
          </a:p>
          <a:p>
            <a:r>
              <a:rPr lang="ru-RU" b="1" dirty="0"/>
              <a:t>инвалидам I группы - 250 процентов размера социальной </a:t>
            </a:r>
            <a:r>
              <a:rPr lang="ru-RU" b="1" dirty="0" smtClean="0"/>
              <a:t>пенсии;</a:t>
            </a:r>
            <a:endParaRPr lang="ru-RU" b="1" dirty="0"/>
          </a:p>
          <a:p>
            <a:r>
              <a:rPr lang="ru-RU" b="1" dirty="0" smtClean="0"/>
              <a:t>инвалидам </a:t>
            </a:r>
            <a:r>
              <a:rPr lang="ru-RU" b="1" dirty="0"/>
              <a:t>II группы - 200 процентов размера социальной </a:t>
            </a:r>
            <a:r>
              <a:rPr lang="ru-RU" b="1" dirty="0" smtClean="0"/>
              <a:t>пенсии;</a:t>
            </a:r>
            <a:endParaRPr lang="ru-RU" b="1" dirty="0"/>
          </a:p>
          <a:p>
            <a:r>
              <a:rPr lang="ru-RU" b="1" dirty="0" smtClean="0"/>
              <a:t>инвалидам </a:t>
            </a:r>
            <a:r>
              <a:rPr lang="ru-RU" b="1" dirty="0"/>
              <a:t>III группы - 150 процентов размера социальной </a:t>
            </a:r>
            <a:r>
              <a:rPr lang="ru-RU" b="1" dirty="0" smtClean="0"/>
              <a:t>пенсии.</a:t>
            </a:r>
            <a:endParaRPr lang="ru-RU" b="1" dirty="0"/>
          </a:p>
          <a:p>
            <a:r>
              <a:rPr lang="ru-RU" b="1" dirty="0"/>
              <a:t/>
            </a:r>
            <a:br>
              <a:rPr lang="ru-RU" b="1" dirty="0"/>
            </a:br>
            <a:r>
              <a:rPr lang="ru-RU" dirty="0"/>
              <a:t>Инвалидностью вследствие заболевания, полученного в период военной службы, считается инвалидность, наступившая вследствие увечья, полученного в результате несчастного случая, не связанного с исполнением обязанностей военной службы (служебных обязанностей), либо заболевания, не связанного с исполнением обязанностей военной службы (служебных обязанностей</a:t>
            </a:r>
            <a:r>
              <a:rPr lang="ru-RU" dirty="0" smtClean="0"/>
              <a:t>).</a:t>
            </a:r>
            <a:endParaRPr lang="ru-RU" b="1" dirty="0"/>
          </a:p>
        </p:txBody>
      </p:sp>
    </p:spTree>
    <p:extLst>
      <p:ext uri="{BB962C8B-B14F-4D97-AF65-F5344CB8AC3E}">
        <p14:creationId xmlns:p14="http://schemas.microsoft.com/office/powerpoint/2010/main" val="306929939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764704"/>
            <a:ext cx="7344816" cy="4154984"/>
          </a:xfrm>
          <a:prstGeom prst="rect">
            <a:avLst/>
          </a:prstGeom>
        </p:spPr>
        <p:txBody>
          <a:bodyPr wrap="square">
            <a:spAutoFit/>
          </a:bodyPr>
          <a:lstStyle/>
          <a:p>
            <a:r>
              <a:rPr lang="ru-RU" sz="2400" b="1" dirty="0">
                <a:solidFill>
                  <a:srgbClr val="FFFF00"/>
                </a:solidFill>
              </a:rPr>
              <a:t>Инвалидам, на иждивении которых находятся нетрудоспособные члены семьи</a:t>
            </a:r>
            <a:r>
              <a:rPr lang="ru-RU" sz="2400" b="1" dirty="0"/>
              <a:t>, указанные в </a:t>
            </a:r>
            <a:r>
              <a:rPr lang="ru-RU" sz="2400" b="1" dirty="0">
                <a:hlinkClick r:id="rId2" tooltip="Ссылка на текущий документ"/>
              </a:rPr>
              <a:t>подпунктах 1</a:t>
            </a:r>
            <a:r>
              <a:rPr lang="ru-RU" sz="2400" b="1" dirty="0"/>
              <a:t>, </a:t>
            </a:r>
            <a:r>
              <a:rPr lang="ru-RU" sz="2400" b="1" dirty="0">
                <a:hlinkClick r:id="rId3" tooltip="Ссылка на текущий документ"/>
              </a:rPr>
              <a:t>3</a:t>
            </a:r>
            <a:r>
              <a:rPr lang="ru-RU" sz="2400" b="1" dirty="0"/>
              <a:t> - </a:t>
            </a:r>
            <a:r>
              <a:rPr lang="ru-RU" sz="2400" b="1" dirty="0">
                <a:hlinkClick r:id="rId4" tooltip="Ссылка на текущий документ"/>
              </a:rPr>
              <a:t>5 пункта 3 статьи 8</a:t>
            </a:r>
            <a:r>
              <a:rPr lang="ru-RU" sz="2400" b="1" dirty="0"/>
              <a:t> </a:t>
            </a:r>
            <a:r>
              <a:rPr lang="ru-RU" sz="2400" b="1" dirty="0" smtClean="0"/>
              <a:t>Федерального </a:t>
            </a:r>
            <a:r>
              <a:rPr lang="ru-RU" sz="2400" b="1" dirty="0"/>
              <a:t>закона, размер пенсии по инвалидности определяется исходя из размера социальной </a:t>
            </a:r>
            <a:r>
              <a:rPr lang="ru-RU" sz="2400" b="1" dirty="0" smtClean="0"/>
              <a:t>пенсии, </a:t>
            </a:r>
            <a:r>
              <a:rPr lang="ru-RU" sz="2400" b="1" dirty="0"/>
              <a:t>увеличенного на </a:t>
            </a:r>
            <a:r>
              <a:rPr lang="ru-RU" sz="2400" b="1" dirty="0">
                <a:solidFill>
                  <a:srgbClr val="FFFF00"/>
                </a:solidFill>
              </a:rPr>
              <a:t>1 208 рублей 90 копеек </a:t>
            </a:r>
            <a:r>
              <a:rPr lang="ru-RU" sz="2400" b="1" dirty="0"/>
              <a:t>в месяц на каждого нетрудоспособного члена семьи, но не более чем на трех нетрудоспособных членов семьи.</a:t>
            </a:r>
            <a:br>
              <a:rPr lang="ru-RU" sz="2400" b="1" dirty="0"/>
            </a:br>
            <a:endParaRPr lang="ru-RU" sz="2400" b="1" dirty="0"/>
          </a:p>
        </p:txBody>
      </p:sp>
    </p:spTree>
    <p:extLst>
      <p:ext uri="{BB962C8B-B14F-4D97-AF65-F5344CB8AC3E}">
        <p14:creationId xmlns:p14="http://schemas.microsoft.com/office/powerpoint/2010/main" val="349792214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424936" cy="5016758"/>
          </a:xfrm>
          <a:prstGeom prst="rect">
            <a:avLst/>
          </a:prstGeom>
        </p:spPr>
        <p:txBody>
          <a:bodyPr wrap="square">
            <a:spAutoFit/>
          </a:bodyPr>
          <a:lstStyle/>
          <a:p>
            <a:r>
              <a:rPr lang="ru-RU" sz="2000" b="1" dirty="0" smtClean="0"/>
              <a:t>Пенсия </a:t>
            </a:r>
            <a:r>
              <a:rPr lang="ru-RU" sz="2000" b="1" dirty="0"/>
              <a:t>по случаю потери кормильца членам семей военнослужащих, проходивших военную службу по призыву в качестве солдат, матросов, сержантов и старшин, устанавливается в зависимости от причины смерти кормильца в следующем размере</a:t>
            </a:r>
            <a:r>
              <a:rPr lang="ru-RU" sz="2000" b="1" dirty="0" smtClean="0"/>
              <a:t>:</a:t>
            </a:r>
          </a:p>
          <a:p>
            <a:endParaRPr lang="ru-RU" sz="2000" b="1" dirty="0"/>
          </a:p>
          <a:p>
            <a:r>
              <a:rPr lang="ru-RU" sz="2000" b="1" dirty="0"/>
              <a:t>1) пенсия по случаю потери кормильца вследствие военной травмы на каждого нетрудоспособного члена семьи погибшего (умершего) военнослужащего - 200 процентов размера социальной </a:t>
            </a:r>
            <a:r>
              <a:rPr lang="ru-RU" sz="2000" b="1" dirty="0" smtClean="0"/>
              <a:t>пенсии.</a:t>
            </a:r>
            <a:endParaRPr lang="ru-RU" sz="2000" b="1" dirty="0"/>
          </a:p>
          <a:p>
            <a:endParaRPr lang="ru-RU" sz="2000" b="1" dirty="0" smtClean="0"/>
          </a:p>
          <a:p>
            <a:r>
              <a:rPr lang="ru-RU" sz="2000" b="1" dirty="0" smtClean="0"/>
              <a:t>2</a:t>
            </a:r>
            <a:r>
              <a:rPr lang="ru-RU" sz="2000" b="1" dirty="0"/>
              <a:t>) пенсия по случаю потери кормильца вследствие заболевания, полученного в период военной службы, на каждого нетрудоспособного члена семьи погибшего (умершего) военнослужащего - 150 процентов размера социальной </a:t>
            </a:r>
            <a:r>
              <a:rPr lang="ru-RU" sz="2000" b="1" dirty="0" smtClean="0"/>
              <a:t>пенсии.</a:t>
            </a:r>
            <a:endParaRPr lang="ru-RU" sz="2000" b="1" dirty="0"/>
          </a:p>
        </p:txBody>
      </p:sp>
    </p:spTree>
    <p:extLst>
      <p:ext uri="{BB962C8B-B14F-4D97-AF65-F5344CB8AC3E}">
        <p14:creationId xmlns:p14="http://schemas.microsoft.com/office/powerpoint/2010/main" val="349792214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064896" cy="5078313"/>
          </a:xfrm>
          <a:prstGeom prst="rect">
            <a:avLst/>
          </a:prstGeom>
        </p:spPr>
        <p:txBody>
          <a:bodyPr wrap="square">
            <a:spAutoFit/>
          </a:bodyPr>
          <a:lstStyle/>
          <a:p>
            <a:r>
              <a:rPr lang="ru-RU" b="1" dirty="0" smtClean="0">
                <a:solidFill>
                  <a:srgbClr val="FFFF00"/>
                </a:solidFill>
              </a:rPr>
              <a:t>Пенсия </a:t>
            </a:r>
            <a:r>
              <a:rPr lang="ru-RU" b="1" dirty="0">
                <a:solidFill>
                  <a:srgbClr val="FFFF00"/>
                </a:solidFill>
              </a:rPr>
              <a:t>по инвалидности участникам Великой Отечественной войны</a:t>
            </a:r>
            <a:r>
              <a:rPr lang="ru-RU" b="1" dirty="0"/>
              <a:t> назначается в следующем размере:</a:t>
            </a:r>
          </a:p>
          <a:p>
            <a:r>
              <a:rPr lang="ru-RU" b="1" dirty="0"/>
              <a:t>инвалидам I группы - 250 процентов размера социальной </a:t>
            </a:r>
            <a:r>
              <a:rPr lang="ru-RU" b="1" dirty="0" smtClean="0"/>
              <a:t>пенсии;</a:t>
            </a:r>
            <a:endParaRPr lang="ru-RU" b="1" dirty="0"/>
          </a:p>
          <a:p>
            <a:r>
              <a:rPr lang="ru-RU" b="1" dirty="0"/>
              <a:t>инвалидам II группы - 200 процентов размера социальной </a:t>
            </a:r>
            <a:r>
              <a:rPr lang="ru-RU" b="1" dirty="0" smtClean="0"/>
              <a:t>пенсии;</a:t>
            </a:r>
            <a:endParaRPr lang="ru-RU" b="1" dirty="0"/>
          </a:p>
          <a:p>
            <a:r>
              <a:rPr lang="ru-RU" b="1" dirty="0"/>
              <a:t>инвалидам III группы - 150 процентов размера социальной </a:t>
            </a:r>
            <a:r>
              <a:rPr lang="ru-RU" b="1" dirty="0" smtClean="0"/>
              <a:t>пенсии.</a:t>
            </a:r>
            <a:endParaRPr lang="ru-RU" b="1" dirty="0"/>
          </a:p>
          <a:p>
            <a:endParaRPr lang="ru-RU" b="1" dirty="0" smtClean="0"/>
          </a:p>
          <a:p>
            <a:r>
              <a:rPr lang="ru-RU" b="1" dirty="0" smtClean="0">
                <a:solidFill>
                  <a:srgbClr val="FFFF00"/>
                </a:solidFill>
              </a:rPr>
              <a:t>Пенсия </a:t>
            </a:r>
            <a:r>
              <a:rPr lang="ru-RU" b="1" dirty="0">
                <a:solidFill>
                  <a:srgbClr val="FFFF00"/>
                </a:solidFill>
              </a:rPr>
              <a:t>по инвалидности гражданам, награжденным знаком "Жителю блокадного Ленинграда", </a:t>
            </a:r>
            <a:r>
              <a:rPr lang="ru-RU" b="1" dirty="0"/>
              <a:t>назначается в следующем размере:</a:t>
            </a:r>
          </a:p>
          <a:p>
            <a:r>
              <a:rPr lang="ru-RU" b="1" dirty="0"/>
              <a:t>инвалидам I группы - 200 процентов размера социальной </a:t>
            </a:r>
            <a:r>
              <a:rPr lang="ru-RU" b="1" dirty="0" smtClean="0"/>
              <a:t>пенсии;</a:t>
            </a:r>
            <a:endParaRPr lang="ru-RU" b="1" dirty="0"/>
          </a:p>
          <a:p>
            <a:r>
              <a:rPr lang="ru-RU" b="1" dirty="0"/>
              <a:t>инвалидам II группы - 150 процентов размера социальной </a:t>
            </a:r>
            <a:r>
              <a:rPr lang="ru-RU" b="1" dirty="0" smtClean="0"/>
              <a:t>пенсии;</a:t>
            </a:r>
            <a:endParaRPr lang="ru-RU" b="1" dirty="0"/>
          </a:p>
          <a:p>
            <a:r>
              <a:rPr lang="ru-RU" b="1" dirty="0"/>
              <a:t>инвалидам III группы - 100 процентов размера социальной </a:t>
            </a:r>
            <a:r>
              <a:rPr lang="ru-RU" b="1" dirty="0" smtClean="0"/>
              <a:t>пенсии.</a:t>
            </a:r>
            <a:endParaRPr lang="ru-RU" b="1" dirty="0"/>
          </a:p>
        </p:txBody>
      </p:sp>
    </p:spTree>
    <p:extLst>
      <p:ext uri="{BB962C8B-B14F-4D97-AF65-F5344CB8AC3E}">
        <p14:creationId xmlns:p14="http://schemas.microsoft.com/office/powerpoint/2010/main" val="82465280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8280920" cy="4678204"/>
          </a:xfrm>
          <a:prstGeom prst="rect">
            <a:avLst/>
          </a:prstGeom>
        </p:spPr>
        <p:txBody>
          <a:bodyPr wrap="square">
            <a:spAutoFit/>
          </a:bodyPr>
          <a:lstStyle/>
          <a:p>
            <a:r>
              <a:rPr lang="ru-RU" sz="2000" b="1" dirty="0" smtClean="0">
                <a:solidFill>
                  <a:srgbClr val="FFFF00"/>
                </a:solidFill>
              </a:rPr>
              <a:t>Социальная </a:t>
            </a:r>
            <a:r>
              <a:rPr lang="ru-RU" sz="2000" b="1" dirty="0">
                <a:solidFill>
                  <a:srgbClr val="FFFF00"/>
                </a:solidFill>
              </a:rPr>
              <a:t>пенсия </a:t>
            </a:r>
            <a:r>
              <a:rPr lang="ru-RU" sz="2000" b="1" dirty="0"/>
              <a:t>нетрудоспособным гражданам назначается в следующем размере:</a:t>
            </a:r>
          </a:p>
          <a:p>
            <a:r>
              <a:rPr lang="ru-RU" sz="2000" b="1" dirty="0"/>
              <a:t>1) гражданам из числа малочисленных народов Севера, достигшим возраста 55 и 50 лет (соответственно мужчины и женщины), гражданам, достигшим возраста 65 и 60 лет (соответственно мужчины и женщины), инвалидам II группы (за исключением инвалидов с детства), детям в возрасте до 18 лет, а также старше этого возраста, обучающимся по очной форме по основным образовательным программам в организациях, осуществляющих образовательную деятельность, до окончания ими такого обучения, но не дольше чем до достижения ими возраста 23 лет, потерявшим одного из родителей, - </a:t>
            </a:r>
            <a:r>
              <a:rPr lang="ru-RU" sz="2000" b="1" dirty="0">
                <a:solidFill>
                  <a:srgbClr val="FFFF00"/>
                </a:solidFill>
              </a:rPr>
              <a:t>3 626 рублей 71 копейка </a:t>
            </a:r>
            <a:r>
              <a:rPr lang="ru-RU" sz="2000" b="1" dirty="0"/>
              <a:t>в месяц;</a:t>
            </a:r>
          </a:p>
          <a:p>
            <a:endParaRPr lang="ru-RU" sz="2000" b="1" dirty="0"/>
          </a:p>
        </p:txBody>
      </p:sp>
    </p:spTree>
    <p:extLst>
      <p:ext uri="{BB962C8B-B14F-4D97-AF65-F5344CB8AC3E}">
        <p14:creationId xmlns:p14="http://schemas.microsoft.com/office/powerpoint/2010/main" val="245199520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8280920" cy="4401205"/>
          </a:xfrm>
          <a:prstGeom prst="rect">
            <a:avLst/>
          </a:prstGeom>
        </p:spPr>
        <p:txBody>
          <a:bodyPr wrap="square">
            <a:spAutoFit/>
          </a:bodyPr>
          <a:lstStyle/>
          <a:p>
            <a:r>
              <a:rPr lang="ru-RU" sz="2000" b="1" dirty="0" smtClean="0">
                <a:solidFill>
                  <a:srgbClr val="FFFF00"/>
                </a:solidFill>
              </a:rPr>
              <a:t>Социальная </a:t>
            </a:r>
            <a:r>
              <a:rPr lang="ru-RU" sz="2000" b="1" dirty="0">
                <a:solidFill>
                  <a:srgbClr val="FFFF00"/>
                </a:solidFill>
              </a:rPr>
              <a:t>пенсия </a:t>
            </a:r>
            <a:r>
              <a:rPr lang="ru-RU" sz="2000" b="1" dirty="0"/>
              <a:t>нетрудоспособным гражданам назначается в следующем размере:</a:t>
            </a:r>
          </a:p>
          <a:p>
            <a:r>
              <a:rPr lang="ru-RU" sz="2000" b="1" dirty="0"/>
              <a:t>2) инвалидам с детства I группы и детям-инвалидам - </a:t>
            </a:r>
            <a:r>
              <a:rPr lang="ru-RU" sz="2000" b="1" dirty="0">
                <a:solidFill>
                  <a:srgbClr val="FFFF00"/>
                </a:solidFill>
              </a:rPr>
              <a:t>8 704 рубля в месяц;</a:t>
            </a:r>
          </a:p>
          <a:p>
            <a:r>
              <a:rPr lang="ru-RU" sz="2000" b="1" dirty="0" smtClean="0"/>
              <a:t>2.1</a:t>
            </a:r>
            <a:r>
              <a:rPr lang="ru-RU" sz="2000" b="1" dirty="0"/>
              <a:t>) инвалидам I группы, инвалидам с детства II группы, детям в возрасте до 18 лет, а также старше этого возраста, обучающимся по очной форме по основным образовательным программам в организациях, осуществляющих образовательную деятельность, до окончания ими такого обучения, но не дольше чем до достижения ими возраста 23 лет, потерявшим обоих родителей (детям умершей одинокой матери), - </a:t>
            </a:r>
            <a:r>
              <a:rPr lang="ru-RU" sz="2000" b="1" dirty="0">
                <a:solidFill>
                  <a:srgbClr val="FFFF00"/>
                </a:solidFill>
              </a:rPr>
              <a:t>7 253 рубля 43 копейки в месяц;</a:t>
            </a:r>
          </a:p>
          <a:p>
            <a:r>
              <a:rPr lang="ru-RU" sz="2000" b="1" dirty="0" smtClean="0"/>
              <a:t>3</a:t>
            </a:r>
            <a:r>
              <a:rPr lang="ru-RU" sz="2000" b="1" dirty="0"/>
              <a:t>) инвалидам III группы - </a:t>
            </a:r>
            <a:r>
              <a:rPr lang="ru-RU" sz="2000" b="1" dirty="0">
                <a:solidFill>
                  <a:srgbClr val="FFFF00"/>
                </a:solidFill>
              </a:rPr>
              <a:t>3 082 рубля 71 копейка в месяц</a:t>
            </a:r>
            <a:r>
              <a:rPr lang="ru-RU" sz="2000" b="1" dirty="0" smtClean="0">
                <a:solidFill>
                  <a:srgbClr val="FFFF00"/>
                </a:solidFill>
              </a:rPr>
              <a:t>.</a:t>
            </a:r>
            <a:endParaRPr lang="ru-RU" sz="2000" b="1" dirty="0">
              <a:solidFill>
                <a:srgbClr val="FFFF00"/>
              </a:solidFill>
            </a:endParaRPr>
          </a:p>
        </p:txBody>
      </p:sp>
    </p:spTree>
    <p:extLst>
      <p:ext uri="{BB962C8B-B14F-4D97-AF65-F5344CB8AC3E}">
        <p14:creationId xmlns:p14="http://schemas.microsoft.com/office/powerpoint/2010/main" val="253397228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quarter" idx="10"/>
          </p:nvPr>
        </p:nvSpPr>
        <p:spPr/>
        <p:txBody>
          <a:bodyPr/>
          <a:lstStyle/>
          <a:p>
            <a:pPr>
              <a:defRPr/>
            </a:pPr>
            <a:fld id="{2DD202FF-01A0-4EBE-AA7D-79C52FDCCD53}" type="datetime1">
              <a:rPr lang="ru-RU" altLang="ru-RU"/>
              <a:pPr>
                <a:defRPr/>
              </a:pPr>
              <a:t>21.04.2015</a:t>
            </a:fld>
            <a:endParaRPr lang="ru-RU" altLang="ru-RU"/>
          </a:p>
        </p:txBody>
      </p:sp>
      <p:sp>
        <p:nvSpPr>
          <p:cNvPr id="5" name="Номер слайда 4"/>
          <p:cNvSpPr>
            <a:spLocks noGrp="1"/>
          </p:cNvSpPr>
          <p:nvPr>
            <p:ph type="sldNum" sz="quarter" idx="12"/>
          </p:nvPr>
        </p:nvSpPr>
        <p:spPr/>
        <p:txBody>
          <a:bodyPr/>
          <a:lstStyle/>
          <a:p>
            <a:pPr>
              <a:defRPr/>
            </a:pPr>
            <a:fld id="{EE6A21AD-4FC4-42AA-9BFD-2D59FE2AF5FD}" type="slidenum">
              <a:rPr lang="ru-RU" altLang="ru-RU"/>
              <a:pPr>
                <a:defRPr/>
              </a:pPr>
              <a:t>66</a:t>
            </a:fld>
            <a:endParaRPr lang="ru-RU" altLang="ru-RU"/>
          </a:p>
        </p:txBody>
      </p:sp>
      <p:sp>
        <p:nvSpPr>
          <p:cNvPr id="6" name="Text Box 4"/>
          <p:cNvSpPr txBox="1">
            <a:spLocks noGrp="1" noChangeArrowheads="1"/>
          </p:cNvSpPr>
          <p:nvPr>
            <p:ph idx="1"/>
          </p:nvPr>
        </p:nvSpPr>
        <p:spPr>
          <a:xfrm>
            <a:off x="1066800" y="2924175"/>
            <a:ext cx="7543800" cy="3171825"/>
          </a:xfrm>
        </p:spPr>
        <p:txBody>
          <a:bodyPr lIns="0" tIns="0" rIns="0" bIns="0"/>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just" eaLnBrk="1" hangingPunct="1">
              <a:spcBef>
                <a:spcPct val="10000"/>
              </a:spcBef>
              <a:buClr>
                <a:srgbClr val="FF0000"/>
              </a:buClr>
              <a:buSzPct val="120000"/>
              <a:buFont typeface="Symbol" pitchFamily="18" charset="2"/>
              <a:buNone/>
              <a:defRPr/>
            </a:pPr>
            <a:r>
              <a:rPr lang="ru-RU" altLang="ru-RU" sz="1800" b="1" dirty="0"/>
              <a:t>Использование материалов презентации</a:t>
            </a:r>
          </a:p>
          <a:p>
            <a:pPr algn="just" eaLnBrk="1" hangingPunct="1">
              <a:spcBef>
                <a:spcPct val="10000"/>
              </a:spcBef>
              <a:buClr>
                <a:srgbClr val="FF0000"/>
              </a:buClr>
              <a:buSzPct val="120000"/>
              <a:buFont typeface="Symbol" pitchFamily="18" charset="2"/>
              <a:buNone/>
              <a:defRPr/>
            </a:pPr>
            <a:endParaRPr lang="ru-RU" altLang="ru-RU" sz="1200" dirty="0"/>
          </a:p>
          <a:p>
            <a:pPr algn="just" eaLnBrk="1" hangingPunct="1">
              <a:spcBef>
                <a:spcPct val="10000"/>
              </a:spcBef>
              <a:buClr>
                <a:srgbClr val="FF0000"/>
              </a:buClr>
              <a:buSzPct val="120000"/>
              <a:buFont typeface="Symbol" pitchFamily="18" charset="2"/>
              <a:buNone/>
              <a:defRPr/>
            </a:pPr>
            <a:r>
              <a:rPr lang="ru-RU" altLang="ru-RU" sz="1400" dirty="0"/>
              <a:t>Использование данной презентации, может осуществляться только при условии соблюдения требований законов  РФ об авторском праве и интеллектуальной собственности, а также с учетом требований настоящего Заявления.</a:t>
            </a:r>
          </a:p>
          <a:p>
            <a:pPr algn="just" eaLnBrk="1" hangingPunct="1">
              <a:spcBef>
                <a:spcPct val="10000"/>
              </a:spcBef>
              <a:buClr>
                <a:srgbClr val="FF0000"/>
              </a:buClr>
              <a:buSzPct val="120000"/>
              <a:buFont typeface="Symbol" pitchFamily="18" charset="2"/>
              <a:buNone/>
              <a:defRPr/>
            </a:pPr>
            <a:endParaRPr lang="ru-RU" altLang="ru-RU" sz="1400" dirty="0"/>
          </a:p>
          <a:p>
            <a:pPr algn="just" eaLnBrk="1" hangingPunct="1">
              <a:spcBef>
                <a:spcPct val="10000"/>
              </a:spcBef>
              <a:buClr>
                <a:srgbClr val="FF0000"/>
              </a:buClr>
              <a:buSzPct val="120000"/>
              <a:buFont typeface="Symbol" pitchFamily="18" charset="2"/>
              <a:buNone/>
              <a:defRPr/>
            </a:pPr>
            <a:r>
              <a:rPr lang="ru-RU" altLang="ru-RU" sz="1400" dirty="0"/>
              <a:t>Презентация является собственностью авторов. Разрешается распечатывать копию любой части презентации для личного некоммерческого использования, однако не допускается распечатывать какую-либо часть презентации с любой иной целью или по каким-либо причинам вносить изменения в любую часть презентации. Использование любой части презентации в другом произведении, как в печатной, электронной, так и иной форме,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a:t>
            </a:r>
          </a:p>
        </p:txBody>
      </p:sp>
      <p:pic>
        <p:nvPicPr>
          <p:cNvPr id="1126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125" y="6297613"/>
            <a:ext cx="1139825"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659802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FLASHSPRING_BG_AUDIO_DURATION_TAG" val="0.0000000"/>
  <p:tag name="ISPRING_SCORM_PASSING_SCORE" val="79.9900000000"/>
  <p:tag name="GENSWF_OUTPUT_FILE_NAME" val="NObank"/>
  <p:tag name="ISPRING_RESOURCE_PATHS_HASH_2" val="296294993ee1c199ced7a166bc3412f483287546"/>
</p:tagLst>
</file>

<file path=ppt/tags/tag2.xml><?xml version="1.0" encoding="utf-8"?>
<p:tagLst xmlns:a="http://schemas.openxmlformats.org/drawingml/2006/main" xmlns:r="http://schemas.openxmlformats.org/officeDocument/2006/relationships" xmlns:p="http://schemas.openxmlformats.org/presentationml/2006/main">
  <p:tag name="GENSWF_SLIDE_TITLE" val="Титульный лист"/>
  <p:tag name="GENSWF_ADVANCE_TIME" val="0.00"/>
  <p:tag name="ISPRING_SLIDE_INDENT_LEVEL" val="0"/>
  <p:tag name="ISPRING_PRESENTER_ID" val="None"/>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PRESENTER_ID" val="None"/>
  <p:tag name="ISPRING_CUSTOM_TIMING_USED" val="0"/>
  <p:tag name="GENSWF_SLIDE_TITLE" val="Все права защищены"/>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умерки">
  <a:themeElements>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Сумерки">
      <a:majorFont>
        <a:latin typeface="Tahoma"/>
        <a:ea typeface=""/>
        <a:cs typeface=""/>
      </a:majorFont>
      <a:minorFont>
        <a:latin typeface="Tahoma"/>
        <a:ea typeface=""/>
        <a:cs typeface=""/>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умерки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Сумерки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Сумерки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Сумерки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Сумерки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Сумерки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Сумерки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Сумерки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Shimmer</Template>
  <TotalTime>2202</TotalTime>
  <Words>5047</Words>
  <Application>Microsoft Office PowerPoint</Application>
  <PresentationFormat>Экран (4:3)</PresentationFormat>
  <Paragraphs>202</Paragraphs>
  <Slides>66</Slides>
  <Notes>6</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66</vt:i4>
      </vt:variant>
    </vt:vector>
  </HeadingPairs>
  <TitlesOfParts>
    <vt:vector size="74" baseType="lpstr">
      <vt:lpstr>Arial</vt:lpstr>
      <vt:lpstr>Calibri</vt:lpstr>
      <vt:lpstr>Monotype Corsiva</vt:lpstr>
      <vt:lpstr>Symbol</vt:lpstr>
      <vt:lpstr>Tahoma</vt:lpstr>
      <vt:lpstr>Times New Roman</vt:lpstr>
      <vt:lpstr>Wingdings</vt:lpstr>
      <vt:lpstr>Сумерки</vt:lpstr>
      <vt:lpstr>Тема 8. Государственное пенсионное обеспечение в Российской Федерации</vt:lpstr>
      <vt:lpstr>Содержание лекции</vt:lpstr>
      <vt:lpstr>Вопрос 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 2</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 3</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vvsu.ru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Tema_1</dc:title>
  <dc:creator>Olga_V</dc:creator>
  <cp:lastModifiedBy>Илья</cp:lastModifiedBy>
  <cp:revision>337</cp:revision>
  <dcterms:created xsi:type="dcterms:W3CDTF">2010-09-07T21:39:41Z</dcterms:created>
  <dcterms:modified xsi:type="dcterms:W3CDTF">2015-04-21T11:30:08Z</dcterms:modified>
</cp:coreProperties>
</file>