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9" r:id="rId12"/>
    <p:sldId id="265" r:id="rId13"/>
    <p:sldId id="266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C3EB1A-5CAA-4F5A-80B4-737AEA5322D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039441-BAD0-4564-9CD1-74451D6DD4C9}">
      <dgm:prSet phldrT="[Текст]"/>
      <dgm:spPr/>
      <dgm:t>
        <a:bodyPr/>
        <a:lstStyle/>
        <a:p>
          <a:r>
            <a:rPr lang="ru-RU" dirty="0" smtClean="0"/>
            <a:t>Губернатор Приморского рая</a:t>
          </a:r>
          <a:endParaRPr lang="ru-RU" dirty="0"/>
        </a:p>
      </dgm:t>
    </dgm:pt>
    <dgm:pt modelId="{F9776B43-5F7E-474C-A261-64687DB497C7}" type="parTrans" cxnId="{BED59085-F845-4270-B7D1-BB6173C848B6}">
      <dgm:prSet/>
      <dgm:spPr/>
      <dgm:t>
        <a:bodyPr/>
        <a:lstStyle/>
        <a:p>
          <a:endParaRPr lang="ru-RU"/>
        </a:p>
      </dgm:t>
    </dgm:pt>
    <dgm:pt modelId="{5F8AD15B-803B-484C-A80B-2B86B78D8AD1}" type="sibTrans" cxnId="{BED59085-F845-4270-B7D1-BB6173C848B6}">
      <dgm:prSet/>
      <dgm:spPr/>
      <dgm:t>
        <a:bodyPr/>
        <a:lstStyle/>
        <a:p>
          <a:endParaRPr lang="ru-RU"/>
        </a:p>
      </dgm:t>
    </dgm:pt>
    <dgm:pt modelId="{74718009-6B24-4E3B-825D-A9722266A8FF}" type="asst">
      <dgm:prSet phldrT="[Текст]"/>
      <dgm:spPr/>
      <dgm:t>
        <a:bodyPr/>
        <a:lstStyle/>
        <a:p>
          <a:r>
            <a:rPr lang="ru-RU" dirty="0" smtClean="0"/>
            <a:t>Администрация Приморского края</a:t>
          </a:r>
          <a:endParaRPr lang="ru-RU" dirty="0"/>
        </a:p>
      </dgm:t>
    </dgm:pt>
    <dgm:pt modelId="{7D9F5287-8A24-47F9-BEE2-E0FC4979674C}" type="parTrans" cxnId="{516F408A-ABBD-4A95-B775-A717F856C394}">
      <dgm:prSet/>
      <dgm:spPr/>
      <dgm:t>
        <a:bodyPr/>
        <a:lstStyle/>
        <a:p>
          <a:endParaRPr lang="ru-RU"/>
        </a:p>
      </dgm:t>
    </dgm:pt>
    <dgm:pt modelId="{2C4AF7C2-470D-4E65-B9C3-52C0818EAD1A}" type="sibTrans" cxnId="{516F408A-ABBD-4A95-B775-A717F856C394}">
      <dgm:prSet/>
      <dgm:spPr/>
      <dgm:t>
        <a:bodyPr/>
        <a:lstStyle/>
        <a:p>
          <a:endParaRPr lang="ru-RU"/>
        </a:p>
      </dgm:t>
    </dgm:pt>
    <dgm:pt modelId="{C25DABFE-3305-443C-A346-7B680B2E1D62}">
      <dgm:prSet phldrT="[Текст]"/>
      <dgm:spPr/>
      <dgm:t>
        <a:bodyPr/>
        <a:lstStyle/>
        <a:p>
          <a:r>
            <a:rPr lang="ru-RU" dirty="0" smtClean="0"/>
            <a:t>Администрация г. Владивостока</a:t>
          </a:r>
          <a:endParaRPr lang="ru-RU" dirty="0"/>
        </a:p>
      </dgm:t>
    </dgm:pt>
    <dgm:pt modelId="{20D2A1CA-D814-4AD3-AED1-86358C367A3C}" type="parTrans" cxnId="{EAE28D12-3FD6-4C5A-B274-24A3D39CA6DB}">
      <dgm:prSet/>
      <dgm:spPr/>
      <dgm:t>
        <a:bodyPr/>
        <a:lstStyle/>
        <a:p>
          <a:endParaRPr lang="ru-RU"/>
        </a:p>
      </dgm:t>
    </dgm:pt>
    <dgm:pt modelId="{F3FE8C45-B708-4B46-9730-1266C87C4282}" type="sibTrans" cxnId="{EAE28D12-3FD6-4C5A-B274-24A3D39CA6DB}">
      <dgm:prSet/>
      <dgm:spPr/>
      <dgm:t>
        <a:bodyPr/>
        <a:lstStyle/>
        <a:p>
          <a:endParaRPr lang="ru-RU"/>
        </a:p>
      </dgm:t>
    </dgm:pt>
    <dgm:pt modelId="{53CF2BAA-805A-460D-B7FB-10F715C7AF58}">
      <dgm:prSet phldrT="[Текст]"/>
      <dgm:spPr/>
      <dgm:t>
        <a:bodyPr/>
        <a:lstStyle/>
        <a:p>
          <a:r>
            <a:rPr lang="ru-RU" dirty="0" smtClean="0"/>
            <a:t>Администрация Дальнегорского городского округа</a:t>
          </a:r>
          <a:endParaRPr lang="ru-RU" dirty="0"/>
        </a:p>
      </dgm:t>
    </dgm:pt>
    <dgm:pt modelId="{5B1A66A2-0502-4AC7-84FD-02A7B33E311A}" type="parTrans" cxnId="{0A311A29-F6FE-4752-94E6-28A03D0EAA7A}">
      <dgm:prSet/>
      <dgm:spPr/>
      <dgm:t>
        <a:bodyPr/>
        <a:lstStyle/>
        <a:p>
          <a:endParaRPr lang="ru-RU"/>
        </a:p>
      </dgm:t>
    </dgm:pt>
    <dgm:pt modelId="{CFCEA4CE-8F25-4BFF-ACDB-1B0399BBF150}" type="sibTrans" cxnId="{0A311A29-F6FE-4752-94E6-28A03D0EAA7A}">
      <dgm:prSet/>
      <dgm:spPr/>
      <dgm:t>
        <a:bodyPr/>
        <a:lstStyle/>
        <a:p>
          <a:endParaRPr lang="ru-RU"/>
        </a:p>
      </dgm:t>
    </dgm:pt>
    <dgm:pt modelId="{652A35B7-701F-41DD-AC0C-5474D1D3C145}">
      <dgm:prSet phldrT="[Текст]"/>
      <dgm:spPr/>
      <dgm:t>
        <a:bodyPr/>
        <a:lstStyle/>
        <a:p>
          <a:r>
            <a:rPr lang="ru-RU" dirty="0" smtClean="0"/>
            <a:t>Администрация Уссурийского городского округа</a:t>
          </a:r>
          <a:endParaRPr lang="ru-RU" dirty="0"/>
        </a:p>
      </dgm:t>
    </dgm:pt>
    <dgm:pt modelId="{9469D6C3-DB3D-47BB-91BE-46F70AEC646A}" type="parTrans" cxnId="{A3FCBB82-376E-415F-8F52-6C007BD34326}">
      <dgm:prSet/>
      <dgm:spPr/>
      <dgm:t>
        <a:bodyPr/>
        <a:lstStyle/>
        <a:p>
          <a:endParaRPr lang="ru-RU"/>
        </a:p>
      </dgm:t>
    </dgm:pt>
    <dgm:pt modelId="{CB61188E-59B3-448F-8301-9E6712E8B327}" type="sibTrans" cxnId="{A3FCBB82-376E-415F-8F52-6C007BD34326}">
      <dgm:prSet/>
      <dgm:spPr/>
      <dgm:t>
        <a:bodyPr/>
        <a:lstStyle/>
        <a:p>
          <a:endParaRPr lang="ru-RU"/>
        </a:p>
      </dgm:t>
    </dgm:pt>
    <dgm:pt modelId="{6475C4B3-64D9-4E9B-89E7-885A0825EA73}" type="pres">
      <dgm:prSet presAssocID="{A6C3EB1A-5CAA-4F5A-80B4-737AEA5322D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DDA9F63-6B3A-4FE0-9A46-FB5DA16142D0}" type="pres">
      <dgm:prSet presAssocID="{4F039441-BAD0-4564-9CD1-74451D6DD4C9}" presName="hierRoot1" presStyleCnt="0">
        <dgm:presLayoutVars>
          <dgm:hierBranch val="init"/>
        </dgm:presLayoutVars>
      </dgm:prSet>
      <dgm:spPr/>
    </dgm:pt>
    <dgm:pt modelId="{63C98CA5-A91E-4CB8-8601-039F8CA4E9F4}" type="pres">
      <dgm:prSet presAssocID="{4F039441-BAD0-4564-9CD1-74451D6DD4C9}" presName="rootComposite1" presStyleCnt="0"/>
      <dgm:spPr/>
    </dgm:pt>
    <dgm:pt modelId="{41AF7F81-4797-4F2C-B61B-8FC203BA4848}" type="pres">
      <dgm:prSet presAssocID="{4F039441-BAD0-4564-9CD1-74451D6DD4C9}" presName="rootText1" presStyleLbl="node0" presStyleIdx="0" presStyleCnt="1" custLinFactNeighborX="29" custLinFactNeighborY="-165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0B0D0C-CC05-4760-AE8A-DD3830021907}" type="pres">
      <dgm:prSet presAssocID="{4F039441-BAD0-4564-9CD1-74451D6DD4C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6A179C0-9016-4948-A5DC-4ED6F32AF8D3}" type="pres">
      <dgm:prSet presAssocID="{4F039441-BAD0-4564-9CD1-74451D6DD4C9}" presName="hierChild2" presStyleCnt="0"/>
      <dgm:spPr/>
    </dgm:pt>
    <dgm:pt modelId="{78EB5466-F1A2-445A-AAD1-F007E740EB7C}" type="pres">
      <dgm:prSet presAssocID="{20D2A1CA-D814-4AD3-AED1-86358C367A3C}" presName="Name37" presStyleLbl="parChTrans1D2" presStyleIdx="0" presStyleCnt="4"/>
      <dgm:spPr/>
      <dgm:t>
        <a:bodyPr/>
        <a:lstStyle/>
        <a:p>
          <a:endParaRPr lang="ru-RU"/>
        </a:p>
      </dgm:t>
    </dgm:pt>
    <dgm:pt modelId="{4916E1E9-39EC-4964-9A57-8B87A333D960}" type="pres">
      <dgm:prSet presAssocID="{C25DABFE-3305-443C-A346-7B680B2E1D62}" presName="hierRoot2" presStyleCnt="0">
        <dgm:presLayoutVars>
          <dgm:hierBranch val="init"/>
        </dgm:presLayoutVars>
      </dgm:prSet>
      <dgm:spPr/>
    </dgm:pt>
    <dgm:pt modelId="{C0DFCBB5-EC4A-43AD-8AF7-41ECDB9711F7}" type="pres">
      <dgm:prSet presAssocID="{C25DABFE-3305-443C-A346-7B680B2E1D62}" presName="rootComposite" presStyleCnt="0"/>
      <dgm:spPr/>
    </dgm:pt>
    <dgm:pt modelId="{765AE14F-5778-4D26-85ED-B3444B898D39}" type="pres">
      <dgm:prSet presAssocID="{C25DABFE-3305-443C-A346-7B680B2E1D62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EDA82D-C3A6-4643-BADA-35A0709247EE}" type="pres">
      <dgm:prSet presAssocID="{C25DABFE-3305-443C-A346-7B680B2E1D62}" presName="rootConnector" presStyleLbl="node2" presStyleIdx="0" presStyleCnt="3"/>
      <dgm:spPr/>
      <dgm:t>
        <a:bodyPr/>
        <a:lstStyle/>
        <a:p>
          <a:endParaRPr lang="ru-RU"/>
        </a:p>
      </dgm:t>
    </dgm:pt>
    <dgm:pt modelId="{31B1EDA4-80E1-45B1-B8DD-29EC50FD998C}" type="pres">
      <dgm:prSet presAssocID="{C25DABFE-3305-443C-A346-7B680B2E1D62}" presName="hierChild4" presStyleCnt="0"/>
      <dgm:spPr/>
    </dgm:pt>
    <dgm:pt modelId="{524101BC-B52F-487D-83A4-0AD03145C890}" type="pres">
      <dgm:prSet presAssocID="{C25DABFE-3305-443C-A346-7B680B2E1D62}" presName="hierChild5" presStyleCnt="0"/>
      <dgm:spPr/>
    </dgm:pt>
    <dgm:pt modelId="{73A7CFAB-102F-4E00-8E41-7B91FB88AAA6}" type="pres">
      <dgm:prSet presAssocID="{5B1A66A2-0502-4AC7-84FD-02A7B33E311A}" presName="Name37" presStyleLbl="parChTrans1D2" presStyleIdx="1" presStyleCnt="4"/>
      <dgm:spPr/>
      <dgm:t>
        <a:bodyPr/>
        <a:lstStyle/>
        <a:p>
          <a:endParaRPr lang="ru-RU"/>
        </a:p>
      </dgm:t>
    </dgm:pt>
    <dgm:pt modelId="{BFF19F08-F856-4A1E-9FD8-7DE0ACF71FFD}" type="pres">
      <dgm:prSet presAssocID="{53CF2BAA-805A-460D-B7FB-10F715C7AF58}" presName="hierRoot2" presStyleCnt="0">
        <dgm:presLayoutVars>
          <dgm:hierBranch val="init"/>
        </dgm:presLayoutVars>
      </dgm:prSet>
      <dgm:spPr/>
    </dgm:pt>
    <dgm:pt modelId="{9C126D9B-BA4B-4662-A4C4-65B7BA589B7C}" type="pres">
      <dgm:prSet presAssocID="{53CF2BAA-805A-460D-B7FB-10F715C7AF58}" presName="rootComposite" presStyleCnt="0"/>
      <dgm:spPr/>
    </dgm:pt>
    <dgm:pt modelId="{0184ED3B-D1F2-4FEF-BFD9-4F5B36AF9FD1}" type="pres">
      <dgm:prSet presAssocID="{53CF2BAA-805A-460D-B7FB-10F715C7AF5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907682-04E9-4F78-B218-65D67F7A9811}" type="pres">
      <dgm:prSet presAssocID="{53CF2BAA-805A-460D-B7FB-10F715C7AF58}" presName="rootConnector" presStyleLbl="node2" presStyleIdx="1" presStyleCnt="3"/>
      <dgm:spPr/>
      <dgm:t>
        <a:bodyPr/>
        <a:lstStyle/>
        <a:p>
          <a:endParaRPr lang="ru-RU"/>
        </a:p>
      </dgm:t>
    </dgm:pt>
    <dgm:pt modelId="{D0132C64-CE2E-4553-87D3-E17F9A69B281}" type="pres">
      <dgm:prSet presAssocID="{53CF2BAA-805A-460D-B7FB-10F715C7AF58}" presName="hierChild4" presStyleCnt="0"/>
      <dgm:spPr/>
    </dgm:pt>
    <dgm:pt modelId="{78196564-5554-4A4C-9129-759486B0E399}" type="pres">
      <dgm:prSet presAssocID="{53CF2BAA-805A-460D-B7FB-10F715C7AF58}" presName="hierChild5" presStyleCnt="0"/>
      <dgm:spPr/>
    </dgm:pt>
    <dgm:pt modelId="{4F0DB7E9-5CBD-4BFC-9208-C849444922D8}" type="pres">
      <dgm:prSet presAssocID="{9469D6C3-DB3D-47BB-91BE-46F70AEC646A}" presName="Name37" presStyleLbl="parChTrans1D2" presStyleIdx="2" presStyleCnt="4"/>
      <dgm:spPr/>
      <dgm:t>
        <a:bodyPr/>
        <a:lstStyle/>
        <a:p>
          <a:endParaRPr lang="ru-RU"/>
        </a:p>
      </dgm:t>
    </dgm:pt>
    <dgm:pt modelId="{6D60DFE7-A459-4D84-86D4-0AE861D1A0AD}" type="pres">
      <dgm:prSet presAssocID="{652A35B7-701F-41DD-AC0C-5474D1D3C145}" presName="hierRoot2" presStyleCnt="0">
        <dgm:presLayoutVars>
          <dgm:hierBranch val="init"/>
        </dgm:presLayoutVars>
      </dgm:prSet>
      <dgm:spPr/>
    </dgm:pt>
    <dgm:pt modelId="{6673092F-7E00-403E-8815-62BA8578E0D1}" type="pres">
      <dgm:prSet presAssocID="{652A35B7-701F-41DD-AC0C-5474D1D3C145}" presName="rootComposite" presStyleCnt="0"/>
      <dgm:spPr/>
    </dgm:pt>
    <dgm:pt modelId="{A57363CA-AE68-48C8-ACC8-A53867187C5E}" type="pres">
      <dgm:prSet presAssocID="{652A35B7-701F-41DD-AC0C-5474D1D3C14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5C90E8-295F-489B-8AF2-559522628462}" type="pres">
      <dgm:prSet presAssocID="{652A35B7-701F-41DD-AC0C-5474D1D3C145}" presName="rootConnector" presStyleLbl="node2" presStyleIdx="2" presStyleCnt="3"/>
      <dgm:spPr/>
      <dgm:t>
        <a:bodyPr/>
        <a:lstStyle/>
        <a:p>
          <a:endParaRPr lang="ru-RU"/>
        </a:p>
      </dgm:t>
    </dgm:pt>
    <dgm:pt modelId="{6FDAD539-C394-4DAE-9EE9-1350A334614E}" type="pres">
      <dgm:prSet presAssocID="{652A35B7-701F-41DD-AC0C-5474D1D3C145}" presName="hierChild4" presStyleCnt="0"/>
      <dgm:spPr/>
    </dgm:pt>
    <dgm:pt modelId="{1B0C1F37-DA79-4437-8E29-E04CA02D6416}" type="pres">
      <dgm:prSet presAssocID="{652A35B7-701F-41DD-AC0C-5474D1D3C145}" presName="hierChild5" presStyleCnt="0"/>
      <dgm:spPr/>
    </dgm:pt>
    <dgm:pt modelId="{94E82428-69B0-4515-AB24-6D50DC4C7748}" type="pres">
      <dgm:prSet presAssocID="{4F039441-BAD0-4564-9CD1-74451D6DD4C9}" presName="hierChild3" presStyleCnt="0"/>
      <dgm:spPr/>
    </dgm:pt>
    <dgm:pt modelId="{8413D0F9-7C6D-4D47-9785-EDD306C12A56}" type="pres">
      <dgm:prSet presAssocID="{7D9F5287-8A24-47F9-BEE2-E0FC4979674C}" presName="Name111" presStyleLbl="parChTrans1D2" presStyleIdx="3" presStyleCnt="4"/>
      <dgm:spPr/>
      <dgm:t>
        <a:bodyPr/>
        <a:lstStyle/>
        <a:p>
          <a:endParaRPr lang="ru-RU"/>
        </a:p>
      </dgm:t>
    </dgm:pt>
    <dgm:pt modelId="{DEFC99FA-6B13-4CEA-A7C6-C9F3A517952B}" type="pres">
      <dgm:prSet presAssocID="{74718009-6B24-4E3B-825D-A9722266A8FF}" presName="hierRoot3" presStyleCnt="0">
        <dgm:presLayoutVars>
          <dgm:hierBranch val="init"/>
        </dgm:presLayoutVars>
      </dgm:prSet>
      <dgm:spPr/>
    </dgm:pt>
    <dgm:pt modelId="{C522E19F-0366-4993-A0F9-3630409BE5BB}" type="pres">
      <dgm:prSet presAssocID="{74718009-6B24-4E3B-825D-A9722266A8FF}" presName="rootComposite3" presStyleCnt="0"/>
      <dgm:spPr/>
    </dgm:pt>
    <dgm:pt modelId="{4956D97A-9334-498F-9394-8DE7E124A9C8}" type="pres">
      <dgm:prSet presAssocID="{74718009-6B24-4E3B-825D-A9722266A8FF}" presName="rootText3" presStyleLbl="asst1" presStyleIdx="0" presStyleCnt="1" custLinFactNeighborX="-1516" custLinFactNeighborY="-279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E31124-F38C-4BE7-BE35-ECAC64B7AA41}" type="pres">
      <dgm:prSet presAssocID="{74718009-6B24-4E3B-825D-A9722266A8FF}" presName="rootConnector3" presStyleLbl="asst1" presStyleIdx="0" presStyleCnt="1"/>
      <dgm:spPr/>
      <dgm:t>
        <a:bodyPr/>
        <a:lstStyle/>
        <a:p>
          <a:endParaRPr lang="ru-RU"/>
        </a:p>
      </dgm:t>
    </dgm:pt>
    <dgm:pt modelId="{269BD48B-63C2-4EC0-B6C7-740630FF4D5D}" type="pres">
      <dgm:prSet presAssocID="{74718009-6B24-4E3B-825D-A9722266A8FF}" presName="hierChild6" presStyleCnt="0"/>
      <dgm:spPr/>
    </dgm:pt>
    <dgm:pt modelId="{54AB0A63-D75A-407D-AF0A-9290FE04B532}" type="pres">
      <dgm:prSet presAssocID="{74718009-6B24-4E3B-825D-A9722266A8FF}" presName="hierChild7" presStyleCnt="0"/>
      <dgm:spPr/>
    </dgm:pt>
  </dgm:ptLst>
  <dgm:cxnLst>
    <dgm:cxn modelId="{7E216E9A-30E4-46E2-9DCE-311F2D845881}" type="presOf" srcId="{20D2A1CA-D814-4AD3-AED1-86358C367A3C}" destId="{78EB5466-F1A2-445A-AAD1-F007E740EB7C}" srcOrd="0" destOrd="0" presId="urn:microsoft.com/office/officeart/2005/8/layout/orgChart1"/>
    <dgm:cxn modelId="{F1D9CF32-29A4-462B-ACD9-0B76830A7C40}" type="presOf" srcId="{C25DABFE-3305-443C-A346-7B680B2E1D62}" destId="{765AE14F-5778-4D26-85ED-B3444B898D39}" srcOrd="0" destOrd="0" presId="urn:microsoft.com/office/officeart/2005/8/layout/orgChart1"/>
    <dgm:cxn modelId="{8BD0E85A-E880-431A-92DA-E25FBCF3DD2C}" type="presOf" srcId="{74718009-6B24-4E3B-825D-A9722266A8FF}" destId="{4956D97A-9334-498F-9394-8DE7E124A9C8}" srcOrd="0" destOrd="0" presId="urn:microsoft.com/office/officeart/2005/8/layout/orgChart1"/>
    <dgm:cxn modelId="{DEF8EAC0-B10D-4D27-8DB4-0CECBEA09EE7}" type="presOf" srcId="{A6C3EB1A-5CAA-4F5A-80B4-737AEA5322D6}" destId="{6475C4B3-64D9-4E9B-89E7-885A0825EA73}" srcOrd="0" destOrd="0" presId="urn:microsoft.com/office/officeart/2005/8/layout/orgChart1"/>
    <dgm:cxn modelId="{224C2279-C21A-4848-884F-A12525FE8BEF}" type="presOf" srcId="{53CF2BAA-805A-460D-B7FB-10F715C7AF58}" destId="{34907682-04E9-4F78-B218-65D67F7A9811}" srcOrd="1" destOrd="0" presId="urn:microsoft.com/office/officeart/2005/8/layout/orgChart1"/>
    <dgm:cxn modelId="{AD3162FC-030F-4BBA-9D98-63E45DEE7C03}" type="presOf" srcId="{5B1A66A2-0502-4AC7-84FD-02A7B33E311A}" destId="{73A7CFAB-102F-4E00-8E41-7B91FB88AAA6}" srcOrd="0" destOrd="0" presId="urn:microsoft.com/office/officeart/2005/8/layout/orgChart1"/>
    <dgm:cxn modelId="{BED59085-F845-4270-B7D1-BB6173C848B6}" srcId="{A6C3EB1A-5CAA-4F5A-80B4-737AEA5322D6}" destId="{4F039441-BAD0-4564-9CD1-74451D6DD4C9}" srcOrd="0" destOrd="0" parTransId="{F9776B43-5F7E-474C-A261-64687DB497C7}" sibTransId="{5F8AD15B-803B-484C-A80B-2B86B78D8AD1}"/>
    <dgm:cxn modelId="{EAE28D12-3FD6-4C5A-B274-24A3D39CA6DB}" srcId="{4F039441-BAD0-4564-9CD1-74451D6DD4C9}" destId="{C25DABFE-3305-443C-A346-7B680B2E1D62}" srcOrd="1" destOrd="0" parTransId="{20D2A1CA-D814-4AD3-AED1-86358C367A3C}" sibTransId="{F3FE8C45-B708-4B46-9730-1266C87C4282}"/>
    <dgm:cxn modelId="{63D9DA15-51AF-4963-B5FE-3807529AEB65}" type="presOf" srcId="{C25DABFE-3305-443C-A346-7B680B2E1D62}" destId="{A3EDA82D-C3A6-4643-BADA-35A0709247EE}" srcOrd="1" destOrd="0" presId="urn:microsoft.com/office/officeart/2005/8/layout/orgChart1"/>
    <dgm:cxn modelId="{51F3AC3B-47F9-44C8-B11D-1A952B2DBA5D}" type="presOf" srcId="{652A35B7-701F-41DD-AC0C-5474D1D3C145}" destId="{F75C90E8-295F-489B-8AF2-559522628462}" srcOrd="1" destOrd="0" presId="urn:microsoft.com/office/officeart/2005/8/layout/orgChart1"/>
    <dgm:cxn modelId="{516F408A-ABBD-4A95-B775-A717F856C394}" srcId="{4F039441-BAD0-4564-9CD1-74451D6DD4C9}" destId="{74718009-6B24-4E3B-825D-A9722266A8FF}" srcOrd="0" destOrd="0" parTransId="{7D9F5287-8A24-47F9-BEE2-E0FC4979674C}" sibTransId="{2C4AF7C2-470D-4E65-B9C3-52C0818EAD1A}"/>
    <dgm:cxn modelId="{0A311A29-F6FE-4752-94E6-28A03D0EAA7A}" srcId="{4F039441-BAD0-4564-9CD1-74451D6DD4C9}" destId="{53CF2BAA-805A-460D-B7FB-10F715C7AF58}" srcOrd="2" destOrd="0" parTransId="{5B1A66A2-0502-4AC7-84FD-02A7B33E311A}" sibTransId="{CFCEA4CE-8F25-4BFF-ACDB-1B0399BBF150}"/>
    <dgm:cxn modelId="{90938A0B-6B46-4803-9CA8-5DDC84291EDE}" type="presOf" srcId="{4F039441-BAD0-4564-9CD1-74451D6DD4C9}" destId="{F00B0D0C-CC05-4760-AE8A-DD3830021907}" srcOrd="1" destOrd="0" presId="urn:microsoft.com/office/officeart/2005/8/layout/orgChart1"/>
    <dgm:cxn modelId="{CCFFAE43-DF54-4EB5-87E8-6D98A2671244}" type="presOf" srcId="{7D9F5287-8A24-47F9-BEE2-E0FC4979674C}" destId="{8413D0F9-7C6D-4D47-9785-EDD306C12A56}" srcOrd="0" destOrd="0" presId="urn:microsoft.com/office/officeart/2005/8/layout/orgChart1"/>
    <dgm:cxn modelId="{B4848FFF-5700-4462-9AE9-EEFEDA1CD727}" type="presOf" srcId="{9469D6C3-DB3D-47BB-91BE-46F70AEC646A}" destId="{4F0DB7E9-5CBD-4BFC-9208-C849444922D8}" srcOrd="0" destOrd="0" presId="urn:microsoft.com/office/officeart/2005/8/layout/orgChart1"/>
    <dgm:cxn modelId="{0D34C5BF-7584-4744-97EC-C87BDC169836}" type="presOf" srcId="{53CF2BAA-805A-460D-B7FB-10F715C7AF58}" destId="{0184ED3B-D1F2-4FEF-BFD9-4F5B36AF9FD1}" srcOrd="0" destOrd="0" presId="urn:microsoft.com/office/officeart/2005/8/layout/orgChart1"/>
    <dgm:cxn modelId="{12E535F0-C9C2-466F-AA32-4C8ADF732756}" type="presOf" srcId="{4F039441-BAD0-4564-9CD1-74451D6DD4C9}" destId="{41AF7F81-4797-4F2C-B61B-8FC203BA4848}" srcOrd="0" destOrd="0" presId="urn:microsoft.com/office/officeart/2005/8/layout/orgChart1"/>
    <dgm:cxn modelId="{CE506972-1568-4A67-BE7D-0C4CD759DC0A}" type="presOf" srcId="{74718009-6B24-4E3B-825D-A9722266A8FF}" destId="{B8E31124-F38C-4BE7-BE35-ECAC64B7AA41}" srcOrd="1" destOrd="0" presId="urn:microsoft.com/office/officeart/2005/8/layout/orgChart1"/>
    <dgm:cxn modelId="{A3FCBB82-376E-415F-8F52-6C007BD34326}" srcId="{4F039441-BAD0-4564-9CD1-74451D6DD4C9}" destId="{652A35B7-701F-41DD-AC0C-5474D1D3C145}" srcOrd="3" destOrd="0" parTransId="{9469D6C3-DB3D-47BB-91BE-46F70AEC646A}" sibTransId="{CB61188E-59B3-448F-8301-9E6712E8B327}"/>
    <dgm:cxn modelId="{47857DBA-1252-4675-8450-25F981BAA01D}" type="presOf" srcId="{652A35B7-701F-41DD-AC0C-5474D1D3C145}" destId="{A57363CA-AE68-48C8-ACC8-A53867187C5E}" srcOrd="0" destOrd="0" presId="urn:microsoft.com/office/officeart/2005/8/layout/orgChart1"/>
    <dgm:cxn modelId="{BBB9CA08-155C-4920-A7C6-68281CDB9B86}" type="presParOf" srcId="{6475C4B3-64D9-4E9B-89E7-885A0825EA73}" destId="{0DDA9F63-6B3A-4FE0-9A46-FB5DA16142D0}" srcOrd="0" destOrd="0" presId="urn:microsoft.com/office/officeart/2005/8/layout/orgChart1"/>
    <dgm:cxn modelId="{D656A358-9799-4A35-BED9-A22CEFC197E4}" type="presParOf" srcId="{0DDA9F63-6B3A-4FE0-9A46-FB5DA16142D0}" destId="{63C98CA5-A91E-4CB8-8601-039F8CA4E9F4}" srcOrd="0" destOrd="0" presId="urn:microsoft.com/office/officeart/2005/8/layout/orgChart1"/>
    <dgm:cxn modelId="{9206E971-1496-45FA-8993-78015F7332DC}" type="presParOf" srcId="{63C98CA5-A91E-4CB8-8601-039F8CA4E9F4}" destId="{41AF7F81-4797-4F2C-B61B-8FC203BA4848}" srcOrd="0" destOrd="0" presId="urn:microsoft.com/office/officeart/2005/8/layout/orgChart1"/>
    <dgm:cxn modelId="{19A76FD2-2E48-4F11-8CD2-94EAAD67DB69}" type="presParOf" srcId="{63C98CA5-A91E-4CB8-8601-039F8CA4E9F4}" destId="{F00B0D0C-CC05-4760-AE8A-DD3830021907}" srcOrd="1" destOrd="0" presId="urn:microsoft.com/office/officeart/2005/8/layout/orgChart1"/>
    <dgm:cxn modelId="{E02FC34E-6FDA-4673-847D-642324EC8C59}" type="presParOf" srcId="{0DDA9F63-6B3A-4FE0-9A46-FB5DA16142D0}" destId="{06A179C0-9016-4948-A5DC-4ED6F32AF8D3}" srcOrd="1" destOrd="0" presId="urn:microsoft.com/office/officeart/2005/8/layout/orgChart1"/>
    <dgm:cxn modelId="{81AF16D1-8525-406D-A62C-B2F611B1BC45}" type="presParOf" srcId="{06A179C0-9016-4948-A5DC-4ED6F32AF8D3}" destId="{78EB5466-F1A2-445A-AAD1-F007E740EB7C}" srcOrd="0" destOrd="0" presId="urn:microsoft.com/office/officeart/2005/8/layout/orgChart1"/>
    <dgm:cxn modelId="{0F493575-B17D-453E-B65B-5E78FC797F3B}" type="presParOf" srcId="{06A179C0-9016-4948-A5DC-4ED6F32AF8D3}" destId="{4916E1E9-39EC-4964-9A57-8B87A333D960}" srcOrd="1" destOrd="0" presId="urn:microsoft.com/office/officeart/2005/8/layout/orgChart1"/>
    <dgm:cxn modelId="{8E14B1E8-BAFD-4CB2-A068-FAC605E1981D}" type="presParOf" srcId="{4916E1E9-39EC-4964-9A57-8B87A333D960}" destId="{C0DFCBB5-EC4A-43AD-8AF7-41ECDB9711F7}" srcOrd="0" destOrd="0" presId="urn:microsoft.com/office/officeart/2005/8/layout/orgChart1"/>
    <dgm:cxn modelId="{745D9881-8B1E-40DB-8C46-F1B49EC1A4E9}" type="presParOf" srcId="{C0DFCBB5-EC4A-43AD-8AF7-41ECDB9711F7}" destId="{765AE14F-5778-4D26-85ED-B3444B898D39}" srcOrd="0" destOrd="0" presId="urn:microsoft.com/office/officeart/2005/8/layout/orgChart1"/>
    <dgm:cxn modelId="{C695B80C-7872-45D0-BF1E-A78A3BD59CCB}" type="presParOf" srcId="{C0DFCBB5-EC4A-43AD-8AF7-41ECDB9711F7}" destId="{A3EDA82D-C3A6-4643-BADA-35A0709247EE}" srcOrd="1" destOrd="0" presId="urn:microsoft.com/office/officeart/2005/8/layout/orgChart1"/>
    <dgm:cxn modelId="{DE6E5490-8E6B-4213-AAEC-278D5BEB0BC0}" type="presParOf" srcId="{4916E1E9-39EC-4964-9A57-8B87A333D960}" destId="{31B1EDA4-80E1-45B1-B8DD-29EC50FD998C}" srcOrd="1" destOrd="0" presId="urn:microsoft.com/office/officeart/2005/8/layout/orgChart1"/>
    <dgm:cxn modelId="{058C96EE-5515-4445-B071-64A59569E15B}" type="presParOf" srcId="{4916E1E9-39EC-4964-9A57-8B87A333D960}" destId="{524101BC-B52F-487D-83A4-0AD03145C890}" srcOrd="2" destOrd="0" presId="urn:microsoft.com/office/officeart/2005/8/layout/orgChart1"/>
    <dgm:cxn modelId="{055B7951-2AEE-4260-B0C2-2140E5CE439D}" type="presParOf" srcId="{06A179C0-9016-4948-A5DC-4ED6F32AF8D3}" destId="{73A7CFAB-102F-4E00-8E41-7B91FB88AAA6}" srcOrd="2" destOrd="0" presId="urn:microsoft.com/office/officeart/2005/8/layout/orgChart1"/>
    <dgm:cxn modelId="{C90DC6A1-40E1-41BF-9EF7-8E6E51F83EEE}" type="presParOf" srcId="{06A179C0-9016-4948-A5DC-4ED6F32AF8D3}" destId="{BFF19F08-F856-4A1E-9FD8-7DE0ACF71FFD}" srcOrd="3" destOrd="0" presId="urn:microsoft.com/office/officeart/2005/8/layout/orgChart1"/>
    <dgm:cxn modelId="{7C635EFE-25DB-4281-9D6E-DB792FB7D1F2}" type="presParOf" srcId="{BFF19F08-F856-4A1E-9FD8-7DE0ACF71FFD}" destId="{9C126D9B-BA4B-4662-A4C4-65B7BA589B7C}" srcOrd="0" destOrd="0" presId="urn:microsoft.com/office/officeart/2005/8/layout/orgChart1"/>
    <dgm:cxn modelId="{0FD37C5C-0520-4513-A87E-AC32CED672E6}" type="presParOf" srcId="{9C126D9B-BA4B-4662-A4C4-65B7BA589B7C}" destId="{0184ED3B-D1F2-4FEF-BFD9-4F5B36AF9FD1}" srcOrd="0" destOrd="0" presId="urn:microsoft.com/office/officeart/2005/8/layout/orgChart1"/>
    <dgm:cxn modelId="{E78618EF-1CEC-4C1E-B660-3077CE4AA7A7}" type="presParOf" srcId="{9C126D9B-BA4B-4662-A4C4-65B7BA589B7C}" destId="{34907682-04E9-4F78-B218-65D67F7A9811}" srcOrd="1" destOrd="0" presId="urn:microsoft.com/office/officeart/2005/8/layout/orgChart1"/>
    <dgm:cxn modelId="{2A1A611B-86C2-4F90-BA2A-1E2DA8FE32DF}" type="presParOf" srcId="{BFF19F08-F856-4A1E-9FD8-7DE0ACF71FFD}" destId="{D0132C64-CE2E-4553-87D3-E17F9A69B281}" srcOrd="1" destOrd="0" presId="urn:microsoft.com/office/officeart/2005/8/layout/orgChart1"/>
    <dgm:cxn modelId="{DA74DB25-FFA7-4791-88FF-0B9473461A02}" type="presParOf" srcId="{BFF19F08-F856-4A1E-9FD8-7DE0ACF71FFD}" destId="{78196564-5554-4A4C-9129-759486B0E399}" srcOrd="2" destOrd="0" presId="urn:microsoft.com/office/officeart/2005/8/layout/orgChart1"/>
    <dgm:cxn modelId="{9C04B9AE-6439-4F5C-A906-18A0DDF4CE18}" type="presParOf" srcId="{06A179C0-9016-4948-A5DC-4ED6F32AF8D3}" destId="{4F0DB7E9-5CBD-4BFC-9208-C849444922D8}" srcOrd="4" destOrd="0" presId="urn:microsoft.com/office/officeart/2005/8/layout/orgChart1"/>
    <dgm:cxn modelId="{14B9C14E-2397-4BE3-AE0A-9713E45B9070}" type="presParOf" srcId="{06A179C0-9016-4948-A5DC-4ED6F32AF8D3}" destId="{6D60DFE7-A459-4D84-86D4-0AE861D1A0AD}" srcOrd="5" destOrd="0" presId="urn:microsoft.com/office/officeart/2005/8/layout/orgChart1"/>
    <dgm:cxn modelId="{BF3F21CB-4F6A-492A-AA04-5CE565C625CF}" type="presParOf" srcId="{6D60DFE7-A459-4D84-86D4-0AE861D1A0AD}" destId="{6673092F-7E00-403E-8815-62BA8578E0D1}" srcOrd="0" destOrd="0" presId="urn:microsoft.com/office/officeart/2005/8/layout/orgChart1"/>
    <dgm:cxn modelId="{23FFF9DE-B54A-466E-9DF3-015643A831EC}" type="presParOf" srcId="{6673092F-7E00-403E-8815-62BA8578E0D1}" destId="{A57363CA-AE68-48C8-ACC8-A53867187C5E}" srcOrd="0" destOrd="0" presId="urn:microsoft.com/office/officeart/2005/8/layout/orgChart1"/>
    <dgm:cxn modelId="{B0A5D6F1-430F-4E90-943A-DC7A2E43BAB5}" type="presParOf" srcId="{6673092F-7E00-403E-8815-62BA8578E0D1}" destId="{F75C90E8-295F-489B-8AF2-559522628462}" srcOrd="1" destOrd="0" presId="urn:microsoft.com/office/officeart/2005/8/layout/orgChart1"/>
    <dgm:cxn modelId="{488E723E-506E-4921-9444-1ED618B6EE66}" type="presParOf" srcId="{6D60DFE7-A459-4D84-86D4-0AE861D1A0AD}" destId="{6FDAD539-C394-4DAE-9EE9-1350A334614E}" srcOrd="1" destOrd="0" presId="urn:microsoft.com/office/officeart/2005/8/layout/orgChart1"/>
    <dgm:cxn modelId="{40E38276-7AFA-4AF8-A754-A15DEA09BDA4}" type="presParOf" srcId="{6D60DFE7-A459-4D84-86D4-0AE861D1A0AD}" destId="{1B0C1F37-DA79-4437-8E29-E04CA02D6416}" srcOrd="2" destOrd="0" presId="urn:microsoft.com/office/officeart/2005/8/layout/orgChart1"/>
    <dgm:cxn modelId="{646451DD-9215-41B6-9767-0421969F1D6B}" type="presParOf" srcId="{0DDA9F63-6B3A-4FE0-9A46-FB5DA16142D0}" destId="{94E82428-69B0-4515-AB24-6D50DC4C7748}" srcOrd="2" destOrd="0" presId="urn:microsoft.com/office/officeart/2005/8/layout/orgChart1"/>
    <dgm:cxn modelId="{09BA202B-4D43-4F52-8667-8F5F7A080C23}" type="presParOf" srcId="{94E82428-69B0-4515-AB24-6D50DC4C7748}" destId="{8413D0F9-7C6D-4D47-9785-EDD306C12A56}" srcOrd="0" destOrd="0" presId="urn:microsoft.com/office/officeart/2005/8/layout/orgChart1"/>
    <dgm:cxn modelId="{83B55479-640B-4498-AAE3-BF9860D5BED7}" type="presParOf" srcId="{94E82428-69B0-4515-AB24-6D50DC4C7748}" destId="{DEFC99FA-6B13-4CEA-A7C6-C9F3A517952B}" srcOrd="1" destOrd="0" presId="urn:microsoft.com/office/officeart/2005/8/layout/orgChart1"/>
    <dgm:cxn modelId="{015C9593-0479-4398-8DFE-548AFA3309CC}" type="presParOf" srcId="{DEFC99FA-6B13-4CEA-A7C6-C9F3A517952B}" destId="{C522E19F-0366-4993-A0F9-3630409BE5BB}" srcOrd="0" destOrd="0" presId="urn:microsoft.com/office/officeart/2005/8/layout/orgChart1"/>
    <dgm:cxn modelId="{89F52150-F372-4984-B2DE-B4C3CAE34AC0}" type="presParOf" srcId="{C522E19F-0366-4993-A0F9-3630409BE5BB}" destId="{4956D97A-9334-498F-9394-8DE7E124A9C8}" srcOrd="0" destOrd="0" presId="urn:microsoft.com/office/officeart/2005/8/layout/orgChart1"/>
    <dgm:cxn modelId="{D4CF4114-37C5-4C69-907F-E66520F274AC}" type="presParOf" srcId="{C522E19F-0366-4993-A0F9-3630409BE5BB}" destId="{B8E31124-F38C-4BE7-BE35-ECAC64B7AA41}" srcOrd="1" destOrd="0" presId="urn:microsoft.com/office/officeart/2005/8/layout/orgChart1"/>
    <dgm:cxn modelId="{96F27DD7-267E-450A-8BEA-5CE16E1AFCC0}" type="presParOf" srcId="{DEFC99FA-6B13-4CEA-A7C6-C9F3A517952B}" destId="{269BD48B-63C2-4EC0-B6C7-740630FF4D5D}" srcOrd="1" destOrd="0" presId="urn:microsoft.com/office/officeart/2005/8/layout/orgChart1"/>
    <dgm:cxn modelId="{486170B9-859E-491A-B412-DF8B1903C523}" type="presParOf" srcId="{DEFC99FA-6B13-4CEA-A7C6-C9F3A517952B}" destId="{54AB0A63-D75A-407D-AF0A-9290FE04B5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FF79FF-1595-4203-9BE8-1DB09A1995C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AF9F7B-4C68-40DF-9200-EDB4901C25D9}">
      <dgm:prSet phldrT="[Текст]"/>
      <dgm:spPr/>
      <dgm:t>
        <a:bodyPr/>
        <a:lstStyle/>
        <a:p>
          <a:r>
            <a:rPr lang="ru-RU" dirty="0" smtClean="0"/>
            <a:t>Администрация города Владивостока</a:t>
          </a:r>
          <a:endParaRPr lang="ru-RU" dirty="0"/>
        </a:p>
      </dgm:t>
    </dgm:pt>
    <dgm:pt modelId="{D8404FFE-C0A9-42C2-8E70-055240312D5E}" type="parTrans" cxnId="{E1872048-5F06-45DA-BD26-4497C2BD7B04}">
      <dgm:prSet/>
      <dgm:spPr/>
      <dgm:t>
        <a:bodyPr/>
        <a:lstStyle/>
        <a:p>
          <a:endParaRPr lang="ru-RU"/>
        </a:p>
      </dgm:t>
    </dgm:pt>
    <dgm:pt modelId="{BAE80B26-0312-482F-B69B-A429B65711FF}" type="sibTrans" cxnId="{E1872048-5F06-45DA-BD26-4497C2BD7B04}">
      <dgm:prSet/>
      <dgm:spPr/>
      <dgm:t>
        <a:bodyPr/>
        <a:lstStyle/>
        <a:p>
          <a:endParaRPr lang="ru-RU"/>
        </a:p>
      </dgm:t>
    </dgm:pt>
    <dgm:pt modelId="{B5BC3D7F-F234-4029-A860-9A17C0FEC3EE}">
      <dgm:prSet phldrT="[Текст]"/>
      <dgm:spPr/>
      <dgm:t>
        <a:bodyPr/>
        <a:lstStyle/>
        <a:p>
          <a:r>
            <a:rPr lang="ru-RU" dirty="0" smtClean="0"/>
            <a:t>Глава города Владивостока</a:t>
          </a:r>
          <a:endParaRPr lang="ru-RU" dirty="0"/>
        </a:p>
      </dgm:t>
    </dgm:pt>
    <dgm:pt modelId="{415BF049-6142-42B2-A740-008FACCD6615}" type="parTrans" cxnId="{CBF8DBBF-4CEE-430F-BCC9-F6F43632F0D0}">
      <dgm:prSet/>
      <dgm:spPr/>
      <dgm:t>
        <a:bodyPr/>
        <a:lstStyle/>
        <a:p>
          <a:endParaRPr lang="ru-RU"/>
        </a:p>
      </dgm:t>
    </dgm:pt>
    <dgm:pt modelId="{0EC747AB-9C2B-4B9B-9428-3E2D5D0E17C6}" type="sibTrans" cxnId="{CBF8DBBF-4CEE-430F-BCC9-F6F43632F0D0}">
      <dgm:prSet/>
      <dgm:spPr/>
      <dgm:t>
        <a:bodyPr/>
        <a:lstStyle/>
        <a:p>
          <a:endParaRPr lang="ru-RU"/>
        </a:p>
      </dgm:t>
    </dgm:pt>
    <dgm:pt modelId="{AC3CC5AB-609F-47B0-9EA6-47120A0DF678}">
      <dgm:prSet phldrT="[Текст]"/>
      <dgm:spPr/>
      <dgm:t>
        <a:bodyPr/>
        <a:lstStyle/>
        <a:p>
          <a:r>
            <a:rPr lang="ru-RU" dirty="0" smtClean="0"/>
            <a:t>Заместитель города Владивостока</a:t>
          </a:r>
          <a:endParaRPr lang="ru-RU" dirty="0"/>
        </a:p>
      </dgm:t>
    </dgm:pt>
    <dgm:pt modelId="{65CF1DD6-3D19-4172-B5C4-CEAE0FDC4B8B}" type="parTrans" cxnId="{1577EC9A-9682-4B31-9C3A-8B32BB5CF4C1}">
      <dgm:prSet/>
      <dgm:spPr/>
      <dgm:t>
        <a:bodyPr/>
        <a:lstStyle/>
        <a:p>
          <a:endParaRPr lang="ru-RU"/>
        </a:p>
      </dgm:t>
    </dgm:pt>
    <dgm:pt modelId="{24EBA51B-C591-4618-8810-A9AEEB4DC2BE}" type="sibTrans" cxnId="{1577EC9A-9682-4B31-9C3A-8B32BB5CF4C1}">
      <dgm:prSet/>
      <dgm:spPr/>
      <dgm:t>
        <a:bodyPr/>
        <a:lstStyle/>
        <a:p>
          <a:endParaRPr lang="ru-RU"/>
        </a:p>
      </dgm:t>
    </dgm:pt>
    <dgm:pt modelId="{8E183006-62A7-4883-A087-4DD5D9F83B99}">
      <dgm:prSet phldrT="[Текст]"/>
      <dgm:spPr/>
      <dgm:t>
        <a:bodyPr/>
        <a:lstStyle/>
        <a:p>
          <a:r>
            <a:rPr lang="ru-RU" dirty="0" smtClean="0"/>
            <a:t>Дума города Владивостока</a:t>
          </a:r>
          <a:endParaRPr lang="ru-RU" dirty="0"/>
        </a:p>
      </dgm:t>
    </dgm:pt>
    <dgm:pt modelId="{7AF25C40-BDF2-49B1-B36F-632E88845765}" type="parTrans" cxnId="{3BCD1081-DA50-4CE3-82FD-5FEE6FA2DC36}">
      <dgm:prSet/>
      <dgm:spPr/>
      <dgm:t>
        <a:bodyPr/>
        <a:lstStyle/>
        <a:p>
          <a:endParaRPr lang="ru-RU"/>
        </a:p>
      </dgm:t>
    </dgm:pt>
    <dgm:pt modelId="{82D7DD00-3302-4F0C-86C4-A2D6A757A3A5}" type="sibTrans" cxnId="{3BCD1081-DA50-4CE3-82FD-5FEE6FA2DC36}">
      <dgm:prSet/>
      <dgm:spPr/>
      <dgm:t>
        <a:bodyPr/>
        <a:lstStyle/>
        <a:p>
          <a:endParaRPr lang="ru-RU"/>
        </a:p>
      </dgm:t>
    </dgm:pt>
    <dgm:pt modelId="{C9535EB7-3C88-462E-85D2-A7D0FCF9EFFA}">
      <dgm:prSet phldrT="[Текст]"/>
      <dgm:spPr/>
      <dgm:t>
        <a:bodyPr/>
        <a:lstStyle/>
        <a:p>
          <a:r>
            <a:rPr lang="ru-RU" dirty="0" smtClean="0"/>
            <a:t>Аппарат думы</a:t>
          </a:r>
          <a:endParaRPr lang="ru-RU" dirty="0"/>
        </a:p>
      </dgm:t>
    </dgm:pt>
    <dgm:pt modelId="{0938CD03-C3B4-4285-9D13-75DC89C41FF3}" type="parTrans" cxnId="{CFECDA48-6BF3-474E-AD3C-D6296BBE1C68}">
      <dgm:prSet/>
      <dgm:spPr/>
      <dgm:t>
        <a:bodyPr/>
        <a:lstStyle/>
        <a:p>
          <a:endParaRPr lang="ru-RU"/>
        </a:p>
      </dgm:t>
    </dgm:pt>
    <dgm:pt modelId="{A29C1744-91B7-4D86-90FE-C9FE77D2FB49}" type="sibTrans" cxnId="{CFECDA48-6BF3-474E-AD3C-D6296BBE1C68}">
      <dgm:prSet/>
      <dgm:spPr/>
      <dgm:t>
        <a:bodyPr/>
        <a:lstStyle/>
        <a:p>
          <a:endParaRPr lang="ru-RU"/>
        </a:p>
      </dgm:t>
    </dgm:pt>
    <dgm:pt modelId="{98FE2CC5-37D8-4FDD-BB56-C2A6391930C9}" type="pres">
      <dgm:prSet presAssocID="{3DFF79FF-1595-4203-9BE8-1DB09A1995C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326315-0A54-404B-8D5E-4A1E5EF5BAD8}" type="pres">
      <dgm:prSet presAssocID="{02AF9F7B-4C68-40DF-9200-EDB4901C25D9}" presName="parentLin" presStyleCnt="0"/>
      <dgm:spPr/>
    </dgm:pt>
    <dgm:pt modelId="{CDBFA8B4-D7EA-48DC-B933-122D5961F9C0}" type="pres">
      <dgm:prSet presAssocID="{02AF9F7B-4C68-40DF-9200-EDB4901C25D9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303073C-F10F-4FA1-A673-F0DD0D9A003B}" type="pres">
      <dgm:prSet presAssocID="{02AF9F7B-4C68-40DF-9200-EDB4901C25D9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432AEB-355C-49B0-A73C-45145425046E}" type="pres">
      <dgm:prSet presAssocID="{02AF9F7B-4C68-40DF-9200-EDB4901C25D9}" presName="negativeSpace" presStyleCnt="0"/>
      <dgm:spPr/>
    </dgm:pt>
    <dgm:pt modelId="{085BBF2E-B896-4530-AB95-47F055E6E644}" type="pres">
      <dgm:prSet presAssocID="{02AF9F7B-4C68-40DF-9200-EDB4901C25D9}" presName="childText" presStyleLbl="conFgAcc1" presStyleIdx="0" presStyleCnt="5">
        <dgm:presLayoutVars>
          <dgm:bulletEnabled val="1"/>
        </dgm:presLayoutVars>
      </dgm:prSet>
      <dgm:spPr/>
    </dgm:pt>
    <dgm:pt modelId="{1DB689B0-8798-44A3-8695-1C6CDE0B03F9}" type="pres">
      <dgm:prSet presAssocID="{BAE80B26-0312-482F-B69B-A429B65711FF}" presName="spaceBetweenRectangles" presStyleCnt="0"/>
      <dgm:spPr/>
    </dgm:pt>
    <dgm:pt modelId="{8EC02FAA-F4ED-4450-84CA-DE03D3FE4ED5}" type="pres">
      <dgm:prSet presAssocID="{B5BC3D7F-F234-4029-A860-9A17C0FEC3EE}" presName="parentLin" presStyleCnt="0"/>
      <dgm:spPr/>
    </dgm:pt>
    <dgm:pt modelId="{9A997D71-9504-42EC-A6E5-8A6B770D3DB0}" type="pres">
      <dgm:prSet presAssocID="{B5BC3D7F-F234-4029-A860-9A17C0FEC3E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FABA9E10-F5AF-4467-AFDD-B02F9C514BED}" type="pres">
      <dgm:prSet presAssocID="{B5BC3D7F-F234-4029-A860-9A17C0FEC3E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8EFB14-3DCF-4602-A218-D77FA66A96DA}" type="pres">
      <dgm:prSet presAssocID="{B5BC3D7F-F234-4029-A860-9A17C0FEC3EE}" presName="negativeSpace" presStyleCnt="0"/>
      <dgm:spPr/>
    </dgm:pt>
    <dgm:pt modelId="{8426460D-D5DF-42CF-94DE-2EB1E50EED84}" type="pres">
      <dgm:prSet presAssocID="{B5BC3D7F-F234-4029-A860-9A17C0FEC3EE}" presName="childText" presStyleLbl="conFgAcc1" presStyleIdx="1" presStyleCnt="5">
        <dgm:presLayoutVars>
          <dgm:bulletEnabled val="1"/>
        </dgm:presLayoutVars>
      </dgm:prSet>
      <dgm:spPr/>
    </dgm:pt>
    <dgm:pt modelId="{BDB3376C-1F99-43EA-8C10-FD453DBACC64}" type="pres">
      <dgm:prSet presAssocID="{0EC747AB-9C2B-4B9B-9428-3E2D5D0E17C6}" presName="spaceBetweenRectangles" presStyleCnt="0"/>
      <dgm:spPr/>
    </dgm:pt>
    <dgm:pt modelId="{FB822C1B-5E66-4CFA-BA70-76F2822B547C}" type="pres">
      <dgm:prSet presAssocID="{AC3CC5AB-609F-47B0-9EA6-47120A0DF678}" presName="parentLin" presStyleCnt="0"/>
      <dgm:spPr/>
    </dgm:pt>
    <dgm:pt modelId="{131A06FB-4D5A-48F6-B38D-D3104BE856E8}" type="pres">
      <dgm:prSet presAssocID="{AC3CC5AB-609F-47B0-9EA6-47120A0DF678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46084C25-47BC-4E81-BA67-5B5CEC1FFE91}" type="pres">
      <dgm:prSet presAssocID="{AC3CC5AB-609F-47B0-9EA6-47120A0DF67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74F732-3CB5-43E9-9058-DC97A59DF561}" type="pres">
      <dgm:prSet presAssocID="{AC3CC5AB-609F-47B0-9EA6-47120A0DF678}" presName="negativeSpace" presStyleCnt="0"/>
      <dgm:spPr/>
    </dgm:pt>
    <dgm:pt modelId="{2E5834DC-CE6D-41DE-A325-5F20D3A0E9FD}" type="pres">
      <dgm:prSet presAssocID="{AC3CC5AB-609F-47B0-9EA6-47120A0DF678}" presName="childText" presStyleLbl="conFgAcc1" presStyleIdx="2" presStyleCnt="5">
        <dgm:presLayoutVars>
          <dgm:bulletEnabled val="1"/>
        </dgm:presLayoutVars>
      </dgm:prSet>
      <dgm:spPr/>
    </dgm:pt>
    <dgm:pt modelId="{A9DEF975-3B6E-47AE-9B38-C5EA303ACB8F}" type="pres">
      <dgm:prSet presAssocID="{24EBA51B-C591-4618-8810-A9AEEB4DC2BE}" presName="spaceBetweenRectangles" presStyleCnt="0"/>
      <dgm:spPr/>
    </dgm:pt>
    <dgm:pt modelId="{18C4F9D5-41E8-4FBC-99E0-ECC68AE2B60A}" type="pres">
      <dgm:prSet presAssocID="{8E183006-62A7-4883-A087-4DD5D9F83B99}" presName="parentLin" presStyleCnt="0"/>
      <dgm:spPr/>
    </dgm:pt>
    <dgm:pt modelId="{093682C1-A307-4AA3-A7C9-9FE1E2C7CBBB}" type="pres">
      <dgm:prSet presAssocID="{8E183006-62A7-4883-A087-4DD5D9F83B99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9C0B06CB-7854-423A-819C-990FAC83072F}" type="pres">
      <dgm:prSet presAssocID="{8E183006-62A7-4883-A087-4DD5D9F83B99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F17FA8-7360-4B0C-8E4E-5601836BB45E}" type="pres">
      <dgm:prSet presAssocID="{8E183006-62A7-4883-A087-4DD5D9F83B99}" presName="negativeSpace" presStyleCnt="0"/>
      <dgm:spPr/>
    </dgm:pt>
    <dgm:pt modelId="{9B70F20F-542A-4DE8-8698-FFE3E95A1124}" type="pres">
      <dgm:prSet presAssocID="{8E183006-62A7-4883-A087-4DD5D9F83B99}" presName="childText" presStyleLbl="conFgAcc1" presStyleIdx="3" presStyleCnt="5">
        <dgm:presLayoutVars>
          <dgm:bulletEnabled val="1"/>
        </dgm:presLayoutVars>
      </dgm:prSet>
      <dgm:spPr/>
    </dgm:pt>
    <dgm:pt modelId="{C592DC2A-DF92-46CE-B5F8-463A3FE47AFA}" type="pres">
      <dgm:prSet presAssocID="{82D7DD00-3302-4F0C-86C4-A2D6A757A3A5}" presName="spaceBetweenRectangles" presStyleCnt="0"/>
      <dgm:spPr/>
    </dgm:pt>
    <dgm:pt modelId="{6AD7525E-2673-4112-B649-1AEBFDB927F4}" type="pres">
      <dgm:prSet presAssocID="{C9535EB7-3C88-462E-85D2-A7D0FCF9EFFA}" presName="parentLin" presStyleCnt="0"/>
      <dgm:spPr/>
    </dgm:pt>
    <dgm:pt modelId="{1573A824-2BDD-4CBE-ABE2-C70805BEA5E1}" type="pres">
      <dgm:prSet presAssocID="{C9535EB7-3C88-462E-85D2-A7D0FCF9EFFA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3830D024-6BE5-4833-8FB0-024859EE3E8B}" type="pres">
      <dgm:prSet presAssocID="{C9535EB7-3C88-462E-85D2-A7D0FCF9EFFA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4A94FB-0CCC-4DB1-A28E-D85498F5BBD8}" type="pres">
      <dgm:prSet presAssocID="{C9535EB7-3C88-462E-85D2-A7D0FCF9EFFA}" presName="negativeSpace" presStyleCnt="0"/>
      <dgm:spPr/>
    </dgm:pt>
    <dgm:pt modelId="{FAE9C7D1-16B9-4EEB-AA74-035CA781965E}" type="pres">
      <dgm:prSet presAssocID="{C9535EB7-3C88-462E-85D2-A7D0FCF9EFFA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4EA557BD-B660-4A2D-9D20-519B8E9FA16A}" type="presOf" srcId="{AC3CC5AB-609F-47B0-9EA6-47120A0DF678}" destId="{131A06FB-4D5A-48F6-B38D-D3104BE856E8}" srcOrd="0" destOrd="0" presId="urn:microsoft.com/office/officeart/2005/8/layout/list1"/>
    <dgm:cxn modelId="{CFECDA48-6BF3-474E-AD3C-D6296BBE1C68}" srcId="{3DFF79FF-1595-4203-9BE8-1DB09A1995C2}" destId="{C9535EB7-3C88-462E-85D2-A7D0FCF9EFFA}" srcOrd="4" destOrd="0" parTransId="{0938CD03-C3B4-4285-9D13-75DC89C41FF3}" sibTransId="{A29C1744-91B7-4D86-90FE-C9FE77D2FB49}"/>
    <dgm:cxn modelId="{1F53211A-32F5-449E-9B92-E8755B0EF689}" type="presOf" srcId="{B5BC3D7F-F234-4029-A860-9A17C0FEC3EE}" destId="{9A997D71-9504-42EC-A6E5-8A6B770D3DB0}" srcOrd="0" destOrd="0" presId="urn:microsoft.com/office/officeart/2005/8/layout/list1"/>
    <dgm:cxn modelId="{C5387A4A-98E9-4EC0-B4F5-86C284DC9575}" type="presOf" srcId="{02AF9F7B-4C68-40DF-9200-EDB4901C25D9}" destId="{CDBFA8B4-D7EA-48DC-B933-122D5961F9C0}" srcOrd="0" destOrd="0" presId="urn:microsoft.com/office/officeart/2005/8/layout/list1"/>
    <dgm:cxn modelId="{DC5C7AC3-70D3-4128-8C63-A55E36113DA9}" type="presOf" srcId="{AC3CC5AB-609F-47B0-9EA6-47120A0DF678}" destId="{46084C25-47BC-4E81-BA67-5B5CEC1FFE91}" srcOrd="1" destOrd="0" presId="urn:microsoft.com/office/officeart/2005/8/layout/list1"/>
    <dgm:cxn modelId="{1577EC9A-9682-4B31-9C3A-8B32BB5CF4C1}" srcId="{3DFF79FF-1595-4203-9BE8-1DB09A1995C2}" destId="{AC3CC5AB-609F-47B0-9EA6-47120A0DF678}" srcOrd="2" destOrd="0" parTransId="{65CF1DD6-3D19-4172-B5C4-CEAE0FDC4B8B}" sibTransId="{24EBA51B-C591-4618-8810-A9AEEB4DC2BE}"/>
    <dgm:cxn modelId="{3BCD1081-DA50-4CE3-82FD-5FEE6FA2DC36}" srcId="{3DFF79FF-1595-4203-9BE8-1DB09A1995C2}" destId="{8E183006-62A7-4883-A087-4DD5D9F83B99}" srcOrd="3" destOrd="0" parTransId="{7AF25C40-BDF2-49B1-B36F-632E88845765}" sibTransId="{82D7DD00-3302-4F0C-86C4-A2D6A757A3A5}"/>
    <dgm:cxn modelId="{1F2888D9-9F83-45DA-A8C2-D18DEA58E73A}" type="presOf" srcId="{B5BC3D7F-F234-4029-A860-9A17C0FEC3EE}" destId="{FABA9E10-F5AF-4467-AFDD-B02F9C514BED}" srcOrd="1" destOrd="0" presId="urn:microsoft.com/office/officeart/2005/8/layout/list1"/>
    <dgm:cxn modelId="{A5CC40A5-D854-4E71-A06B-3230F7D37570}" type="presOf" srcId="{3DFF79FF-1595-4203-9BE8-1DB09A1995C2}" destId="{98FE2CC5-37D8-4FDD-BB56-C2A6391930C9}" srcOrd="0" destOrd="0" presId="urn:microsoft.com/office/officeart/2005/8/layout/list1"/>
    <dgm:cxn modelId="{877A7D1E-D4ED-4D1E-BF9D-9CF854CA0C82}" type="presOf" srcId="{8E183006-62A7-4883-A087-4DD5D9F83B99}" destId="{093682C1-A307-4AA3-A7C9-9FE1E2C7CBBB}" srcOrd="0" destOrd="0" presId="urn:microsoft.com/office/officeart/2005/8/layout/list1"/>
    <dgm:cxn modelId="{D935C0C8-5DA4-4FCA-80D1-73CDF6AEABD8}" type="presOf" srcId="{02AF9F7B-4C68-40DF-9200-EDB4901C25D9}" destId="{B303073C-F10F-4FA1-A673-F0DD0D9A003B}" srcOrd="1" destOrd="0" presId="urn:microsoft.com/office/officeart/2005/8/layout/list1"/>
    <dgm:cxn modelId="{CBF8DBBF-4CEE-430F-BCC9-F6F43632F0D0}" srcId="{3DFF79FF-1595-4203-9BE8-1DB09A1995C2}" destId="{B5BC3D7F-F234-4029-A860-9A17C0FEC3EE}" srcOrd="1" destOrd="0" parTransId="{415BF049-6142-42B2-A740-008FACCD6615}" sibTransId="{0EC747AB-9C2B-4B9B-9428-3E2D5D0E17C6}"/>
    <dgm:cxn modelId="{9297960D-924B-4E47-B3EC-42FCF8911F15}" type="presOf" srcId="{C9535EB7-3C88-462E-85D2-A7D0FCF9EFFA}" destId="{1573A824-2BDD-4CBE-ABE2-C70805BEA5E1}" srcOrd="0" destOrd="0" presId="urn:microsoft.com/office/officeart/2005/8/layout/list1"/>
    <dgm:cxn modelId="{4568AA02-6FB9-410C-B2FC-CE705222722A}" type="presOf" srcId="{C9535EB7-3C88-462E-85D2-A7D0FCF9EFFA}" destId="{3830D024-6BE5-4833-8FB0-024859EE3E8B}" srcOrd="1" destOrd="0" presId="urn:microsoft.com/office/officeart/2005/8/layout/list1"/>
    <dgm:cxn modelId="{E1872048-5F06-45DA-BD26-4497C2BD7B04}" srcId="{3DFF79FF-1595-4203-9BE8-1DB09A1995C2}" destId="{02AF9F7B-4C68-40DF-9200-EDB4901C25D9}" srcOrd="0" destOrd="0" parTransId="{D8404FFE-C0A9-42C2-8E70-055240312D5E}" sibTransId="{BAE80B26-0312-482F-B69B-A429B65711FF}"/>
    <dgm:cxn modelId="{18AF1484-CD65-4FCE-AC71-31CBB82E6B77}" type="presOf" srcId="{8E183006-62A7-4883-A087-4DD5D9F83B99}" destId="{9C0B06CB-7854-423A-819C-990FAC83072F}" srcOrd="1" destOrd="0" presId="urn:microsoft.com/office/officeart/2005/8/layout/list1"/>
    <dgm:cxn modelId="{D8D91A56-BECB-4DE5-BBD0-868F7468F5D3}" type="presParOf" srcId="{98FE2CC5-37D8-4FDD-BB56-C2A6391930C9}" destId="{17326315-0A54-404B-8D5E-4A1E5EF5BAD8}" srcOrd="0" destOrd="0" presId="urn:microsoft.com/office/officeart/2005/8/layout/list1"/>
    <dgm:cxn modelId="{DA5D780B-75EF-40EE-A28A-4E82BB8501C2}" type="presParOf" srcId="{17326315-0A54-404B-8D5E-4A1E5EF5BAD8}" destId="{CDBFA8B4-D7EA-48DC-B933-122D5961F9C0}" srcOrd="0" destOrd="0" presId="urn:microsoft.com/office/officeart/2005/8/layout/list1"/>
    <dgm:cxn modelId="{C92E3813-B287-43CC-BE62-76B2488CB756}" type="presParOf" srcId="{17326315-0A54-404B-8D5E-4A1E5EF5BAD8}" destId="{B303073C-F10F-4FA1-A673-F0DD0D9A003B}" srcOrd="1" destOrd="0" presId="urn:microsoft.com/office/officeart/2005/8/layout/list1"/>
    <dgm:cxn modelId="{15B7F920-1AEF-4FD0-B54B-E33A99306F59}" type="presParOf" srcId="{98FE2CC5-37D8-4FDD-BB56-C2A6391930C9}" destId="{C8432AEB-355C-49B0-A73C-45145425046E}" srcOrd="1" destOrd="0" presId="urn:microsoft.com/office/officeart/2005/8/layout/list1"/>
    <dgm:cxn modelId="{CD4E4CC0-0850-492C-8CAD-2A9E17085596}" type="presParOf" srcId="{98FE2CC5-37D8-4FDD-BB56-C2A6391930C9}" destId="{085BBF2E-B896-4530-AB95-47F055E6E644}" srcOrd="2" destOrd="0" presId="urn:microsoft.com/office/officeart/2005/8/layout/list1"/>
    <dgm:cxn modelId="{86DB8639-6309-4949-A7D5-46F961161571}" type="presParOf" srcId="{98FE2CC5-37D8-4FDD-BB56-C2A6391930C9}" destId="{1DB689B0-8798-44A3-8695-1C6CDE0B03F9}" srcOrd="3" destOrd="0" presId="urn:microsoft.com/office/officeart/2005/8/layout/list1"/>
    <dgm:cxn modelId="{00EC0194-AA51-460B-BA24-13C617004135}" type="presParOf" srcId="{98FE2CC5-37D8-4FDD-BB56-C2A6391930C9}" destId="{8EC02FAA-F4ED-4450-84CA-DE03D3FE4ED5}" srcOrd="4" destOrd="0" presId="urn:microsoft.com/office/officeart/2005/8/layout/list1"/>
    <dgm:cxn modelId="{C7AF5547-0872-44CE-A5FC-38F15CC0DD00}" type="presParOf" srcId="{8EC02FAA-F4ED-4450-84CA-DE03D3FE4ED5}" destId="{9A997D71-9504-42EC-A6E5-8A6B770D3DB0}" srcOrd="0" destOrd="0" presId="urn:microsoft.com/office/officeart/2005/8/layout/list1"/>
    <dgm:cxn modelId="{36D8ED49-101E-4969-9F62-BDC4A61D16FB}" type="presParOf" srcId="{8EC02FAA-F4ED-4450-84CA-DE03D3FE4ED5}" destId="{FABA9E10-F5AF-4467-AFDD-B02F9C514BED}" srcOrd="1" destOrd="0" presId="urn:microsoft.com/office/officeart/2005/8/layout/list1"/>
    <dgm:cxn modelId="{ACDCB0D7-5D81-4F6E-8B96-EE5BEF2F7E8A}" type="presParOf" srcId="{98FE2CC5-37D8-4FDD-BB56-C2A6391930C9}" destId="{E78EFB14-3DCF-4602-A218-D77FA66A96DA}" srcOrd="5" destOrd="0" presId="urn:microsoft.com/office/officeart/2005/8/layout/list1"/>
    <dgm:cxn modelId="{65D15BF9-E6DD-4F1C-89AC-01CEF2EA668C}" type="presParOf" srcId="{98FE2CC5-37D8-4FDD-BB56-C2A6391930C9}" destId="{8426460D-D5DF-42CF-94DE-2EB1E50EED84}" srcOrd="6" destOrd="0" presId="urn:microsoft.com/office/officeart/2005/8/layout/list1"/>
    <dgm:cxn modelId="{0DB22EF0-519B-4117-B1A0-5FF9F70EF362}" type="presParOf" srcId="{98FE2CC5-37D8-4FDD-BB56-C2A6391930C9}" destId="{BDB3376C-1F99-43EA-8C10-FD453DBACC64}" srcOrd="7" destOrd="0" presId="urn:microsoft.com/office/officeart/2005/8/layout/list1"/>
    <dgm:cxn modelId="{BB1B9637-101F-4227-896E-E24A89630730}" type="presParOf" srcId="{98FE2CC5-37D8-4FDD-BB56-C2A6391930C9}" destId="{FB822C1B-5E66-4CFA-BA70-76F2822B547C}" srcOrd="8" destOrd="0" presId="urn:microsoft.com/office/officeart/2005/8/layout/list1"/>
    <dgm:cxn modelId="{3792E184-07BC-4C87-AF07-F2C6DBB56CF3}" type="presParOf" srcId="{FB822C1B-5E66-4CFA-BA70-76F2822B547C}" destId="{131A06FB-4D5A-48F6-B38D-D3104BE856E8}" srcOrd="0" destOrd="0" presId="urn:microsoft.com/office/officeart/2005/8/layout/list1"/>
    <dgm:cxn modelId="{BED523A9-278A-4503-81C3-5F193E02D5DB}" type="presParOf" srcId="{FB822C1B-5E66-4CFA-BA70-76F2822B547C}" destId="{46084C25-47BC-4E81-BA67-5B5CEC1FFE91}" srcOrd="1" destOrd="0" presId="urn:microsoft.com/office/officeart/2005/8/layout/list1"/>
    <dgm:cxn modelId="{15D69396-9A12-4F4C-9EB3-A7DD0526B854}" type="presParOf" srcId="{98FE2CC5-37D8-4FDD-BB56-C2A6391930C9}" destId="{9074F732-3CB5-43E9-9058-DC97A59DF561}" srcOrd="9" destOrd="0" presId="urn:microsoft.com/office/officeart/2005/8/layout/list1"/>
    <dgm:cxn modelId="{6B418D48-ACA3-4910-8CD8-340590D7FDE2}" type="presParOf" srcId="{98FE2CC5-37D8-4FDD-BB56-C2A6391930C9}" destId="{2E5834DC-CE6D-41DE-A325-5F20D3A0E9FD}" srcOrd="10" destOrd="0" presId="urn:microsoft.com/office/officeart/2005/8/layout/list1"/>
    <dgm:cxn modelId="{8AC9FB32-6018-48AB-8A8F-B8A7BE555386}" type="presParOf" srcId="{98FE2CC5-37D8-4FDD-BB56-C2A6391930C9}" destId="{A9DEF975-3B6E-47AE-9B38-C5EA303ACB8F}" srcOrd="11" destOrd="0" presId="urn:microsoft.com/office/officeart/2005/8/layout/list1"/>
    <dgm:cxn modelId="{A797F0BF-D04C-47E2-9DAA-34CDCEEA779B}" type="presParOf" srcId="{98FE2CC5-37D8-4FDD-BB56-C2A6391930C9}" destId="{18C4F9D5-41E8-4FBC-99E0-ECC68AE2B60A}" srcOrd="12" destOrd="0" presId="urn:microsoft.com/office/officeart/2005/8/layout/list1"/>
    <dgm:cxn modelId="{FF2966B1-D8FF-41F5-943F-F71226DD2A91}" type="presParOf" srcId="{18C4F9D5-41E8-4FBC-99E0-ECC68AE2B60A}" destId="{093682C1-A307-4AA3-A7C9-9FE1E2C7CBBB}" srcOrd="0" destOrd="0" presId="urn:microsoft.com/office/officeart/2005/8/layout/list1"/>
    <dgm:cxn modelId="{73F7171F-1284-435B-B763-C567718CF5A5}" type="presParOf" srcId="{18C4F9D5-41E8-4FBC-99E0-ECC68AE2B60A}" destId="{9C0B06CB-7854-423A-819C-990FAC83072F}" srcOrd="1" destOrd="0" presId="urn:microsoft.com/office/officeart/2005/8/layout/list1"/>
    <dgm:cxn modelId="{E33DC985-718C-4032-B084-633E1E551C6B}" type="presParOf" srcId="{98FE2CC5-37D8-4FDD-BB56-C2A6391930C9}" destId="{C5F17FA8-7360-4B0C-8E4E-5601836BB45E}" srcOrd="13" destOrd="0" presId="urn:microsoft.com/office/officeart/2005/8/layout/list1"/>
    <dgm:cxn modelId="{BA6B0F43-8F4B-408C-B715-CFFFA1F85AC2}" type="presParOf" srcId="{98FE2CC5-37D8-4FDD-BB56-C2A6391930C9}" destId="{9B70F20F-542A-4DE8-8698-FFE3E95A1124}" srcOrd="14" destOrd="0" presId="urn:microsoft.com/office/officeart/2005/8/layout/list1"/>
    <dgm:cxn modelId="{09506F02-6322-4A74-820C-C5B5E7FE621A}" type="presParOf" srcId="{98FE2CC5-37D8-4FDD-BB56-C2A6391930C9}" destId="{C592DC2A-DF92-46CE-B5F8-463A3FE47AFA}" srcOrd="15" destOrd="0" presId="urn:microsoft.com/office/officeart/2005/8/layout/list1"/>
    <dgm:cxn modelId="{800ADD11-4CF5-4F9F-96BA-02AD7A678F15}" type="presParOf" srcId="{98FE2CC5-37D8-4FDD-BB56-C2A6391930C9}" destId="{6AD7525E-2673-4112-B649-1AEBFDB927F4}" srcOrd="16" destOrd="0" presId="urn:microsoft.com/office/officeart/2005/8/layout/list1"/>
    <dgm:cxn modelId="{6D008C91-ED43-45EB-ADF4-5FFF2DBF7ED0}" type="presParOf" srcId="{6AD7525E-2673-4112-B649-1AEBFDB927F4}" destId="{1573A824-2BDD-4CBE-ABE2-C70805BEA5E1}" srcOrd="0" destOrd="0" presId="urn:microsoft.com/office/officeart/2005/8/layout/list1"/>
    <dgm:cxn modelId="{785DCFE6-02E8-4834-AD1D-9954D2DADF9C}" type="presParOf" srcId="{6AD7525E-2673-4112-B649-1AEBFDB927F4}" destId="{3830D024-6BE5-4833-8FB0-024859EE3E8B}" srcOrd="1" destOrd="0" presId="urn:microsoft.com/office/officeart/2005/8/layout/list1"/>
    <dgm:cxn modelId="{85F19E06-1BF0-4C09-9FED-AF55C8C68C02}" type="presParOf" srcId="{98FE2CC5-37D8-4FDD-BB56-C2A6391930C9}" destId="{A34A94FB-0CCC-4DB1-A28E-D85498F5BBD8}" srcOrd="17" destOrd="0" presId="urn:microsoft.com/office/officeart/2005/8/layout/list1"/>
    <dgm:cxn modelId="{6E0ED611-86D5-4D8D-9A82-4F357408530F}" type="presParOf" srcId="{98FE2CC5-37D8-4FDD-BB56-C2A6391930C9}" destId="{FAE9C7D1-16B9-4EEB-AA74-035CA781965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3D0F9-7C6D-4D47-9785-EDD306C12A56}">
      <dsp:nvSpPr>
        <dsp:cNvPr id="0" name=""/>
        <dsp:cNvSpPr/>
      </dsp:nvSpPr>
      <dsp:spPr>
        <a:xfrm>
          <a:off x="3506887" y="1246756"/>
          <a:ext cx="265651" cy="888791"/>
        </a:xfrm>
        <a:custGeom>
          <a:avLst/>
          <a:gdLst/>
          <a:ahLst/>
          <a:cxnLst/>
          <a:rect l="0" t="0" r="0" b="0"/>
          <a:pathLst>
            <a:path>
              <a:moveTo>
                <a:pt x="265651" y="0"/>
              </a:moveTo>
              <a:lnTo>
                <a:pt x="265651" y="888791"/>
              </a:lnTo>
              <a:lnTo>
                <a:pt x="0" y="88879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DB7E9-5CBD-4BFC-9208-C849444922D8}">
      <dsp:nvSpPr>
        <dsp:cNvPr id="0" name=""/>
        <dsp:cNvSpPr/>
      </dsp:nvSpPr>
      <dsp:spPr>
        <a:xfrm>
          <a:off x="3772539" y="1246756"/>
          <a:ext cx="2668007" cy="22119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0323"/>
              </a:lnTo>
              <a:lnTo>
                <a:pt x="2668007" y="1980323"/>
              </a:lnTo>
              <a:lnTo>
                <a:pt x="2668007" y="22119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A7CFAB-102F-4E00-8E41-7B91FB88AAA6}">
      <dsp:nvSpPr>
        <dsp:cNvPr id="0" name=""/>
        <dsp:cNvSpPr/>
      </dsp:nvSpPr>
      <dsp:spPr>
        <a:xfrm>
          <a:off x="3726180" y="1246756"/>
          <a:ext cx="91440" cy="2211900"/>
        </a:xfrm>
        <a:custGeom>
          <a:avLst/>
          <a:gdLst/>
          <a:ahLst/>
          <a:cxnLst/>
          <a:rect l="0" t="0" r="0" b="0"/>
          <a:pathLst>
            <a:path>
              <a:moveTo>
                <a:pt x="46359" y="0"/>
              </a:moveTo>
              <a:lnTo>
                <a:pt x="46359" y="1980323"/>
              </a:lnTo>
              <a:lnTo>
                <a:pt x="45720" y="1980323"/>
              </a:lnTo>
              <a:lnTo>
                <a:pt x="45720" y="22119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B5466-F1A2-445A-AAD1-F007E740EB7C}">
      <dsp:nvSpPr>
        <dsp:cNvPr id="0" name=""/>
        <dsp:cNvSpPr/>
      </dsp:nvSpPr>
      <dsp:spPr>
        <a:xfrm>
          <a:off x="1103253" y="1246756"/>
          <a:ext cx="2669286" cy="2211900"/>
        </a:xfrm>
        <a:custGeom>
          <a:avLst/>
          <a:gdLst/>
          <a:ahLst/>
          <a:cxnLst/>
          <a:rect l="0" t="0" r="0" b="0"/>
          <a:pathLst>
            <a:path>
              <a:moveTo>
                <a:pt x="2669286" y="0"/>
              </a:moveTo>
              <a:lnTo>
                <a:pt x="2669286" y="1980323"/>
              </a:lnTo>
              <a:lnTo>
                <a:pt x="0" y="1980323"/>
              </a:lnTo>
              <a:lnTo>
                <a:pt x="0" y="22119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AF7F81-4797-4F2C-B61B-8FC203BA4848}">
      <dsp:nvSpPr>
        <dsp:cNvPr id="0" name=""/>
        <dsp:cNvSpPr/>
      </dsp:nvSpPr>
      <dsp:spPr>
        <a:xfrm>
          <a:off x="2669792" y="144010"/>
          <a:ext cx="2205493" cy="11027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Губернатор Приморского рая</a:t>
          </a:r>
          <a:endParaRPr lang="ru-RU" sz="2200" kern="1200" dirty="0"/>
        </a:p>
      </dsp:txBody>
      <dsp:txXfrm>
        <a:off x="2669792" y="144010"/>
        <a:ext cx="2205493" cy="1102746"/>
      </dsp:txXfrm>
    </dsp:sp>
    <dsp:sp modelId="{765AE14F-5778-4D26-85ED-B3444B898D39}">
      <dsp:nvSpPr>
        <dsp:cNvPr id="0" name=""/>
        <dsp:cNvSpPr/>
      </dsp:nvSpPr>
      <dsp:spPr>
        <a:xfrm>
          <a:off x="506" y="3458656"/>
          <a:ext cx="2205493" cy="11027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Администрация г. Владивостока</a:t>
          </a:r>
          <a:endParaRPr lang="ru-RU" sz="2200" kern="1200" dirty="0"/>
        </a:p>
      </dsp:txBody>
      <dsp:txXfrm>
        <a:off x="506" y="3458656"/>
        <a:ext cx="2205493" cy="1102746"/>
      </dsp:txXfrm>
    </dsp:sp>
    <dsp:sp modelId="{0184ED3B-D1F2-4FEF-BFD9-4F5B36AF9FD1}">
      <dsp:nvSpPr>
        <dsp:cNvPr id="0" name=""/>
        <dsp:cNvSpPr/>
      </dsp:nvSpPr>
      <dsp:spPr>
        <a:xfrm>
          <a:off x="2669153" y="3458656"/>
          <a:ext cx="2205493" cy="11027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Администрация Дальнегорского городского округа</a:t>
          </a:r>
          <a:endParaRPr lang="ru-RU" sz="2200" kern="1200" dirty="0"/>
        </a:p>
      </dsp:txBody>
      <dsp:txXfrm>
        <a:off x="2669153" y="3458656"/>
        <a:ext cx="2205493" cy="1102746"/>
      </dsp:txXfrm>
    </dsp:sp>
    <dsp:sp modelId="{A57363CA-AE68-48C8-ACC8-A53867187C5E}">
      <dsp:nvSpPr>
        <dsp:cNvPr id="0" name=""/>
        <dsp:cNvSpPr/>
      </dsp:nvSpPr>
      <dsp:spPr>
        <a:xfrm>
          <a:off x="5337800" y="3458656"/>
          <a:ext cx="2205493" cy="11027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Администрация Уссурийского городского округа</a:t>
          </a:r>
          <a:endParaRPr lang="ru-RU" sz="2200" kern="1200" dirty="0"/>
        </a:p>
      </dsp:txBody>
      <dsp:txXfrm>
        <a:off x="5337800" y="3458656"/>
        <a:ext cx="2205493" cy="1102746"/>
      </dsp:txXfrm>
    </dsp:sp>
    <dsp:sp modelId="{4956D97A-9334-498F-9394-8DE7E124A9C8}">
      <dsp:nvSpPr>
        <dsp:cNvPr id="0" name=""/>
        <dsp:cNvSpPr/>
      </dsp:nvSpPr>
      <dsp:spPr>
        <a:xfrm>
          <a:off x="1301394" y="1584175"/>
          <a:ext cx="2205493" cy="11027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Администрация Приморского края</a:t>
          </a:r>
          <a:endParaRPr lang="ru-RU" sz="2200" kern="1200" dirty="0"/>
        </a:p>
      </dsp:txBody>
      <dsp:txXfrm>
        <a:off x="1301394" y="1584175"/>
        <a:ext cx="2205493" cy="11027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5BBF2E-B896-4530-AB95-47F055E6E644}">
      <dsp:nvSpPr>
        <dsp:cNvPr id="0" name=""/>
        <dsp:cNvSpPr/>
      </dsp:nvSpPr>
      <dsp:spPr>
        <a:xfrm>
          <a:off x="0" y="345286"/>
          <a:ext cx="7543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3073C-F10F-4FA1-A673-F0DD0D9A003B}">
      <dsp:nvSpPr>
        <dsp:cNvPr id="0" name=""/>
        <dsp:cNvSpPr/>
      </dsp:nvSpPr>
      <dsp:spPr>
        <a:xfrm>
          <a:off x="377190" y="5806"/>
          <a:ext cx="528066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596" tIns="0" rIns="19959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Администрация города Владивостока</a:t>
          </a:r>
          <a:endParaRPr lang="ru-RU" sz="2300" kern="1200" dirty="0"/>
        </a:p>
      </dsp:txBody>
      <dsp:txXfrm>
        <a:off x="410334" y="38950"/>
        <a:ext cx="5214372" cy="612672"/>
      </dsp:txXfrm>
    </dsp:sp>
    <dsp:sp modelId="{8426460D-D5DF-42CF-94DE-2EB1E50EED84}">
      <dsp:nvSpPr>
        <dsp:cNvPr id="0" name=""/>
        <dsp:cNvSpPr/>
      </dsp:nvSpPr>
      <dsp:spPr>
        <a:xfrm>
          <a:off x="0" y="1388566"/>
          <a:ext cx="7543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BA9E10-F5AF-4467-AFDD-B02F9C514BED}">
      <dsp:nvSpPr>
        <dsp:cNvPr id="0" name=""/>
        <dsp:cNvSpPr/>
      </dsp:nvSpPr>
      <dsp:spPr>
        <a:xfrm>
          <a:off x="377190" y="1049086"/>
          <a:ext cx="528066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596" tIns="0" rIns="19959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Глава города Владивостока</a:t>
          </a:r>
          <a:endParaRPr lang="ru-RU" sz="2300" kern="1200" dirty="0"/>
        </a:p>
      </dsp:txBody>
      <dsp:txXfrm>
        <a:off x="410334" y="1082230"/>
        <a:ext cx="5214372" cy="612672"/>
      </dsp:txXfrm>
    </dsp:sp>
    <dsp:sp modelId="{2E5834DC-CE6D-41DE-A325-5F20D3A0E9FD}">
      <dsp:nvSpPr>
        <dsp:cNvPr id="0" name=""/>
        <dsp:cNvSpPr/>
      </dsp:nvSpPr>
      <dsp:spPr>
        <a:xfrm>
          <a:off x="0" y="2431846"/>
          <a:ext cx="7543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84C25-47BC-4E81-BA67-5B5CEC1FFE91}">
      <dsp:nvSpPr>
        <dsp:cNvPr id="0" name=""/>
        <dsp:cNvSpPr/>
      </dsp:nvSpPr>
      <dsp:spPr>
        <a:xfrm>
          <a:off x="377190" y="2092366"/>
          <a:ext cx="528066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596" tIns="0" rIns="19959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Заместитель города Владивостока</a:t>
          </a:r>
          <a:endParaRPr lang="ru-RU" sz="2300" kern="1200" dirty="0"/>
        </a:p>
      </dsp:txBody>
      <dsp:txXfrm>
        <a:off x="410334" y="2125510"/>
        <a:ext cx="5214372" cy="612672"/>
      </dsp:txXfrm>
    </dsp:sp>
    <dsp:sp modelId="{9B70F20F-542A-4DE8-8698-FFE3E95A1124}">
      <dsp:nvSpPr>
        <dsp:cNvPr id="0" name=""/>
        <dsp:cNvSpPr/>
      </dsp:nvSpPr>
      <dsp:spPr>
        <a:xfrm>
          <a:off x="0" y="3475126"/>
          <a:ext cx="7543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0B06CB-7854-423A-819C-990FAC83072F}">
      <dsp:nvSpPr>
        <dsp:cNvPr id="0" name=""/>
        <dsp:cNvSpPr/>
      </dsp:nvSpPr>
      <dsp:spPr>
        <a:xfrm>
          <a:off x="377190" y="3135646"/>
          <a:ext cx="528066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596" tIns="0" rIns="19959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Дума города Владивостока</a:t>
          </a:r>
          <a:endParaRPr lang="ru-RU" sz="2300" kern="1200" dirty="0"/>
        </a:p>
      </dsp:txBody>
      <dsp:txXfrm>
        <a:off x="410334" y="3168790"/>
        <a:ext cx="5214372" cy="612672"/>
      </dsp:txXfrm>
    </dsp:sp>
    <dsp:sp modelId="{FAE9C7D1-16B9-4EEB-AA74-035CA781965E}">
      <dsp:nvSpPr>
        <dsp:cNvPr id="0" name=""/>
        <dsp:cNvSpPr/>
      </dsp:nvSpPr>
      <dsp:spPr>
        <a:xfrm>
          <a:off x="0" y="4518406"/>
          <a:ext cx="7543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30D024-6BE5-4833-8FB0-024859EE3E8B}">
      <dsp:nvSpPr>
        <dsp:cNvPr id="0" name=""/>
        <dsp:cNvSpPr/>
      </dsp:nvSpPr>
      <dsp:spPr>
        <a:xfrm>
          <a:off x="377190" y="4178926"/>
          <a:ext cx="528066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596" tIns="0" rIns="199596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Аппарат думы</a:t>
          </a:r>
          <a:endParaRPr lang="ru-RU" sz="2300" kern="1200" dirty="0"/>
        </a:p>
      </dsp:txBody>
      <dsp:txXfrm>
        <a:off x="410334" y="4212070"/>
        <a:ext cx="5214372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137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876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545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037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49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304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798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882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986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908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73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818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festival.1september.ru/articles/411500/" TargetMode="External"/><Relationship Id="rId13" Type="http://schemas.openxmlformats.org/officeDocument/2006/relationships/hyperlink" Target="http://vashabnp.info/publ/16-1-0-48" TargetMode="External"/><Relationship Id="rId3" Type="http://schemas.openxmlformats.org/officeDocument/2006/relationships/hyperlink" Target="http://do.gendocs.ru/docs/index-285065.html" TargetMode="External"/><Relationship Id="rId7" Type="http://schemas.openxmlformats.org/officeDocument/2006/relationships/hyperlink" Target="http://pedsovet.su/load/210-1-0-9906" TargetMode="External"/><Relationship Id="rId12" Type="http://schemas.openxmlformats.org/officeDocument/2006/relationships/hyperlink" Target="http://&#1083;&#1080;&#1094;&#1077;&#1081;-10.&#1088;&#1092;/index/sud_nad_narkomaniej/0-169" TargetMode="External"/><Relationship Id="rId2" Type="http://schemas.openxmlformats.org/officeDocument/2006/relationships/hyperlink" Target="http://sportinfol3.ucoz.ru/publ/sport_protiv_naroktikov/1-1-0-129" TargetMode="Externa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vashpsixolog.ru/preventive-work-of-a-psychologist-in-the-school/127-drug-prevention/457-action-youth-against-drugs" TargetMode="External"/><Relationship Id="rId11" Type="http://schemas.openxmlformats.org/officeDocument/2006/relationships/hyperlink" Target="http://www.newsedu.net/2011/02/03/klassnyj-chas-o-narkotikax-razrabotki-scenarii/" TargetMode="External"/><Relationship Id="rId5" Type="http://schemas.openxmlformats.org/officeDocument/2006/relationships/hyperlink" Target="https://nsportal.ru/vuz/psikhologicheskie-nauki/library/2012/08/03/aktsiya-my-protiv-narkomanii-spida-alkogolizma" TargetMode="External"/><Relationship Id="rId15" Type="http://schemas.openxmlformats.org/officeDocument/2006/relationships/image" Target="../media/image2.png"/><Relationship Id="rId10" Type="http://schemas.openxmlformats.org/officeDocument/2006/relationships/hyperlink" Target="http://uchkopilka.ru/vne-deyat/konkursy-i-igry/item/4166-stsenarij-antinarkoticheskogo-konkursa-my-vmeste-net-narkotikam-20140622" TargetMode="External"/><Relationship Id="rId4" Type="http://schemas.openxmlformats.org/officeDocument/2006/relationships/hyperlink" Target="https://nsportal.ru/shkola/dopolnitelnoe-obrazovanie/library/2015/07/12/vystuplenie-agitbrigady-my-protiv-narkotikov" TargetMode="External"/><Relationship Id="rId9" Type="http://schemas.openxmlformats.org/officeDocument/2006/relationships/hyperlink" Target="http://prazdnovik.ru/scenarij-shkolnogo-vechera-my-protiv-narkotikov.html" TargetMode="External"/><Relationship Id="rId14" Type="http://schemas.openxmlformats.org/officeDocument/2006/relationships/hyperlink" Target="https://infourok.ru/vneklassnoe_meropriyatie_antinarkoticheskoy_napravlennosti-484056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2960" y="332656"/>
            <a:ext cx="7543800" cy="3456384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 smtClean="0"/>
              <a:t>Лекция 6 </a:t>
            </a:r>
            <a:br>
              <a:rPr lang="ru-RU" sz="4400" b="1" i="1" dirty="0" smtClean="0"/>
            </a:br>
            <a:r>
              <a:rPr lang="ru-RU" sz="1200" b="1" i="1" dirty="0" smtClean="0"/>
              <a:t/>
            </a:r>
            <a:br>
              <a:rPr lang="ru-RU" sz="1200" b="1" i="1" dirty="0" smtClean="0"/>
            </a:br>
            <a:r>
              <a:rPr lang="ru-RU" sz="4400" b="1" i="1" dirty="0" smtClean="0"/>
              <a:t>Нормативно-правовое </a:t>
            </a:r>
            <a:r>
              <a:rPr lang="ru-RU" sz="4400" b="1" i="1" dirty="0"/>
              <a:t>регулирование реализации молодежной политики на местном уровне. 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2960" y="5013176"/>
            <a:ext cx="7543800" cy="1143000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Кандидат политических наук</a:t>
            </a:r>
          </a:p>
          <a:p>
            <a:r>
              <a:rPr lang="ru-RU" dirty="0">
                <a:solidFill>
                  <a:schemeClr val="tx1"/>
                </a:solidFill>
              </a:rPr>
              <a:t>Кошевая Елена Сергеевна</a:t>
            </a:r>
          </a:p>
          <a:p>
            <a:r>
              <a:rPr lang="ru-RU" dirty="0">
                <a:solidFill>
                  <a:schemeClr val="tx1"/>
                </a:solidFill>
              </a:rPr>
              <a:t>Кафедра управления 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140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113">
              <a:srgbClr val="B8D4ED"/>
            </a:gs>
            <a:gs pos="42402">
              <a:srgbClr val="D1E3F3"/>
            </a:gs>
            <a:gs pos="0">
              <a:schemeClr val="accent1">
                <a:lumMod val="5000"/>
                <a:lumOff val="95000"/>
              </a:schemeClr>
            </a:gs>
            <a:gs pos="54900">
              <a:srgbClr val="C6DCF0">
                <a:alpha val="29000"/>
                <a:lumMod val="89000"/>
              </a:srgb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5038" y="188640"/>
            <a:ext cx="7543800" cy="5040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План лекции: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9350" y="908720"/>
            <a:ext cx="7923426" cy="5256584"/>
          </a:xfrm>
        </p:spPr>
        <p:txBody>
          <a:bodyPr>
            <a:normAutofit fontScale="77500" lnSpcReduction="20000"/>
          </a:bodyPr>
          <a:lstStyle/>
          <a:p>
            <a:pPr marL="457200" lvl="0" indent="-45720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300" cap="none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Нормативно-правовая база реализации молодежной политики на местах. роль исполнительного и представительного органа местного самоуправления в осуществлении муниципальной молодежной политики. программный метод в решении проблем молодежи.</a:t>
            </a:r>
          </a:p>
          <a:p>
            <a:pPr marL="457200" lvl="0" indent="-45720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300" cap="none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Муниципальные органы по делам молодежи и молодежной политике. организационная сторона реализации молодежной политики: варианты организации структурных подразделений органов местного самоуправления. деятельность муниципальных учреждений по делам молодежи. организация работы с детьми и молодежью.</a:t>
            </a:r>
          </a:p>
          <a:p>
            <a:pPr marL="457200" lvl="0" indent="-45720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300" cap="none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Основные направления реализации молодежной политики на муниципальном уровне. профилактика молодежного экстремизма. профилактика правонарушений в молодежной среде. профилактика наркозависимости. воспитание гражданственности, патриотизма и толерантности у молодежи.  поддержка молодежи в выборе профессиональной карьеры.  популяризация здорового образа жизни. поддержка творческой и одаренной молодежи. поддержка молодой семьи. организация работы с детскими и молодежными общественными объединениями.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412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7543800" cy="581816"/>
          </a:xfrm>
        </p:spPr>
        <p:txBody>
          <a:bodyPr>
            <a:noAutofit/>
          </a:bodyPr>
          <a:lstStyle/>
          <a:p>
            <a:pPr algn="ctr"/>
            <a:r>
              <a:rPr lang="ru-RU" altLang="ru-RU" sz="3600" b="1" dirty="0">
                <a:solidFill>
                  <a:srgbClr val="7030A0"/>
                </a:solidFill>
              </a:rPr>
              <a:t>Нормативные акты органов МСУ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5038" y="1628800"/>
            <a:ext cx="7923426" cy="4392488"/>
          </a:xfrm>
        </p:spPr>
        <p:txBody>
          <a:bodyPr>
            <a:normAutofit/>
          </a:bodyPr>
          <a:lstStyle/>
          <a:p>
            <a:r>
              <a:rPr lang="ru-RU" altLang="ru-RU" dirty="0"/>
              <a:t>1</a:t>
            </a:r>
            <a:r>
              <a:rPr lang="ru-RU" altLang="ru-RU" dirty="0">
                <a:latin typeface="+mn-lt"/>
              </a:rPr>
              <a:t>. Устав города, поселкового совета</a:t>
            </a:r>
          </a:p>
          <a:p>
            <a:r>
              <a:rPr lang="ru-RU" altLang="ru-RU" dirty="0">
                <a:latin typeface="+mn-lt"/>
              </a:rPr>
              <a:t>2. Решения представительного органа МСУ</a:t>
            </a:r>
          </a:p>
          <a:p>
            <a:r>
              <a:rPr lang="ru-RU" altLang="ru-RU" dirty="0">
                <a:latin typeface="+mn-lt"/>
              </a:rPr>
              <a:t>3. Акты (регламенты) представительного органа МСУ</a:t>
            </a:r>
          </a:p>
          <a:p>
            <a:r>
              <a:rPr lang="ru-RU" altLang="ru-RU" dirty="0">
                <a:latin typeface="+mn-lt"/>
              </a:rPr>
              <a:t>4. Постановления и Распоряжения главы МСУ</a:t>
            </a:r>
          </a:p>
          <a:p>
            <a:r>
              <a:rPr lang="ru-RU" altLang="ru-RU" dirty="0">
                <a:latin typeface="+mn-lt"/>
              </a:rPr>
              <a:t>5. Постановления администрации МСУ;</a:t>
            </a:r>
          </a:p>
          <a:p>
            <a:r>
              <a:rPr lang="ru-RU" altLang="ru-RU" dirty="0">
                <a:latin typeface="+mn-lt"/>
              </a:rPr>
              <a:t>6. Приказы, инструкции, письма, рекомендации ведомств и структурных подразделений органа исполнительной МСУ.</a:t>
            </a:r>
          </a:p>
          <a:p>
            <a:endParaRPr lang="ru-RU" dirty="0"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331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3610" y="116632"/>
            <a:ext cx="7543800" cy="50980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Локальные нормы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5038" y="836712"/>
            <a:ext cx="7543800" cy="4761909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endParaRPr lang="ru-RU" altLang="ru-RU" dirty="0" smtClean="0"/>
          </a:p>
          <a:p>
            <a:pPr marL="609600" indent="-609600">
              <a:buFontTx/>
              <a:buAutoNum type="arabicPeriod"/>
            </a:pPr>
            <a:r>
              <a:rPr lang="ru-RU" altLang="ru-RU" dirty="0" smtClean="0">
                <a:latin typeface="+mn-lt"/>
              </a:rPr>
              <a:t>Устав </a:t>
            </a:r>
            <a:r>
              <a:rPr lang="ru-RU" altLang="ru-RU" dirty="0">
                <a:latin typeface="+mn-lt"/>
              </a:rPr>
              <a:t>организации</a:t>
            </a:r>
          </a:p>
          <a:p>
            <a:pPr marL="609600" indent="-609600">
              <a:buFontTx/>
              <a:buAutoNum type="arabicPeriod"/>
            </a:pPr>
            <a:r>
              <a:rPr lang="ru-RU" altLang="ru-RU" dirty="0">
                <a:latin typeface="+mn-lt"/>
              </a:rPr>
              <a:t>Правила внутреннего распорядка</a:t>
            </a:r>
          </a:p>
          <a:p>
            <a:pPr marL="609600" indent="-609600">
              <a:buFontTx/>
              <a:buAutoNum type="arabicPeriod"/>
            </a:pPr>
            <a:r>
              <a:rPr lang="ru-RU" altLang="ru-RU" dirty="0">
                <a:latin typeface="+mn-lt"/>
              </a:rPr>
              <a:t>Договор с учредителем</a:t>
            </a:r>
          </a:p>
          <a:p>
            <a:pPr marL="609600" indent="-609600">
              <a:buFontTx/>
              <a:buAutoNum type="arabicPeriod"/>
            </a:pPr>
            <a:r>
              <a:rPr lang="ru-RU" altLang="ru-RU" dirty="0">
                <a:latin typeface="+mn-lt"/>
              </a:rPr>
              <a:t>Коллективный договор</a:t>
            </a:r>
          </a:p>
          <a:p>
            <a:pPr marL="609600" indent="-609600">
              <a:buFontTx/>
              <a:buAutoNum type="arabicPeriod"/>
            </a:pPr>
            <a:r>
              <a:rPr lang="ru-RU" altLang="ru-RU" dirty="0">
                <a:latin typeface="+mn-lt"/>
              </a:rPr>
              <a:t>Положения (о видах деятельности)</a:t>
            </a:r>
          </a:p>
          <a:p>
            <a:pPr marL="609600" indent="-609600">
              <a:buFontTx/>
              <a:buAutoNum type="arabicPeriod"/>
            </a:pPr>
            <a:r>
              <a:rPr lang="ru-RU" altLang="ru-RU" dirty="0">
                <a:latin typeface="+mn-lt"/>
              </a:rPr>
              <a:t>Должностные инструкции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470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5038" y="260648"/>
            <a:ext cx="7543800" cy="101386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b="1" dirty="0">
                <a:solidFill>
                  <a:srgbClr val="7030A0"/>
                </a:solidFill>
              </a:rPr>
              <a:t>Нормы международного права о молодежи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5038" y="1700808"/>
            <a:ext cx="7543800" cy="4104456"/>
          </a:xfrm>
        </p:spPr>
        <p:txBody>
          <a:bodyPr>
            <a:normAutofit fontScale="92500" lnSpcReduction="10000"/>
          </a:bodyPr>
          <a:lstStyle/>
          <a:p>
            <a:r>
              <a:rPr lang="ru-RU" altLang="ru-RU" dirty="0">
                <a:solidFill>
                  <a:schemeClr val="tx2">
                    <a:lumMod val="75000"/>
                  </a:schemeClr>
                </a:solidFill>
              </a:rPr>
              <a:t>Европейская хартия об участии молодежи в развитии </a:t>
            </a:r>
            <a:r>
              <a:rPr lang="ru-RU" altLang="ru-RU" dirty="0" smtClean="0">
                <a:solidFill>
                  <a:schemeClr val="tx2">
                    <a:lumMod val="75000"/>
                  </a:schemeClr>
                </a:solidFill>
              </a:rPr>
              <a:t>регионов – </a:t>
            </a:r>
          </a:p>
          <a:p>
            <a:r>
              <a:rPr lang="ru-RU" altLang="ru-RU" u="sng" dirty="0">
                <a:solidFill>
                  <a:schemeClr val="tx2">
                    <a:lumMod val="75000"/>
                  </a:schemeClr>
                </a:solidFill>
              </a:rPr>
              <a:t>Первая часть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</a:rPr>
              <a:t> содержит основные </a:t>
            </a: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</a:rPr>
              <a:t>направления молодежной политики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</a:rPr>
              <a:t> общин и регионов в различных областях. </a:t>
            </a:r>
          </a:p>
          <a:p>
            <a:r>
              <a:rPr lang="ru-RU" altLang="ru-RU" u="sng" dirty="0">
                <a:solidFill>
                  <a:schemeClr val="tx2">
                    <a:lumMod val="75000"/>
                  </a:schemeClr>
                </a:solidFill>
              </a:rPr>
              <a:t>Вторая часть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</a:rPr>
              <a:t> показывает </a:t>
            </a: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</a:rPr>
              <a:t>пути и средства поддержки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</a:rPr>
              <a:t> участия молодежи в общественной жизни. </a:t>
            </a:r>
          </a:p>
          <a:p>
            <a:r>
              <a:rPr lang="ru-RU" altLang="ru-RU" u="sng" dirty="0">
                <a:solidFill>
                  <a:schemeClr val="tx2">
                    <a:lumMod val="75000"/>
                  </a:schemeClr>
                </a:solidFill>
              </a:rPr>
              <a:t>Третья часть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</a:rPr>
              <a:t> содержит </a:t>
            </a: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</a:rPr>
              <a:t>рекомендации по созданию общественных организаций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</a:rPr>
              <a:t>  социального сотрудничества молодежи. 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7214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6022716"/>
          </a:xfrm>
        </p:spPr>
        <p:txBody>
          <a:bodyPr>
            <a:normAutofit/>
          </a:bodyPr>
          <a:lstStyle/>
          <a:p>
            <a:r>
              <a:rPr lang="ru-RU" altLang="ru-RU" sz="2400" dirty="0" smtClean="0">
                <a:latin typeface="+mn-lt"/>
              </a:rPr>
              <a:t>         В </a:t>
            </a:r>
            <a:r>
              <a:rPr lang="ru-RU" altLang="ru-RU" sz="2400" dirty="0">
                <a:latin typeface="+mn-lt"/>
              </a:rPr>
              <a:t>соответствии с </a:t>
            </a:r>
            <a:r>
              <a:rPr lang="ru-RU" altLang="ru-RU" sz="2400" b="1" dirty="0">
                <a:solidFill>
                  <a:srgbClr val="C00000"/>
                </a:solidFill>
                <a:latin typeface="+mn-lt"/>
              </a:rPr>
              <a:t>Европейской Хартией </a:t>
            </a:r>
            <a:r>
              <a:rPr lang="ru-RU" altLang="ru-RU" sz="2400" dirty="0">
                <a:latin typeface="+mn-lt"/>
              </a:rPr>
              <a:t>участия молодежи в жизни общины и региона (1992, 2003) в муниципальном образовании должны действовать: </a:t>
            </a:r>
            <a:r>
              <a:rPr lang="ru-RU" altLang="ru-RU" sz="2400" dirty="0" smtClean="0">
                <a:latin typeface="+mn-lt"/>
              </a:rPr>
              <a:t/>
            </a:r>
            <a:br>
              <a:rPr lang="ru-RU" altLang="ru-RU" sz="2400" dirty="0" smtClean="0">
                <a:latin typeface="+mn-lt"/>
              </a:rPr>
            </a:br>
            <a:r>
              <a:rPr lang="ru-RU" altLang="ru-RU" sz="2400" dirty="0">
                <a:latin typeface="+mn-lt"/>
              </a:rPr>
              <a:t/>
            </a:r>
            <a:br>
              <a:rPr lang="ru-RU" altLang="ru-RU" sz="2400" dirty="0">
                <a:latin typeface="+mn-lt"/>
              </a:rPr>
            </a:br>
            <a:r>
              <a:rPr lang="ru-RU" altLang="ru-RU" sz="2400" dirty="0" smtClean="0">
                <a:latin typeface="+mn-lt"/>
              </a:rPr>
              <a:t/>
            </a:r>
            <a:br>
              <a:rPr lang="ru-RU" altLang="ru-RU" sz="2400" dirty="0" smtClean="0">
                <a:latin typeface="+mn-lt"/>
              </a:rPr>
            </a:br>
            <a:r>
              <a:rPr lang="ru-RU" altLang="ru-RU" sz="2400" dirty="0" smtClean="0">
                <a:latin typeface="+mn-lt"/>
              </a:rPr>
              <a:t>- местный </a:t>
            </a:r>
            <a:r>
              <a:rPr lang="ru-RU" altLang="ru-RU" sz="2400" dirty="0">
                <a:latin typeface="+mn-lt"/>
              </a:rPr>
              <a:t>орган по делам молодежи</a:t>
            </a:r>
            <a:r>
              <a:rPr lang="ru-RU" altLang="ru-RU" sz="2400" dirty="0" smtClean="0">
                <a:latin typeface="+mn-lt"/>
              </a:rPr>
              <a:t>;</a:t>
            </a:r>
            <a:br>
              <a:rPr lang="ru-RU" altLang="ru-RU" sz="2400" dirty="0" smtClean="0">
                <a:latin typeface="+mn-lt"/>
              </a:rPr>
            </a:br>
            <a:r>
              <a:rPr lang="ru-RU" altLang="ru-RU" sz="2400" dirty="0" smtClean="0">
                <a:latin typeface="+mn-lt"/>
              </a:rPr>
              <a:t> </a:t>
            </a:r>
            <a:r>
              <a:rPr lang="ru-RU" altLang="ru-RU" sz="2400" dirty="0">
                <a:latin typeface="+mn-lt"/>
              </a:rPr>
              <a:t/>
            </a:r>
            <a:br>
              <a:rPr lang="ru-RU" altLang="ru-RU" sz="2400" dirty="0">
                <a:latin typeface="+mn-lt"/>
              </a:rPr>
            </a:br>
            <a:r>
              <a:rPr lang="ru-RU" altLang="ru-RU" sz="2400" dirty="0" smtClean="0">
                <a:latin typeface="+mn-lt"/>
              </a:rPr>
              <a:t>- полномочный </a:t>
            </a:r>
            <a:r>
              <a:rPr lang="ru-RU" altLang="ru-RU" sz="2400" dirty="0">
                <a:latin typeface="+mn-lt"/>
              </a:rPr>
              <a:t>представитель молодежи в муниципальном образовании (возможно, имеющий статус советника главы муниципального образования по вопросам молодежной политики); </a:t>
            </a:r>
            <a:r>
              <a:rPr lang="ru-RU" altLang="ru-RU" sz="2400" dirty="0" smtClean="0">
                <a:latin typeface="+mn-lt"/>
              </a:rPr>
              <a:t/>
            </a:r>
            <a:br>
              <a:rPr lang="ru-RU" altLang="ru-RU" sz="2400" dirty="0" smtClean="0">
                <a:latin typeface="+mn-lt"/>
              </a:rPr>
            </a:br>
            <a:r>
              <a:rPr lang="ru-RU" altLang="ru-RU" sz="2400" dirty="0">
                <a:latin typeface="+mn-lt"/>
              </a:rPr>
              <a:t/>
            </a:r>
            <a:br>
              <a:rPr lang="ru-RU" altLang="ru-RU" sz="2400" dirty="0">
                <a:latin typeface="+mn-lt"/>
              </a:rPr>
            </a:br>
            <a:r>
              <a:rPr lang="ru-RU" altLang="ru-RU" sz="2400" dirty="0" smtClean="0">
                <a:latin typeface="+mn-lt"/>
              </a:rPr>
              <a:t>- молодежный </a:t>
            </a:r>
            <a:r>
              <a:rPr lang="ru-RU" altLang="ru-RU" sz="2400" dirty="0">
                <a:latin typeface="+mn-lt"/>
              </a:rPr>
              <a:t>совет (парламент) при представительном органе муниципального образования (желательно с правом вето</a:t>
            </a:r>
            <a:r>
              <a:rPr lang="ru-RU" altLang="ru-RU" sz="2400" dirty="0" smtClean="0">
                <a:latin typeface="+mn-lt"/>
              </a:rPr>
              <a:t>)</a:t>
            </a:r>
            <a:br>
              <a:rPr lang="ru-RU" altLang="ru-RU" sz="2400" dirty="0" smtClean="0">
                <a:latin typeface="+mn-lt"/>
              </a:rPr>
            </a:br>
            <a:r>
              <a:rPr lang="ru-RU" altLang="ru-RU" sz="2400" dirty="0">
                <a:latin typeface="+mn-lt"/>
              </a:rPr>
              <a:t/>
            </a:r>
            <a:br>
              <a:rPr lang="ru-RU" altLang="ru-RU" sz="2400" dirty="0">
                <a:latin typeface="+mn-lt"/>
              </a:rPr>
            </a:br>
            <a:r>
              <a:rPr lang="ru-RU" altLang="ru-RU" sz="2400" dirty="0" smtClean="0">
                <a:latin typeface="+mn-lt"/>
              </a:rPr>
              <a:t>- консультативный </a:t>
            </a:r>
            <a:r>
              <a:rPr lang="ru-RU" altLang="ru-RU" sz="2400" dirty="0">
                <a:latin typeface="+mn-lt"/>
              </a:rPr>
              <a:t>совет по молодежной политике при главе местной </a:t>
            </a:r>
            <a:r>
              <a:rPr lang="ru-RU" altLang="ru-RU" sz="2400" dirty="0" smtClean="0">
                <a:latin typeface="+mn-lt"/>
              </a:rPr>
              <a:t>администрации. </a:t>
            </a:r>
            <a:r>
              <a:rPr lang="ru-RU" altLang="ru-RU" sz="2400" dirty="0">
                <a:latin typeface="+mn-lt"/>
              </a:rPr>
              <a:t/>
            </a:r>
            <a:br>
              <a:rPr lang="ru-RU" altLang="ru-RU" sz="2400" dirty="0">
                <a:latin typeface="+mn-lt"/>
              </a:rPr>
            </a:br>
            <a:endParaRPr lang="ru-RU" sz="2400" dirty="0">
              <a:latin typeface="+mn-lt"/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2885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8568952" cy="43204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Пример! </a:t>
            </a:r>
            <a:r>
              <a:rPr lang="ru-RU" sz="2400" dirty="0"/>
              <a:t>Департамент по делам молодежи Приморского </a:t>
            </a:r>
            <a:r>
              <a:rPr lang="ru-RU" sz="2400" dirty="0" smtClean="0"/>
              <a:t>края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8676456" cy="57606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ru-RU" sz="1300" b="1" dirty="0" smtClean="0">
              <a:solidFill>
                <a:srgbClr val="C00000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300" b="1" dirty="0" smtClean="0">
                <a:solidFill>
                  <a:srgbClr val="C00000"/>
                </a:solidFill>
                <a:latin typeface="+mn-lt"/>
              </a:rPr>
              <a:t>Нормативно-правовые акты в сфере молодежной политики:</a:t>
            </a:r>
          </a:p>
          <a:p>
            <a:pPr marL="342900" indent="-3429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13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Международные документы</a:t>
            </a:r>
            <a:r>
              <a:rPr lang="ru-RU" sz="13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Calibri" panose="020F0502020204030204" pitchFamily="34" charset="0"/>
              <a:buChar char="‒"/>
            </a:pP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Декларация о распространении среди молодежи идеалов мира, взаимного уважения и взаимопонимания между народами;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Calibri" panose="020F0502020204030204" pitchFamily="34" charset="0"/>
              <a:buChar char="‒"/>
            </a:pP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Европейская Хартия местного самоуправления;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Calibri" panose="020F0502020204030204" pitchFamily="34" charset="0"/>
              <a:buChar char="‒"/>
            </a:pP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Об участии молодежи в общественной жизни на местном и региональном уровне.</a:t>
            </a:r>
          </a:p>
          <a:p>
            <a:pPr marL="342900" indent="-3429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 startAt="2"/>
            </a:pPr>
            <a:r>
              <a:rPr lang="ru-RU" sz="1300" b="1" dirty="0" smtClean="0">
                <a:solidFill>
                  <a:srgbClr val="00B050"/>
                </a:solidFill>
                <a:latin typeface="+mn-lt"/>
              </a:rPr>
              <a:t>Федеральные законы РФ: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Calibri" panose="020F0502020204030204" pitchFamily="34" charset="0"/>
              <a:buChar char="‒"/>
            </a:pP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Об общественных объединениях;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Calibri" panose="020F0502020204030204" pitchFamily="34" charset="0"/>
              <a:buChar char="‒"/>
            </a:pP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О государственной поддержке молодёжных и детских общественных объединений;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Calibri" panose="020F0502020204030204" pitchFamily="34" charset="0"/>
              <a:buChar char="‒"/>
            </a:pP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Об основных гарантиях прав ребенка в </a:t>
            </a:r>
            <a:r>
              <a:rPr lang="ru-RU" sz="1300" dirty="0" err="1" smtClean="0">
                <a:solidFill>
                  <a:schemeClr val="tx1"/>
                </a:solidFill>
                <a:latin typeface="+mn-lt"/>
              </a:rPr>
              <a:t>Рф</a:t>
            </a: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;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Calibri" panose="020F0502020204030204" pitchFamily="34" charset="0"/>
              <a:buChar char="‒"/>
            </a:pP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Об основах системы профилактики Безнадзорности и правонарушений несовершеннолетних;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Об образовании в РФ.</a:t>
            </a:r>
          </a:p>
          <a:p>
            <a:pPr marL="342900" indent="-3429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arabicPeriod" startAt="3"/>
            </a:pPr>
            <a:r>
              <a:rPr lang="ru-RU" sz="1300" b="1" dirty="0" smtClean="0">
                <a:solidFill>
                  <a:srgbClr val="00B050"/>
                </a:solidFill>
                <a:latin typeface="+mn-lt"/>
              </a:rPr>
              <a:t>Указы президента РФ: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Calibri" panose="020F0502020204030204" pitchFamily="34" charset="0"/>
              <a:buChar char="‒"/>
            </a:pP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О дне российского студенчества;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Calibri" panose="020F0502020204030204" pitchFamily="34" charset="0"/>
              <a:buChar char="‒"/>
            </a:pP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О мерах государственной поддержки талантливой молодежи;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Calibri" panose="020F0502020204030204" pitchFamily="34" charset="0"/>
              <a:buChar char="‒"/>
            </a:pP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Концепция общенациональной системы выявления и развития молодых талантов;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Calibri" panose="020F0502020204030204" pitchFamily="34" charset="0"/>
              <a:buChar char="‒"/>
            </a:pPr>
            <a:r>
              <a:rPr lang="ru-RU" sz="1300" dirty="0" smtClean="0">
                <a:solidFill>
                  <a:schemeClr val="tx1"/>
                </a:solidFill>
                <a:latin typeface="+mn-lt"/>
              </a:rPr>
              <a:t>О дне Российского студенчества.</a:t>
            </a:r>
            <a:endParaRPr lang="ru-RU" sz="13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881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559066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  <a:latin typeface="+mn-lt"/>
              </a:rPr>
              <a:t>4. Законы Приморского края:</a:t>
            </a:r>
            <a:br>
              <a:rPr lang="ru-RU" sz="2800" b="1" dirty="0" smtClean="0">
                <a:solidFill>
                  <a:srgbClr val="00B05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00B050"/>
                </a:solidFill>
                <a:latin typeface="+mn-lt"/>
              </a:rPr>
              <a:t>   </a:t>
            </a:r>
            <a:r>
              <a:rPr lang="ru-RU" sz="2800" b="1" dirty="0" smtClean="0">
                <a:solidFill>
                  <a:schemeClr val="accent1"/>
                </a:solidFill>
                <a:latin typeface="+mn-lt"/>
              </a:rPr>
              <a:t>-</a:t>
            </a:r>
            <a:r>
              <a:rPr lang="ru-RU" sz="2800" b="1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ru-RU" sz="2800" dirty="0" smtClean="0">
                <a:latin typeface="+mn-lt"/>
              </a:rPr>
              <a:t>О молодежной политики в Приморском крае;</a:t>
            </a:r>
            <a:br>
              <a:rPr lang="ru-RU" sz="2800" dirty="0" smtClean="0">
                <a:latin typeface="+mn-lt"/>
              </a:rPr>
            </a:br>
            <a:r>
              <a:rPr lang="ru-RU" sz="2800" dirty="0" smtClean="0">
                <a:latin typeface="+mn-lt"/>
              </a:rPr>
              <a:t>  </a:t>
            </a:r>
            <a:r>
              <a:rPr lang="ru-RU" sz="2800" dirty="0" smtClean="0">
                <a:solidFill>
                  <a:schemeClr val="accent1"/>
                </a:solidFill>
                <a:latin typeface="+mn-lt"/>
              </a:rPr>
              <a:t> - </a:t>
            </a:r>
            <a:r>
              <a:rPr lang="ru-RU" sz="2800" dirty="0" smtClean="0">
                <a:latin typeface="+mn-lt"/>
              </a:rPr>
              <a:t>О патриотическом воспитании в Приморском крае.</a:t>
            </a:r>
            <a:br>
              <a:rPr lang="ru-RU" sz="2800" dirty="0" smtClean="0">
                <a:latin typeface="+mn-lt"/>
              </a:rPr>
            </a:br>
            <a:r>
              <a:rPr lang="ru-RU" sz="2800" b="1" dirty="0" smtClean="0">
                <a:solidFill>
                  <a:srgbClr val="00B050"/>
                </a:solidFill>
                <a:latin typeface="+mn-lt"/>
              </a:rPr>
              <a:t>5. Нормативно-правовые акты Администрации Приморского края:</a:t>
            </a:r>
            <a:br>
              <a:rPr lang="ru-RU" sz="2800" b="1" dirty="0" smtClean="0">
                <a:solidFill>
                  <a:srgbClr val="00B050"/>
                </a:solidFill>
                <a:latin typeface="+mn-lt"/>
              </a:rPr>
            </a:br>
            <a:r>
              <a:rPr lang="ru-RU" sz="2800" b="1" dirty="0" smtClean="0">
                <a:solidFill>
                  <a:schemeClr val="accent1"/>
                </a:solidFill>
                <a:latin typeface="+mn-lt"/>
              </a:rPr>
              <a:t>- </a:t>
            </a:r>
            <a:r>
              <a:rPr lang="ru-RU" sz="2800" dirty="0" smtClean="0">
                <a:latin typeface="+mn-lt"/>
              </a:rPr>
              <a:t>О переименовании управления по делам молодежи Приморского края и об утверждении положения о департаменте по делам молодежи Приморского края;</a:t>
            </a:r>
            <a:br>
              <a:rPr lang="ru-RU" sz="2800" dirty="0" smtClean="0">
                <a:latin typeface="+mn-lt"/>
              </a:rPr>
            </a:br>
            <a:r>
              <a:rPr lang="ru-RU" sz="2800" dirty="0" smtClean="0">
                <a:solidFill>
                  <a:schemeClr val="accent1"/>
                </a:solidFill>
                <a:latin typeface="+mn-lt"/>
              </a:rPr>
              <a:t>- </a:t>
            </a:r>
            <a:r>
              <a:rPr lang="ru-RU" sz="2800" dirty="0" smtClean="0">
                <a:latin typeface="+mn-lt"/>
              </a:rPr>
              <a:t>Об утверждении государственной программы Приморского края «Развитие образования Приморского края» на 2013-2030 года.</a:t>
            </a:r>
            <a:endParaRPr lang="ru-RU" sz="2800" dirty="0">
              <a:latin typeface="+mn-lt"/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2536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3598" y="188640"/>
            <a:ext cx="8115240" cy="50980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Нормативно-правовые акты Департамента по делам молодежи</a:t>
            </a:r>
            <a:endParaRPr lang="ru-RU" sz="24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827584" y="972598"/>
            <a:ext cx="7416824" cy="42780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8DD3"/>
                </a:solidFill>
                <a:effectLst/>
                <a:latin typeface="+mn-lt"/>
                <a:cs typeface="Arial" panose="020B0604020202020204" pitchFamily="34" charset="0"/>
              </a:rPr>
              <a:t>Постановление Правительства РФ от 21 марта 2012 г. № 211 "Об утверждении перечня мер, направленных на обеспечение выполнения обязанностей, предусмотренных Федеральным законом "О персональных данных"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</a:b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8DD3"/>
                </a:solidFill>
                <a:effectLst/>
                <a:latin typeface="+mn-lt"/>
                <a:cs typeface="Arial" panose="020B0604020202020204" pitchFamily="34" charset="0"/>
              </a:rPr>
              <a:t>Закон Приморского края №423-КЗ от 30.04.2009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</a:b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8DD3"/>
                </a:solidFill>
                <a:effectLst/>
                <a:latin typeface="+mn-lt"/>
                <a:cs typeface="Arial" panose="020B0604020202020204" pitchFamily="34" charset="0"/>
              </a:rPr>
              <a:t>Постановление Администрации Приморского края №174-па от 23.08.2005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</a:b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8DD3"/>
                </a:solidFill>
                <a:effectLst/>
                <a:latin typeface="+mn-lt"/>
                <a:cs typeface="Arial" panose="020B0604020202020204" pitchFamily="34" charset="0"/>
              </a:rPr>
              <a:t>Постановление Администрации Приморского края №320-па от 7.11.2012 (в ред. Постановления Администрации Приморского края от 11.12.2013 N 456-па)</a:t>
            </a:r>
            <a:endParaRPr lang="ru-RU" altLang="ru-RU" sz="1600" cap="none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8DD3"/>
                </a:solidFill>
                <a:effectLst/>
                <a:latin typeface="+mn-lt"/>
                <a:cs typeface="Arial" panose="020B0604020202020204" pitchFamily="34" charset="0"/>
              </a:rPr>
              <a:t>Концепция долгосрочного социально-экономического развития Российской Федерации на период до 2020 года</a:t>
            </a:r>
            <a:endParaRPr lang="ru-RU" altLang="ru-RU" sz="1600" cap="none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8DD3"/>
                </a:solidFill>
                <a:effectLst/>
                <a:latin typeface="+mn-lt"/>
                <a:cs typeface="Arial" panose="020B0604020202020204" pitchFamily="34" charset="0"/>
              </a:rPr>
              <a:t>Федеральный закон №98-ФЗ от 28.06.1995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</a:b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7517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3897" y="188640"/>
            <a:ext cx="7543800" cy="437800"/>
          </a:xfrm>
        </p:spPr>
        <p:txBody>
          <a:bodyPr>
            <a:normAutofit/>
          </a:bodyPr>
          <a:lstStyle/>
          <a:p>
            <a:r>
              <a:rPr lang="ru-RU" sz="2400" i="1" dirty="0"/>
              <a:t>Программный метод в решении проблем молодежи</a:t>
            </a:r>
            <a:r>
              <a:rPr lang="ru-RU" sz="2400" i="1" dirty="0" smtClean="0"/>
              <a:t>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908720"/>
            <a:ext cx="7543800" cy="525658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2"/>
                </a:solidFill>
              </a:rPr>
              <a:t>Программно-целевой метод </a:t>
            </a:r>
            <a:r>
              <a:rPr lang="ru-RU" sz="2000" dirty="0"/>
              <a:t>— это метод разработки плановых решений крупных </a:t>
            </a:r>
            <a:r>
              <a:rPr lang="ru-RU" sz="2000" dirty="0" smtClean="0"/>
              <a:t>экономических, социально-политических проблем.</a:t>
            </a:r>
          </a:p>
          <a:p>
            <a:r>
              <a:rPr lang="ru-RU" sz="2000" dirty="0"/>
              <a:t> </a:t>
            </a:r>
            <a:r>
              <a:rPr lang="ru-RU" sz="2000" dirty="0" smtClean="0"/>
              <a:t>программно-целевой метод стал важнейшим методом </a:t>
            </a:r>
            <a:r>
              <a:rPr lang="ru-RU" sz="2000" dirty="0"/>
              <a:t>планирования, а </a:t>
            </a:r>
            <a:r>
              <a:rPr lang="ru-RU" sz="2000" b="1" dirty="0">
                <a:solidFill>
                  <a:schemeClr val="accent2"/>
                </a:solidFill>
              </a:rPr>
              <a:t>целевая комплексная программа</a:t>
            </a:r>
            <a:r>
              <a:rPr lang="ru-RU" sz="2000" dirty="0"/>
              <a:t> - основным плановым документом, содержащим увязанный по срокам, исполнителям комплекс мероприятий для обеспечения эффективного решения поставленных </a:t>
            </a:r>
            <a:r>
              <a:rPr lang="ru-RU" sz="2000" dirty="0" smtClean="0"/>
              <a:t>задач.</a:t>
            </a:r>
          </a:p>
          <a:p>
            <a:r>
              <a:rPr lang="ru-RU" sz="2000" dirty="0"/>
              <a:t>Разработка целевых комплексных программ является не только </a:t>
            </a:r>
            <a:r>
              <a:rPr lang="ru-RU" sz="2000" b="1" dirty="0">
                <a:solidFill>
                  <a:schemeClr val="accent2"/>
                </a:solidFill>
              </a:rPr>
              <a:t>методом планирования </a:t>
            </a:r>
            <a:r>
              <a:rPr lang="ru-RU" sz="2000" dirty="0"/>
              <a:t>социально-экономического развития, но и </a:t>
            </a:r>
            <a:r>
              <a:rPr lang="ru-RU" sz="2000" b="1" dirty="0">
                <a:solidFill>
                  <a:schemeClr val="accent2"/>
                </a:solidFill>
              </a:rPr>
              <a:t>средством реализации</a:t>
            </a:r>
            <a:r>
              <a:rPr lang="ru-RU" sz="2000" dirty="0"/>
              <a:t> </a:t>
            </a:r>
            <a:r>
              <a:rPr lang="ru-RU" sz="2000" dirty="0" smtClean="0"/>
              <a:t>молодежной </a:t>
            </a:r>
            <a:r>
              <a:rPr lang="ru-RU" sz="2000" dirty="0"/>
              <a:t>политики </a:t>
            </a:r>
            <a:r>
              <a:rPr lang="ru-RU" sz="2000" dirty="0" smtClean="0"/>
              <a:t>государства.</a:t>
            </a:r>
          </a:p>
          <a:p>
            <a:endParaRPr lang="ru-RU" sz="2000" dirty="0"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5037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5038" y="188640"/>
            <a:ext cx="7543800" cy="581816"/>
          </a:xfrm>
        </p:spPr>
        <p:txBody>
          <a:bodyPr>
            <a:normAutofit/>
          </a:bodyPr>
          <a:lstStyle/>
          <a:p>
            <a:r>
              <a:rPr lang="ru-RU" sz="3200" dirty="0"/>
              <a:t>Пример!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5038" y="770456"/>
            <a:ext cx="7995434" cy="510681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Краевые </a:t>
            </a:r>
            <a:r>
              <a:rPr lang="ru-RU" b="1" dirty="0">
                <a:solidFill>
                  <a:srgbClr val="00B050"/>
                </a:solidFill>
              </a:rPr>
              <a:t>программы</a:t>
            </a:r>
            <a:r>
              <a:rPr lang="ru-RU" b="1" dirty="0" smtClean="0">
                <a:solidFill>
                  <a:srgbClr val="00B050"/>
                </a:solidFill>
              </a:rPr>
              <a:t>:</a:t>
            </a:r>
          </a:p>
          <a:p>
            <a:r>
              <a:rPr lang="ru-RU" sz="800" b="1" dirty="0">
                <a:solidFill>
                  <a:srgbClr val="00B050"/>
                </a:solidFill>
              </a:rPr>
              <a:t/>
            </a:r>
            <a:br>
              <a:rPr lang="ru-RU" sz="800" b="1" dirty="0">
                <a:solidFill>
                  <a:srgbClr val="00B050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1. </a:t>
            </a:r>
            <a:r>
              <a:rPr lang="ru-RU" dirty="0" smtClean="0"/>
              <a:t>Развитие </a:t>
            </a:r>
            <a:r>
              <a:rPr lang="ru-RU" dirty="0"/>
              <a:t>профессионального образования Приморского края;</a:t>
            </a:r>
            <a:br>
              <a:rPr lang="ru-RU" dirty="0"/>
            </a:br>
            <a:r>
              <a:rPr lang="ru-RU" b="1" dirty="0" smtClean="0">
                <a:solidFill>
                  <a:schemeClr val="accent1"/>
                </a:solidFill>
              </a:rPr>
              <a:t>2. </a:t>
            </a:r>
            <a:r>
              <a:rPr lang="ru-RU" dirty="0" smtClean="0">
                <a:cs typeface="Times New Roman" panose="02020603050405020304" pitchFamily="18" charset="0"/>
              </a:rPr>
              <a:t>Приморье </a:t>
            </a:r>
            <a:r>
              <a:rPr lang="ru-RU" dirty="0">
                <a:cs typeface="Times New Roman" panose="02020603050405020304" pitchFamily="18" charset="0"/>
              </a:rPr>
              <a:t>без наркотиков;</a:t>
            </a:r>
            <a:br>
              <a:rPr lang="ru-RU" dirty="0"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1"/>
                </a:solidFill>
                <a:cs typeface="Times New Roman" panose="02020603050405020304" pitchFamily="18" charset="0"/>
              </a:rPr>
              <a:t>3. </a:t>
            </a:r>
            <a:r>
              <a:rPr lang="ru-RU" dirty="0" smtClean="0">
                <a:cs typeface="Times New Roman" panose="02020603050405020304" pitchFamily="18" charset="0"/>
              </a:rPr>
              <a:t>Развитие </a:t>
            </a:r>
            <a:r>
              <a:rPr lang="ru-RU" dirty="0">
                <a:cs typeface="Times New Roman" panose="02020603050405020304" pitchFamily="18" charset="0"/>
              </a:rPr>
              <a:t>физической культуры и спорта в Приморском крае;</a:t>
            </a:r>
            <a:br>
              <a:rPr lang="ru-RU" dirty="0"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1"/>
                </a:solidFill>
                <a:cs typeface="Times New Roman" panose="02020603050405020304" pitchFamily="18" charset="0"/>
              </a:rPr>
              <a:t>4.</a:t>
            </a:r>
            <a:r>
              <a:rPr lang="ru-RU" dirty="0" smtClean="0">
                <a:cs typeface="Times New Roman" panose="02020603050405020304" pitchFamily="18" charset="0"/>
              </a:rPr>
              <a:t> Допризывная </a:t>
            </a:r>
            <a:r>
              <a:rPr lang="ru-RU" dirty="0">
                <a:cs typeface="Times New Roman" panose="02020603050405020304" pitchFamily="18" charset="0"/>
              </a:rPr>
              <a:t>подготовка молодежи в Приморском крае ;</a:t>
            </a:r>
            <a:br>
              <a:rPr lang="ru-RU" dirty="0"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1"/>
                </a:solidFill>
                <a:cs typeface="Times New Roman" panose="02020603050405020304" pitchFamily="18" charset="0"/>
              </a:rPr>
              <a:t>5. </a:t>
            </a:r>
            <a:r>
              <a:rPr lang="ru-RU" dirty="0" smtClean="0">
                <a:cs typeface="Times New Roman" panose="02020603050405020304" pitchFamily="18" charset="0"/>
              </a:rPr>
              <a:t>Развитие </a:t>
            </a:r>
            <a:r>
              <a:rPr lang="ru-RU" dirty="0">
                <a:cs typeface="Times New Roman" panose="02020603050405020304" pitchFamily="18" charset="0"/>
              </a:rPr>
              <a:t>системы отдыха, оздоровления и занятости детей и подростков Приморского края;</a:t>
            </a:r>
            <a:br>
              <a:rPr lang="ru-RU" dirty="0"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1"/>
                </a:solidFill>
                <a:cs typeface="Times New Roman" panose="02020603050405020304" pitchFamily="18" charset="0"/>
              </a:rPr>
              <a:t>6. </a:t>
            </a:r>
            <a:r>
              <a:rPr lang="ru-RU" dirty="0" smtClean="0"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cs typeface="Times New Roman" panose="02020603050405020304" pitchFamily="18" charset="0"/>
              </a:rPr>
              <a:t>жильем молодых семей Приморского края </a:t>
            </a:r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946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4781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Органы исполнительной власти.   Пример!</a:t>
            </a:r>
            <a:endParaRPr lang="ru-RU" sz="2400" dirty="0"/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284470"/>
              </p:ext>
            </p:extLst>
          </p:nvPr>
        </p:nvGraphicFramePr>
        <p:xfrm>
          <a:off x="822325" y="980729"/>
          <a:ext cx="7543800" cy="4888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217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40609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Органы местного самоуправления.         Пример.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2165836"/>
              </p:ext>
            </p:extLst>
          </p:nvPr>
        </p:nvGraphicFramePr>
        <p:xfrm>
          <a:off x="822325" y="765175"/>
          <a:ext cx="7543800" cy="5103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5404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7899216" cy="65382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Классификация органов местного самоуправления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5038" y="1340768"/>
            <a:ext cx="7543800" cy="4608512"/>
          </a:xfrm>
        </p:spPr>
        <p:txBody>
          <a:bodyPr/>
          <a:lstStyle/>
          <a:p>
            <a:r>
              <a:rPr lang="ru-RU" dirty="0" smtClean="0">
                <a:latin typeface="+mn-lt"/>
              </a:rPr>
              <a:t>основания </a:t>
            </a:r>
            <a:r>
              <a:rPr lang="ru-RU" dirty="0">
                <a:latin typeface="+mn-lt"/>
              </a:rPr>
              <a:t>для классификации </a:t>
            </a:r>
            <a:r>
              <a:rPr lang="ru-RU" dirty="0" smtClean="0">
                <a:latin typeface="+mn-lt"/>
              </a:rPr>
              <a:t>органов Местного самоуправления: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+mn-lt"/>
              </a:rPr>
              <a:t>по </a:t>
            </a:r>
            <a:r>
              <a:rPr lang="ru-RU" dirty="0">
                <a:latin typeface="+mn-lt"/>
              </a:rPr>
              <a:t>способу образования; </a:t>
            </a:r>
            <a:endParaRPr lang="ru-RU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+mn-lt"/>
              </a:rPr>
              <a:t>по </a:t>
            </a:r>
            <a:r>
              <a:rPr lang="ru-RU" dirty="0">
                <a:latin typeface="+mn-lt"/>
              </a:rPr>
              <a:t>назначению (степени специализации); </a:t>
            </a:r>
            <a:endParaRPr lang="ru-RU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+mn-lt"/>
              </a:rPr>
              <a:t>по </a:t>
            </a:r>
            <a:r>
              <a:rPr lang="ru-RU" dirty="0">
                <a:latin typeface="+mn-lt"/>
              </a:rPr>
              <a:t>предметам ведения; </a:t>
            </a:r>
            <a:endParaRPr lang="ru-RU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+mn-lt"/>
              </a:rPr>
              <a:t>по </a:t>
            </a:r>
            <a:r>
              <a:rPr lang="ru-RU" dirty="0">
                <a:latin typeface="+mn-lt"/>
              </a:rPr>
              <a:t>способу принятия решений; </a:t>
            </a:r>
            <a:endParaRPr lang="ru-RU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+mn-lt"/>
              </a:rPr>
              <a:t>по </a:t>
            </a:r>
            <a:r>
              <a:rPr lang="ru-RU" dirty="0">
                <a:latin typeface="+mn-lt"/>
              </a:rPr>
              <a:t>типу исполняемых функций.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1572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-171400"/>
            <a:ext cx="7543800" cy="2664296"/>
          </a:xfrm>
        </p:spPr>
        <p:txBody>
          <a:bodyPr>
            <a:normAutofit/>
          </a:bodyPr>
          <a:lstStyle/>
          <a:p>
            <a:r>
              <a:rPr lang="ru-RU" sz="2100" dirty="0" smtClean="0">
                <a:solidFill>
                  <a:schemeClr val="accent1"/>
                </a:solidFill>
                <a:latin typeface="+mn-lt"/>
              </a:rPr>
              <a:t>По способу образования:</a:t>
            </a:r>
            <a:br>
              <a:rPr lang="ru-RU" sz="2100" dirty="0" smtClean="0">
                <a:solidFill>
                  <a:schemeClr val="accent1"/>
                </a:solidFill>
                <a:latin typeface="+mn-lt"/>
              </a:rPr>
            </a:br>
            <a:r>
              <a:rPr lang="ru-RU" sz="2100" dirty="0" smtClean="0">
                <a:latin typeface="+mn-lt"/>
              </a:rPr>
              <a:t>выборные</a:t>
            </a:r>
            <a:br>
              <a:rPr lang="ru-RU" sz="2100" dirty="0" smtClean="0">
                <a:latin typeface="+mn-lt"/>
              </a:rPr>
            </a:br>
            <a:r>
              <a:rPr lang="ru-RU" sz="2100" dirty="0" smtClean="0">
                <a:latin typeface="+mn-lt"/>
              </a:rPr>
              <a:t>другие:</a:t>
            </a:r>
            <a:br>
              <a:rPr lang="ru-RU" sz="2100" dirty="0" smtClean="0">
                <a:latin typeface="+mn-lt"/>
              </a:rPr>
            </a:br>
            <a:r>
              <a:rPr lang="ru-RU" sz="2100" dirty="0">
                <a:latin typeface="+mn-lt"/>
              </a:rPr>
              <a:t> </a:t>
            </a:r>
            <a:r>
              <a:rPr lang="ru-RU" sz="2100" dirty="0" smtClean="0">
                <a:latin typeface="+mn-lt"/>
              </a:rPr>
              <a:t>- создаются по мере необходимости:</a:t>
            </a:r>
            <a:br>
              <a:rPr lang="ru-RU" sz="2100" dirty="0" smtClean="0">
                <a:latin typeface="+mn-lt"/>
              </a:rPr>
            </a:br>
            <a:r>
              <a:rPr lang="ru-RU" sz="2100" dirty="0" smtClean="0">
                <a:latin typeface="+mn-lt"/>
              </a:rPr>
              <a:t>- формируемые на добровольной основе с последующим утверждением (комиссии представительного органа);</a:t>
            </a:r>
            <a:br>
              <a:rPr lang="ru-RU" sz="2100" dirty="0" smtClean="0">
                <a:latin typeface="+mn-lt"/>
              </a:rPr>
            </a:br>
            <a:r>
              <a:rPr lang="ru-RU" sz="2100" dirty="0" smtClean="0">
                <a:latin typeface="+mn-lt"/>
              </a:rPr>
              <a:t>на основе назначения (местная администрация);</a:t>
            </a:r>
            <a:br>
              <a:rPr lang="ru-RU" sz="2100" dirty="0" smtClean="0">
                <a:latin typeface="+mn-lt"/>
              </a:rPr>
            </a:br>
            <a:r>
              <a:rPr lang="ru-RU" sz="2100" dirty="0" smtClean="0">
                <a:latin typeface="+mn-lt"/>
              </a:rPr>
              <a:t>на основе кооптации по установленным нормам (комиссии при местной администрации: административная, жилищная…)</a:t>
            </a:r>
            <a:endParaRPr lang="ru-RU" sz="21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5038" y="2492896"/>
            <a:ext cx="8211458" cy="3744416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cap="none" spc="-150" dirty="0" smtClean="0">
                <a:solidFill>
                  <a:schemeClr val="accent1"/>
                </a:solidFill>
                <a:latin typeface="+mn-lt"/>
              </a:rPr>
              <a:t>По назначению: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cap="none" spc="-150" dirty="0" smtClean="0">
                <a:solidFill>
                  <a:schemeClr val="tx1"/>
                </a:solidFill>
                <a:latin typeface="+mn-lt"/>
              </a:rPr>
              <a:t>Общего – (департамент по делам молодежи)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cap="none" spc="-150" dirty="0" smtClean="0">
                <a:solidFill>
                  <a:schemeClr val="tx1"/>
                </a:solidFill>
                <a:latin typeface="+mn-lt"/>
              </a:rPr>
              <a:t>Специфического – отраслевые органы (отдел здравоохранения )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lang="ru-RU" cap="none" spc="-150" dirty="0" smtClean="0">
              <a:solidFill>
                <a:schemeClr val="accent1"/>
              </a:solidFill>
              <a:latin typeface="+mn-lt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cap="none" spc="-150" dirty="0" smtClean="0">
                <a:solidFill>
                  <a:schemeClr val="accent1"/>
                </a:solidFill>
                <a:latin typeface="+mn-lt"/>
              </a:rPr>
              <a:t>По предметам введения – </a:t>
            </a:r>
            <a:r>
              <a:rPr lang="ru-RU" cap="none" spc="-150" dirty="0" smtClean="0">
                <a:solidFill>
                  <a:schemeClr val="tx1"/>
                </a:solidFill>
                <a:latin typeface="+mn-lt"/>
              </a:rPr>
              <a:t>местное самоуправление решает вопросы местного значения и исполняют отдельные государственные полномочия.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cap="none" spc="-150" dirty="0" smtClean="0">
                <a:solidFill>
                  <a:schemeClr val="accent1"/>
                </a:solidFill>
                <a:latin typeface="+mn-lt"/>
              </a:rPr>
              <a:t>По способу принятия решений: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cap="none" spc="-150" dirty="0" smtClean="0">
                <a:solidFill>
                  <a:schemeClr val="tx1"/>
                </a:solidFill>
                <a:latin typeface="+mn-lt"/>
              </a:rPr>
              <a:t>Коллегиальные (представительный орган местного самоуправления)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cap="none" spc="-150" dirty="0" smtClean="0">
                <a:solidFill>
                  <a:schemeClr val="tx1"/>
                </a:solidFill>
                <a:latin typeface="+mn-lt"/>
              </a:rPr>
              <a:t>Единолично (мер города, отдел образования)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cap="none" spc="-150" dirty="0" smtClean="0">
                <a:solidFill>
                  <a:schemeClr val="accent1"/>
                </a:solidFill>
                <a:latin typeface="+mn-lt"/>
              </a:rPr>
              <a:t>По типу исполняемых функций: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cap="none" spc="-150" dirty="0" smtClean="0">
                <a:solidFill>
                  <a:schemeClr val="tx1"/>
                </a:solidFill>
                <a:latin typeface="+mn-lt"/>
              </a:rPr>
              <a:t>Представительные органы (комиссии по направлением деятельности, фракции, территориальные группы депутатов)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cap="none" spc="-150" dirty="0" smtClean="0">
                <a:solidFill>
                  <a:schemeClr val="accent1"/>
                </a:solidFill>
                <a:latin typeface="+mn-lt"/>
              </a:rPr>
              <a:t>Исполнительные органы (администрация города Владивостока)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lang="ru-RU" cap="none" spc="-15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6174331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897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43800" cy="57606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Пример!</a:t>
            </a:r>
            <a:r>
              <a:rPr lang="ru-RU" dirty="0"/>
              <a:t/>
            </a:r>
            <a:br>
              <a:rPr lang="ru-RU" dirty="0"/>
            </a:br>
            <a:r>
              <a:rPr lang="ru-RU" sz="3600" dirty="0" smtClean="0">
                <a:solidFill>
                  <a:schemeClr val="accent1"/>
                </a:solidFill>
                <a:latin typeface="+mn-lt"/>
              </a:rPr>
              <a:t>Представительный </a:t>
            </a:r>
            <a:r>
              <a:rPr lang="ru-RU" sz="3600" dirty="0">
                <a:solidFill>
                  <a:schemeClr val="accent1"/>
                </a:solidFill>
                <a:latin typeface="+mn-lt"/>
              </a:rPr>
              <a:t>орган </a:t>
            </a:r>
            <a:r>
              <a:rPr lang="ru-RU" sz="3600" dirty="0">
                <a:solidFill>
                  <a:schemeClr val="tx1"/>
                </a:solidFill>
                <a:latin typeface="+mn-lt"/>
              </a:rPr>
              <a:t>в системе органов </a:t>
            </a:r>
            <a:r>
              <a:rPr lang="ru-RU" sz="3600" dirty="0" smtClean="0">
                <a:solidFill>
                  <a:schemeClr val="tx1"/>
                </a:solidFill>
                <a:latin typeface="+mn-lt"/>
              </a:rPr>
              <a:t>местного самоуправления </a:t>
            </a:r>
            <a:r>
              <a:rPr lang="ru-RU" sz="3600" dirty="0">
                <a:solidFill>
                  <a:schemeClr val="tx1"/>
                </a:solidFill>
                <a:latin typeface="+mn-lt"/>
              </a:rPr>
              <a:t>определяется следующими характеристиками: </a:t>
            </a:r>
            <a:r>
              <a:rPr lang="ru-RU" sz="36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+mn-lt"/>
              </a:rPr>
            </a:br>
            <a:r>
              <a:rPr lang="ru-RU" sz="3600" dirty="0" smtClean="0">
                <a:solidFill>
                  <a:schemeClr val="accent1"/>
                </a:solidFill>
                <a:latin typeface="+mn-lt"/>
              </a:rPr>
              <a:t>по </a:t>
            </a:r>
            <a:r>
              <a:rPr lang="ru-RU" sz="3600" dirty="0">
                <a:solidFill>
                  <a:schemeClr val="accent1"/>
                </a:solidFill>
                <a:latin typeface="+mn-lt"/>
              </a:rPr>
              <a:t>способу образования </a:t>
            </a:r>
            <a:r>
              <a:rPr lang="ru-RU" sz="3600" dirty="0">
                <a:solidFill>
                  <a:schemeClr val="tx1"/>
                </a:solidFill>
                <a:latin typeface="+mn-lt"/>
              </a:rPr>
              <a:t>— выборный, </a:t>
            </a:r>
            <a:r>
              <a:rPr lang="ru-RU" sz="36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+mn-lt"/>
              </a:rPr>
            </a:br>
            <a:r>
              <a:rPr lang="ru-RU" sz="3600" dirty="0" smtClean="0">
                <a:solidFill>
                  <a:schemeClr val="accent1"/>
                </a:solidFill>
                <a:latin typeface="+mn-lt"/>
              </a:rPr>
              <a:t>по </a:t>
            </a:r>
            <a:r>
              <a:rPr lang="ru-RU" sz="3600" dirty="0">
                <a:solidFill>
                  <a:schemeClr val="accent1"/>
                </a:solidFill>
                <a:latin typeface="+mn-lt"/>
              </a:rPr>
              <a:t>назначению </a:t>
            </a:r>
            <a:r>
              <a:rPr lang="ru-RU" sz="3600" dirty="0">
                <a:solidFill>
                  <a:schemeClr val="tx1"/>
                </a:solidFill>
                <a:latin typeface="+mn-lt"/>
              </a:rPr>
              <a:t>— орган общего назначения, </a:t>
            </a:r>
            <a:r>
              <a:rPr lang="ru-RU" sz="36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+mn-lt"/>
              </a:rPr>
            </a:br>
            <a:r>
              <a:rPr lang="ru-RU" sz="3600" dirty="0" smtClean="0">
                <a:solidFill>
                  <a:schemeClr val="accent1"/>
                </a:solidFill>
                <a:latin typeface="+mn-lt"/>
              </a:rPr>
              <a:t>по </a:t>
            </a:r>
            <a:r>
              <a:rPr lang="ru-RU" sz="3600" dirty="0">
                <a:solidFill>
                  <a:schemeClr val="accent1"/>
                </a:solidFill>
                <a:latin typeface="+mn-lt"/>
              </a:rPr>
              <a:t>предметам ведения </a:t>
            </a:r>
            <a:r>
              <a:rPr lang="ru-RU" sz="3600" dirty="0">
                <a:solidFill>
                  <a:schemeClr val="tx1"/>
                </a:solidFill>
                <a:latin typeface="+mn-lt"/>
              </a:rPr>
              <a:t>— решающий вопросы местного значения</a:t>
            </a:r>
            <a:r>
              <a:rPr lang="ru-RU" sz="3600" dirty="0" smtClean="0">
                <a:solidFill>
                  <a:schemeClr val="tx1"/>
                </a:solidFill>
                <a:latin typeface="+mn-lt"/>
              </a:rPr>
              <a:t>,</a:t>
            </a:r>
            <a:br>
              <a:rPr lang="ru-RU" sz="3600" dirty="0" smtClean="0">
                <a:solidFill>
                  <a:schemeClr val="tx1"/>
                </a:solidFill>
                <a:latin typeface="+mn-lt"/>
              </a:rPr>
            </a:br>
            <a:r>
              <a:rPr lang="ru-RU" sz="36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3600" dirty="0">
                <a:solidFill>
                  <a:schemeClr val="accent1"/>
                </a:solidFill>
                <a:latin typeface="+mn-lt"/>
              </a:rPr>
              <a:t>по способу принятия решений </a:t>
            </a:r>
            <a:r>
              <a:rPr lang="ru-RU" sz="3600" dirty="0">
                <a:solidFill>
                  <a:schemeClr val="tx1"/>
                </a:solidFill>
                <a:latin typeface="+mn-lt"/>
              </a:rPr>
              <a:t>— коллегиальный, </a:t>
            </a:r>
            <a:r>
              <a:rPr lang="ru-RU" sz="36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+mn-lt"/>
              </a:rPr>
            </a:br>
            <a:r>
              <a:rPr lang="ru-RU" sz="3600" dirty="0" smtClean="0">
                <a:solidFill>
                  <a:schemeClr val="accent1"/>
                </a:solidFill>
                <a:latin typeface="+mn-lt"/>
              </a:rPr>
              <a:t>по </a:t>
            </a:r>
            <a:r>
              <a:rPr lang="ru-RU" sz="3600" dirty="0">
                <a:solidFill>
                  <a:schemeClr val="accent1"/>
                </a:solidFill>
                <a:latin typeface="+mn-lt"/>
              </a:rPr>
              <a:t>типу исполняемых функций </a:t>
            </a:r>
            <a:r>
              <a:rPr lang="ru-RU" sz="3600" dirty="0">
                <a:solidFill>
                  <a:schemeClr val="tx1"/>
                </a:solidFill>
                <a:latin typeface="+mn-lt"/>
              </a:rPr>
              <a:t>— представительный.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600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7543800" cy="797840"/>
          </a:xfrm>
        </p:spPr>
        <p:txBody>
          <a:bodyPr>
            <a:normAutofit/>
          </a:bodyPr>
          <a:lstStyle/>
          <a:p>
            <a:r>
              <a:rPr lang="ru-RU" sz="2400" dirty="0"/>
              <a:t>Основные направления реализации молодежной политики на муниципальном уровне.</a:t>
            </a:r>
            <a:endParaRPr lang="ru-RU" sz="24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86480"/>
            <a:ext cx="8424936" cy="5034808"/>
          </a:xfrm>
        </p:spPr>
        <p:txBody>
          <a:bodyPr>
            <a:noAutofit/>
          </a:bodyPr>
          <a:lstStyle/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400" b="1" i="1" dirty="0">
                <a:solidFill>
                  <a:schemeClr val="tx1"/>
                </a:solidFill>
              </a:rPr>
              <a:t>Профилактика молодежного экстремизма</a:t>
            </a:r>
            <a:endParaRPr lang="ru-RU" sz="1400" b="1" spc="-1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400" spc="-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</a:t>
            </a:r>
            <a:r>
              <a:rPr lang="ru-RU" sz="1400" spc="-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основных и </a:t>
            </a:r>
            <a:r>
              <a:rPr lang="ru-RU" sz="1400" b="1" spc="-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важнейших направлений противодействия экстремизму</a:t>
            </a:r>
            <a:r>
              <a:rPr lang="ru-RU" sz="1400" spc="-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Российской Федерации является его</a:t>
            </a:r>
            <a:r>
              <a:rPr lang="ru-RU" sz="14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spc="-15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</a:t>
            </a:r>
            <a:r>
              <a:rPr lang="ru-RU" sz="14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spc="-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т.е. предупредительная работа по противодействию экстремистским проявлениям. В соответствии </a:t>
            </a:r>
            <a:r>
              <a:rPr lang="ru-RU" sz="1400" spc="-15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ст. 3 Федерального закона от 25 июля 2002 г. № 114 –ФЗ «О противодействии экстремистской деятельности» основными направлениями </a:t>
            </a:r>
            <a:r>
              <a:rPr lang="ru-RU" sz="1400" spc="-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противодействия этой деятельности являются: </a:t>
            </a: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400" spc="-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принятие профилактических мер, направленных на предупреждение экстремистской деятельности; </a:t>
            </a: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400" spc="-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выявление, предупреждение и пресечение экстремистской деятельности общественных и религиозных объединений, иных организаций, физических лиц.</a:t>
            </a: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400" b="1" i="1" spc="-15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преступлениями экстремистской направленности </a:t>
            </a:r>
            <a:r>
              <a:rPr lang="ru-RU" sz="1400" spc="-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понимаются преступления, совершенные по мотивам политической, идеологической, расовой, национальной или религиозной ненависти или вражды либо по мотивам ненависти или вражды в отношении какой-либо социальной группы. (Статья 282.1 Уголовного Кодекса РФ). Уголовная ответственность за данные преступления возникает с 16 лет. К преступлениям экстремистской направленности относятся</a:t>
            </a:r>
            <a:r>
              <a:rPr lang="ru-RU" sz="14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i="1" spc="-15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призывы к осуществлению экстремистской деятельности; возбуждение ненависти или вражды, а равно унижение человеческого достоинства, организация экстремистского сообщества</a:t>
            </a:r>
            <a:r>
              <a:rPr lang="ru-RU" sz="1400" spc="-15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>
              <a:lnSpc>
                <a:spcPct val="120000"/>
              </a:lnSpc>
              <a:spcBef>
                <a:spcPts val="0"/>
              </a:spcBef>
            </a:pPr>
            <a:r>
              <a:rPr lang="ru-RU" sz="1400" spc="-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уголовной ответственности зависит от степени тяжести преступления – штраф от ста тысяч рублей до лишения свободы (от шести месяцев до пожизненного заключения</a:t>
            </a:r>
            <a:r>
              <a:rPr lang="ru-RU" sz="14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79903" y="598522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983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5038" y="188640"/>
            <a:ext cx="7543800" cy="432048"/>
          </a:xfrm>
        </p:spPr>
        <p:txBody>
          <a:bodyPr>
            <a:normAutofit/>
          </a:bodyPr>
          <a:lstStyle/>
          <a:p>
            <a:r>
              <a:rPr lang="ru-RU" sz="2400" i="1" dirty="0"/>
              <a:t>Профилактика молодежного экстремизма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496944" cy="5112568"/>
          </a:xfrm>
        </p:spPr>
        <p:txBody>
          <a:bodyPr>
            <a:normAutofit/>
          </a:bodyPr>
          <a:lstStyle/>
          <a:p>
            <a:pPr indent="360000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Профилактическую деятельность по предотвращению появления экстремистских настроений можно классифицировать на два типа:</a:t>
            </a:r>
          </a:p>
          <a:p>
            <a:pPr lvl="0" indent="360000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работа с подростками и молодежью, у которых еще не появились экстремистские наклонности;</a:t>
            </a:r>
          </a:p>
          <a:p>
            <a:pPr lvl="0" indent="360000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работа с подростками и молодежью, у которых уже сформировалось экстремистское мировоззрение.</a:t>
            </a:r>
          </a:p>
          <a:p>
            <a:pPr indent="360000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Существует пять основных </a:t>
            </a:r>
            <a:r>
              <a:rPr lang="ru-RU" sz="18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психопрофилактических подходов к предупреждению проявлений экстремизма</a:t>
            </a:r>
            <a:r>
              <a:rPr lang="ru-RU" sz="1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indent="360000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Подход, основанный на распространении информации об экстремизме и организациях экстремистского толка;</a:t>
            </a:r>
          </a:p>
          <a:p>
            <a:pPr lvl="0" indent="360000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Подход, основанный на аффективном обучении;</a:t>
            </a:r>
          </a:p>
          <a:p>
            <a:pPr lvl="0" indent="360000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Подход, основанный на влиянии социальных факторов;</a:t>
            </a:r>
          </a:p>
          <a:p>
            <a:pPr indent="360000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Подход, основанный на формировании жизненных навыков;</a:t>
            </a:r>
          </a:p>
          <a:p>
            <a:pPr lvl="0" indent="360000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Подход, основанный на развитии деятельности, альтернативной 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экстремистской</a:t>
            </a:r>
            <a:endParaRPr lang="ru-RU" sz="18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86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543800" cy="509808"/>
          </a:xfrm>
        </p:spPr>
        <p:txBody>
          <a:bodyPr>
            <a:normAutofit/>
          </a:bodyPr>
          <a:lstStyle/>
          <a:p>
            <a:r>
              <a:rPr lang="ru-RU" sz="2400" i="1" dirty="0"/>
              <a:t>Профилактика молодежного экстремизма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980727"/>
            <a:ext cx="8568952" cy="5306119"/>
          </a:xfrm>
        </p:spPr>
        <p:txBody>
          <a:bodyPr>
            <a:normAutofit fontScale="92500" lnSpcReduction="10000"/>
          </a:bodyPr>
          <a:lstStyle/>
          <a:p>
            <a:pPr indent="360000">
              <a:spcBef>
                <a:spcPts val="0"/>
              </a:spcBef>
            </a:pPr>
            <a:r>
              <a:rPr lang="ru-RU" sz="2000" i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А. </a:t>
            </a:r>
            <a:r>
              <a:rPr lang="ru-RU" sz="2000" i="1" dirty="0" err="1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Кромин</a:t>
            </a:r>
            <a:r>
              <a:rPr lang="ru-RU" sz="2000" i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 выделяет четыре варианта </a:t>
            </a:r>
            <a:r>
              <a:rPr lang="ru-RU" sz="2000" i="1" dirty="0" smtClean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программ, 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основанных 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на деятельности, альтернативной экстремистской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:</a:t>
            </a:r>
          </a:p>
          <a:p>
            <a:pPr indent="360000">
              <a:spcBef>
                <a:spcPts val="0"/>
              </a:spcBef>
            </a:pPr>
            <a:endParaRPr lang="ru-RU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lvl="0" indent="36000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Предложение специфической активности (например, путешествия с приключениями), которое вызывает волнение и предполагает преодоление различных препятствий.</a:t>
            </a:r>
          </a:p>
          <a:p>
            <a:pPr lvl="0" indent="36000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Комбинация возможности удовлетворения специфических для подростков потребностей (например, потребности в самореализации) со специфической активностью (например, занятия творчеством или спортом).</a:t>
            </a:r>
          </a:p>
          <a:p>
            <a:pPr lvl="0" indent="36000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Поощрение участия подростков во всех видах специфической активности (разнообразные хобби, клубы и т. д.).</a:t>
            </a:r>
          </a:p>
          <a:p>
            <a:pPr lvl="0" indent="36000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Создание групп молодых людей, заботящихся об активном выборе своей жизненной позиции. Результаты этих программ не свидетельствуют о явных успехах или неудачах, однако они особенно эффективны в группах высокого риска отклоняющегося поведения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357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96944" cy="404664"/>
          </a:xfrm>
        </p:spPr>
        <p:txBody>
          <a:bodyPr>
            <a:noAutofit/>
          </a:bodyPr>
          <a:lstStyle/>
          <a:p>
            <a:r>
              <a:rPr lang="ru-RU" sz="2800" i="1" dirty="0"/>
              <a:t>Профилактика правонарушений в молодежной среде.</a:t>
            </a:r>
            <a:endParaRPr lang="ru-RU" sz="28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8496944" cy="5688632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не допускать конфликтных семейных ситуаций на глазах у ребенка, т.к. они действуют на него резко отрицательно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толерантными по отношению к своим детям и их начинаниям.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ставить детей на второе место после карьеры.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воспитывать своих детей. Прививать правильные жизненные ориентиры, убеждения, ценности – все это является первичной задачей семьи. Формировать чувство ответственности и долга.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стоит обращать внимание на поведение детей в раннем возрасте и стараться пресечь любые проявления жестокости со стороны ребенка по отношению к животным, младшим или старшим братьям и сестрам, а также к своим ровесникам.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стараться как можно лучше знать с кем общается их ребенок (в разумных пределах), т.к. дружеское общение со сверстниками - одна из главных психологических потребностей в подростковом и юношеском возрасте и то, чего не хватает ребенку дома, он стремится перенять именно от своих друзей.</a:t>
            </a:r>
          </a:p>
          <a:p>
            <a:endParaRPr lang="ru-RU" sz="2000" dirty="0"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40545" y="5851751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240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2108" y="90389"/>
            <a:ext cx="7543800" cy="437800"/>
          </a:xfrm>
        </p:spPr>
        <p:txBody>
          <a:bodyPr>
            <a:normAutofit/>
          </a:bodyPr>
          <a:lstStyle/>
          <a:p>
            <a:r>
              <a:rPr lang="ru-RU" sz="2400" i="1" dirty="0"/>
              <a:t>Профилактика наркозависимости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54432"/>
            <a:ext cx="8640960" cy="5898904"/>
          </a:xfrm>
        </p:spPr>
        <p:txBody>
          <a:bodyPr>
            <a:normAutofit fontScale="85000" lnSpcReduction="20000"/>
          </a:bodyPr>
          <a:lstStyle/>
          <a:p>
            <a:r>
              <a:rPr lang="ru-RU" sz="2000" b="1" dirty="0" smtClean="0"/>
              <a:t>Формы </a:t>
            </a:r>
            <a:r>
              <a:rPr lang="ru-RU" sz="2000" b="1" dirty="0"/>
              <a:t>и методы профилактики </a:t>
            </a:r>
            <a:r>
              <a:rPr lang="ru-RU" sz="2000" b="1" dirty="0" smtClean="0"/>
              <a:t>наркомании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2"/>
              </a:rPr>
              <a:t>Спорт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против наркотиков</a:t>
            </a:r>
            <a:endParaRPr lang="ru-RU" sz="20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hlinkClick r:id="rId3"/>
              </a:rPr>
              <a:t>День здоровья «Спорт против наркотиков»</a:t>
            </a:r>
            <a:endParaRPr lang="ru-RU" sz="20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hlinkClick r:id="rId4"/>
              </a:rPr>
              <a:t>Выступление агитбригады «Мы против наркотиков»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b="1" dirty="0" smtClean="0"/>
              <a:t>Сценарии </a:t>
            </a:r>
            <a:r>
              <a:rPr lang="ru-RU" sz="2000" b="1" dirty="0"/>
              <a:t>массовых антинаркотических мероприятий</a:t>
            </a:r>
            <a:r>
              <a:rPr lang="ru-RU" sz="2000" b="1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hlinkClick r:id="rId5"/>
              </a:rPr>
              <a:t>Акция </a:t>
            </a:r>
            <a:r>
              <a:rPr lang="ru-RU" sz="2000" dirty="0">
                <a:hlinkClick r:id="rId5"/>
              </a:rPr>
              <a:t>«Мы против наркомании, СПИДа, алкоголизма»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hlinkClick r:id="rId6"/>
              </a:rPr>
              <a:t>Акция: «Молодежь против наркотиков»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hlinkClick r:id="rId7"/>
              </a:rPr>
              <a:t>«Даётся жизнь один лишь раз»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hlinkClick r:id="rId8"/>
              </a:rPr>
              <a:t>Агитационный пробег «Молодежь против наркотиков»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hlinkClick r:id="rId9"/>
              </a:rPr>
              <a:t>Сценарий школьного вечера – «Мы против наркотиков»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hlinkClick r:id="rId10"/>
              </a:rPr>
              <a:t>Сценарий антинаркотического конкурса «Мы вместе» — нет наркотикам!</a:t>
            </a:r>
            <a:r>
              <a:rPr lang="ru-RU" sz="2000" dirty="0"/>
              <a:t> </a:t>
            </a:r>
          </a:p>
          <a:p>
            <a:r>
              <a:rPr lang="ru-RU" sz="2000" b="1" dirty="0"/>
              <a:t>Классные часы и внеклассные мероприятия для школьников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hlinkClick r:id="rId11"/>
              </a:rPr>
              <a:t>Классный час о наркотиках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hlinkClick r:id="rId12"/>
              </a:rPr>
              <a:t>Сценарий классного часа «Суд над наркоманией» в лицее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hlinkClick r:id="rId13"/>
              </a:rPr>
              <a:t>Урок пресс-конференция «Наркомания – чума ХХI века»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hlinkClick r:id="rId14"/>
              </a:rPr>
              <a:t>"Как жить сегодня, чтобы иметь шансы увидеть завтра"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69992" y="587727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228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cb76e1a36a5e99c2d58ad53d31e52bd2f8aa816"/>
</p:tagLst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183</TotalTime>
  <Words>1258</Words>
  <Application>Microsoft Office PowerPoint</Application>
  <PresentationFormat>Экран (4:3)</PresentationFormat>
  <Paragraphs>143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Ретро</vt:lpstr>
      <vt:lpstr>Лекция 6   Нормативно-правовое регулирование реализации молодежной политики на местном уровне. </vt:lpstr>
      <vt:lpstr>План лекции:</vt:lpstr>
      <vt:lpstr>Нормативные акты органов МСУ</vt:lpstr>
      <vt:lpstr>Локальные нормы</vt:lpstr>
      <vt:lpstr>Нормы международного права о молодежи</vt:lpstr>
      <vt:lpstr>         В соответствии с Европейской Хартией участия молодежи в жизни общины и региона (1992, 2003) в муниципальном образовании должны действовать:    - местный орган по делам молодежи;   - полномочный представитель молодежи в муниципальном образовании (возможно, имеющий статус советника главы муниципального образования по вопросам молодежной политики);   - молодежный совет (парламент) при представительном органе муниципального образования (желательно с правом вето)  - консультативный совет по молодежной политике при главе местной администрации.  </vt:lpstr>
      <vt:lpstr>Пример! Департамент по делам молодежи Приморского края</vt:lpstr>
      <vt:lpstr>4. Законы Приморского края:    - О молодежной политики в Приморском крае;    - О патриотическом воспитании в Приморском крае. 5. Нормативно-правовые акты Администрации Приморского края: - О переименовании управления по делам молодежи Приморского края и об утверждении положения о департаменте по делам молодежи Приморского края; - Об утверждении государственной программы Приморского края «Развитие образования Приморского края» на 2013-2030 года.</vt:lpstr>
      <vt:lpstr>Нормативно-правовые акты Департамента по делам молодежи</vt:lpstr>
      <vt:lpstr>Программный метод в решении проблем молодежи.</vt:lpstr>
      <vt:lpstr>Пример!</vt:lpstr>
      <vt:lpstr>Органы исполнительной власти.   Пример!</vt:lpstr>
      <vt:lpstr>Органы местного самоуправления.         Пример.</vt:lpstr>
      <vt:lpstr>Классификация органов местного самоуправления</vt:lpstr>
      <vt:lpstr>По способу образования: выборные другие:  - создаются по мере необходимости: - формируемые на добровольной основе с последующим утверждением (комиссии представительного органа); на основе назначения (местная администрация); на основе кооптации по установленным нормам (комиссии при местной администрации: административная, жилищная…)</vt:lpstr>
      <vt:lpstr>Пример! Представительный орган в системе органов местного самоуправления определяется следующими характеристиками:  по способу образования — выборный,  по назначению — орган общего назначения,  по предметам ведения — решающий вопросы местного значения,  по способу принятия решений — коллегиальный,  по типу исполняемых функций — представительный.</vt:lpstr>
      <vt:lpstr>Основные направления реализации молодежной политики на муниципальном уровне.</vt:lpstr>
      <vt:lpstr>Профилактика молодежного экстремизма</vt:lpstr>
      <vt:lpstr>Профилактика молодежного экстремизма</vt:lpstr>
      <vt:lpstr>Профилактика правонарушений в молодежной среде.</vt:lpstr>
      <vt:lpstr>Профилактика наркозависимости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Кошевая</dc:creator>
  <cp:lastModifiedBy>АндрейК74</cp:lastModifiedBy>
  <cp:revision>53</cp:revision>
  <dcterms:created xsi:type="dcterms:W3CDTF">2018-05-21T00:51:56Z</dcterms:created>
  <dcterms:modified xsi:type="dcterms:W3CDTF">2018-06-06T02:56:02Z</dcterms:modified>
</cp:coreProperties>
</file>