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BDC"/>
    <a:srgbClr val="ABAFD1"/>
    <a:srgbClr val="B8C3FA"/>
    <a:srgbClr val="CFC6E8"/>
    <a:srgbClr val="A9C5FD"/>
    <a:srgbClr val="392B77"/>
    <a:srgbClr val="03C0ED"/>
    <a:srgbClr val="0C98EE"/>
    <a:srgbClr val="2CA8F4"/>
    <a:srgbClr val="39A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8A7CCA-CE6B-4DE1-9FB4-5120FACD669C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2807FC-3BA1-47B8-877A-AED6F1AD649B}">
      <dgm:prSet/>
      <dgm:spPr/>
      <dgm:t>
        <a:bodyPr/>
        <a:lstStyle/>
        <a:p>
          <a:pPr rtl="0"/>
          <a:r>
            <a:rPr lang="ru-RU" dirty="0" smtClean="0"/>
            <a:t>сведение к минимуму рисков в ходе дальнейшей интеграции нашей страны в мировую экономику, </a:t>
          </a:r>
          <a:endParaRPr lang="ru-RU" dirty="0"/>
        </a:p>
      </dgm:t>
    </dgm:pt>
    <dgm:pt modelId="{AB7D3688-D4E5-454A-86C0-3A9B01098A41}" type="parTrans" cxnId="{E67255A8-E4FD-45C5-B240-C5AB185CBDCD}">
      <dgm:prSet/>
      <dgm:spPr/>
      <dgm:t>
        <a:bodyPr/>
        <a:lstStyle/>
        <a:p>
          <a:endParaRPr lang="ru-RU"/>
        </a:p>
      </dgm:t>
    </dgm:pt>
    <dgm:pt modelId="{677C51CD-0250-4E73-8F9F-DCF079A0B1D4}" type="sibTrans" cxnId="{E67255A8-E4FD-45C5-B240-C5AB185CBDCD}">
      <dgm:prSet/>
      <dgm:spPr/>
      <dgm:t>
        <a:bodyPr/>
        <a:lstStyle/>
        <a:p>
          <a:endParaRPr lang="ru-RU"/>
        </a:p>
      </dgm:t>
    </dgm:pt>
    <dgm:pt modelId="{ABB2C62D-B9D0-4877-8C10-019046F3E686}">
      <dgm:prSet/>
      <dgm:spPr/>
      <dgm:t>
        <a:bodyPr/>
        <a:lstStyle/>
        <a:p>
          <a:pPr rtl="0"/>
          <a:r>
            <a:rPr lang="ru-RU" dirty="0" smtClean="0"/>
            <a:t>обеспечение экономической безопасности России, </a:t>
          </a:r>
          <a:endParaRPr lang="ru-RU" dirty="0"/>
        </a:p>
      </dgm:t>
    </dgm:pt>
    <dgm:pt modelId="{0CB66B85-1FFD-4DD9-A0C0-23DF4C77FAE9}" type="parTrans" cxnId="{7A1B7DC7-9EE8-43A6-8771-E84130802AFB}">
      <dgm:prSet/>
      <dgm:spPr/>
      <dgm:t>
        <a:bodyPr/>
        <a:lstStyle/>
        <a:p>
          <a:endParaRPr lang="ru-RU"/>
        </a:p>
      </dgm:t>
    </dgm:pt>
    <dgm:pt modelId="{DA2E58B2-1A79-4CD6-ABB4-2426263AA9A9}" type="sibTrans" cxnId="{7A1B7DC7-9EE8-43A6-8771-E84130802AFB}">
      <dgm:prSet/>
      <dgm:spPr/>
      <dgm:t>
        <a:bodyPr/>
        <a:lstStyle/>
        <a:p>
          <a:endParaRPr lang="ru-RU"/>
        </a:p>
      </dgm:t>
    </dgm:pt>
    <dgm:pt modelId="{B0B91EBB-15FB-4656-860B-F7B3ABDA95C9}">
      <dgm:prSet/>
      <dgm:spPr/>
      <dgm:t>
        <a:bodyPr/>
        <a:lstStyle/>
        <a:p>
          <a:pPr rtl="0"/>
          <a:r>
            <a:rPr lang="ru-RU" dirty="0" smtClean="0"/>
            <a:t>содействие диверсификации российской экономики, </a:t>
          </a:r>
          <a:endParaRPr lang="ru-RU" dirty="0"/>
        </a:p>
      </dgm:t>
    </dgm:pt>
    <dgm:pt modelId="{4273F6F1-3B78-4D65-81E1-2965F23A6584}" type="parTrans" cxnId="{82526723-470B-424D-A5B9-CAEDBB873155}">
      <dgm:prSet/>
      <dgm:spPr/>
      <dgm:t>
        <a:bodyPr/>
        <a:lstStyle/>
        <a:p>
          <a:endParaRPr lang="ru-RU"/>
        </a:p>
      </dgm:t>
    </dgm:pt>
    <dgm:pt modelId="{DC3E5814-54BB-4670-9E58-BFAFAD909644}" type="sibTrans" cxnId="{82526723-470B-424D-A5B9-CAEDBB873155}">
      <dgm:prSet/>
      <dgm:spPr/>
      <dgm:t>
        <a:bodyPr/>
        <a:lstStyle/>
        <a:p>
          <a:endParaRPr lang="ru-RU"/>
        </a:p>
      </dgm:t>
    </dgm:pt>
    <dgm:pt modelId="{EF24D243-2BEE-416F-99D2-BDD807F7658B}">
      <dgm:prSet/>
      <dgm:spPr/>
      <dgm:t>
        <a:bodyPr/>
        <a:lstStyle/>
        <a:p>
          <a:pPr rtl="0"/>
          <a:r>
            <a:rPr lang="ru-RU" dirty="0" smtClean="0"/>
            <a:t>переводу ее на высокотехнологичные и инновационные рельсы развития. </a:t>
          </a:r>
          <a:endParaRPr lang="ru-RU" dirty="0"/>
        </a:p>
      </dgm:t>
    </dgm:pt>
    <dgm:pt modelId="{83BCDA6F-E165-4107-A0F1-D9043CC88147}" type="parTrans" cxnId="{8C154A7C-AECD-4F73-843E-1332F7FF0BB6}">
      <dgm:prSet/>
      <dgm:spPr/>
      <dgm:t>
        <a:bodyPr/>
        <a:lstStyle/>
        <a:p>
          <a:endParaRPr lang="ru-RU"/>
        </a:p>
      </dgm:t>
    </dgm:pt>
    <dgm:pt modelId="{9FC5A8FC-E432-49AC-8D43-6627FC35A60F}" type="sibTrans" cxnId="{8C154A7C-AECD-4F73-843E-1332F7FF0BB6}">
      <dgm:prSet/>
      <dgm:spPr/>
      <dgm:t>
        <a:bodyPr/>
        <a:lstStyle/>
        <a:p>
          <a:endParaRPr lang="ru-RU"/>
        </a:p>
      </dgm:t>
    </dgm:pt>
    <dgm:pt modelId="{81EAB175-041D-4206-B94D-5F13235635A6}" type="pres">
      <dgm:prSet presAssocID="{A28A7CCA-CE6B-4DE1-9FB4-5120FACD669C}" presName="matrix" presStyleCnt="0">
        <dgm:presLayoutVars>
          <dgm:chMax val="1"/>
          <dgm:dir/>
          <dgm:resizeHandles val="exact"/>
        </dgm:presLayoutVars>
      </dgm:prSet>
      <dgm:spPr/>
    </dgm:pt>
    <dgm:pt modelId="{C0418A27-5DFE-4DA0-9517-02CF453AAA89}" type="pres">
      <dgm:prSet presAssocID="{A28A7CCA-CE6B-4DE1-9FB4-5120FACD669C}" presName="axisShape" presStyleLbl="bgShp" presStyleIdx="0" presStyleCnt="1"/>
      <dgm:spPr/>
    </dgm:pt>
    <dgm:pt modelId="{85CB53C5-9FB0-47C2-B40B-0D62919CAC92}" type="pres">
      <dgm:prSet presAssocID="{A28A7CCA-CE6B-4DE1-9FB4-5120FACD669C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22FF1-0B29-41BD-9D9D-AAB00D5028E3}" type="pres">
      <dgm:prSet presAssocID="{A28A7CCA-CE6B-4DE1-9FB4-5120FACD669C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FA51BD-AC17-42F0-B28A-05C30B233B98}" type="pres">
      <dgm:prSet presAssocID="{A28A7CCA-CE6B-4DE1-9FB4-5120FACD669C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8FF1E2-2201-495D-B160-B2376D690DDC}" type="pres">
      <dgm:prSet presAssocID="{A28A7CCA-CE6B-4DE1-9FB4-5120FACD669C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67255A8-E4FD-45C5-B240-C5AB185CBDCD}" srcId="{A28A7CCA-CE6B-4DE1-9FB4-5120FACD669C}" destId="{3E2807FC-3BA1-47B8-877A-AED6F1AD649B}" srcOrd="0" destOrd="0" parTransId="{AB7D3688-D4E5-454A-86C0-3A9B01098A41}" sibTransId="{677C51CD-0250-4E73-8F9F-DCF079A0B1D4}"/>
    <dgm:cxn modelId="{7A9B5761-C976-4502-8DC0-521D10930CA7}" type="presOf" srcId="{B0B91EBB-15FB-4656-860B-F7B3ABDA95C9}" destId="{B0FA51BD-AC17-42F0-B28A-05C30B233B98}" srcOrd="0" destOrd="0" presId="urn:microsoft.com/office/officeart/2005/8/layout/matrix2"/>
    <dgm:cxn modelId="{8C154A7C-AECD-4F73-843E-1332F7FF0BB6}" srcId="{A28A7CCA-CE6B-4DE1-9FB4-5120FACD669C}" destId="{EF24D243-2BEE-416F-99D2-BDD807F7658B}" srcOrd="3" destOrd="0" parTransId="{83BCDA6F-E165-4107-A0F1-D9043CC88147}" sibTransId="{9FC5A8FC-E432-49AC-8D43-6627FC35A60F}"/>
    <dgm:cxn modelId="{1FA7197C-92A6-4DB4-AAFC-73D74A02E398}" type="presOf" srcId="{EF24D243-2BEE-416F-99D2-BDD807F7658B}" destId="{AD8FF1E2-2201-495D-B160-B2376D690DDC}" srcOrd="0" destOrd="0" presId="urn:microsoft.com/office/officeart/2005/8/layout/matrix2"/>
    <dgm:cxn modelId="{EB87A1BF-F068-46D2-803A-58354FF360BE}" type="presOf" srcId="{A28A7CCA-CE6B-4DE1-9FB4-5120FACD669C}" destId="{81EAB175-041D-4206-B94D-5F13235635A6}" srcOrd="0" destOrd="0" presId="urn:microsoft.com/office/officeart/2005/8/layout/matrix2"/>
    <dgm:cxn modelId="{82526723-470B-424D-A5B9-CAEDBB873155}" srcId="{A28A7CCA-CE6B-4DE1-9FB4-5120FACD669C}" destId="{B0B91EBB-15FB-4656-860B-F7B3ABDA95C9}" srcOrd="2" destOrd="0" parTransId="{4273F6F1-3B78-4D65-81E1-2965F23A6584}" sibTransId="{DC3E5814-54BB-4670-9E58-BFAFAD909644}"/>
    <dgm:cxn modelId="{12A77EE3-850D-44A8-A77D-90FD2DC6D976}" type="presOf" srcId="{ABB2C62D-B9D0-4877-8C10-019046F3E686}" destId="{9E522FF1-0B29-41BD-9D9D-AAB00D5028E3}" srcOrd="0" destOrd="0" presId="urn:microsoft.com/office/officeart/2005/8/layout/matrix2"/>
    <dgm:cxn modelId="{F2B0F264-DDB0-45B8-8821-A127A6F3BE7B}" type="presOf" srcId="{3E2807FC-3BA1-47B8-877A-AED6F1AD649B}" destId="{85CB53C5-9FB0-47C2-B40B-0D62919CAC92}" srcOrd="0" destOrd="0" presId="urn:microsoft.com/office/officeart/2005/8/layout/matrix2"/>
    <dgm:cxn modelId="{7A1B7DC7-9EE8-43A6-8771-E84130802AFB}" srcId="{A28A7CCA-CE6B-4DE1-9FB4-5120FACD669C}" destId="{ABB2C62D-B9D0-4877-8C10-019046F3E686}" srcOrd="1" destOrd="0" parTransId="{0CB66B85-1FFD-4DD9-A0C0-23DF4C77FAE9}" sibTransId="{DA2E58B2-1A79-4CD6-ABB4-2426263AA9A9}"/>
    <dgm:cxn modelId="{4405D05D-E62F-45DC-82C5-E11245566314}" type="presParOf" srcId="{81EAB175-041D-4206-B94D-5F13235635A6}" destId="{C0418A27-5DFE-4DA0-9517-02CF453AAA89}" srcOrd="0" destOrd="0" presId="urn:microsoft.com/office/officeart/2005/8/layout/matrix2"/>
    <dgm:cxn modelId="{5C9F2BB8-0AE4-44F6-9EA4-B5D6282727C1}" type="presParOf" srcId="{81EAB175-041D-4206-B94D-5F13235635A6}" destId="{85CB53C5-9FB0-47C2-B40B-0D62919CAC92}" srcOrd="1" destOrd="0" presId="urn:microsoft.com/office/officeart/2005/8/layout/matrix2"/>
    <dgm:cxn modelId="{7738A5F3-5FCA-4553-AA0B-7B6692ED3A5C}" type="presParOf" srcId="{81EAB175-041D-4206-B94D-5F13235635A6}" destId="{9E522FF1-0B29-41BD-9D9D-AAB00D5028E3}" srcOrd="2" destOrd="0" presId="urn:microsoft.com/office/officeart/2005/8/layout/matrix2"/>
    <dgm:cxn modelId="{DDBB7CC6-631D-46ED-97F7-40E97B2E7151}" type="presParOf" srcId="{81EAB175-041D-4206-B94D-5F13235635A6}" destId="{B0FA51BD-AC17-42F0-B28A-05C30B233B98}" srcOrd="3" destOrd="0" presId="urn:microsoft.com/office/officeart/2005/8/layout/matrix2"/>
    <dgm:cxn modelId="{A8B7A2BB-2899-4AE0-800A-DE17F7825FD4}" type="presParOf" srcId="{81EAB175-041D-4206-B94D-5F13235635A6}" destId="{AD8FF1E2-2201-495D-B160-B2376D690DDC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31EAA8-23D6-48FE-927C-38D6EF7D5722}" type="doc">
      <dgm:prSet loTypeId="urn:microsoft.com/office/officeart/2005/8/layout/target3" loCatId="relationship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C5066A4-E931-4327-807B-9FE345C834DD}">
      <dgm:prSet/>
      <dgm:spPr>
        <a:solidFill>
          <a:schemeClr val="accent1">
            <a:lumMod val="50000"/>
            <a:alpha val="90000"/>
          </a:schemeClr>
        </a:solidFill>
      </dgm:spPr>
      <dgm:t>
        <a:bodyPr/>
        <a:lstStyle/>
        <a:p>
          <a:pPr rtl="0"/>
          <a:r>
            <a:rPr lang="ru-RU" dirty="0" smtClean="0"/>
            <a:t>формирование справедливой международной торговой системы, </a:t>
          </a:r>
          <a:endParaRPr lang="ru-RU" dirty="0"/>
        </a:p>
      </dgm:t>
    </dgm:pt>
    <dgm:pt modelId="{17C14843-EB6F-4E7B-95E3-90F06C8A4862}" type="parTrans" cxnId="{9CFFF843-5D42-4E15-90B8-25374E2BC92B}">
      <dgm:prSet/>
      <dgm:spPr/>
      <dgm:t>
        <a:bodyPr/>
        <a:lstStyle/>
        <a:p>
          <a:endParaRPr lang="ru-RU"/>
        </a:p>
      </dgm:t>
    </dgm:pt>
    <dgm:pt modelId="{90D59A03-9BEE-42EA-BDFB-97A4A1EB57F6}" type="sibTrans" cxnId="{9CFFF843-5D42-4E15-90B8-25374E2BC92B}">
      <dgm:prSet/>
      <dgm:spPr/>
      <dgm:t>
        <a:bodyPr/>
        <a:lstStyle/>
        <a:p>
          <a:endParaRPr lang="ru-RU"/>
        </a:p>
      </dgm:t>
    </dgm:pt>
    <dgm:pt modelId="{A992CAC5-E828-4A02-BDC3-C00663AE51EC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pPr rtl="0"/>
          <a:r>
            <a:rPr lang="ru-RU" dirty="0" smtClean="0"/>
            <a:t>полноправное участие России в международных экономических организациях,</a:t>
          </a:r>
          <a:endParaRPr lang="ru-RU" dirty="0"/>
        </a:p>
      </dgm:t>
    </dgm:pt>
    <dgm:pt modelId="{95F2F12D-D2F9-4CB4-8E74-D0A77C61D3CE}" type="parTrans" cxnId="{073F1F2C-8924-4976-986B-CA90D05F1DB1}">
      <dgm:prSet/>
      <dgm:spPr/>
      <dgm:t>
        <a:bodyPr/>
        <a:lstStyle/>
        <a:p>
          <a:endParaRPr lang="ru-RU"/>
        </a:p>
      </dgm:t>
    </dgm:pt>
    <dgm:pt modelId="{6F8F24C5-FC54-4CDC-8DEE-6C5333F46B55}" type="sibTrans" cxnId="{073F1F2C-8924-4976-986B-CA90D05F1DB1}">
      <dgm:prSet/>
      <dgm:spPr/>
      <dgm:t>
        <a:bodyPr/>
        <a:lstStyle/>
        <a:p>
          <a:endParaRPr lang="ru-RU"/>
        </a:p>
      </dgm:t>
    </dgm:pt>
    <dgm:pt modelId="{385DDACE-5778-46AF-8B01-3EA8CDAF94E6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dirty="0" smtClean="0"/>
            <a:t>диверсификацию российского присутствия на мировых рынках путем широкого развития наших внешнеэкономических связей и обеспечения доступа на иностранные рынки, </a:t>
          </a:r>
          <a:endParaRPr lang="ru-RU" dirty="0"/>
        </a:p>
      </dgm:t>
    </dgm:pt>
    <dgm:pt modelId="{E39FA7B2-CD24-4099-9B44-55ABCE15B11D}" type="parTrans" cxnId="{6CF669B4-F33E-450E-AB5E-B7DBE3301314}">
      <dgm:prSet/>
      <dgm:spPr/>
      <dgm:t>
        <a:bodyPr/>
        <a:lstStyle/>
        <a:p>
          <a:endParaRPr lang="ru-RU"/>
        </a:p>
      </dgm:t>
    </dgm:pt>
    <dgm:pt modelId="{CED0548D-569C-4A28-8101-C93A15EC45CC}" type="sibTrans" cxnId="{6CF669B4-F33E-450E-AB5E-B7DBE3301314}">
      <dgm:prSet/>
      <dgm:spPr/>
      <dgm:t>
        <a:bodyPr/>
        <a:lstStyle/>
        <a:p>
          <a:endParaRPr lang="ru-RU"/>
        </a:p>
      </dgm:t>
    </dgm:pt>
    <dgm:pt modelId="{2BDF557F-1638-4366-A1E8-D095F861E76A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 smtClean="0"/>
            <a:t>расширение номенклатуры российского экспорта, </a:t>
          </a:r>
          <a:endParaRPr lang="ru-RU" dirty="0"/>
        </a:p>
      </dgm:t>
    </dgm:pt>
    <dgm:pt modelId="{217739D9-E37D-476E-B0E3-20C13BB25FD7}" type="parTrans" cxnId="{BD52B774-4A92-4660-8A75-A142F77DF2F4}">
      <dgm:prSet/>
      <dgm:spPr/>
      <dgm:t>
        <a:bodyPr/>
        <a:lstStyle/>
        <a:p>
          <a:endParaRPr lang="ru-RU"/>
        </a:p>
      </dgm:t>
    </dgm:pt>
    <dgm:pt modelId="{D05FA00E-224A-4DEA-852A-1387119BC841}" type="sibTrans" cxnId="{BD52B774-4A92-4660-8A75-A142F77DF2F4}">
      <dgm:prSet/>
      <dgm:spPr/>
      <dgm:t>
        <a:bodyPr/>
        <a:lstStyle/>
        <a:p>
          <a:endParaRPr lang="ru-RU"/>
        </a:p>
      </dgm:t>
    </dgm:pt>
    <dgm:pt modelId="{67B48DA9-D220-4DCD-9B66-2481116D6DE9}">
      <dgm:prSet/>
      <dgm:spPr/>
      <dgm:t>
        <a:bodyPr/>
        <a:lstStyle/>
        <a:p>
          <a:pPr rtl="0"/>
          <a:r>
            <a:rPr lang="ru-RU" dirty="0" smtClean="0"/>
            <a:t>осуществление эффективных инвестиций за рубежом. </a:t>
          </a:r>
          <a:endParaRPr lang="ru-RU" dirty="0"/>
        </a:p>
      </dgm:t>
    </dgm:pt>
    <dgm:pt modelId="{83071735-109E-4E9F-ABF0-3C377F25EAF1}" type="parTrans" cxnId="{7C2FF34A-B213-4E69-81A8-9CF167755CA5}">
      <dgm:prSet/>
      <dgm:spPr/>
      <dgm:t>
        <a:bodyPr/>
        <a:lstStyle/>
        <a:p>
          <a:endParaRPr lang="ru-RU"/>
        </a:p>
      </dgm:t>
    </dgm:pt>
    <dgm:pt modelId="{E2CE577F-4C8D-42F6-92DD-4997EC5C36EA}" type="sibTrans" cxnId="{7C2FF34A-B213-4E69-81A8-9CF167755CA5}">
      <dgm:prSet/>
      <dgm:spPr/>
      <dgm:t>
        <a:bodyPr/>
        <a:lstStyle/>
        <a:p>
          <a:endParaRPr lang="ru-RU"/>
        </a:p>
      </dgm:t>
    </dgm:pt>
    <dgm:pt modelId="{E8B3BDB7-3C69-4922-A8A9-25C16C0B0B2F}" type="pres">
      <dgm:prSet presAssocID="{9F31EAA8-23D6-48FE-927C-38D6EF7D572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5486014-482D-4C7B-9C4E-338A4FB6C1F8}" type="pres">
      <dgm:prSet presAssocID="{8C5066A4-E931-4327-807B-9FE345C834DD}" presName="circle1" presStyleLbl="node1" presStyleIdx="0" presStyleCnt="5"/>
      <dgm:spPr/>
    </dgm:pt>
    <dgm:pt modelId="{7758A24C-EE8D-40E7-ACC3-07BAB89E34F8}" type="pres">
      <dgm:prSet presAssocID="{8C5066A4-E931-4327-807B-9FE345C834DD}" presName="space" presStyleCnt="0"/>
      <dgm:spPr/>
    </dgm:pt>
    <dgm:pt modelId="{F4B292FB-C0F0-41A0-8066-4F8F32A29457}" type="pres">
      <dgm:prSet presAssocID="{8C5066A4-E931-4327-807B-9FE345C834DD}" presName="rect1" presStyleLbl="alignAcc1" presStyleIdx="0" presStyleCnt="5"/>
      <dgm:spPr/>
    </dgm:pt>
    <dgm:pt modelId="{6BAFC471-9D20-4241-B1DA-2F0A97B2E278}" type="pres">
      <dgm:prSet presAssocID="{A992CAC5-E828-4A02-BDC3-C00663AE51EC}" presName="vertSpace2" presStyleLbl="node1" presStyleIdx="0" presStyleCnt="5"/>
      <dgm:spPr/>
    </dgm:pt>
    <dgm:pt modelId="{3FB097FC-B5BE-4C79-B375-2C8C795C510D}" type="pres">
      <dgm:prSet presAssocID="{A992CAC5-E828-4A02-BDC3-C00663AE51EC}" presName="circle2" presStyleLbl="node1" presStyleIdx="1" presStyleCnt="5"/>
      <dgm:spPr/>
    </dgm:pt>
    <dgm:pt modelId="{A6045BAA-35A0-4AE2-8387-5FD2F31D462E}" type="pres">
      <dgm:prSet presAssocID="{A992CAC5-E828-4A02-BDC3-C00663AE51EC}" presName="rect2" presStyleLbl="alignAcc1" presStyleIdx="1" presStyleCnt="5"/>
      <dgm:spPr/>
    </dgm:pt>
    <dgm:pt modelId="{59C92939-0F86-4736-917D-7147D06F4CC6}" type="pres">
      <dgm:prSet presAssocID="{385DDACE-5778-46AF-8B01-3EA8CDAF94E6}" presName="vertSpace3" presStyleLbl="node1" presStyleIdx="1" presStyleCnt="5"/>
      <dgm:spPr/>
    </dgm:pt>
    <dgm:pt modelId="{D831E0BB-F6BD-4CA2-A378-8BDB2E5C16E6}" type="pres">
      <dgm:prSet presAssocID="{385DDACE-5778-46AF-8B01-3EA8CDAF94E6}" presName="circle3" presStyleLbl="node1" presStyleIdx="2" presStyleCnt="5"/>
      <dgm:spPr/>
    </dgm:pt>
    <dgm:pt modelId="{D46B8AA8-5F41-4D61-93CA-E2060E2F5B6C}" type="pres">
      <dgm:prSet presAssocID="{385DDACE-5778-46AF-8B01-3EA8CDAF94E6}" presName="rect3" presStyleLbl="alignAcc1" presStyleIdx="2" presStyleCnt="5"/>
      <dgm:spPr/>
    </dgm:pt>
    <dgm:pt modelId="{B82F6F02-033F-4174-99A6-280CBCC1B65D}" type="pres">
      <dgm:prSet presAssocID="{2BDF557F-1638-4366-A1E8-D095F861E76A}" presName="vertSpace4" presStyleLbl="node1" presStyleIdx="2" presStyleCnt="5"/>
      <dgm:spPr/>
    </dgm:pt>
    <dgm:pt modelId="{1766DEC8-36C3-4A56-8F30-6EAA57DDCBA2}" type="pres">
      <dgm:prSet presAssocID="{2BDF557F-1638-4366-A1E8-D095F861E76A}" presName="circle4" presStyleLbl="node1" presStyleIdx="3" presStyleCnt="5"/>
      <dgm:spPr/>
    </dgm:pt>
    <dgm:pt modelId="{CE4DF452-4351-4809-A4A4-C0EBC1876630}" type="pres">
      <dgm:prSet presAssocID="{2BDF557F-1638-4366-A1E8-D095F861E76A}" presName="rect4" presStyleLbl="alignAcc1" presStyleIdx="3" presStyleCnt="5"/>
      <dgm:spPr/>
    </dgm:pt>
    <dgm:pt modelId="{34246569-9DBC-4C2C-BC25-5D58E192E8C9}" type="pres">
      <dgm:prSet presAssocID="{67B48DA9-D220-4DCD-9B66-2481116D6DE9}" presName="vertSpace5" presStyleLbl="node1" presStyleIdx="3" presStyleCnt="5"/>
      <dgm:spPr/>
    </dgm:pt>
    <dgm:pt modelId="{8D925008-B258-4338-A216-CF9EF42716B6}" type="pres">
      <dgm:prSet presAssocID="{67B48DA9-D220-4DCD-9B66-2481116D6DE9}" presName="circle5" presStyleLbl="node1" presStyleIdx="4" presStyleCnt="5"/>
      <dgm:spPr/>
    </dgm:pt>
    <dgm:pt modelId="{EF8B5956-9FDD-43F5-8301-FBA481314821}" type="pres">
      <dgm:prSet presAssocID="{67B48DA9-D220-4DCD-9B66-2481116D6DE9}" presName="rect5" presStyleLbl="alignAcc1" presStyleIdx="4" presStyleCnt="5"/>
      <dgm:spPr/>
    </dgm:pt>
    <dgm:pt modelId="{AE94F7B5-2EB8-42A1-8C34-E4A07055B30C}" type="pres">
      <dgm:prSet presAssocID="{8C5066A4-E931-4327-807B-9FE345C834DD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47A1D55E-A8AA-4AB6-8230-A3216147390C}" type="pres">
      <dgm:prSet presAssocID="{A992CAC5-E828-4A02-BDC3-C00663AE51EC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21A12C36-31E6-4896-BC63-B570CE663AEE}" type="pres">
      <dgm:prSet presAssocID="{385DDACE-5778-46AF-8B01-3EA8CDAF94E6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6B280E5C-524B-4EF1-902E-C3CDF47CC233}" type="pres">
      <dgm:prSet presAssocID="{2BDF557F-1638-4366-A1E8-D095F861E76A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01F55C6B-702C-4B4B-B775-54D0D500EC17}" type="pres">
      <dgm:prSet presAssocID="{67B48DA9-D220-4DCD-9B66-2481116D6DE9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F0BB4390-A0B1-4FAF-AFD6-556CB90AEECC}" type="presOf" srcId="{2BDF557F-1638-4366-A1E8-D095F861E76A}" destId="{CE4DF452-4351-4809-A4A4-C0EBC1876630}" srcOrd="0" destOrd="0" presId="urn:microsoft.com/office/officeart/2005/8/layout/target3"/>
    <dgm:cxn modelId="{0BE4F519-739C-47D7-AB59-521E45765B54}" type="presOf" srcId="{9F31EAA8-23D6-48FE-927C-38D6EF7D5722}" destId="{E8B3BDB7-3C69-4922-A8A9-25C16C0B0B2F}" srcOrd="0" destOrd="0" presId="urn:microsoft.com/office/officeart/2005/8/layout/target3"/>
    <dgm:cxn modelId="{6CF669B4-F33E-450E-AB5E-B7DBE3301314}" srcId="{9F31EAA8-23D6-48FE-927C-38D6EF7D5722}" destId="{385DDACE-5778-46AF-8B01-3EA8CDAF94E6}" srcOrd="2" destOrd="0" parTransId="{E39FA7B2-CD24-4099-9B44-55ABCE15B11D}" sibTransId="{CED0548D-569C-4A28-8101-C93A15EC45CC}"/>
    <dgm:cxn modelId="{D060357A-80BE-4439-80A0-601BFBAC229A}" type="presOf" srcId="{8C5066A4-E931-4327-807B-9FE345C834DD}" destId="{F4B292FB-C0F0-41A0-8066-4F8F32A29457}" srcOrd="0" destOrd="0" presId="urn:microsoft.com/office/officeart/2005/8/layout/target3"/>
    <dgm:cxn modelId="{9CFFF843-5D42-4E15-90B8-25374E2BC92B}" srcId="{9F31EAA8-23D6-48FE-927C-38D6EF7D5722}" destId="{8C5066A4-E931-4327-807B-9FE345C834DD}" srcOrd="0" destOrd="0" parTransId="{17C14843-EB6F-4E7B-95E3-90F06C8A4862}" sibTransId="{90D59A03-9BEE-42EA-BDFB-97A4A1EB57F6}"/>
    <dgm:cxn modelId="{E844F35B-660D-4708-B6E0-0053F6A19FBE}" type="presOf" srcId="{8C5066A4-E931-4327-807B-9FE345C834DD}" destId="{AE94F7B5-2EB8-42A1-8C34-E4A07055B30C}" srcOrd="1" destOrd="0" presId="urn:microsoft.com/office/officeart/2005/8/layout/target3"/>
    <dgm:cxn modelId="{BC254301-40C0-47AE-941E-275761DFFAB7}" type="presOf" srcId="{67B48DA9-D220-4DCD-9B66-2481116D6DE9}" destId="{01F55C6B-702C-4B4B-B775-54D0D500EC17}" srcOrd="1" destOrd="0" presId="urn:microsoft.com/office/officeart/2005/8/layout/target3"/>
    <dgm:cxn modelId="{7C2FF34A-B213-4E69-81A8-9CF167755CA5}" srcId="{9F31EAA8-23D6-48FE-927C-38D6EF7D5722}" destId="{67B48DA9-D220-4DCD-9B66-2481116D6DE9}" srcOrd="4" destOrd="0" parTransId="{83071735-109E-4E9F-ABF0-3C377F25EAF1}" sibTransId="{E2CE577F-4C8D-42F6-92DD-4997EC5C36EA}"/>
    <dgm:cxn modelId="{1D8DF0F7-280B-48AE-A017-028261BDF987}" type="presOf" srcId="{385DDACE-5778-46AF-8B01-3EA8CDAF94E6}" destId="{D46B8AA8-5F41-4D61-93CA-E2060E2F5B6C}" srcOrd="0" destOrd="0" presId="urn:microsoft.com/office/officeart/2005/8/layout/target3"/>
    <dgm:cxn modelId="{073F1F2C-8924-4976-986B-CA90D05F1DB1}" srcId="{9F31EAA8-23D6-48FE-927C-38D6EF7D5722}" destId="{A992CAC5-E828-4A02-BDC3-C00663AE51EC}" srcOrd="1" destOrd="0" parTransId="{95F2F12D-D2F9-4CB4-8E74-D0A77C61D3CE}" sibTransId="{6F8F24C5-FC54-4CDC-8DEE-6C5333F46B55}"/>
    <dgm:cxn modelId="{8F2CD6F3-493A-401B-8A8C-D1677604950B}" type="presOf" srcId="{A992CAC5-E828-4A02-BDC3-C00663AE51EC}" destId="{A6045BAA-35A0-4AE2-8387-5FD2F31D462E}" srcOrd="0" destOrd="0" presId="urn:microsoft.com/office/officeart/2005/8/layout/target3"/>
    <dgm:cxn modelId="{2376E19B-49DC-4581-A2B3-3E018E7C5CD2}" type="presOf" srcId="{2BDF557F-1638-4366-A1E8-D095F861E76A}" destId="{6B280E5C-524B-4EF1-902E-C3CDF47CC233}" srcOrd="1" destOrd="0" presId="urn:microsoft.com/office/officeart/2005/8/layout/target3"/>
    <dgm:cxn modelId="{BD52B774-4A92-4660-8A75-A142F77DF2F4}" srcId="{9F31EAA8-23D6-48FE-927C-38D6EF7D5722}" destId="{2BDF557F-1638-4366-A1E8-D095F861E76A}" srcOrd="3" destOrd="0" parTransId="{217739D9-E37D-476E-B0E3-20C13BB25FD7}" sibTransId="{D05FA00E-224A-4DEA-852A-1387119BC841}"/>
    <dgm:cxn modelId="{4A57FF38-54E2-4CDB-8198-66523C6C9B21}" type="presOf" srcId="{67B48DA9-D220-4DCD-9B66-2481116D6DE9}" destId="{EF8B5956-9FDD-43F5-8301-FBA481314821}" srcOrd="0" destOrd="0" presId="urn:microsoft.com/office/officeart/2005/8/layout/target3"/>
    <dgm:cxn modelId="{4E3DE4E1-D2FE-45D3-8DB3-0BA41DF924FF}" type="presOf" srcId="{385DDACE-5778-46AF-8B01-3EA8CDAF94E6}" destId="{21A12C36-31E6-4896-BC63-B570CE663AEE}" srcOrd="1" destOrd="0" presId="urn:microsoft.com/office/officeart/2005/8/layout/target3"/>
    <dgm:cxn modelId="{3701DF5E-BAFB-4429-8C91-DE9D8ED78E9E}" type="presOf" srcId="{A992CAC5-E828-4A02-BDC3-C00663AE51EC}" destId="{47A1D55E-A8AA-4AB6-8230-A3216147390C}" srcOrd="1" destOrd="0" presId="urn:microsoft.com/office/officeart/2005/8/layout/target3"/>
    <dgm:cxn modelId="{363FD032-E581-4ABE-95AD-85D8C9F761A4}" type="presParOf" srcId="{E8B3BDB7-3C69-4922-A8A9-25C16C0B0B2F}" destId="{65486014-482D-4C7B-9C4E-338A4FB6C1F8}" srcOrd="0" destOrd="0" presId="urn:microsoft.com/office/officeart/2005/8/layout/target3"/>
    <dgm:cxn modelId="{0674D484-CE2A-466A-9FF8-F365A134F09E}" type="presParOf" srcId="{E8B3BDB7-3C69-4922-A8A9-25C16C0B0B2F}" destId="{7758A24C-EE8D-40E7-ACC3-07BAB89E34F8}" srcOrd="1" destOrd="0" presId="urn:microsoft.com/office/officeart/2005/8/layout/target3"/>
    <dgm:cxn modelId="{2AB3A831-B727-4439-A2D7-7484F2D84E9E}" type="presParOf" srcId="{E8B3BDB7-3C69-4922-A8A9-25C16C0B0B2F}" destId="{F4B292FB-C0F0-41A0-8066-4F8F32A29457}" srcOrd="2" destOrd="0" presId="urn:microsoft.com/office/officeart/2005/8/layout/target3"/>
    <dgm:cxn modelId="{6287251D-466A-472D-AB60-66938F6D5CCE}" type="presParOf" srcId="{E8B3BDB7-3C69-4922-A8A9-25C16C0B0B2F}" destId="{6BAFC471-9D20-4241-B1DA-2F0A97B2E278}" srcOrd="3" destOrd="0" presId="urn:microsoft.com/office/officeart/2005/8/layout/target3"/>
    <dgm:cxn modelId="{3A2C7421-6323-4AAA-9910-A1E917BDEA37}" type="presParOf" srcId="{E8B3BDB7-3C69-4922-A8A9-25C16C0B0B2F}" destId="{3FB097FC-B5BE-4C79-B375-2C8C795C510D}" srcOrd="4" destOrd="0" presId="urn:microsoft.com/office/officeart/2005/8/layout/target3"/>
    <dgm:cxn modelId="{F8D714A5-1BDC-4FE7-BD54-2B307CBD3BBA}" type="presParOf" srcId="{E8B3BDB7-3C69-4922-A8A9-25C16C0B0B2F}" destId="{A6045BAA-35A0-4AE2-8387-5FD2F31D462E}" srcOrd="5" destOrd="0" presId="urn:microsoft.com/office/officeart/2005/8/layout/target3"/>
    <dgm:cxn modelId="{BDA21E85-1378-45E8-9C05-047A571F1BE2}" type="presParOf" srcId="{E8B3BDB7-3C69-4922-A8A9-25C16C0B0B2F}" destId="{59C92939-0F86-4736-917D-7147D06F4CC6}" srcOrd="6" destOrd="0" presId="urn:microsoft.com/office/officeart/2005/8/layout/target3"/>
    <dgm:cxn modelId="{AAE17370-2ABE-4F91-AE41-3FCD9AD59175}" type="presParOf" srcId="{E8B3BDB7-3C69-4922-A8A9-25C16C0B0B2F}" destId="{D831E0BB-F6BD-4CA2-A378-8BDB2E5C16E6}" srcOrd="7" destOrd="0" presId="urn:microsoft.com/office/officeart/2005/8/layout/target3"/>
    <dgm:cxn modelId="{3677D3CD-802F-4F7F-9625-E9E40CC4E251}" type="presParOf" srcId="{E8B3BDB7-3C69-4922-A8A9-25C16C0B0B2F}" destId="{D46B8AA8-5F41-4D61-93CA-E2060E2F5B6C}" srcOrd="8" destOrd="0" presId="urn:microsoft.com/office/officeart/2005/8/layout/target3"/>
    <dgm:cxn modelId="{25EEBE74-997F-4045-B823-6A3FAE63EB82}" type="presParOf" srcId="{E8B3BDB7-3C69-4922-A8A9-25C16C0B0B2F}" destId="{B82F6F02-033F-4174-99A6-280CBCC1B65D}" srcOrd="9" destOrd="0" presId="urn:microsoft.com/office/officeart/2005/8/layout/target3"/>
    <dgm:cxn modelId="{A6233911-924A-486E-892F-FC48369E1934}" type="presParOf" srcId="{E8B3BDB7-3C69-4922-A8A9-25C16C0B0B2F}" destId="{1766DEC8-36C3-4A56-8F30-6EAA57DDCBA2}" srcOrd="10" destOrd="0" presId="urn:microsoft.com/office/officeart/2005/8/layout/target3"/>
    <dgm:cxn modelId="{87F8C59C-4BD5-46A6-A4FE-289DDB42B607}" type="presParOf" srcId="{E8B3BDB7-3C69-4922-A8A9-25C16C0B0B2F}" destId="{CE4DF452-4351-4809-A4A4-C0EBC1876630}" srcOrd="11" destOrd="0" presId="urn:microsoft.com/office/officeart/2005/8/layout/target3"/>
    <dgm:cxn modelId="{6002B735-69EE-4DA2-B243-9F578D1CA620}" type="presParOf" srcId="{E8B3BDB7-3C69-4922-A8A9-25C16C0B0B2F}" destId="{34246569-9DBC-4C2C-BC25-5D58E192E8C9}" srcOrd="12" destOrd="0" presId="urn:microsoft.com/office/officeart/2005/8/layout/target3"/>
    <dgm:cxn modelId="{183DFB2B-2D67-433D-B2EE-7C829B48D99D}" type="presParOf" srcId="{E8B3BDB7-3C69-4922-A8A9-25C16C0B0B2F}" destId="{8D925008-B258-4338-A216-CF9EF42716B6}" srcOrd="13" destOrd="0" presId="urn:microsoft.com/office/officeart/2005/8/layout/target3"/>
    <dgm:cxn modelId="{3B84D9DB-767E-49C4-B3F1-BEF9FBBA544B}" type="presParOf" srcId="{E8B3BDB7-3C69-4922-A8A9-25C16C0B0B2F}" destId="{EF8B5956-9FDD-43F5-8301-FBA481314821}" srcOrd="14" destOrd="0" presId="urn:microsoft.com/office/officeart/2005/8/layout/target3"/>
    <dgm:cxn modelId="{269ACFFB-DA3C-4B22-8AB0-CFD8F9F6A746}" type="presParOf" srcId="{E8B3BDB7-3C69-4922-A8A9-25C16C0B0B2F}" destId="{AE94F7B5-2EB8-42A1-8C34-E4A07055B30C}" srcOrd="15" destOrd="0" presId="urn:microsoft.com/office/officeart/2005/8/layout/target3"/>
    <dgm:cxn modelId="{7C366977-54B7-4BAD-B0B2-7FD2BFE4C68F}" type="presParOf" srcId="{E8B3BDB7-3C69-4922-A8A9-25C16C0B0B2F}" destId="{47A1D55E-A8AA-4AB6-8230-A3216147390C}" srcOrd="16" destOrd="0" presId="urn:microsoft.com/office/officeart/2005/8/layout/target3"/>
    <dgm:cxn modelId="{A79C83FE-627E-40BF-A852-08158F54C080}" type="presParOf" srcId="{E8B3BDB7-3C69-4922-A8A9-25C16C0B0B2F}" destId="{21A12C36-31E6-4896-BC63-B570CE663AEE}" srcOrd="17" destOrd="0" presId="urn:microsoft.com/office/officeart/2005/8/layout/target3"/>
    <dgm:cxn modelId="{22387091-A666-4DBB-8C25-90B92618E86D}" type="presParOf" srcId="{E8B3BDB7-3C69-4922-A8A9-25C16C0B0B2F}" destId="{6B280E5C-524B-4EF1-902E-C3CDF47CC233}" srcOrd="18" destOrd="0" presId="urn:microsoft.com/office/officeart/2005/8/layout/target3"/>
    <dgm:cxn modelId="{6D278115-2586-4BA1-8D9F-92538FD2D22A}" type="presParOf" srcId="{E8B3BDB7-3C69-4922-A8A9-25C16C0B0B2F}" destId="{01F55C6B-702C-4B4B-B775-54D0D500EC17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1B6E0D-9CBB-44CB-BD0E-6A69FB49F27E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C5F80E-00D0-4290-AE13-588839553729}">
      <dgm:prSet/>
      <dgm:spPr/>
      <dgm:t>
        <a:bodyPr/>
        <a:lstStyle/>
        <a:p>
          <a:pPr rtl="0"/>
          <a:r>
            <a:rPr lang="ru-RU" dirty="0" smtClean="0"/>
            <a:t>иностранных инвестиций, </a:t>
          </a:r>
          <a:endParaRPr lang="ru-RU" dirty="0"/>
        </a:p>
      </dgm:t>
    </dgm:pt>
    <dgm:pt modelId="{109E7964-B6C9-4851-B8AF-E5BE88798DD5}" type="parTrans" cxnId="{0F033DEA-8F3F-4D72-BB1B-1370E2E860D8}">
      <dgm:prSet/>
      <dgm:spPr/>
      <dgm:t>
        <a:bodyPr/>
        <a:lstStyle/>
        <a:p>
          <a:endParaRPr lang="ru-RU"/>
        </a:p>
      </dgm:t>
    </dgm:pt>
    <dgm:pt modelId="{739DE836-A26C-41AC-A1FA-60DB01DEFAA5}" type="sibTrans" cxnId="{0F033DEA-8F3F-4D72-BB1B-1370E2E860D8}">
      <dgm:prSet/>
      <dgm:spPr/>
      <dgm:t>
        <a:bodyPr/>
        <a:lstStyle/>
        <a:p>
          <a:endParaRPr lang="ru-RU"/>
        </a:p>
      </dgm:t>
    </dgm:pt>
    <dgm:pt modelId="{0B5D6DC2-8640-4D7F-AA34-DF187C5120E4}">
      <dgm:prSet/>
      <dgm:spPr/>
      <dgm:t>
        <a:bodyPr/>
        <a:lstStyle/>
        <a:p>
          <a:pPr rtl="0"/>
          <a:r>
            <a:rPr lang="ru-RU" dirty="0" smtClean="0"/>
            <a:t>передовых технологий и ноу-хау в приоритетные сферы российской экономики,</a:t>
          </a:r>
          <a:endParaRPr lang="ru-RU" dirty="0"/>
        </a:p>
      </dgm:t>
    </dgm:pt>
    <dgm:pt modelId="{48AF850C-D602-4EC1-A023-5E5A0A558B0D}" type="parTrans" cxnId="{BB0F68E4-CCD8-44FA-BCDD-C3E579DFACE9}">
      <dgm:prSet/>
      <dgm:spPr/>
      <dgm:t>
        <a:bodyPr/>
        <a:lstStyle/>
        <a:p>
          <a:endParaRPr lang="ru-RU"/>
        </a:p>
      </dgm:t>
    </dgm:pt>
    <dgm:pt modelId="{26C9A2A3-70CF-46EA-B25B-CAB944EE1029}" type="sibTrans" cxnId="{BB0F68E4-CCD8-44FA-BCDD-C3E579DFACE9}">
      <dgm:prSet/>
      <dgm:spPr/>
      <dgm:t>
        <a:bodyPr/>
        <a:lstStyle/>
        <a:p>
          <a:endParaRPr lang="ru-RU"/>
        </a:p>
      </dgm:t>
    </dgm:pt>
    <dgm:pt modelId="{A51EF8FB-E789-4DF4-AF83-5260E7003828}">
      <dgm:prSet/>
      <dgm:spPr/>
      <dgm:t>
        <a:bodyPr/>
        <a:lstStyle/>
        <a:p>
          <a:pPr rtl="0"/>
          <a:r>
            <a:rPr lang="ru-RU" dirty="0" smtClean="0"/>
            <a:t>наращиванию потенциала топливно-энергетического комплекса России, </a:t>
          </a:r>
          <a:endParaRPr lang="ru-RU" dirty="0"/>
        </a:p>
      </dgm:t>
    </dgm:pt>
    <dgm:pt modelId="{D734CE15-61C3-4A6F-B04F-6BF82628F6DB}" type="parTrans" cxnId="{79C04876-2BD0-426E-87A4-0E9CF412F4BD}">
      <dgm:prSet/>
      <dgm:spPr/>
      <dgm:t>
        <a:bodyPr/>
        <a:lstStyle/>
        <a:p>
          <a:endParaRPr lang="ru-RU"/>
        </a:p>
      </dgm:t>
    </dgm:pt>
    <dgm:pt modelId="{D750FE40-F5D4-4CFD-9500-A519F835FA54}" type="sibTrans" cxnId="{79C04876-2BD0-426E-87A4-0E9CF412F4BD}">
      <dgm:prSet/>
      <dgm:spPr/>
      <dgm:t>
        <a:bodyPr/>
        <a:lstStyle/>
        <a:p>
          <a:endParaRPr lang="ru-RU"/>
        </a:p>
      </dgm:t>
    </dgm:pt>
    <dgm:pt modelId="{7BE57C7C-FDBF-499C-BF68-2947ECBC08A6}">
      <dgm:prSet/>
      <dgm:spPr/>
      <dgm:t>
        <a:bodyPr/>
        <a:lstStyle/>
        <a:p>
          <a:pPr rtl="0"/>
          <a:r>
            <a:rPr lang="ru-RU" dirty="0" smtClean="0"/>
            <a:t>развитию энергетического диалога со странами — потребителями топливно-энергетических ресурсов и другими экспортерами углеводородного сырья. </a:t>
          </a:r>
          <a:endParaRPr lang="ru-RU" dirty="0"/>
        </a:p>
      </dgm:t>
    </dgm:pt>
    <dgm:pt modelId="{8167CCA7-8137-4A43-97AD-A649EFF55EE5}" type="parTrans" cxnId="{EE62C3BD-2FF2-4E11-A3B6-3003D234DFD8}">
      <dgm:prSet/>
      <dgm:spPr/>
      <dgm:t>
        <a:bodyPr/>
        <a:lstStyle/>
        <a:p>
          <a:endParaRPr lang="ru-RU"/>
        </a:p>
      </dgm:t>
    </dgm:pt>
    <dgm:pt modelId="{78314361-8EC1-4C2C-ABDA-0D1EECC8FA6B}" type="sibTrans" cxnId="{EE62C3BD-2FF2-4E11-A3B6-3003D234DFD8}">
      <dgm:prSet/>
      <dgm:spPr/>
      <dgm:t>
        <a:bodyPr/>
        <a:lstStyle/>
        <a:p>
          <a:endParaRPr lang="ru-RU"/>
        </a:p>
      </dgm:t>
    </dgm:pt>
    <dgm:pt modelId="{0776AD66-58D4-4219-BA03-51A2828C68D8}" type="pres">
      <dgm:prSet presAssocID="{BF1B6E0D-9CBB-44CB-BD0E-6A69FB49F27E}" presName="compositeShape" presStyleCnt="0">
        <dgm:presLayoutVars>
          <dgm:chMax val="7"/>
          <dgm:dir/>
          <dgm:resizeHandles val="exact"/>
        </dgm:presLayoutVars>
      </dgm:prSet>
      <dgm:spPr/>
    </dgm:pt>
    <dgm:pt modelId="{76C5AFE3-ACF1-40EC-A559-22EA015A775F}" type="pres">
      <dgm:prSet presAssocID="{46C5F80E-00D0-4290-AE13-588839553729}" presName="circ1" presStyleLbl="vennNode1" presStyleIdx="0" presStyleCnt="4"/>
      <dgm:spPr/>
    </dgm:pt>
    <dgm:pt modelId="{6215E5E7-4667-41D9-AA89-F41103DE9162}" type="pres">
      <dgm:prSet presAssocID="{46C5F80E-00D0-4290-AE13-58883955372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3808613-00A1-4186-85E1-1BF2B7326DFA}" type="pres">
      <dgm:prSet presAssocID="{0B5D6DC2-8640-4D7F-AA34-DF187C5120E4}" presName="circ2" presStyleLbl="vennNode1" presStyleIdx="1" presStyleCnt="4"/>
      <dgm:spPr/>
    </dgm:pt>
    <dgm:pt modelId="{5BF92DE4-5A19-499E-83CD-CD417286A087}" type="pres">
      <dgm:prSet presAssocID="{0B5D6DC2-8640-4D7F-AA34-DF187C5120E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CFAA587-15BE-4F4E-9D9D-1F64AEE2CFC8}" type="pres">
      <dgm:prSet presAssocID="{A51EF8FB-E789-4DF4-AF83-5260E7003828}" presName="circ3" presStyleLbl="vennNode1" presStyleIdx="2" presStyleCnt="4"/>
      <dgm:spPr/>
    </dgm:pt>
    <dgm:pt modelId="{2EE96351-AFF0-4C89-97F0-F060B36326BF}" type="pres">
      <dgm:prSet presAssocID="{A51EF8FB-E789-4DF4-AF83-5260E700382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3C43B9E-17FA-4322-9DDA-7870E51FC96A}" type="pres">
      <dgm:prSet presAssocID="{7BE57C7C-FDBF-499C-BF68-2947ECBC08A6}" presName="circ4" presStyleLbl="vennNode1" presStyleIdx="3" presStyleCnt="4"/>
      <dgm:spPr/>
      <dgm:t>
        <a:bodyPr/>
        <a:lstStyle/>
        <a:p>
          <a:endParaRPr lang="ru-RU"/>
        </a:p>
      </dgm:t>
    </dgm:pt>
    <dgm:pt modelId="{586A2753-D0A5-4728-A99C-FEEDF04B6AC7}" type="pres">
      <dgm:prSet presAssocID="{7BE57C7C-FDBF-499C-BF68-2947ECBC08A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62C3BD-2FF2-4E11-A3B6-3003D234DFD8}" srcId="{BF1B6E0D-9CBB-44CB-BD0E-6A69FB49F27E}" destId="{7BE57C7C-FDBF-499C-BF68-2947ECBC08A6}" srcOrd="3" destOrd="0" parTransId="{8167CCA7-8137-4A43-97AD-A649EFF55EE5}" sibTransId="{78314361-8EC1-4C2C-ABDA-0D1EECC8FA6B}"/>
    <dgm:cxn modelId="{A5811F44-0635-48C3-9FDC-9B01DA8EFB94}" type="presOf" srcId="{0B5D6DC2-8640-4D7F-AA34-DF187C5120E4}" destId="{23808613-00A1-4186-85E1-1BF2B7326DFA}" srcOrd="0" destOrd="0" presId="urn:microsoft.com/office/officeart/2005/8/layout/venn1"/>
    <dgm:cxn modelId="{0FFA2ADD-FEC6-4612-8E45-EAA130B99609}" type="presOf" srcId="{7BE57C7C-FDBF-499C-BF68-2947ECBC08A6}" destId="{43C43B9E-17FA-4322-9DDA-7870E51FC96A}" srcOrd="0" destOrd="0" presId="urn:microsoft.com/office/officeart/2005/8/layout/venn1"/>
    <dgm:cxn modelId="{777E2686-91A1-4A12-BC7E-CE73EB0FDDAB}" type="presOf" srcId="{46C5F80E-00D0-4290-AE13-588839553729}" destId="{6215E5E7-4667-41D9-AA89-F41103DE9162}" srcOrd="1" destOrd="0" presId="urn:microsoft.com/office/officeart/2005/8/layout/venn1"/>
    <dgm:cxn modelId="{D2D36AF1-D0E7-458D-9485-560FAAAA2979}" type="presOf" srcId="{A51EF8FB-E789-4DF4-AF83-5260E7003828}" destId="{FCFAA587-15BE-4F4E-9D9D-1F64AEE2CFC8}" srcOrd="0" destOrd="0" presId="urn:microsoft.com/office/officeart/2005/8/layout/venn1"/>
    <dgm:cxn modelId="{3D7386DE-CF13-48CB-BEAB-F9CA625DC08D}" type="presOf" srcId="{A51EF8FB-E789-4DF4-AF83-5260E7003828}" destId="{2EE96351-AFF0-4C89-97F0-F060B36326BF}" srcOrd="1" destOrd="0" presId="urn:microsoft.com/office/officeart/2005/8/layout/venn1"/>
    <dgm:cxn modelId="{BB0F68E4-CCD8-44FA-BCDD-C3E579DFACE9}" srcId="{BF1B6E0D-9CBB-44CB-BD0E-6A69FB49F27E}" destId="{0B5D6DC2-8640-4D7F-AA34-DF187C5120E4}" srcOrd="1" destOrd="0" parTransId="{48AF850C-D602-4EC1-A023-5E5A0A558B0D}" sibTransId="{26C9A2A3-70CF-46EA-B25B-CAB944EE1029}"/>
    <dgm:cxn modelId="{92648A7E-00B5-467C-A644-F794F4C9D87B}" type="presOf" srcId="{7BE57C7C-FDBF-499C-BF68-2947ECBC08A6}" destId="{586A2753-D0A5-4728-A99C-FEEDF04B6AC7}" srcOrd="1" destOrd="0" presId="urn:microsoft.com/office/officeart/2005/8/layout/venn1"/>
    <dgm:cxn modelId="{5746D557-F0D5-47A0-BFA2-23567834663D}" type="presOf" srcId="{46C5F80E-00D0-4290-AE13-588839553729}" destId="{76C5AFE3-ACF1-40EC-A559-22EA015A775F}" srcOrd="0" destOrd="0" presId="urn:microsoft.com/office/officeart/2005/8/layout/venn1"/>
    <dgm:cxn modelId="{0F033DEA-8F3F-4D72-BB1B-1370E2E860D8}" srcId="{BF1B6E0D-9CBB-44CB-BD0E-6A69FB49F27E}" destId="{46C5F80E-00D0-4290-AE13-588839553729}" srcOrd="0" destOrd="0" parTransId="{109E7964-B6C9-4851-B8AF-E5BE88798DD5}" sibTransId="{739DE836-A26C-41AC-A1FA-60DB01DEFAA5}"/>
    <dgm:cxn modelId="{E471E2AA-1118-4D5B-8BFF-FFB976FBC31A}" type="presOf" srcId="{BF1B6E0D-9CBB-44CB-BD0E-6A69FB49F27E}" destId="{0776AD66-58D4-4219-BA03-51A2828C68D8}" srcOrd="0" destOrd="0" presId="urn:microsoft.com/office/officeart/2005/8/layout/venn1"/>
    <dgm:cxn modelId="{79C04876-2BD0-426E-87A4-0E9CF412F4BD}" srcId="{BF1B6E0D-9CBB-44CB-BD0E-6A69FB49F27E}" destId="{A51EF8FB-E789-4DF4-AF83-5260E7003828}" srcOrd="2" destOrd="0" parTransId="{D734CE15-61C3-4A6F-B04F-6BF82628F6DB}" sibTransId="{D750FE40-F5D4-4CFD-9500-A519F835FA54}"/>
    <dgm:cxn modelId="{D58B7491-3241-40F1-ACFF-47EF0675AA46}" type="presOf" srcId="{0B5D6DC2-8640-4D7F-AA34-DF187C5120E4}" destId="{5BF92DE4-5A19-499E-83CD-CD417286A087}" srcOrd="1" destOrd="0" presId="urn:microsoft.com/office/officeart/2005/8/layout/venn1"/>
    <dgm:cxn modelId="{BA0A41C8-E902-4128-A75C-76AE8FE2FEB4}" type="presParOf" srcId="{0776AD66-58D4-4219-BA03-51A2828C68D8}" destId="{76C5AFE3-ACF1-40EC-A559-22EA015A775F}" srcOrd="0" destOrd="0" presId="urn:microsoft.com/office/officeart/2005/8/layout/venn1"/>
    <dgm:cxn modelId="{3D323299-A3FF-4B15-9145-31A1423B6555}" type="presParOf" srcId="{0776AD66-58D4-4219-BA03-51A2828C68D8}" destId="{6215E5E7-4667-41D9-AA89-F41103DE9162}" srcOrd="1" destOrd="0" presId="urn:microsoft.com/office/officeart/2005/8/layout/venn1"/>
    <dgm:cxn modelId="{BCC6C527-2DBB-4C2F-B96D-55E1AA424730}" type="presParOf" srcId="{0776AD66-58D4-4219-BA03-51A2828C68D8}" destId="{23808613-00A1-4186-85E1-1BF2B7326DFA}" srcOrd="2" destOrd="0" presId="urn:microsoft.com/office/officeart/2005/8/layout/venn1"/>
    <dgm:cxn modelId="{D10EED3A-4E76-4333-8699-5E4DEA85D385}" type="presParOf" srcId="{0776AD66-58D4-4219-BA03-51A2828C68D8}" destId="{5BF92DE4-5A19-499E-83CD-CD417286A087}" srcOrd="3" destOrd="0" presId="urn:microsoft.com/office/officeart/2005/8/layout/venn1"/>
    <dgm:cxn modelId="{69D9D448-D18E-4634-A642-2ABD4DFFFE9F}" type="presParOf" srcId="{0776AD66-58D4-4219-BA03-51A2828C68D8}" destId="{FCFAA587-15BE-4F4E-9D9D-1F64AEE2CFC8}" srcOrd="4" destOrd="0" presId="urn:microsoft.com/office/officeart/2005/8/layout/venn1"/>
    <dgm:cxn modelId="{89D9B0B9-26EF-480D-95BE-C202D92CD833}" type="presParOf" srcId="{0776AD66-58D4-4219-BA03-51A2828C68D8}" destId="{2EE96351-AFF0-4C89-97F0-F060B36326BF}" srcOrd="5" destOrd="0" presId="urn:microsoft.com/office/officeart/2005/8/layout/venn1"/>
    <dgm:cxn modelId="{23BA5D26-BFF5-4274-9BA9-D3ACDE1F3902}" type="presParOf" srcId="{0776AD66-58D4-4219-BA03-51A2828C68D8}" destId="{43C43B9E-17FA-4322-9DDA-7870E51FC96A}" srcOrd="6" destOrd="0" presId="urn:microsoft.com/office/officeart/2005/8/layout/venn1"/>
    <dgm:cxn modelId="{A4F78724-12F4-4A1E-B9F7-6A32EC97BEFD}" type="presParOf" srcId="{0776AD66-58D4-4219-BA03-51A2828C68D8}" destId="{586A2753-D0A5-4728-A99C-FEEDF04B6AC7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D8A6A8-B990-4F7C-BE95-9D2DE7010203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4B7B7F-A94A-43E2-93C7-1F6803AE7230}">
      <dgm:prSet/>
      <dgm:spPr/>
      <dgm:t>
        <a:bodyPr/>
        <a:lstStyle/>
        <a:p>
          <a:pPr rtl="0"/>
          <a:r>
            <a:rPr lang="ru-RU" dirty="0" smtClean="0"/>
            <a:t>Всемирный банк,</a:t>
          </a:r>
          <a:endParaRPr lang="ru-RU" dirty="0"/>
        </a:p>
      </dgm:t>
    </dgm:pt>
    <dgm:pt modelId="{5412C958-A0DD-4594-889F-1CCB406D66D0}" type="parTrans" cxnId="{FE14728A-CC0B-4484-B0F1-A545EC73E5CD}">
      <dgm:prSet/>
      <dgm:spPr/>
      <dgm:t>
        <a:bodyPr/>
        <a:lstStyle/>
        <a:p>
          <a:endParaRPr lang="ru-RU"/>
        </a:p>
      </dgm:t>
    </dgm:pt>
    <dgm:pt modelId="{DDAAE87F-2BA6-4F6C-A581-BC18EC7BC671}" type="sibTrans" cxnId="{FE14728A-CC0B-4484-B0F1-A545EC73E5CD}">
      <dgm:prSet/>
      <dgm:spPr/>
      <dgm:t>
        <a:bodyPr/>
        <a:lstStyle/>
        <a:p>
          <a:endParaRPr lang="ru-RU"/>
        </a:p>
      </dgm:t>
    </dgm:pt>
    <dgm:pt modelId="{66E08F8C-5862-430D-AFB4-5F7FF308E45B}">
      <dgm:prSet/>
      <dgm:spPr/>
      <dgm:t>
        <a:bodyPr/>
        <a:lstStyle/>
        <a:p>
          <a:pPr rtl="0"/>
          <a:r>
            <a:rPr lang="ru-RU" dirty="0" smtClean="0"/>
            <a:t>Международный валютный фонд, </a:t>
          </a:r>
          <a:endParaRPr lang="ru-RU" dirty="0"/>
        </a:p>
      </dgm:t>
    </dgm:pt>
    <dgm:pt modelId="{8A8DFBC1-3630-43E7-8661-D2AE2F01AD8B}" type="parTrans" cxnId="{A6D2877D-B6F9-44CE-8502-F28B5AC533C6}">
      <dgm:prSet/>
      <dgm:spPr/>
      <dgm:t>
        <a:bodyPr/>
        <a:lstStyle/>
        <a:p>
          <a:endParaRPr lang="ru-RU"/>
        </a:p>
      </dgm:t>
    </dgm:pt>
    <dgm:pt modelId="{4225F324-4CEE-4256-B024-E4E601B108C0}" type="sibTrans" cxnId="{A6D2877D-B6F9-44CE-8502-F28B5AC533C6}">
      <dgm:prSet/>
      <dgm:spPr/>
      <dgm:t>
        <a:bodyPr/>
        <a:lstStyle/>
        <a:p>
          <a:endParaRPr lang="ru-RU"/>
        </a:p>
      </dgm:t>
    </dgm:pt>
    <dgm:pt modelId="{3101498E-D46D-4613-B1DF-58398881A5DF}">
      <dgm:prSet/>
      <dgm:spPr/>
      <dgm:t>
        <a:bodyPr/>
        <a:lstStyle/>
        <a:p>
          <a:pPr rtl="0"/>
          <a:r>
            <a:rPr lang="ru-RU" dirty="0" smtClean="0"/>
            <a:t> Парижский клуб - на основе нового статуса России как страны-кредитора и донора.</a:t>
          </a:r>
          <a:endParaRPr lang="ru-RU" dirty="0"/>
        </a:p>
      </dgm:t>
    </dgm:pt>
    <dgm:pt modelId="{024B9DC7-29D0-47A3-8F1E-C23C0F8B8C47}" type="parTrans" cxnId="{5BA0ACB2-41E5-4D90-9B72-7E8496D8AF0D}">
      <dgm:prSet/>
      <dgm:spPr/>
      <dgm:t>
        <a:bodyPr/>
        <a:lstStyle/>
        <a:p>
          <a:endParaRPr lang="ru-RU"/>
        </a:p>
      </dgm:t>
    </dgm:pt>
    <dgm:pt modelId="{0564CEC8-13A1-4814-9A25-4C926808018E}" type="sibTrans" cxnId="{5BA0ACB2-41E5-4D90-9B72-7E8496D8AF0D}">
      <dgm:prSet/>
      <dgm:spPr/>
      <dgm:t>
        <a:bodyPr/>
        <a:lstStyle/>
        <a:p>
          <a:endParaRPr lang="ru-RU"/>
        </a:p>
      </dgm:t>
    </dgm:pt>
    <dgm:pt modelId="{57AA7998-A9A0-4798-8C28-C0341376BF90}" type="pres">
      <dgm:prSet presAssocID="{36D8A6A8-B990-4F7C-BE95-9D2DE7010203}" presName="compositeShape" presStyleCnt="0">
        <dgm:presLayoutVars>
          <dgm:chMax val="7"/>
          <dgm:dir/>
          <dgm:resizeHandles val="exact"/>
        </dgm:presLayoutVars>
      </dgm:prSet>
      <dgm:spPr/>
    </dgm:pt>
    <dgm:pt modelId="{4882FA51-5B8A-40FC-8DA8-68C2E4085B54}" type="pres">
      <dgm:prSet presAssocID="{634B7B7F-A94A-43E2-93C7-1F6803AE7230}" presName="circ1" presStyleLbl="vennNode1" presStyleIdx="0" presStyleCnt="3"/>
      <dgm:spPr/>
    </dgm:pt>
    <dgm:pt modelId="{779C7DF9-4C81-4485-81BB-3B7A6BF30B52}" type="pres">
      <dgm:prSet presAssocID="{634B7B7F-A94A-43E2-93C7-1F6803AE723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220B4BA-F0A2-401F-84EF-5C6BC8658FA0}" type="pres">
      <dgm:prSet presAssocID="{66E08F8C-5862-430D-AFB4-5F7FF308E45B}" presName="circ2" presStyleLbl="vennNode1" presStyleIdx="1" presStyleCnt="3"/>
      <dgm:spPr/>
    </dgm:pt>
    <dgm:pt modelId="{565C4418-19C9-45F7-A58B-4B92BF5824E3}" type="pres">
      <dgm:prSet presAssocID="{66E08F8C-5862-430D-AFB4-5F7FF308E45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C2136AF-0D8D-414A-A42A-4890455C5DFA}" type="pres">
      <dgm:prSet presAssocID="{3101498E-D46D-4613-B1DF-58398881A5DF}" presName="circ3" presStyleLbl="vennNode1" presStyleIdx="2" presStyleCnt="3"/>
      <dgm:spPr/>
      <dgm:t>
        <a:bodyPr/>
        <a:lstStyle/>
        <a:p>
          <a:endParaRPr lang="ru-RU"/>
        </a:p>
      </dgm:t>
    </dgm:pt>
    <dgm:pt modelId="{14838418-F9ED-400B-86EA-7B1297C22D59}" type="pres">
      <dgm:prSet presAssocID="{3101498E-D46D-4613-B1DF-58398881A5D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FCA0E5-6993-4296-A08B-927076898392}" type="presOf" srcId="{3101498E-D46D-4613-B1DF-58398881A5DF}" destId="{14838418-F9ED-400B-86EA-7B1297C22D59}" srcOrd="1" destOrd="0" presId="urn:microsoft.com/office/officeart/2005/8/layout/venn1"/>
    <dgm:cxn modelId="{A6D2877D-B6F9-44CE-8502-F28B5AC533C6}" srcId="{36D8A6A8-B990-4F7C-BE95-9D2DE7010203}" destId="{66E08F8C-5862-430D-AFB4-5F7FF308E45B}" srcOrd="1" destOrd="0" parTransId="{8A8DFBC1-3630-43E7-8661-D2AE2F01AD8B}" sibTransId="{4225F324-4CEE-4256-B024-E4E601B108C0}"/>
    <dgm:cxn modelId="{6051030F-5BCA-4660-809E-169816F0C3BF}" type="presOf" srcId="{634B7B7F-A94A-43E2-93C7-1F6803AE7230}" destId="{779C7DF9-4C81-4485-81BB-3B7A6BF30B52}" srcOrd="1" destOrd="0" presId="urn:microsoft.com/office/officeart/2005/8/layout/venn1"/>
    <dgm:cxn modelId="{4F8231DC-0D48-48C5-B8F7-26E1D851295F}" type="presOf" srcId="{3101498E-D46D-4613-B1DF-58398881A5DF}" destId="{5C2136AF-0D8D-414A-A42A-4890455C5DFA}" srcOrd="0" destOrd="0" presId="urn:microsoft.com/office/officeart/2005/8/layout/venn1"/>
    <dgm:cxn modelId="{7ACE649A-9B51-4BBD-B9CB-9C73CAD2067E}" type="presOf" srcId="{66E08F8C-5862-430D-AFB4-5F7FF308E45B}" destId="{565C4418-19C9-45F7-A58B-4B92BF5824E3}" srcOrd="1" destOrd="0" presId="urn:microsoft.com/office/officeart/2005/8/layout/venn1"/>
    <dgm:cxn modelId="{5BA0ACB2-41E5-4D90-9B72-7E8496D8AF0D}" srcId="{36D8A6A8-B990-4F7C-BE95-9D2DE7010203}" destId="{3101498E-D46D-4613-B1DF-58398881A5DF}" srcOrd="2" destOrd="0" parTransId="{024B9DC7-29D0-47A3-8F1E-C23C0F8B8C47}" sibTransId="{0564CEC8-13A1-4814-9A25-4C926808018E}"/>
    <dgm:cxn modelId="{7FE3BE5B-6CE9-4721-BC53-BFCB9820F7EE}" type="presOf" srcId="{634B7B7F-A94A-43E2-93C7-1F6803AE7230}" destId="{4882FA51-5B8A-40FC-8DA8-68C2E4085B54}" srcOrd="0" destOrd="0" presId="urn:microsoft.com/office/officeart/2005/8/layout/venn1"/>
    <dgm:cxn modelId="{FE14728A-CC0B-4484-B0F1-A545EC73E5CD}" srcId="{36D8A6A8-B990-4F7C-BE95-9D2DE7010203}" destId="{634B7B7F-A94A-43E2-93C7-1F6803AE7230}" srcOrd="0" destOrd="0" parTransId="{5412C958-A0DD-4594-889F-1CCB406D66D0}" sibTransId="{DDAAE87F-2BA6-4F6C-A581-BC18EC7BC671}"/>
    <dgm:cxn modelId="{C8F9EA5F-FDAA-4C85-8B74-7A30A22B4FBD}" type="presOf" srcId="{66E08F8C-5862-430D-AFB4-5F7FF308E45B}" destId="{5220B4BA-F0A2-401F-84EF-5C6BC8658FA0}" srcOrd="0" destOrd="0" presId="urn:microsoft.com/office/officeart/2005/8/layout/venn1"/>
    <dgm:cxn modelId="{F8E324D6-093E-486F-B63D-E51C86C85020}" type="presOf" srcId="{36D8A6A8-B990-4F7C-BE95-9D2DE7010203}" destId="{57AA7998-A9A0-4798-8C28-C0341376BF90}" srcOrd="0" destOrd="0" presId="urn:microsoft.com/office/officeart/2005/8/layout/venn1"/>
    <dgm:cxn modelId="{AB9F2250-3F42-42AC-AF6D-FB7A0C4337FB}" type="presParOf" srcId="{57AA7998-A9A0-4798-8C28-C0341376BF90}" destId="{4882FA51-5B8A-40FC-8DA8-68C2E4085B54}" srcOrd="0" destOrd="0" presId="urn:microsoft.com/office/officeart/2005/8/layout/venn1"/>
    <dgm:cxn modelId="{A55B1071-3803-434A-A006-5BA601F6F7A0}" type="presParOf" srcId="{57AA7998-A9A0-4798-8C28-C0341376BF90}" destId="{779C7DF9-4C81-4485-81BB-3B7A6BF30B52}" srcOrd="1" destOrd="0" presId="urn:microsoft.com/office/officeart/2005/8/layout/venn1"/>
    <dgm:cxn modelId="{A2D31597-EBEF-4C83-8670-AF2580F58A57}" type="presParOf" srcId="{57AA7998-A9A0-4798-8C28-C0341376BF90}" destId="{5220B4BA-F0A2-401F-84EF-5C6BC8658FA0}" srcOrd="2" destOrd="0" presId="urn:microsoft.com/office/officeart/2005/8/layout/venn1"/>
    <dgm:cxn modelId="{A509F186-1330-420C-9F5F-76700950363D}" type="presParOf" srcId="{57AA7998-A9A0-4798-8C28-C0341376BF90}" destId="{565C4418-19C9-45F7-A58B-4B92BF5824E3}" srcOrd="3" destOrd="0" presId="urn:microsoft.com/office/officeart/2005/8/layout/venn1"/>
    <dgm:cxn modelId="{926B4E7C-1D40-4EEA-98F2-F7B378CAC3A6}" type="presParOf" srcId="{57AA7998-A9A0-4798-8C28-C0341376BF90}" destId="{5C2136AF-0D8D-414A-A42A-4890455C5DFA}" srcOrd="4" destOrd="0" presId="urn:microsoft.com/office/officeart/2005/8/layout/venn1"/>
    <dgm:cxn modelId="{19767934-61D9-470D-84F5-5FEE51AC7209}" type="presParOf" srcId="{57AA7998-A9A0-4798-8C28-C0341376BF90}" destId="{14838418-F9ED-400B-86EA-7B1297C22D5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864A0C-5DE4-4650-8AE7-3DA436180AE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6D60AD-A6C3-46CD-9A1C-426C681D1CDA}">
      <dgm:prSet/>
      <dgm:spPr/>
      <dgm:t>
        <a:bodyPr/>
        <a:lstStyle/>
        <a:p>
          <a:pPr rtl="0"/>
          <a:r>
            <a:rPr lang="ru-RU" dirty="0" smtClean="0"/>
            <a:t>ведут политические переговоры по вопросам торгово-экономического и инвестиционного сотрудничества с высшим руководством иностранных государств, </a:t>
          </a:r>
          <a:endParaRPr lang="ru-RU" dirty="0"/>
        </a:p>
      </dgm:t>
    </dgm:pt>
    <dgm:pt modelId="{6D2096CC-13C8-4688-8612-19576A2BE5DB}" type="parTrans" cxnId="{8FA54842-7114-4DCA-898D-6B17D9DAB4B4}">
      <dgm:prSet/>
      <dgm:spPr/>
      <dgm:t>
        <a:bodyPr/>
        <a:lstStyle/>
        <a:p>
          <a:endParaRPr lang="ru-RU"/>
        </a:p>
      </dgm:t>
    </dgm:pt>
    <dgm:pt modelId="{14E5219E-ACD6-4B80-AC31-B9096B1B8093}" type="sibTrans" cxnId="{8FA54842-7114-4DCA-898D-6B17D9DAB4B4}">
      <dgm:prSet/>
      <dgm:spPr/>
      <dgm:t>
        <a:bodyPr/>
        <a:lstStyle/>
        <a:p>
          <a:endParaRPr lang="ru-RU"/>
        </a:p>
      </dgm:t>
    </dgm:pt>
    <dgm:pt modelId="{93DA9C0D-F3C1-43BD-BDCA-EFFC4022DCD7}">
      <dgm:prSet/>
      <dgm:spPr/>
      <dgm:t>
        <a:bodyPr/>
        <a:lstStyle/>
        <a:p>
          <a:pPr rtl="0"/>
          <a:r>
            <a:rPr lang="ru-RU" dirty="0" smtClean="0"/>
            <a:t>лоббируют интересы российских компаний и предлагаемые ими проекты, </a:t>
          </a:r>
          <a:endParaRPr lang="ru-RU" dirty="0"/>
        </a:p>
      </dgm:t>
    </dgm:pt>
    <dgm:pt modelId="{8F680EE8-3C78-485B-BD8B-9DB53D307CD4}" type="parTrans" cxnId="{33185547-8DF0-43A0-A5FE-0F0B57680D80}">
      <dgm:prSet/>
      <dgm:spPr/>
      <dgm:t>
        <a:bodyPr/>
        <a:lstStyle/>
        <a:p>
          <a:endParaRPr lang="ru-RU"/>
        </a:p>
      </dgm:t>
    </dgm:pt>
    <dgm:pt modelId="{CDD7E67C-67CB-4A4A-9288-A61DF8E49FAF}" type="sibTrans" cxnId="{33185547-8DF0-43A0-A5FE-0F0B57680D80}">
      <dgm:prSet/>
      <dgm:spPr/>
      <dgm:t>
        <a:bodyPr/>
        <a:lstStyle/>
        <a:p>
          <a:endParaRPr lang="ru-RU"/>
        </a:p>
      </dgm:t>
    </dgm:pt>
    <dgm:pt modelId="{FC055F81-ADC2-445D-8D7E-51CE5A9597A2}">
      <dgm:prSet/>
      <dgm:spPr/>
      <dgm:t>
        <a:bodyPr/>
        <a:lstStyle/>
        <a:p>
          <a:pPr rtl="0"/>
          <a:r>
            <a:rPr lang="ru-RU" dirty="0" smtClean="0"/>
            <a:t>оказывают им всяческое содействие, в том числе консультационное, в решении практических вопросов выхода на зарубежные рынки.</a:t>
          </a:r>
          <a:endParaRPr lang="ru-RU" dirty="0"/>
        </a:p>
      </dgm:t>
    </dgm:pt>
    <dgm:pt modelId="{F7B87787-A2AF-4479-B8E7-784E894B4F65}" type="parTrans" cxnId="{9499A307-82FA-4B5D-B6FE-1BDA84CEAEA7}">
      <dgm:prSet/>
      <dgm:spPr/>
      <dgm:t>
        <a:bodyPr/>
        <a:lstStyle/>
        <a:p>
          <a:endParaRPr lang="ru-RU"/>
        </a:p>
      </dgm:t>
    </dgm:pt>
    <dgm:pt modelId="{D2C55983-4905-4857-95EA-DE879E320810}" type="sibTrans" cxnId="{9499A307-82FA-4B5D-B6FE-1BDA84CEAEA7}">
      <dgm:prSet/>
      <dgm:spPr/>
      <dgm:t>
        <a:bodyPr/>
        <a:lstStyle/>
        <a:p>
          <a:endParaRPr lang="ru-RU"/>
        </a:p>
      </dgm:t>
    </dgm:pt>
    <dgm:pt modelId="{9594D9B6-F696-43A7-BC04-4D230132AB00}" type="pres">
      <dgm:prSet presAssocID="{E0864A0C-5DE4-4650-8AE7-3DA436180AE8}" presName="CompostProcess" presStyleCnt="0">
        <dgm:presLayoutVars>
          <dgm:dir/>
          <dgm:resizeHandles val="exact"/>
        </dgm:presLayoutVars>
      </dgm:prSet>
      <dgm:spPr/>
    </dgm:pt>
    <dgm:pt modelId="{7F034DDB-388E-46D7-9BCA-EA01046D1764}" type="pres">
      <dgm:prSet presAssocID="{E0864A0C-5DE4-4650-8AE7-3DA436180AE8}" presName="arrow" presStyleLbl="bgShp" presStyleIdx="0" presStyleCnt="1"/>
      <dgm:spPr/>
    </dgm:pt>
    <dgm:pt modelId="{E457EC9C-5662-4325-976C-33798E97A89A}" type="pres">
      <dgm:prSet presAssocID="{E0864A0C-5DE4-4650-8AE7-3DA436180AE8}" presName="linearProcess" presStyleCnt="0"/>
      <dgm:spPr/>
    </dgm:pt>
    <dgm:pt modelId="{733E99EC-25EE-49B5-A711-7623F9A3B84C}" type="pres">
      <dgm:prSet presAssocID="{506D60AD-A6C3-46CD-9A1C-426C681D1CD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DE538A-0D59-43DD-A967-ABB41713FDB9}" type="pres">
      <dgm:prSet presAssocID="{14E5219E-ACD6-4B80-AC31-B9096B1B8093}" presName="sibTrans" presStyleCnt="0"/>
      <dgm:spPr/>
    </dgm:pt>
    <dgm:pt modelId="{7C032148-4DE1-4438-9DB6-7181E79C0044}" type="pres">
      <dgm:prSet presAssocID="{93DA9C0D-F3C1-43BD-BDCA-EFFC4022DCD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F348F-056A-4D0C-AC81-4F318F94C937}" type="pres">
      <dgm:prSet presAssocID="{CDD7E67C-67CB-4A4A-9288-A61DF8E49FAF}" presName="sibTrans" presStyleCnt="0"/>
      <dgm:spPr/>
    </dgm:pt>
    <dgm:pt modelId="{B8294814-7070-48A0-93B7-2A50B56E4D13}" type="pres">
      <dgm:prSet presAssocID="{FC055F81-ADC2-445D-8D7E-51CE5A9597A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0B755C1-6E8E-4F54-99CF-0F5DB72F43BD}" type="presOf" srcId="{93DA9C0D-F3C1-43BD-BDCA-EFFC4022DCD7}" destId="{7C032148-4DE1-4438-9DB6-7181E79C0044}" srcOrd="0" destOrd="0" presId="urn:microsoft.com/office/officeart/2005/8/layout/hProcess9"/>
    <dgm:cxn modelId="{33185547-8DF0-43A0-A5FE-0F0B57680D80}" srcId="{E0864A0C-5DE4-4650-8AE7-3DA436180AE8}" destId="{93DA9C0D-F3C1-43BD-BDCA-EFFC4022DCD7}" srcOrd="1" destOrd="0" parTransId="{8F680EE8-3C78-485B-BD8B-9DB53D307CD4}" sibTransId="{CDD7E67C-67CB-4A4A-9288-A61DF8E49FAF}"/>
    <dgm:cxn modelId="{2BAC43D7-24FB-4170-9659-87EC75E16568}" type="presOf" srcId="{FC055F81-ADC2-445D-8D7E-51CE5A9597A2}" destId="{B8294814-7070-48A0-93B7-2A50B56E4D13}" srcOrd="0" destOrd="0" presId="urn:microsoft.com/office/officeart/2005/8/layout/hProcess9"/>
    <dgm:cxn modelId="{9499A307-82FA-4B5D-B6FE-1BDA84CEAEA7}" srcId="{E0864A0C-5DE4-4650-8AE7-3DA436180AE8}" destId="{FC055F81-ADC2-445D-8D7E-51CE5A9597A2}" srcOrd="2" destOrd="0" parTransId="{F7B87787-A2AF-4479-B8E7-784E894B4F65}" sibTransId="{D2C55983-4905-4857-95EA-DE879E320810}"/>
    <dgm:cxn modelId="{EEF13D90-0A46-4735-A638-3B2B00EC48ED}" type="presOf" srcId="{E0864A0C-5DE4-4650-8AE7-3DA436180AE8}" destId="{9594D9B6-F696-43A7-BC04-4D230132AB00}" srcOrd="0" destOrd="0" presId="urn:microsoft.com/office/officeart/2005/8/layout/hProcess9"/>
    <dgm:cxn modelId="{8FA54842-7114-4DCA-898D-6B17D9DAB4B4}" srcId="{E0864A0C-5DE4-4650-8AE7-3DA436180AE8}" destId="{506D60AD-A6C3-46CD-9A1C-426C681D1CDA}" srcOrd="0" destOrd="0" parTransId="{6D2096CC-13C8-4688-8612-19576A2BE5DB}" sibTransId="{14E5219E-ACD6-4B80-AC31-B9096B1B8093}"/>
    <dgm:cxn modelId="{B0E277D4-2331-4858-89AA-7C060CAC2A28}" type="presOf" srcId="{506D60AD-A6C3-46CD-9A1C-426C681D1CDA}" destId="{733E99EC-25EE-49B5-A711-7623F9A3B84C}" srcOrd="0" destOrd="0" presId="urn:microsoft.com/office/officeart/2005/8/layout/hProcess9"/>
    <dgm:cxn modelId="{9BEDF4BF-3782-4296-940F-5A2B86735F4D}" type="presParOf" srcId="{9594D9B6-F696-43A7-BC04-4D230132AB00}" destId="{7F034DDB-388E-46D7-9BCA-EA01046D1764}" srcOrd="0" destOrd="0" presId="urn:microsoft.com/office/officeart/2005/8/layout/hProcess9"/>
    <dgm:cxn modelId="{6753A7EE-C7DF-4452-968E-058A01888F77}" type="presParOf" srcId="{9594D9B6-F696-43A7-BC04-4D230132AB00}" destId="{E457EC9C-5662-4325-976C-33798E97A89A}" srcOrd="1" destOrd="0" presId="urn:microsoft.com/office/officeart/2005/8/layout/hProcess9"/>
    <dgm:cxn modelId="{3161E3D5-0C84-4D38-A38B-DE8E4CF2B89D}" type="presParOf" srcId="{E457EC9C-5662-4325-976C-33798E97A89A}" destId="{733E99EC-25EE-49B5-A711-7623F9A3B84C}" srcOrd="0" destOrd="0" presId="urn:microsoft.com/office/officeart/2005/8/layout/hProcess9"/>
    <dgm:cxn modelId="{E3C6FE83-9E47-46A2-8700-A46E89EB0EAB}" type="presParOf" srcId="{E457EC9C-5662-4325-976C-33798E97A89A}" destId="{E9DE538A-0D59-43DD-A967-ABB41713FDB9}" srcOrd="1" destOrd="0" presId="urn:microsoft.com/office/officeart/2005/8/layout/hProcess9"/>
    <dgm:cxn modelId="{1933E633-7C43-4D92-820F-C2645A1C12A3}" type="presParOf" srcId="{E457EC9C-5662-4325-976C-33798E97A89A}" destId="{7C032148-4DE1-4438-9DB6-7181E79C0044}" srcOrd="2" destOrd="0" presId="urn:microsoft.com/office/officeart/2005/8/layout/hProcess9"/>
    <dgm:cxn modelId="{F09DF53B-974C-470A-8425-12A635C31C07}" type="presParOf" srcId="{E457EC9C-5662-4325-976C-33798E97A89A}" destId="{20FF348F-056A-4D0C-AC81-4F318F94C937}" srcOrd="3" destOrd="0" presId="urn:microsoft.com/office/officeart/2005/8/layout/hProcess9"/>
    <dgm:cxn modelId="{521B0F13-C2C7-408E-BF2E-0002870EC428}" type="presParOf" srcId="{E457EC9C-5662-4325-976C-33798E97A89A}" destId="{B8294814-7070-48A0-93B7-2A50B56E4D1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18A27-5DFE-4DA0-9517-02CF453AAA89}">
      <dsp:nvSpPr>
        <dsp:cNvPr id="0" name=""/>
        <dsp:cNvSpPr/>
      </dsp:nvSpPr>
      <dsp:spPr>
        <a:xfrm>
          <a:off x="696749" y="0"/>
          <a:ext cx="5341338" cy="5341338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B53C5-9FB0-47C2-B40B-0D62919CAC92}">
      <dsp:nvSpPr>
        <dsp:cNvPr id="0" name=""/>
        <dsp:cNvSpPr/>
      </dsp:nvSpPr>
      <dsp:spPr>
        <a:xfrm>
          <a:off x="1043936" y="347186"/>
          <a:ext cx="2136535" cy="2136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сведение к минимуму рисков в ходе дальнейшей интеграции нашей страны в мировую экономику, </a:t>
          </a:r>
          <a:endParaRPr lang="ru-RU" sz="1400" kern="1200" dirty="0"/>
        </a:p>
      </dsp:txBody>
      <dsp:txXfrm>
        <a:off x="1148233" y="451483"/>
        <a:ext cx="1927941" cy="1927941"/>
      </dsp:txXfrm>
    </dsp:sp>
    <dsp:sp modelId="{9E522FF1-0B29-41BD-9D9D-AAB00D5028E3}">
      <dsp:nvSpPr>
        <dsp:cNvPr id="0" name=""/>
        <dsp:cNvSpPr/>
      </dsp:nvSpPr>
      <dsp:spPr>
        <a:xfrm>
          <a:off x="3554365" y="347186"/>
          <a:ext cx="2136535" cy="2136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обеспечение экономической безопасности России, </a:t>
          </a:r>
          <a:endParaRPr lang="ru-RU" sz="1400" kern="1200" dirty="0"/>
        </a:p>
      </dsp:txBody>
      <dsp:txXfrm>
        <a:off x="3658662" y="451483"/>
        <a:ext cx="1927941" cy="1927941"/>
      </dsp:txXfrm>
    </dsp:sp>
    <dsp:sp modelId="{B0FA51BD-AC17-42F0-B28A-05C30B233B98}">
      <dsp:nvSpPr>
        <dsp:cNvPr id="0" name=""/>
        <dsp:cNvSpPr/>
      </dsp:nvSpPr>
      <dsp:spPr>
        <a:xfrm>
          <a:off x="1043936" y="2857615"/>
          <a:ext cx="2136535" cy="2136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содействие диверсификации российской экономики, </a:t>
          </a:r>
          <a:endParaRPr lang="ru-RU" sz="1400" kern="1200" dirty="0"/>
        </a:p>
      </dsp:txBody>
      <dsp:txXfrm>
        <a:off x="1148233" y="2961912"/>
        <a:ext cx="1927941" cy="1927941"/>
      </dsp:txXfrm>
    </dsp:sp>
    <dsp:sp modelId="{AD8FF1E2-2201-495D-B160-B2376D690DDC}">
      <dsp:nvSpPr>
        <dsp:cNvPr id="0" name=""/>
        <dsp:cNvSpPr/>
      </dsp:nvSpPr>
      <dsp:spPr>
        <a:xfrm>
          <a:off x="3554365" y="2857615"/>
          <a:ext cx="2136535" cy="2136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переводу ее на высокотехнологичные и инновационные рельсы развития. </a:t>
          </a:r>
          <a:endParaRPr lang="ru-RU" sz="1400" kern="1200" dirty="0"/>
        </a:p>
      </dsp:txBody>
      <dsp:txXfrm>
        <a:off x="3658662" y="2961912"/>
        <a:ext cx="1927941" cy="1927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86014-482D-4C7B-9C4E-338A4FB6C1F8}">
      <dsp:nvSpPr>
        <dsp:cNvPr id="0" name=""/>
        <dsp:cNvSpPr/>
      </dsp:nvSpPr>
      <dsp:spPr>
        <a:xfrm>
          <a:off x="0" y="0"/>
          <a:ext cx="4910498" cy="49104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B292FB-C0F0-41A0-8066-4F8F32A29457}">
      <dsp:nvSpPr>
        <dsp:cNvPr id="0" name=""/>
        <dsp:cNvSpPr/>
      </dsp:nvSpPr>
      <dsp:spPr>
        <a:xfrm>
          <a:off x="2455249" y="0"/>
          <a:ext cx="7399950" cy="4910498"/>
        </a:xfrm>
        <a:prstGeom prst="rect">
          <a:avLst/>
        </a:prstGeom>
        <a:solidFill>
          <a:schemeClr val="accent1">
            <a:lumMod val="50000"/>
            <a:alpha val="90000"/>
          </a:schemeClr>
        </a:solidFill>
        <a:ln w="9525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формирование справедливой международной торговой системы, </a:t>
          </a:r>
          <a:endParaRPr lang="ru-RU" sz="1500" kern="1200" dirty="0"/>
        </a:p>
      </dsp:txBody>
      <dsp:txXfrm>
        <a:off x="2455249" y="0"/>
        <a:ext cx="7399950" cy="785679"/>
      </dsp:txXfrm>
    </dsp:sp>
    <dsp:sp modelId="{3FB097FC-B5BE-4C79-B375-2C8C795C510D}">
      <dsp:nvSpPr>
        <dsp:cNvPr id="0" name=""/>
        <dsp:cNvSpPr/>
      </dsp:nvSpPr>
      <dsp:spPr>
        <a:xfrm>
          <a:off x="515602" y="785679"/>
          <a:ext cx="3879293" cy="387929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198590"/>
                <a:satOff val="2833"/>
                <a:lumOff val="17318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198590"/>
                <a:satOff val="2833"/>
                <a:lumOff val="17318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045BAA-35A0-4AE2-8387-5FD2F31D462E}">
      <dsp:nvSpPr>
        <dsp:cNvPr id="0" name=""/>
        <dsp:cNvSpPr/>
      </dsp:nvSpPr>
      <dsp:spPr>
        <a:xfrm>
          <a:off x="2455249" y="785679"/>
          <a:ext cx="7399950" cy="3879293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9525" cap="rnd" cmpd="sng" algn="ctr">
          <a:solidFill>
            <a:schemeClr val="accent1">
              <a:shade val="50000"/>
              <a:hueOff val="198590"/>
              <a:satOff val="2833"/>
              <a:lumOff val="17318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полноправное участие России в международных экономических организациях,</a:t>
          </a:r>
          <a:endParaRPr lang="ru-RU" sz="1500" kern="1200" dirty="0"/>
        </a:p>
      </dsp:txBody>
      <dsp:txXfrm>
        <a:off x="2455249" y="785679"/>
        <a:ext cx="7399950" cy="785679"/>
      </dsp:txXfrm>
    </dsp:sp>
    <dsp:sp modelId="{D831E0BB-F6BD-4CA2-A378-8BDB2E5C16E6}">
      <dsp:nvSpPr>
        <dsp:cNvPr id="0" name=""/>
        <dsp:cNvSpPr/>
      </dsp:nvSpPr>
      <dsp:spPr>
        <a:xfrm>
          <a:off x="1031204" y="1571359"/>
          <a:ext cx="2848088" cy="284808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397179"/>
                <a:satOff val="5666"/>
                <a:lumOff val="34635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397179"/>
                <a:satOff val="5666"/>
                <a:lumOff val="34635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6B8AA8-5F41-4D61-93CA-E2060E2F5B6C}">
      <dsp:nvSpPr>
        <dsp:cNvPr id="0" name=""/>
        <dsp:cNvSpPr/>
      </dsp:nvSpPr>
      <dsp:spPr>
        <a:xfrm>
          <a:off x="2455249" y="1571359"/>
          <a:ext cx="7399950" cy="284808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9525" cap="rnd" cmpd="sng" algn="ctr">
          <a:solidFill>
            <a:schemeClr val="accent1">
              <a:shade val="50000"/>
              <a:hueOff val="397179"/>
              <a:satOff val="5666"/>
              <a:lumOff val="34635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диверсификацию российского присутствия на мировых рынках путем широкого развития наших внешнеэкономических связей и обеспечения доступа на иностранные рынки, </a:t>
          </a:r>
          <a:endParaRPr lang="ru-RU" sz="1500" kern="1200" dirty="0"/>
        </a:p>
      </dsp:txBody>
      <dsp:txXfrm>
        <a:off x="2455249" y="1571359"/>
        <a:ext cx="7399950" cy="785679"/>
      </dsp:txXfrm>
    </dsp:sp>
    <dsp:sp modelId="{1766DEC8-36C3-4A56-8F30-6EAA57DDCBA2}">
      <dsp:nvSpPr>
        <dsp:cNvPr id="0" name=""/>
        <dsp:cNvSpPr/>
      </dsp:nvSpPr>
      <dsp:spPr>
        <a:xfrm>
          <a:off x="1546806" y="2357039"/>
          <a:ext cx="1816884" cy="181688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397179"/>
                <a:satOff val="5666"/>
                <a:lumOff val="34635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397179"/>
                <a:satOff val="5666"/>
                <a:lumOff val="34635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4DF452-4351-4809-A4A4-C0EBC1876630}">
      <dsp:nvSpPr>
        <dsp:cNvPr id="0" name=""/>
        <dsp:cNvSpPr/>
      </dsp:nvSpPr>
      <dsp:spPr>
        <a:xfrm>
          <a:off x="2455249" y="2357039"/>
          <a:ext cx="7399950" cy="181688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9525" cap="rnd" cmpd="sng" algn="ctr">
          <a:solidFill>
            <a:schemeClr val="accent1">
              <a:shade val="50000"/>
              <a:hueOff val="397179"/>
              <a:satOff val="5666"/>
              <a:lumOff val="34635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расширение номенклатуры российского экспорта, </a:t>
          </a:r>
          <a:endParaRPr lang="ru-RU" sz="1500" kern="1200" dirty="0"/>
        </a:p>
      </dsp:txBody>
      <dsp:txXfrm>
        <a:off x="2455249" y="2357039"/>
        <a:ext cx="7399950" cy="785679"/>
      </dsp:txXfrm>
    </dsp:sp>
    <dsp:sp modelId="{8D925008-B258-4338-A216-CF9EF42716B6}">
      <dsp:nvSpPr>
        <dsp:cNvPr id="0" name=""/>
        <dsp:cNvSpPr/>
      </dsp:nvSpPr>
      <dsp:spPr>
        <a:xfrm>
          <a:off x="2062409" y="3142718"/>
          <a:ext cx="785679" cy="78567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50000"/>
                <a:hueOff val="198590"/>
                <a:satOff val="2833"/>
                <a:lumOff val="17318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198590"/>
                <a:satOff val="2833"/>
                <a:lumOff val="17318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8B5956-9FDD-43F5-8301-FBA481314821}">
      <dsp:nvSpPr>
        <dsp:cNvPr id="0" name=""/>
        <dsp:cNvSpPr/>
      </dsp:nvSpPr>
      <dsp:spPr>
        <a:xfrm>
          <a:off x="2455249" y="3142718"/>
          <a:ext cx="7399950" cy="7856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shade val="50000"/>
              <a:hueOff val="198590"/>
              <a:satOff val="2833"/>
              <a:lumOff val="17318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осуществление эффективных инвестиций за рубежом. </a:t>
          </a:r>
          <a:endParaRPr lang="ru-RU" sz="1500" kern="1200" dirty="0"/>
        </a:p>
      </dsp:txBody>
      <dsp:txXfrm>
        <a:off x="2455249" y="3142718"/>
        <a:ext cx="7399950" cy="7856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5AFE3-ACF1-40EC-A559-22EA015A775F}">
      <dsp:nvSpPr>
        <dsp:cNvPr id="0" name=""/>
        <dsp:cNvSpPr/>
      </dsp:nvSpPr>
      <dsp:spPr>
        <a:xfrm>
          <a:off x="2627713" y="63274"/>
          <a:ext cx="3290259" cy="32902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иностранных инвестиций, </a:t>
          </a:r>
          <a:endParaRPr lang="ru-RU" sz="1300" kern="1200" dirty="0"/>
        </a:p>
      </dsp:txBody>
      <dsp:txXfrm>
        <a:off x="3007358" y="506193"/>
        <a:ext cx="2530969" cy="1044024"/>
      </dsp:txXfrm>
    </dsp:sp>
    <dsp:sp modelId="{23808613-00A1-4186-85E1-1BF2B7326DFA}">
      <dsp:nvSpPr>
        <dsp:cNvPr id="0" name=""/>
        <dsp:cNvSpPr/>
      </dsp:nvSpPr>
      <dsp:spPr>
        <a:xfrm>
          <a:off x="4083020" y="1518581"/>
          <a:ext cx="3290259" cy="32902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передовых технологий и ноу-хау в приоритетные сферы российской экономики,</a:t>
          </a:r>
          <a:endParaRPr lang="ru-RU" sz="1300" kern="1200" dirty="0"/>
        </a:p>
      </dsp:txBody>
      <dsp:txXfrm>
        <a:off x="5854699" y="1898226"/>
        <a:ext cx="1265484" cy="2530969"/>
      </dsp:txXfrm>
    </dsp:sp>
    <dsp:sp modelId="{FCFAA587-15BE-4F4E-9D9D-1F64AEE2CFC8}">
      <dsp:nvSpPr>
        <dsp:cNvPr id="0" name=""/>
        <dsp:cNvSpPr/>
      </dsp:nvSpPr>
      <dsp:spPr>
        <a:xfrm>
          <a:off x="2627713" y="2973888"/>
          <a:ext cx="3290259" cy="32902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наращиванию потенциала топливно-энергетического комплекса России, </a:t>
          </a:r>
          <a:endParaRPr lang="ru-RU" sz="1300" kern="1200" dirty="0"/>
        </a:p>
      </dsp:txBody>
      <dsp:txXfrm>
        <a:off x="3007358" y="4777204"/>
        <a:ext cx="2530969" cy="1044024"/>
      </dsp:txXfrm>
    </dsp:sp>
    <dsp:sp modelId="{43C43B9E-17FA-4322-9DDA-7870E51FC96A}">
      <dsp:nvSpPr>
        <dsp:cNvPr id="0" name=""/>
        <dsp:cNvSpPr/>
      </dsp:nvSpPr>
      <dsp:spPr>
        <a:xfrm>
          <a:off x="1172406" y="1518581"/>
          <a:ext cx="3290259" cy="32902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развитию энергетического диалога со странами — потребителями топливно-энергетических ресурсов и другими экспортерами углеводородного сырья. </a:t>
          </a:r>
          <a:endParaRPr lang="ru-RU" sz="1300" kern="1200" dirty="0"/>
        </a:p>
      </dsp:txBody>
      <dsp:txXfrm>
        <a:off x="1425503" y="1898226"/>
        <a:ext cx="1265484" cy="25309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2FA51-5B8A-40FC-8DA8-68C2E4085B54}">
      <dsp:nvSpPr>
        <dsp:cNvPr id="0" name=""/>
        <dsp:cNvSpPr/>
      </dsp:nvSpPr>
      <dsp:spPr>
        <a:xfrm>
          <a:off x="928642" y="618279"/>
          <a:ext cx="2573604" cy="257360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Всемирный банк,</a:t>
          </a:r>
          <a:endParaRPr lang="ru-RU" sz="1500" kern="1200" dirty="0"/>
        </a:p>
      </dsp:txBody>
      <dsp:txXfrm>
        <a:off x="1271789" y="1068660"/>
        <a:ext cx="1887309" cy="1158122"/>
      </dsp:txXfrm>
    </dsp:sp>
    <dsp:sp modelId="{5220B4BA-F0A2-401F-84EF-5C6BC8658FA0}">
      <dsp:nvSpPr>
        <dsp:cNvPr id="0" name=""/>
        <dsp:cNvSpPr/>
      </dsp:nvSpPr>
      <dsp:spPr>
        <a:xfrm>
          <a:off x="1857284" y="2226782"/>
          <a:ext cx="2573604" cy="257360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Международный валютный фонд, </a:t>
          </a:r>
          <a:endParaRPr lang="ru-RU" sz="1500" kern="1200" dirty="0"/>
        </a:p>
      </dsp:txBody>
      <dsp:txXfrm>
        <a:off x="2644378" y="2891629"/>
        <a:ext cx="1544162" cy="1415482"/>
      </dsp:txXfrm>
    </dsp:sp>
    <dsp:sp modelId="{5C2136AF-0D8D-414A-A42A-4890455C5DFA}">
      <dsp:nvSpPr>
        <dsp:cNvPr id="0" name=""/>
        <dsp:cNvSpPr/>
      </dsp:nvSpPr>
      <dsp:spPr>
        <a:xfrm>
          <a:off x="0" y="2226782"/>
          <a:ext cx="2573604" cy="257360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Парижский клуб - на основе нового статуса России как страны-кредитора и донора.</a:t>
          </a:r>
          <a:endParaRPr lang="ru-RU" sz="1500" kern="1200" dirty="0"/>
        </a:p>
      </dsp:txBody>
      <dsp:txXfrm>
        <a:off x="242347" y="2891629"/>
        <a:ext cx="1544162" cy="1415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34DDB-388E-46D7-9BCA-EA01046D1764}">
      <dsp:nvSpPr>
        <dsp:cNvPr id="0" name=""/>
        <dsp:cNvSpPr/>
      </dsp:nvSpPr>
      <dsp:spPr>
        <a:xfrm>
          <a:off x="764539" y="0"/>
          <a:ext cx="8664786" cy="452431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E99EC-25EE-49B5-A711-7623F9A3B84C}">
      <dsp:nvSpPr>
        <dsp:cNvPr id="0" name=""/>
        <dsp:cNvSpPr/>
      </dsp:nvSpPr>
      <dsp:spPr>
        <a:xfrm>
          <a:off x="345436" y="1357294"/>
          <a:ext cx="3058159" cy="1809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ведут политические переговоры по вопросам торгово-экономического и инвестиционного сотрудничества с высшим руководством иностранных государств, </a:t>
          </a:r>
          <a:endParaRPr lang="ru-RU" sz="1500" kern="1200" dirty="0"/>
        </a:p>
      </dsp:txBody>
      <dsp:txXfrm>
        <a:off x="433780" y="1445638"/>
        <a:ext cx="2881471" cy="1633038"/>
      </dsp:txXfrm>
    </dsp:sp>
    <dsp:sp modelId="{7C032148-4DE1-4438-9DB6-7181E79C0044}">
      <dsp:nvSpPr>
        <dsp:cNvPr id="0" name=""/>
        <dsp:cNvSpPr/>
      </dsp:nvSpPr>
      <dsp:spPr>
        <a:xfrm>
          <a:off x="3567853" y="1357294"/>
          <a:ext cx="3058159" cy="1809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лоббируют интересы российских компаний и предлагаемые ими проекты, </a:t>
          </a:r>
          <a:endParaRPr lang="ru-RU" sz="1500" kern="1200" dirty="0"/>
        </a:p>
      </dsp:txBody>
      <dsp:txXfrm>
        <a:off x="3656197" y="1445638"/>
        <a:ext cx="2881471" cy="1633038"/>
      </dsp:txXfrm>
    </dsp:sp>
    <dsp:sp modelId="{B8294814-7070-48A0-93B7-2A50B56E4D13}">
      <dsp:nvSpPr>
        <dsp:cNvPr id="0" name=""/>
        <dsp:cNvSpPr/>
      </dsp:nvSpPr>
      <dsp:spPr>
        <a:xfrm>
          <a:off x="6790269" y="1357294"/>
          <a:ext cx="3058159" cy="1809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оказывают им всяческое содействие, в том числе консультационное, в решении практических вопросов выхода на зарубежные рынки.</a:t>
          </a:r>
          <a:endParaRPr lang="ru-RU" sz="1500" kern="1200" dirty="0"/>
        </a:p>
      </dsp:txBody>
      <dsp:txXfrm>
        <a:off x="6878613" y="1445638"/>
        <a:ext cx="2881471" cy="1633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A7CC1-71E7-4565-B7DD-AA7D18D43D9A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CD4A2-6F2E-4B95-A511-CDD99CC8A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793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CD4A2-6F2E-4B95-A511-CDD99CC8A4D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658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84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8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13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2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40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65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7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93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56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929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34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85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92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49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514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5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84310C-990B-4EEE-97A7-CF1D50CD12B7}" type="datetimeFigureOut">
              <a:rPr lang="ru-RU" smtClean="0"/>
              <a:t>10.06.2020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E5BD0B0-FCB3-46D9-8575-69DB9F2DB7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77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00935" y="375357"/>
            <a:ext cx="8574622" cy="2616199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Институт права ВГУЭС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>Кафедра международных отношений и права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200" dirty="0"/>
              <a:t>Презентация лекции по курсу «Дипломатическая и консульская служба»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13689" y="3951111"/>
            <a:ext cx="6987645" cy="2906889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Новые направления дипломатической деятельности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Сост. Абашева Е.А.</a:t>
            </a: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1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2090" y="194643"/>
            <a:ext cx="5943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последние десятилетия мир претерпел радикальные изменения, затронувшие в том числе весь комплекс взаимоотношений между государствами, а также сферу дипломатической деятельности, работу дипломатических служб в целом.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9556" y="36599"/>
            <a:ext cx="3612444" cy="6740307"/>
          </a:xfrm>
          <a:prstGeom prst="rect">
            <a:avLst/>
          </a:prstGeom>
          <a:solidFill>
            <a:srgbClr val="03C0ED"/>
          </a:solidFill>
        </p:spPr>
        <p:txBody>
          <a:bodyPr wrap="square" rtlCol="0">
            <a:spAutoFit/>
          </a:bodyPr>
          <a:lstStyle/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рамках этих объединений и организаций решаются вопросы международного и многостороннего взаимодействия в таких важнейших сферах, как расширение торгово-экономического и инвестиционного сотрудничества, защита окружающей среды, борьба с глобальным изменением климата, противодействие международной и трансграничной преступности, росту международного терроризма.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02090" y="4594817"/>
            <a:ext cx="59605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условиях нарастающей глобализации и расширения международного сотрудничества на сцену вышли десятки новых международных, региональных и субрегиональных объединений и организаций, которые занимаются решением разнообразных глобальных, международных и локальных проблем в политической, экономической, военно-стратегической, гуманитарной, культурной, экологической и других областях.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581" y="4767371"/>
            <a:ext cx="2676525" cy="1704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90" y="1796989"/>
            <a:ext cx="5525910" cy="264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5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553" y="241083"/>
            <a:ext cx="9764890" cy="6186309"/>
          </a:xfrm>
          <a:prstGeom prst="rect">
            <a:avLst/>
          </a:prstGeom>
          <a:solidFill>
            <a:srgbClr val="6090C4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Россия принимает активное участие в международном сотрудничестве против новых угроз и вызовов, причем как на двусторонней, так и на многосторонней основе. 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Среди новых приоритетных направлений деятельности российской дипломатии на современном этапе весьма важное место занимают многосторонняя дипломатия и усилия, направленные на 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противодействие новым 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вызовам и угрозам, 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всестороннюю защиту 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экономических интересов России </a:t>
            </a:r>
          </a:p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решение вопросов энергетического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сотрудничества с другими государствами,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формирование в мире правдивого и 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объективного образа современной России.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510" y="2776223"/>
            <a:ext cx="4947708" cy="3221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07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32711" y="146756"/>
            <a:ext cx="2804777" cy="5078313"/>
          </a:xfrm>
          <a:prstGeom prst="rect">
            <a:avLst/>
          </a:prstGeom>
          <a:solidFill>
            <a:srgbClr val="0C98EE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</a:rPr>
              <a:t>Департамент по вопросам новых вызовов и угроз (ДНВ)</a:t>
            </a:r>
          </a:p>
          <a:p>
            <a:endParaRPr lang="ru-RU" b="1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</a:rPr>
              <a:t>Вопросы международного сотрудничества в противодействии терроризму, незаконному обороту наркотиков,</a:t>
            </a:r>
          </a:p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</a:rPr>
              <a:t>транснациональной организованной преступности, пиратству, а также в области космоса, связи, науки и технологий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22311" y="146756"/>
            <a:ext cx="685235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В Министерстве иностранных дел РФ был образован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Департамент по вопросам новых вызовов и угроз</a:t>
            </a:r>
            <a:r>
              <a:rPr lang="ru-RU" i="1" dirty="0" smtClean="0"/>
              <a:t>, </a:t>
            </a:r>
            <a:r>
              <a:rPr lang="ru-RU" dirty="0" smtClean="0"/>
              <a:t>которому было поручено заняться оказанием содействия установлению контактов между российскими ведомствами и службами и соответствующими структурами заинтересованных иностранных государств. </a:t>
            </a:r>
          </a:p>
          <a:p>
            <a:endParaRPr lang="ru-RU" dirty="0" smtClean="0"/>
          </a:p>
          <a:p>
            <a:r>
              <a:rPr lang="ru-RU" dirty="0" smtClean="0"/>
              <a:t>Учреждена должность посла по особым поручениям (специального представителя Президента РФ), на которого возложена задача налаживания и расширения международного сотрудничества России в деле противодействия новым вызовам и угрозам. </a:t>
            </a:r>
          </a:p>
          <a:p>
            <a:r>
              <a:rPr lang="ru-RU" dirty="0" smtClean="0"/>
              <a:t>Благодаря этим шагам дипломатические работники МИД России помогли наладить первые деловые и профессиональные контакты между 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национальными антитеррористическими службами,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советами национальной безопасности,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ведомствами по борьбе с незаконным оборотом наркотиков, спецслужбами и службами безопасности,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полицией и органами внутренних дел, </a:t>
            </a:r>
          </a:p>
          <a:p>
            <a:endParaRPr lang="ru-RU" dirty="0"/>
          </a:p>
          <a:p>
            <a:r>
              <a:rPr lang="ru-RU" dirty="0" smtClean="0"/>
              <a:t>а также между службами спасения и борьбы со стихийными бедствиями.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10" y="5135473"/>
            <a:ext cx="2804777" cy="15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4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4311" y="248354"/>
            <a:ext cx="5904089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Новый </a:t>
            </a:r>
            <a:r>
              <a:rPr lang="ru-RU" dirty="0"/>
              <a:t>департамент </a:t>
            </a:r>
            <a:r>
              <a:rPr lang="ru-RU" dirty="0" smtClean="0"/>
              <a:t>в </a:t>
            </a:r>
            <a:r>
              <a:rPr lang="ru-RU" dirty="0"/>
              <a:t>МИД России  </a:t>
            </a:r>
            <a:r>
              <a:rPr lang="ru-RU" dirty="0" smtClean="0"/>
              <a:t>-  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Департамент</a:t>
            </a:r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международной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информационной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безопасности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 smtClean="0"/>
              <a:t>появился в декабре прошлого года. К его функциям относится разработка </a:t>
            </a:r>
            <a:r>
              <a:rPr lang="ru-RU" dirty="0"/>
              <a:t>и </a:t>
            </a:r>
            <a:r>
              <a:rPr lang="ru-RU" dirty="0" smtClean="0"/>
              <a:t>реализация </a:t>
            </a:r>
            <a:r>
              <a:rPr lang="ru-RU" dirty="0"/>
              <a:t>государственной политики в области международной информационной безопасности, в том числе борьбой с использованием информационных технологий в военно-политических, террористических и иных преступных </a:t>
            </a:r>
            <a:r>
              <a:rPr lang="ru-RU" dirty="0" smtClean="0"/>
              <a:t>целях.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Новое </a:t>
            </a:r>
            <a:r>
              <a:rPr lang="ru-RU" dirty="0"/>
              <a:t>подразделение </a:t>
            </a:r>
            <a:r>
              <a:rPr lang="ru-RU" dirty="0" smtClean="0"/>
              <a:t>курирует </a:t>
            </a:r>
            <a:r>
              <a:rPr lang="ru-RU" dirty="0"/>
              <a:t>работу международных организаций и форумов в этой сфере, а также </a:t>
            </a:r>
            <a:r>
              <a:rPr lang="ru-RU" dirty="0" smtClean="0"/>
              <a:t>сконцентрировано на </a:t>
            </a:r>
            <a:r>
              <a:rPr lang="ru-RU" dirty="0"/>
              <a:t>международно-правовых аспектах использования интернета.</a:t>
            </a:r>
          </a:p>
          <a:p>
            <a:endParaRPr lang="ru-RU" dirty="0"/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того, департамент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занимается подготовкой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предложений по совершенствованию нормативной правовой базы сотрудничества с другими странами, международными организациями и компетентными неправительственными организациями в области информационной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безопасности.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 также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участвует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разработке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согласовании национальных мер по информационной безопасности в сфере международного сотрудничества и международных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отношений.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958667" y="167986"/>
            <a:ext cx="3860799" cy="646330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Департамент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международной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информационной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безопасности</a:t>
            </a: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Вопросы международного сотрудничества в сфере информационной безопасности, противодействия неправомерному использованию информационно-коммуникационных технологий, деятельности Международного союза электросвязи, Всемирного почтового союза, а также использования и управления сетью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Интернет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>
              <a:solidFill>
                <a:schemeClr val="bg2">
                  <a:lumMod val="9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t="138" r="2890" b="24124"/>
          <a:stretch/>
        </p:blipFill>
        <p:spPr>
          <a:xfrm>
            <a:off x="7857067" y="4647145"/>
            <a:ext cx="4070531" cy="200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220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583" y="880534"/>
            <a:ext cx="97423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Процесс интеграции России в мирохозяйственные связи на условиях, отвечающих национальным интересам нашей страны, столкнулся с противодействием тех государств, которые увидели в России потенциального соперника и стали предпринимать попытки ограничить или даже нивелировать конкурентные преимущества нашей страны.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Причем </a:t>
            </a:r>
            <a:r>
              <a:rPr lang="ru-RU" dirty="0"/>
              <a:t>по мере укрепления российской экономики и диверсификации российского экспорта, выхода нашей страны на внешние рынки с современной и конкурентоспособной продукцией попытки противодействовать полноценному участию России в международной торговле только возрастали.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частности, это проявилось в </a:t>
            </a:r>
            <a:r>
              <a:rPr lang="ru-RU" dirty="0" smtClean="0"/>
              <a:t>искусственных</a:t>
            </a:r>
          </a:p>
          <a:p>
            <a:r>
              <a:rPr lang="ru-RU" dirty="0" smtClean="0"/>
              <a:t> </a:t>
            </a:r>
            <a:r>
              <a:rPr lang="ru-RU" dirty="0"/>
              <a:t>ограничениях доступа российских </a:t>
            </a:r>
            <a:r>
              <a:rPr lang="ru-RU" dirty="0" smtClean="0"/>
              <a:t>товаров</a:t>
            </a:r>
          </a:p>
          <a:p>
            <a:r>
              <a:rPr lang="ru-RU" dirty="0" smtClean="0"/>
              <a:t>на </a:t>
            </a:r>
            <a:r>
              <a:rPr lang="ru-RU" dirty="0"/>
              <a:t>рынки ряда развитых стран, </a:t>
            </a:r>
            <a:r>
              <a:rPr lang="ru-RU" dirty="0" smtClean="0"/>
              <a:t>сохранении</a:t>
            </a:r>
          </a:p>
          <a:p>
            <a:r>
              <a:rPr lang="ru-RU" dirty="0" smtClean="0"/>
              <a:t> </a:t>
            </a:r>
            <a:r>
              <a:rPr lang="ru-RU" dirty="0"/>
              <a:t>дискриминационных ограничений </a:t>
            </a:r>
            <a:r>
              <a:rPr lang="ru-RU" dirty="0" smtClean="0"/>
              <a:t>времен</a:t>
            </a:r>
          </a:p>
          <a:p>
            <a:r>
              <a:rPr lang="ru-RU" dirty="0" smtClean="0"/>
              <a:t> </a:t>
            </a:r>
            <a:r>
              <a:rPr lang="ru-RU" dirty="0"/>
              <a:t>холодной войны типа поправки </a:t>
            </a:r>
            <a:endParaRPr lang="ru-RU" dirty="0" smtClean="0"/>
          </a:p>
          <a:p>
            <a:r>
              <a:rPr lang="ru-RU" dirty="0" smtClean="0"/>
              <a:t>Джексона </a:t>
            </a:r>
            <a:r>
              <a:rPr lang="ru-RU" dirty="0"/>
              <a:t>— </a:t>
            </a:r>
            <a:r>
              <a:rPr lang="ru-RU" dirty="0" err="1" smtClean="0"/>
              <a:t>Вэника</a:t>
            </a:r>
            <a:r>
              <a:rPr lang="ru-RU" dirty="0" smtClean="0"/>
              <a:t> </a:t>
            </a:r>
            <a:r>
              <a:rPr lang="ru-RU" dirty="0"/>
              <a:t>и особенно при </a:t>
            </a:r>
            <a:endParaRPr lang="ru-RU" dirty="0" smtClean="0"/>
          </a:p>
          <a:p>
            <a:r>
              <a:rPr lang="ru-RU" dirty="0" smtClean="0"/>
              <a:t>обсуждении </a:t>
            </a:r>
            <a:r>
              <a:rPr lang="ru-RU" dirty="0"/>
              <a:t>и решении всего </a:t>
            </a:r>
            <a:r>
              <a:rPr lang="ru-RU" dirty="0" smtClean="0"/>
              <a:t>комплекса</a:t>
            </a:r>
          </a:p>
          <a:p>
            <a:r>
              <a:rPr lang="ru-RU" dirty="0" smtClean="0"/>
              <a:t> </a:t>
            </a:r>
            <a:r>
              <a:rPr lang="ru-RU" dirty="0"/>
              <a:t>вопросов, связанных с </a:t>
            </a:r>
            <a:r>
              <a:rPr lang="ru-RU" dirty="0" smtClean="0"/>
              <a:t>присоединением</a:t>
            </a:r>
          </a:p>
          <a:p>
            <a:r>
              <a:rPr lang="ru-RU" dirty="0" smtClean="0"/>
              <a:t> </a:t>
            </a:r>
            <a:r>
              <a:rPr lang="ru-RU" dirty="0"/>
              <a:t>России к ВТО.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817" y="3443111"/>
            <a:ext cx="4335884" cy="29830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182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3644" y="643891"/>
            <a:ext cx="951653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Значительная часть работы по защите и продвижению российских внешнеэкономических интересов за рубежом легла в этих условиях на плечи российской дипломатической службы, которая с конца 1990-х гг. активно включилась в решение задач, стоявших перед экономикой Российской Федерации.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новое для МИД России направление работы получило название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«экономическая дипломатия». </a:t>
            </a:r>
            <a:endParaRPr lang="ru-RU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/>
              <a:t>Главными </a:t>
            </a:r>
            <a:r>
              <a:rPr lang="ru-RU" dirty="0"/>
              <a:t>ее приоритетами </a:t>
            </a:r>
            <a:r>
              <a:rPr lang="ru-RU" dirty="0" smtClean="0"/>
              <a:t>являются: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оказание </a:t>
            </a:r>
            <a:r>
              <a:rPr lang="ru-RU" dirty="0"/>
              <a:t>всемерного содействия </a:t>
            </a:r>
            <a:endParaRPr lang="ru-RU" dirty="0" smtClean="0"/>
          </a:p>
          <a:p>
            <a:r>
              <a:rPr lang="ru-RU" dirty="0" smtClean="0"/>
              <a:t>развитию </a:t>
            </a:r>
            <a:r>
              <a:rPr lang="ru-RU" dirty="0"/>
              <a:t>национальной экономики России,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создание </a:t>
            </a:r>
            <a:r>
              <a:rPr lang="ru-RU" dirty="0"/>
              <a:t>благоприятных внешних </a:t>
            </a:r>
            <a:r>
              <a:rPr lang="ru-RU" dirty="0" smtClean="0"/>
              <a:t>условий</a:t>
            </a:r>
          </a:p>
          <a:p>
            <a:r>
              <a:rPr lang="ru-RU" dirty="0" smtClean="0"/>
              <a:t> </a:t>
            </a:r>
            <a:r>
              <a:rPr lang="ru-RU" dirty="0"/>
              <a:t>для ее полноценного и равноправного </a:t>
            </a:r>
            <a:endParaRPr lang="ru-RU" dirty="0" smtClean="0"/>
          </a:p>
          <a:p>
            <a:r>
              <a:rPr lang="ru-RU" dirty="0" smtClean="0"/>
              <a:t>включения </a:t>
            </a:r>
            <a:r>
              <a:rPr lang="ru-RU" dirty="0"/>
              <a:t>в систему мирохозяйственных </a:t>
            </a:r>
            <a:endParaRPr lang="ru-RU" dirty="0" smtClean="0"/>
          </a:p>
          <a:p>
            <a:r>
              <a:rPr lang="ru-RU" dirty="0" smtClean="0"/>
              <a:t>связей</a:t>
            </a:r>
          </a:p>
          <a:p>
            <a:r>
              <a:rPr lang="ru-RU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защита </a:t>
            </a:r>
            <a:r>
              <a:rPr lang="ru-RU" dirty="0"/>
              <a:t>и всемерная поддержка </a:t>
            </a:r>
            <a:r>
              <a:rPr lang="ru-RU" dirty="0" smtClean="0"/>
              <a:t>интересов</a:t>
            </a:r>
          </a:p>
          <a:p>
            <a:r>
              <a:rPr lang="ru-RU" dirty="0" smtClean="0"/>
              <a:t> </a:t>
            </a:r>
            <a:r>
              <a:rPr lang="ru-RU" dirty="0"/>
              <a:t>российских производителей и российского </a:t>
            </a:r>
            <a:endParaRPr lang="ru-RU" dirty="0" smtClean="0"/>
          </a:p>
          <a:p>
            <a:r>
              <a:rPr lang="ru-RU" dirty="0" smtClean="0"/>
              <a:t>бизнеса</a:t>
            </a:r>
            <a:r>
              <a:rPr lang="ru-RU" dirty="0"/>
              <a:t>, их усилий по выходу на </a:t>
            </a:r>
            <a:r>
              <a:rPr lang="ru-RU" dirty="0" smtClean="0"/>
              <a:t>зарубежные</a:t>
            </a:r>
          </a:p>
          <a:p>
            <a:r>
              <a:rPr lang="ru-RU" dirty="0" smtClean="0"/>
              <a:t> </a:t>
            </a:r>
            <a:r>
              <a:rPr lang="ru-RU" dirty="0"/>
              <a:t>рынки, приобретению зарубежных активов.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44" y="2523162"/>
            <a:ext cx="4800679" cy="373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4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81201993"/>
              </p:ext>
            </p:extLst>
          </p:nvPr>
        </p:nvGraphicFramePr>
        <p:xfrm>
          <a:off x="5016896" y="891823"/>
          <a:ext cx="6734837" cy="534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6576" y="1936306"/>
            <a:ext cx="3047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Экономическая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дипломатия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направлена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на: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95" b="90000" l="9956" r="899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79" y="3478671"/>
            <a:ext cx="4163568" cy="23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9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73083076"/>
              </p:ext>
            </p:extLst>
          </p:nvPr>
        </p:nvGraphicFramePr>
        <p:xfrm>
          <a:off x="1715912" y="956353"/>
          <a:ext cx="9855200" cy="4910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23557" y="259644"/>
            <a:ext cx="447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Экономическая дипломатия борется за </a:t>
            </a:r>
          </a:p>
        </p:txBody>
      </p:sp>
    </p:spTree>
    <p:extLst>
      <p:ext uri="{BB962C8B-B14F-4D97-AF65-F5344CB8AC3E}">
        <p14:creationId xmlns:p14="http://schemas.microsoft.com/office/powerpoint/2010/main" val="2916303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85970832"/>
              </p:ext>
            </p:extLst>
          </p:nvPr>
        </p:nvGraphicFramePr>
        <p:xfrm>
          <a:off x="1038580" y="417688"/>
          <a:ext cx="8545687" cy="6327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52223" y="11287"/>
            <a:ext cx="352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Российская дипломатия максимально содействует привлечению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10133" y="417687"/>
            <a:ext cx="2641600" cy="6186309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/>
              <a:t>Одновременно российской дипломатии приходится предпринимать меры по противодействию торгово-политическим шагам иностранных государств, нарушающим законные права и экономические интересы Российской Федерации и российских предприятий, по противостоянию попыткам дискриминировать отечественных производителей, экспортеров и инвесторов на зарубежных рынках.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8444" y="395110"/>
            <a:ext cx="4684184" cy="624786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</a:t>
            </a:r>
            <a:r>
              <a:rPr lang="ru-RU" sz="1600" dirty="0"/>
              <a:t>1995 году Россия вступила в Парижский клуб в качестве кредитора. </a:t>
            </a:r>
            <a:endParaRPr lang="ru-RU" sz="1600" dirty="0" smtClean="0"/>
          </a:p>
          <a:p>
            <a:r>
              <a:rPr lang="ru-RU" sz="1600" dirty="0" smtClean="0"/>
              <a:t>Членство </a:t>
            </a:r>
            <a:r>
              <a:rPr lang="ru-RU" sz="1600" dirty="0"/>
              <a:t>в Парижском клубе имеет для России </a:t>
            </a:r>
            <a:r>
              <a:rPr lang="ru-RU" sz="1600" dirty="0" smtClean="0"/>
              <a:t>неоспоримые</a:t>
            </a:r>
            <a:r>
              <a:rPr lang="ru-RU" sz="1600" dirty="0"/>
              <a:t> </a:t>
            </a:r>
            <a:r>
              <a:rPr lang="ru-RU" sz="1600" dirty="0" smtClean="0"/>
              <a:t>преимущества. Развивающиеся страны чрезвычайно уважают  Парижский клуб . </a:t>
            </a:r>
          </a:p>
          <a:p>
            <a:endParaRPr lang="ru-RU" sz="1600" dirty="0" smtClean="0"/>
          </a:p>
          <a:p>
            <a:r>
              <a:rPr lang="ru-RU" sz="1600" dirty="0" smtClean="0"/>
              <a:t>Парижский клуб может при желании списать сколько угодно долгов и выдавать сколько угодно кредитов. Поэтому именно от него в наибольшей степени зависит экономическая политика развивающихся стран.</a:t>
            </a:r>
          </a:p>
          <a:p>
            <a:endParaRPr lang="ru-RU" sz="1600" dirty="0" smtClean="0"/>
          </a:p>
          <a:p>
            <a:r>
              <a:rPr lang="ru-RU" sz="1600" dirty="0" smtClean="0"/>
              <a:t>Вступив в Парижский клуб, Россия, прежде всего, получила реальную возможность влиять на мировую экономику. Во-первых, контролировать экономическую политику развивающихся и постсоциалистических стран, задолжавших клубу. Во-вторых, на равных разговаривать с МВФ. </a:t>
            </a:r>
          </a:p>
          <a:p>
            <a:endParaRPr lang="ru-RU" sz="1600" dirty="0"/>
          </a:p>
          <a:p>
            <a:r>
              <a:rPr lang="ru-RU" sz="1600" dirty="0" smtClean="0"/>
              <a:t>Вступление в клуб </a:t>
            </a:r>
          </a:p>
          <a:p>
            <a:r>
              <a:rPr lang="ru-RU" sz="1600" dirty="0" smtClean="0"/>
              <a:t>позволило России </a:t>
            </a:r>
          </a:p>
          <a:p>
            <a:r>
              <a:rPr lang="ru-RU" sz="1600" dirty="0" smtClean="0"/>
              <a:t>повысить свой </a:t>
            </a:r>
          </a:p>
          <a:p>
            <a:r>
              <a:rPr lang="ru-RU" sz="1600" dirty="0" smtClean="0"/>
              <a:t>кредитный рейтинг</a:t>
            </a:r>
          </a:p>
          <a:p>
            <a:r>
              <a:rPr lang="ru-RU" sz="1600" dirty="0" smtClean="0"/>
              <a:t> и успешнее размещать </a:t>
            </a:r>
          </a:p>
          <a:p>
            <a:r>
              <a:rPr lang="ru-RU" sz="1600" dirty="0" smtClean="0"/>
              <a:t>еврооблигации.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0" y="5009736"/>
            <a:ext cx="2251428" cy="14755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40090151"/>
              </p:ext>
            </p:extLst>
          </p:nvPr>
        </p:nvGraphicFramePr>
        <p:xfrm>
          <a:off x="1936044" y="1224308"/>
          <a:ext cx="4430889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36044" y="282222"/>
            <a:ext cx="42333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При участии российской дипломатии осуществляется взаимодействие нашей страны с ключевыми международными финансовыми организациями, такими как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858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9067" y="225777"/>
            <a:ext cx="94375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Важным </a:t>
            </a:r>
            <a:r>
              <a:rPr lang="ru-RU" dirty="0"/>
              <a:t>направлением внешнеполитической и внешнеэкономической работы Министерства иностранных дел РФ </a:t>
            </a:r>
            <a:r>
              <a:rPr lang="ru-RU" dirty="0" smtClean="0"/>
              <a:t>является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содействие российскому бизнесу за рубежом и защита его законных интересов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i="1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Углубление взаимодействия с </a:t>
            </a:r>
            <a:endParaRPr lang="ru-RU" dirty="0" smtClean="0"/>
          </a:p>
          <a:p>
            <a:r>
              <a:rPr lang="ru-RU" dirty="0" smtClean="0"/>
              <a:t>отечественными </a:t>
            </a:r>
            <a:r>
              <a:rPr lang="ru-RU" dirty="0"/>
              <a:t>предпринимателями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интересах обеспечения экономической </a:t>
            </a:r>
            <a:endParaRPr lang="ru-RU" dirty="0" smtClean="0"/>
          </a:p>
          <a:p>
            <a:r>
              <a:rPr lang="ru-RU" dirty="0" smtClean="0"/>
              <a:t>безопасности </a:t>
            </a:r>
            <a:r>
              <a:rPr lang="ru-RU" dirty="0"/>
              <a:t>нашей страны и </a:t>
            </a:r>
            <a:endParaRPr lang="ru-RU" dirty="0" smtClean="0"/>
          </a:p>
          <a:p>
            <a:r>
              <a:rPr lang="ru-RU" dirty="0" smtClean="0"/>
              <a:t>продвижения </a:t>
            </a:r>
            <a:r>
              <a:rPr lang="ru-RU" dirty="0"/>
              <a:t>российских </a:t>
            </a:r>
            <a:r>
              <a:rPr lang="ru-RU" dirty="0" smtClean="0"/>
              <a:t>экономических</a:t>
            </a:r>
          </a:p>
          <a:p>
            <a:r>
              <a:rPr lang="ru-RU" dirty="0" smtClean="0"/>
              <a:t> </a:t>
            </a:r>
            <a:r>
              <a:rPr lang="ru-RU" dirty="0"/>
              <a:t>интересов за рубежом стало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одним из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важнейших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направлений российской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дипломатии</a:t>
            </a:r>
            <a:r>
              <a:rPr lang="ru-RU" dirty="0"/>
              <a:t>. Практическая работа в </a:t>
            </a:r>
            <a:r>
              <a:rPr lang="ru-RU" dirty="0" smtClean="0"/>
              <a:t>этой</a:t>
            </a:r>
          </a:p>
          <a:p>
            <a:r>
              <a:rPr lang="ru-RU" dirty="0" smtClean="0"/>
              <a:t> </a:t>
            </a:r>
            <a:r>
              <a:rPr lang="ru-RU" dirty="0"/>
              <a:t>области осуществляется как через </a:t>
            </a:r>
            <a:endParaRPr lang="ru-RU" dirty="0" smtClean="0"/>
          </a:p>
          <a:p>
            <a:r>
              <a:rPr lang="ru-RU" dirty="0" smtClean="0"/>
              <a:t>поддержку </a:t>
            </a:r>
            <a:r>
              <a:rPr lang="ru-RU" dirty="0"/>
              <a:t>тех или иных конкретных </a:t>
            </a:r>
            <a:endParaRPr lang="ru-RU" dirty="0" smtClean="0"/>
          </a:p>
          <a:p>
            <a:r>
              <a:rPr lang="ru-RU" dirty="0" smtClean="0"/>
              <a:t>проектов</a:t>
            </a:r>
            <a:r>
              <a:rPr lang="ru-RU" dirty="0"/>
              <a:t>, так и путем улучшения общего </a:t>
            </a:r>
            <a:endParaRPr lang="ru-RU" dirty="0" smtClean="0"/>
          </a:p>
          <a:p>
            <a:r>
              <a:rPr lang="ru-RU" dirty="0" smtClean="0"/>
              <a:t>международного</a:t>
            </a:r>
            <a:r>
              <a:rPr lang="ru-RU" dirty="0"/>
              <a:t>, в том числе политического, климата для деловой и инвестиционной активности российских компаний, обеспечения политической и дипломатической поддержки российских компаний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Практически любой из крупных инвестиционных проектов российских компаний за рубежом требует так называемого дипломатического сопровождения, направленного на создание благоприятного отношения властей иностранных государств и местного бизнес-сообщества к усилиям российских компаний, выходящих на внешние рынки.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87" y="1128890"/>
            <a:ext cx="4724401" cy="314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0188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41821906"/>
              </p:ext>
            </p:extLst>
          </p:nvPr>
        </p:nvGraphicFramePr>
        <p:xfrm>
          <a:off x="1636890" y="1559718"/>
          <a:ext cx="10193866" cy="452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90133" y="997632"/>
            <a:ext cx="721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Министерство иностранных дел РФ, его дипломатические и консульские представительства в других странах в рамках экономической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дипломатии: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7412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9155" y="508000"/>
            <a:ext cx="71571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Очевидно, что сейчас на мировом рынке идет процесс обострения борьбы за природные, технологические, финансовые, информационные, интеллектуальные и иные ресурсы. С учетом этого внешнеэкономическая проблематика становится все в большей мере приоритетным направлением деятельности дипломатического корпуса России, всей системы российских загранпредставительств. </a:t>
            </a:r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Подчеркнем</a:t>
            </a:r>
            <a:r>
              <a:rPr lang="ru-RU" dirty="0" smtClean="0"/>
              <a:t>: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практически ни одна по-настоящему крупная сделка, заключаемая российскими компаниями за рубежом, не может рассчитывать на успех, если она была совершена без предварительного проведения серьезной политической подготовки и массированного политико-дипломатического лоббирования на всех стадиях проекта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Во внешнеэкономической сфере перед дипломатической службой стоит задача оказания содействия прорыву российских высокотехнологичных товаров и услуг на мировой рынок. Без активной поддержки со стороны дипломатической службы трудно рассчитывать на закрепление и расширение российских позиций на традиционных зарубежных рынках и освоение новых.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5" t="-148" r="1788"/>
          <a:stretch/>
        </p:blipFill>
        <p:spPr>
          <a:xfrm>
            <a:off x="8827911" y="508000"/>
            <a:ext cx="3194756" cy="549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43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4888" y="293511"/>
            <a:ext cx="10047112" cy="6186309"/>
          </a:xfrm>
          <a:prstGeom prst="rect">
            <a:avLst/>
          </a:prstGeom>
          <a:solidFill>
            <a:srgbClr val="A0ABDC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безусловным приоритетом экономической дипломатии являются интеграционные процессы, происходящие на пространстве СНГ.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Речь </a:t>
            </a:r>
            <a:r>
              <a:rPr lang="ru-RU" dirty="0"/>
              <a:t>идет о широком спектре вопросов, включая сотрудничество в рамках Евразийского экономического сообщества (</a:t>
            </a:r>
            <a:r>
              <a:rPr lang="ru-RU" dirty="0" err="1"/>
              <a:t>ЕврАзЭС</a:t>
            </a:r>
            <a:r>
              <a:rPr lang="ru-RU" dirty="0"/>
              <a:t>), Таможенного союза, Евразийского экономического союза в составе России, Белоруссии и Казахстана, развитие широких двусторонних связей с государствами Содружества и поддержание отношений с ними в многостороннем формате.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менее масштабные задачи </a:t>
            </a:r>
            <a:endParaRPr lang="ru-RU" dirty="0" smtClean="0"/>
          </a:p>
          <a:p>
            <a:r>
              <a:rPr lang="ru-RU" dirty="0" smtClean="0"/>
              <a:t>встают </a:t>
            </a:r>
            <a:r>
              <a:rPr lang="ru-RU" dirty="0"/>
              <a:t>перед российской </a:t>
            </a:r>
            <a:endParaRPr lang="ru-RU" dirty="0" smtClean="0"/>
          </a:p>
          <a:p>
            <a:r>
              <a:rPr lang="ru-RU" dirty="0" smtClean="0"/>
              <a:t>дипломатией </a:t>
            </a:r>
            <a:r>
              <a:rPr lang="ru-RU" dirty="0"/>
              <a:t>в свете курса </a:t>
            </a:r>
            <a:endParaRPr lang="ru-RU" dirty="0" smtClean="0"/>
          </a:p>
          <a:p>
            <a:r>
              <a:rPr lang="ru-RU" dirty="0" smtClean="0"/>
              <a:t>руководства </a:t>
            </a:r>
            <a:r>
              <a:rPr lang="ru-RU" dirty="0"/>
              <a:t>нашей страны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ускоренное развитие </a:t>
            </a:r>
            <a:endParaRPr lang="ru-RU" dirty="0" smtClean="0"/>
          </a:p>
          <a:p>
            <a:r>
              <a:rPr lang="ru-RU" dirty="0" smtClean="0"/>
              <a:t>Сибири </a:t>
            </a:r>
            <a:r>
              <a:rPr lang="ru-RU" dirty="0"/>
              <a:t>и российского </a:t>
            </a:r>
            <a:endParaRPr lang="ru-RU" dirty="0" smtClean="0"/>
          </a:p>
          <a:p>
            <a:r>
              <a:rPr lang="ru-RU" dirty="0" smtClean="0"/>
              <a:t>Дальнего </a:t>
            </a:r>
            <a:r>
              <a:rPr lang="ru-RU" dirty="0"/>
              <a:t>Востока, на более </a:t>
            </a:r>
            <a:endParaRPr lang="ru-RU" dirty="0" smtClean="0"/>
          </a:p>
          <a:p>
            <a:r>
              <a:rPr lang="ru-RU" dirty="0" smtClean="0"/>
              <a:t>полную </a:t>
            </a:r>
            <a:r>
              <a:rPr lang="ru-RU" dirty="0"/>
              <a:t>интеграцию России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опоре на эти территории в </a:t>
            </a:r>
            <a:endParaRPr lang="ru-RU" dirty="0" smtClean="0"/>
          </a:p>
          <a:p>
            <a:r>
              <a:rPr lang="ru-RU" dirty="0" smtClean="0"/>
              <a:t>экономические </a:t>
            </a:r>
            <a:r>
              <a:rPr lang="ru-RU" dirty="0"/>
              <a:t>процессы, </a:t>
            </a:r>
            <a:endParaRPr lang="ru-RU" dirty="0" smtClean="0"/>
          </a:p>
          <a:p>
            <a:r>
              <a:rPr lang="ru-RU" dirty="0" smtClean="0"/>
              <a:t>которые </a:t>
            </a:r>
            <a:r>
              <a:rPr lang="ru-RU" dirty="0"/>
              <a:t>интенсивно </a:t>
            </a:r>
            <a:endParaRPr lang="ru-RU" dirty="0" smtClean="0"/>
          </a:p>
          <a:p>
            <a:r>
              <a:rPr lang="ru-RU" dirty="0" smtClean="0"/>
              <a:t>развиваются </a:t>
            </a:r>
            <a:r>
              <a:rPr lang="ru-RU" dirty="0"/>
              <a:t>в </a:t>
            </a:r>
            <a:r>
              <a:rPr lang="ru-RU" dirty="0" smtClean="0"/>
              <a:t>Азиатско-</a:t>
            </a:r>
          </a:p>
          <a:p>
            <a:r>
              <a:rPr lang="ru-RU" dirty="0" smtClean="0"/>
              <a:t>Тихоокеанском </a:t>
            </a:r>
            <a:r>
              <a:rPr lang="ru-RU" dirty="0"/>
              <a:t>регионе</a:t>
            </a:r>
            <a:r>
              <a:rPr lang="ru-RU" dirty="0" smtClean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68" y="2698098"/>
            <a:ext cx="6468532" cy="3641784"/>
          </a:xfrm>
          <a:prstGeom prst="rect">
            <a:avLst/>
          </a:prstGeom>
          <a:solidFill>
            <a:srgbClr val="CFC6E8"/>
          </a:solidFill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82935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374</TotalTime>
  <Words>1496</Words>
  <Application>Microsoft Office PowerPoint</Application>
  <PresentationFormat>Широкоэкранный</PresentationFormat>
  <Paragraphs>177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Wingdings</vt:lpstr>
      <vt:lpstr>Параллакс</vt:lpstr>
      <vt:lpstr>Институт права ВГУЭС Кафедра международных отношений и права  Презентация лекции по курсу «Дипломатическая и консульская служба»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 Презентация лекции по курсу «Дипломатическая и консульская служба» </dc:title>
  <dc:creator>Elena Abasheva</dc:creator>
  <cp:lastModifiedBy>Elena Abasheva</cp:lastModifiedBy>
  <cp:revision>23</cp:revision>
  <dcterms:created xsi:type="dcterms:W3CDTF">2020-06-09T13:16:16Z</dcterms:created>
  <dcterms:modified xsi:type="dcterms:W3CDTF">2020-06-10T03:15:02Z</dcterms:modified>
</cp:coreProperties>
</file>