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2C3C-E84A-4551-A37A-ED6D0691D636}" type="datetimeFigureOut">
              <a:rPr lang="ru-RU" smtClean="0"/>
              <a:pPr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A79F7-54FF-4688-B678-27C703D13E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792087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Организация и контроль маркетинга туристского предприятия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772816"/>
            <a:ext cx="7488832" cy="3865984"/>
          </a:xfrm>
          <a:noFill/>
        </p:spPr>
        <p:txBody>
          <a:bodyPr/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1916832"/>
            <a:ext cx="388843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Предприятие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3717032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Персонал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92080" y="3717032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Потребитель</a:t>
            </a:r>
            <a:endParaRPr lang="ru-RU" dirty="0"/>
          </a:p>
        </p:txBody>
      </p:sp>
      <p:cxnSp>
        <p:nvCxnSpPr>
          <p:cNvPr id="9" name="Прямая со стрелкой 8"/>
          <p:cNvCxnSpPr>
            <a:stCxn id="4" idx="2"/>
          </p:cNvCxnSpPr>
          <p:nvPr/>
        </p:nvCxnSpPr>
        <p:spPr>
          <a:xfrm flipH="1">
            <a:off x="2915816" y="2492896"/>
            <a:ext cx="1728192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2"/>
            <a:endCxn id="6" idx="0"/>
          </p:cNvCxnSpPr>
          <p:nvPr/>
        </p:nvCxnSpPr>
        <p:spPr>
          <a:xfrm>
            <a:off x="4644008" y="2492896"/>
            <a:ext cx="1728192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3"/>
            <a:endCxn id="6" idx="1"/>
          </p:cNvCxnSpPr>
          <p:nvPr/>
        </p:nvCxnSpPr>
        <p:spPr>
          <a:xfrm>
            <a:off x="3563888" y="3897052"/>
            <a:ext cx="172819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87624" y="2708920"/>
            <a:ext cx="1624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Внутренний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259632" y="2996952"/>
            <a:ext cx="1408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маркетинг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372200" y="270892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Традиционный маркетинг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419872" y="4221088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Маркетинг взаимоотношений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187624" y="5445224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Рис.1. Модель организации маркетинга предприятия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Традиционный маркетинг </a:t>
            </a:r>
            <a:r>
              <a:rPr lang="ru-RU" dirty="0" smtClean="0"/>
              <a:t>обеспечивает проведение маркетинговых исследований, выбор целевого рынка, формирование маркетинговой стратегии, разработка и реализация продуктовой, ценовой, сбытовой и коммуникационной политики. </a:t>
            </a:r>
          </a:p>
          <a:p>
            <a:pPr>
              <a:buNone/>
            </a:pPr>
            <a:r>
              <a:rPr lang="ru-RU" dirty="0" smtClean="0"/>
              <a:t>    Для осуществления данных процессов необходимо создание </a:t>
            </a:r>
            <a:r>
              <a:rPr lang="ru-RU" dirty="0" smtClean="0">
                <a:solidFill>
                  <a:srgbClr val="FF0000"/>
                </a:solidFill>
              </a:rPr>
              <a:t>службы маркетинга на предприятии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Маркетинг взаимоотношений </a:t>
            </a:r>
            <a:r>
              <a:rPr lang="ru-RU" dirty="0" smtClean="0"/>
              <a:t>связан с процессами продажи туристских продуктов и формирования взаимоотношений сотрудников предприятия с покупателями.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rgbClr val="FF0000"/>
                </a:solidFill>
              </a:rPr>
              <a:t>Внутренний маркетинг ориентирован на звено </a:t>
            </a:r>
            <a:r>
              <a:rPr lang="ru-RU" dirty="0" smtClean="0"/>
              <a:t>«предприятие - персонал» и призван с помощью маркетинговых подходов нацеливать персонал на качественное </a:t>
            </a:r>
            <a:r>
              <a:rPr lang="ru-RU" smtClean="0"/>
              <a:t>обслуживание потребителей.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Организация службы маркетинга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Организационная структура службы маркетинга может быть:</a:t>
            </a:r>
          </a:p>
          <a:p>
            <a:pPr algn="ctr">
              <a:buFont typeface="Wingdings" pitchFamily="2" charset="2"/>
              <a:buChar char="q"/>
            </a:pPr>
            <a:r>
              <a:rPr lang="ru-RU" dirty="0" smtClean="0">
                <a:solidFill>
                  <a:srgbClr val="FF0000"/>
                </a:solidFill>
              </a:rPr>
              <a:t>Функциональной</a:t>
            </a:r>
          </a:p>
          <a:p>
            <a:pPr algn="ctr">
              <a:buFont typeface="Wingdings" pitchFamily="2" charset="2"/>
              <a:buChar char="q"/>
            </a:pPr>
            <a:r>
              <a:rPr lang="ru-RU" dirty="0" smtClean="0">
                <a:solidFill>
                  <a:srgbClr val="FF0000"/>
                </a:solidFill>
              </a:rPr>
              <a:t>Продуктовой</a:t>
            </a:r>
          </a:p>
          <a:p>
            <a:pPr algn="ctr">
              <a:buFont typeface="Wingdings" pitchFamily="2" charset="2"/>
              <a:buChar char="q"/>
            </a:pPr>
            <a:r>
              <a:rPr lang="ru-RU" dirty="0" smtClean="0">
                <a:solidFill>
                  <a:srgbClr val="FF0000"/>
                </a:solidFill>
              </a:rPr>
              <a:t>Рыночной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FF0000"/>
                </a:solidFill>
              </a:rPr>
              <a:t>Функциональная организация </a:t>
            </a:r>
            <a:r>
              <a:rPr lang="ru-RU" dirty="0" smtClean="0"/>
              <a:t>службы маркетинга предполагает, что ответственность за исполнение каждой функциональной задачи возлагается на отдельное лицо или группу лиц.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Достоинства функциональной структуры:</a:t>
            </a:r>
          </a:p>
          <a:p>
            <a:pPr>
              <a:buNone/>
            </a:pPr>
            <a:r>
              <a:rPr lang="ru-RU" dirty="0" smtClean="0"/>
              <a:t>Специализация сотрудника на решении конкретной маркетинговой проблемы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Продуктовая организация службы маркетинга</a:t>
            </a:r>
          </a:p>
          <a:p>
            <a:pPr>
              <a:buNone/>
            </a:pPr>
            <a:r>
              <a:rPr lang="ru-RU" dirty="0" smtClean="0"/>
              <a:t>    Характерна для предприятий, предлагающих широкую номенклатуру туристских продуктов, реализуемых на небольшом количестве рынков. За маркетинг каждого продукта отвечает управляющий (менеджер по продукту).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Рыночная (региональная) организация службы маркетинга</a:t>
            </a:r>
          </a:p>
          <a:p>
            <a:pPr algn="ctr">
              <a:buNone/>
            </a:pPr>
            <a:r>
              <a:rPr lang="ru-RU" dirty="0" smtClean="0"/>
              <a:t>Характерна для предприятий, работающих на различных рынках (в различных регионах), которые существенно отличаются друг от друга по условиям продажи, требованиям потребителей, состоянию конкуренции.</a:t>
            </a:r>
          </a:p>
          <a:p>
            <a:pPr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Маркетинг взаимоотношений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rgbClr val="FF0000"/>
                </a:solidFill>
              </a:rPr>
              <a:t>Маркетинг взаимоотношений </a:t>
            </a:r>
            <a:r>
              <a:rPr lang="ru-RU" dirty="0" smtClean="0"/>
              <a:t>– ориентация на потребителя всей деятельности предприятия.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Маркетинг взаимоотношений</a:t>
            </a:r>
            <a:r>
              <a:rPr lang="ru-RU" dirty="0" smtClean="0"/>
              <a:t> строится на совершенствовании корпоративной культуры, личностных качеств персонала, создание атмосферы доверия и обязательности, бесконфликтное решение проблемных ситуаций, личные контакты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Уровни взаимоотношений предприятия с потребителями: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2060"/>
                </a:solidFill>
              </a:rPr>
              <a:t>Базовый</a:t>
            </a:r>
            <a:r>
              <a:rPr lang="ru-RU" sz="2800" dirty="0" smtClean="0"/>
              <a:t> (менеджер продает продукт и далее не предпринимает никаких действий)</a:t>
            </a:r>
            <a:r>
              <a:rPr lang="en-US" sz="2800" dirty="0" smtClean="0"/>
              <a:t>.</a:t>
            </a:r>
            <a:endParaRPr lang="ru-RU" sz="2800" dirty="0" smtClean="0"/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2060"/>
                </a:solidFill>
              </a:rPr>
              <a:t>Реагирующий</a:t>
            </a:r>
            <a:r>
              <a:rPr lang="ru-RU" sz="2800" dirty="0" smtClean="0"/>
              <a:t> (менеджер продает продукт и просит покупателя обращаться, когда у него возникнут проблемы)</a:t>
            </a:r>
            <a:r>
              <a:rPr lang="en-US" sz="28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2060"/>
                </a:solidFill>
              </a:rPr>
              <a:t>Ответственный</a:t>
            </a:r>
            <a:r>
              <a:rPr lang="ru-RU" sz="2800" dirty="0" smtClean="0"/>
              <a:t> (менеджер через некоторое время после продажи продукта интересуется мнением покупателя о его качестве).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err="1" smtClean="0">
                <a:solidFill>
                  <a:srgbClr val="002060"/>
                </a:solidFill>
              </a:rPr>
              <a:t>Проактивный</a:t>
            </a:r>
            <a:r>
              <a:rPr lang="ru-RU" dirty="0" smtClean="0"/>
              <a:t> (менеджер периодически поддерживает отношения с покупателем и предлагает ему более совершенные или новые продукты).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</a:rPr>
              <a:t>Партнерский</a:t>
            </a:r>
            <a:r>
              <a:rPr lang="ru-RU" dirty="0" smtClean="0"/>
              <a:t> (непрерывная работа с потребителем, чтобы добиться максимальной степени его приверженности товарной марке предприятия).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Подходы к налаживанию долгосрочного взаимодействия с потребителями: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Предоставлению потребителю финансовых льгот (скидки клиентам).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Предоставление дополнительных льгот (бесплатный </a:t>
            </a:r>
            <a:r>
              <a:rPr lang="ru-RU" dirty="0" err="1" smtClean="0"/>
              <a:t>трансфер</a:t>
            </a:r>
            <a:r>
              <a:rPr lang="ru-RU" dirty="0" smtClean="0"/>
              <a:t>, сим карта)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Вовлечение потребителя в мероприятия компании (участие в разработке </a:t>
            </a:r>
            <a:r>
              <a:rPr lang="ru-RU" dirty="0" err="1" smtClean="0"/>
              <a:t>турпродукта</a:t>
            </a:r>
            <a:r>
              <a:rPr lang="ru-RU" dirty="0" smtClean="0"/>
              <a:t>, событийные мероприятия).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Для эффективного функционирования маркетинга взаимоотношений необходимо: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smtClean="0"/>
              <a:t>Выявлять ключевых потребителей, заслуживающих внимания со стороны предприятия.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Назначать персонального менеджера для каждого ключевого потребителя.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Определить уровень ответственности и критерии оценки работы менеджеров по связям с потребителями.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Формировать перспективный план взаимоотношений с потребителями. </a:t>
            </a:r>
            <a:endParaRPr lang="ru-R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Внутренний маркетинг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Внутренний маркетинг </a:t>
            </a:r>
            <a:r>
              <a:rPr lang="ru-RU" dirty="0" smtClean="0"/>
              <a:t>–ориентированная на персонал деятельность по обеспечению эффективного выполнения сотрудниками поставленных задач для достижения маркетинговых целей предприятия.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Процесс внутреннего маркетинга включает: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Внедрение на предприятие стандартов обслуживания (время, затрачиваемое на оказание услуги, внешний вид персонала, знание иностранных языков, порядок регулирования жалоб и претензий клиентов).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Развитие маркетингового подхода к управлению персоналом: специализированное обучение, повышение квалификации, оценка деятельности персонала для определения перспектив его профессионального роста, создание условий для поддержания спокойных деловых отношений, обеспечение вознаграждением.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Распространение маркетинговой информации среди сотрудников</a:t>
            </a:r>
            <a:r>
              <a:rPr lang="en-US" dirty="0" smtClean="0"/>
              <a:t>: </a:t>
            </a:r>
            <a:r>
              <a:rPr lang="ru-RU" dirty="0" smtClean="0"/>
              <a:t>миссия, цели предприятия, маркетинговая стратегия предприятия, новые туристские продукты, изменения в процессе продажи.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Контроль маркетинга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Контроль </a:t>
            </a:r>
            <a:r>
              <a:rPr lang="ru-RU" dirty="0" smtClean="0">
                <a:solidFill>
                  <a:srgbClr val="FF0000"/>
                </a:solidFill>
              </a:rPr>
              <a:t>маркетинга </a:t>
            </a:r>
            <a:r>
              <a:rPr lang="ru-RU" dirty="0" smtClean="0"/>
              <a:t>– процесс измерения и оценки результатов реализации стратегий и планов маркетинга, выполнения корректирующих действий, обеспечивающих достижение маркетинговых целей.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контроля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u="sng" dirty="0" smtClean="0"/>
              <a:t>1. Контроль годовых планов</a:t>
            </a:r>
          </a:p>
          <a:p>
            <a:pPr>
              <a:buNone/>
            </a:pPr>
            <a:r>
              <a:rPr lang="ru-RU" dirty="0" smtClean="0"/>
              <a:t>    Анализ </a:t>
            </a:r>
            <a:r>
              <a:rPr lang="ru-RU" dirty="0" smtClean="0"/>
              <a:t>объема продаж. Анализ рыночной доли. Анализ отношения объема продаж к затратам. Финансовый анализ. Анализ мнений потребителей и других участников рыночной </a:t>
            </a:r>
            <a:r>
              <a:rPr lang="ru-RU" dirty="0" smtClean="0"/>
              <a:t>деятельности.</a:t>
            </a:r>
            <a:endParaRPr lang="ru-RU" dirty="0" smtClean="0"/>
          </a:p>
          <a:p>
            <a:pPr>
              <a:buNone/>
            </a:pPr>
            <a:r>
              <a:rPr lang="ru-RU" u="sng" dirty="0" smtClean="0"/>
              <a:t>2. Контроль </a:t>
            </a:r>
            <a:r>
              <a:rPr lang="ru-RU" u="sng" dirty="0" smtClean="0"/>
              <a:t>прибыльности предприятия</a:t>
            </a:r>
            <a:endParaRPr lang="ru-RU" u="sng" dirty="0" smtClean="0"/>
          </a:p>
          <a:p>
            <a:pPr>
              <a:buNone/>
            </a:pPr>
            <a:r>
              <a:rPr lang="ru-RU" dirty="0" smtClean="0"/>
              <a:t>    Определение </a:t>
            </a:r>
            <a:r>
              <a:rPr lang="ru-RU" dirty="0" smtClean="0"/>
              <a:t>прибыльности в разрезе продуктов, территорий, потребителей, каналов сбыта и др.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buNone/>
            </a:pPr>
            <a:r>
              <a:rPr lang="ru-RU" u="sng" dirty="0" smtClean="0"/>
              <a:t>3.Контроль эффективности продвижения продукции</a:t>
            </a:r>
          </a:p>
          <a:p>
            <a:pPr>
              <a:buNone/>
            </a:pPr>
            <a:r>
              <a:rPr lang="ru-RU" dirty="0" smtClean="0"/>
              <a:t>    Анализ эффективности работы отдела продаж, </a:t>
            </a:r>
            <a:r>
              <a:rPr lang="ru-RU" dirty="0" smtClean="0"/>
              <a:t>рекламы, стимулирования торговли</a:t>
            </a:r>
            <a:r>
              <a:rPr lang="ru-RU" dirty="0" smtClean="0"/>
              <a:t>, распределения.</a:t>
            </a:r>
          </a:p>
          <a:p>
            <a:pPr>
              <a:buNone/>
            </a:pPr>
            <a:r>
              <a:rPr lang="ru-RU" u="sng" dirty="0" smtClean="0"/>
              <a:t>4. Стратегический контроль</a:t>
            </a:r>
          </a:p>
          <a:p>
            <a:pPr>
              <a:buNone/>
            </a:pPr>
            <a:r>
              <a:rPr lang="ru-RU" smtClean="0"/>
              <a:t>    Анализ </a:t>
            </a:r>
            <a:r>
              <a:rPr lang="ru-RU" smtClean="0"/>
              <a:t>эффективности маркетинговой деятельности, аудиторский контроль маркетинговой деятельности </a:t>
            </a:r>
            <a:endParaRPr lang="ru-RU" u="sng" dirty="0" smtClean="0"/>
          </a:p>
          <a:p>
            <a:pPr>
              <a:buNone/>
            </a:pPr>
            <a:endParaRPr lang="ru-RU" u="sng" dirty="0" smtClean="0"/>
          </a:p>
          <a:p>
            <a:pPr>
              <a:buNone/>
            </a:pPr>
            <a:endParaRPr lang="ru-RU" u="sn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654</Words>
  <Application>Microsoft Office PowerPoint</Application>
  <PresentationFormat>Экран (4:3)</PresentationFormat>
  <Paragraphs>61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Организация и контроль маркетинга туристского предприятия</vt:lpstr>
      <vt:lpstr>Слайд 2</vt:lpstr>
      <vt:lpstr>Слайд 3</vt:lpstr>
      <vt:lpstr>Организация службы маркетинга</vt:lpstr>
      <vt:lpstr>Слайд 5</vt:lpstr>
      <vt:lpstr>Слайд 6</vt:lpstr>
      <vt:lpstr>Слайд 7</vt:lpstr>
      <vt:lpstr>Маркетинг взаимоотношений</vt:lpstr>
      <vt:lpstr>Уровни взаимоотношений предприятия с потребителями:</vt:lpstr>
      <vt:lpstr>Слайд 10</vt:lpstr>
      <vt:lpstr>Подходы к налаживанию долгосрочного взаимодействия с потребителями:</vt:lpstr>
      <vt:lpstr>Для эффективного функционирования маркетинга взаимоотношений необходимо:</vt:lpstr>
      <vt:lpstr>Внутренний маркетинг</vt:lpstr>
      <vt:lpstr>Процесс внутреннего маркетинга включает:</vt:lpstr>
      <vt:lpstr>Слайд 15</vt:lpstr>
      <vt:lpstr>Слайд 16</vt:lpstr>
      <vt:lpstr>Контроль маркетинга</vt:lpstr>
      <vt:lpstr>Виды контроля</vt:lpstr>
      <vt:lpstr>Слайд 19</vt:lpstr>
    </vt:vector>
  </TitlesOfParts>
  <Company>DVFU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и контроль маркетинга туристского предприятия</dc:title>
  <dc:creator>Администратор</dc:creator>
  <cp:lastModifiedBy>Администратор</cp:lastModifiedBy>
  <cp:revision>59</cp:revision>
  <dcterms:created xsi:type="dcterms:W3CDTF">2013-11-02T12:10:40Z</dcterms:created>
  <dcterms:modified xsi:type="dcterms:W3CDTF">2013-11-04T14:02:14Z</dcterms:modified>
</cp:coreProperties>
</file>