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sldIdLst>
    <p:sldId id="273" r:id="rId2"/>
    <p:sldId id="256" r:id="rId3"/>
    <p:sldId id="257" r:id="rId4"/>
    <p:sldId id="258" r:id="rId5"/>
    <p:sldId id="259" r:id="rId6"/>
    <p:sldId id="27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07" autoAdjust="0"/>
  </p:normalViewPr>
  <p:slideViewPr>
    <p:cSldViewPr>
      <p:cViewPr varScale="1">
        <p:scale>
          <a:sx n="105" d="100"/>
          <a:sy n="105" d="100"/>
        </p:scale>
        <p:origin x="-1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4F6AE825-9B87-45A4-BB22-0779E6101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7758113" y="1463675"/>
            <a:ext cx="16902113" cy="10795000"/>
            <a:chOff x="-4887" y="922"/>
            <a:chExt cx="10647" cy="6800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4887" y="922"/>
              <a:ext cx="8474" cy="680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3200 w 43200"/>
                <a:gd name="T1" fmla="*/ 21600 h 43200"/>
                <a:gd name="T2" fmla="*/ 24979 w 43200"/>
                <a:gd name="T3" fmla="*/ 266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97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0" y="2085975"/>
            <a:ext cx="5638800" cy="1038225"/>
          </a:xfrm>
        </p:spPr>
        <p:txBody>
          <a:bodyPr lIns="92075" rIns="92075"/>
          <a:lstStyle>
            <a:lvl1pPr marL="0" indent="0">
              <a:lnSpc>
                <a:spcPct val="70000"/>
              </a:lnSpc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1295400" y="6365875"/>
            <a:ext cx="426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>
                <a:latin typeface="+mn-lt"/>
              </a:defRPr>
            </a:lvl2pPr>
          </a:lstStyle>
          <a:p>
            <a:pPr lvl="1">
              <a:defRPr/>
            </a:pPr>
            <a:fld id="{29F1489D-F71A-4B3D-B176-8D03AA8EBDA4}" type="slidenum">
              <a:rPr lang="ru-RU"/>
              <a:pPr lvl="1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52505651-EECB-463B-BC42-465B26411C81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BE3DBB7-B32F-4A2F-94F3-7E906B112427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5FCBFF25-9391-4436-8FE7-A963038992C3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692F34A2-BAC6-4811-B323-3B64129DEC63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28ED230F-BFB1-4528-A21A-14CCFA1EB712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6C7D8675-F68B-41E3-A894-134552996506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17A3B89D-9A02-4C81-9840-96D8941CCAEE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24041635-7047-43F8-8076-4F86D23F57EF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3DC4AC12-0FFF-48EF-948E-84C83CF87269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2625" y="609600"/>
            <a:ext cx="59086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E2013A4-1289-4BD5-8D26-2BD8C6F94AFF}" type="slidenum">
              <a:rPr lang="ru-RU"/>
              <a:pPr lvl="1">
                <a:defRPr/>
              </a:pPr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8405813" y="4763"/>
            <a:ext cx="17538701" cy="13690600"/>
            <a:chOff x="-5295" y="3"/>
            <a:chExt cx="11048" cy="8624"/>
          </a:xfrm>
        </p:grpSpPr>
        <p:sp>
          <p:nvSpPr>
            <p:cNvPr id="28675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676" name="Arc 4"/>
            <p:cNvSpPr>
              <a:spLocks/>
            </p:cNvSpPr>
            <p:nvPr/>
          </p:nvSpPr>
          <p:spPr bwMode="auto">
            <a:xfrm>
              <a:off x="-5295" y="3"/>
              <a:ext cx="10596" cy="862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3200 w 43200"/>
                <a:gd name="T1" fmla="*/ 21600 h 43200"/>
                <a:gd name="T2" fmla="*/ 21600 w 43200"/>
                <a:gd name="T3" fmla="*/ 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609600"/>
            <a:ext cx="8080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562" tIns="46038" rIns="1825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2625" y="6365875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0" rIns="92075" bIns="0" numCol="1" anchor="b" anchorCtr="0" compatLnSpc="1">
            <a:prstTxWarp prst="textNoShape">
              <a:avLst/>
            </a:prstTxWarp>
          </a:bodyPr>
          <a:lstStyle>
            <a:lvl2pPr lvl="1" algn="r">
              <a:defRPr kumimoji="0" sz="1400">
                <a:latin typeface="+mj-lt"/>
              </a:defRPr>
            </a:lvl2pPr>
          </a:lstStyle>
          <a:p>
            <a:pPr lvl="1">
              <a:defRPr/>
            </a:pPr>
            <a:fld id="{19A085CA-09EF-44E3-A574-84DE35F28DCE}" type="slidenum">
              <a:rPr lang="ru-RU"/>
              <a:pPr lvl="1"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8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867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867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867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867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6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867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86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CFF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00063" y="1214438"/>
            <a:ext cx="8566150" cy="121443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/>
              <a:t>Тема </a:t>
            </a:r>
            <a:r>
              <a:rPr lang="ru-RU" sz="3600" dirty="0" smtClean="0"/>
              <a:t>1. Предмет, содержание, задачи курса и методы его изучения</a:t>
            </a: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428625" y="3714750"/>
            <a:ext cx="8215313" cy="2000250"/>
          </a:xfrm>
        </p:spPr>
        <p:txBody>
          <a:bodyPr/>
          <a:lstStyle/>
          <a:p>
            <a:pPr eaLnBrk="1" hangingPunct="1"/>
            <a:r>
              <a:rPr lang="ru-RU" smtClean="0">
                <a:latin typeface="Tahoma" pitchFamily="34" charset="0"/>
                <a:cs typeface="Tahoma" pitchFamily="34" charset="0"/>
              </a:rPr>
              <a:t>Преподаватель – </a:t>
            </a:r>
          </a:p>
          <a:p>
            <a:pPr eaLnBrk="1" hangingPunct="1"/>
            <a:r>
              <a:rPr lang="ru-RU" smtClean="0">
                <a:latin typeface="Tahoma" pitchFamily="34" charset="0"/>
                <a:cs typeface="Tahoma" pitchFamily="34" charset="0"/>
              </a:rPr>
              <a:t>                 к.полит.н., доцент Н.А. Царева</a:t>
            </a:r>
          </a:p>
          <a:p>
            <a:pPr eaLnBrk="1" hangingPunct="1"/>
            <a:r>
              <a:rPr lang="ru-RU" smtClean="0">
                <a:latin typeface="Tahoma" pitchFamily="34" charset="0"/>
                <a:cs typeface="Tahoma" pitchFamily="34" charset="0"/>
              </a:rPr>
              <a:t>                 </a:t>
            </a:r>
          </a:p>
          <a:p>
            <a:pPr eaLnBrk="1" hangingPunct="1"/>
            <a:r>
              <a:rPr lang="ru-RU" smtClean="0">
                <a:latin typeface="Tahoma" pitchFamily="34" charset="0"/>
                <a:cs typeface="Tahoma" pitchFamily="34" charset="0"/>
              </a:rPr>
              <a:t>                 Кафедра ГТАП ИП ВГУЭС</a:t>
            </a:r>
          </a:p>
        </p:txBody>
      </p:sp>
    </p:spTree>
  </p:cSld>
  <p:clrMapOvr>
    <a:masterClrMapping/>
  </p:clrMapOvr>
  <p:transition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571500" y="357188"/>
            <a:ext cx="8080375" cy="81915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i="1" smtClean="0"/>
              <a:t>План</a:t>
            </a:r>
            <a:endParaRPr lang="ru-RU" sz="3200" i="1" dirty="0" smtClean="0"/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972425" cy="52149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i="1" smtClean="0"/>
              <a:t>1. Документ – основной объект документоведческих исследований.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smtClean="0"/>
              <a:t>2. Становление и развитие документоведения как научной дисциплины.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smtClean="0"/>
              <a:t>3. Связь документоведения с другими науками.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smtClean="0"/>
              <a:t>4. Методы исследования документоведческих проблем. Общенаучные и специальные методы.</a:t>
            </a:r>
          </a:p>
          <a:p>
            <a:pPr eaLnBrk="1" hangingPunct="1">
              <a:buFont typeface="Wingdings" pitchFamily="2" charset="2"/>
              <a:buNone/>
            </a:pPr>
            <a:endParaRPr lang="ru-RU" i="1" smtClean="0"/>
          </a:p>
          <a:p>
            <a:pPr eaLnBrk="1" hangingPunct="1">
              <a:buFont typeface="Wingdings" pitchFamily="2" charset="2"/>
              <a:buNone/>
            </a:pPr>
            <a:endParaRPr lang="ru-RU" i="1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9600"/>
            <a:ext cx="8080375" cy="5873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smtClean="0"/>
              <a:t>Рекомендуемая литература</a:t>
            </a:r>
            <a:br>
              <a:rPr lang="ru-RU" sz="3600" b="1" smtClean="0"/>
            </a:br>
            <a:endParaRPr lang="ru-RU" sz="3600" b="1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981075"/>
            <a:ext cx="7772400" cy="54721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Кушнаренко Н.Н. Документоведение: Учебник. – Киев, 2001.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Ларьков Н.С. Документоведение. Ч. 1. – Томск: ТГУ, 2000.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Организация работы с документами. Учебник для вузов. Под ред. В.А. Кудряева. – М., 2001.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Отле П. Библиотека, библиография, документация: избранные труды пионера информатики. - М., 2004.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Охотников А.В., Булавина Е.А. Документоведение и делопроизводство: Учебное пособие. - Ростов н/Д., 2004.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Хрестоматия по документоведению в 3-х частях. Сост. Царева Н.А. ВГУЭС, Владивосток,2006.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Кузнецова Т.В. Назначение документа // Секретарское дело. 2004. №12.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Крылова Л. Документоведение: вчера, сегодня, завтра // Служба кадров. 2002. №5.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Сафиуллина З.А. Документ как ведущий носитель смысла в социально-коммуникативных процессах // Делопроизводство. 2004. №1.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ru-RU" sz="2000" smtClean="0"/>
              <a:t>Сокова А.Н. Документоведение и его роль в исторической науке и управленческой деятельности // Делопроизводство. 2004. №4.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0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52413" y="1125538"/>
            <a:ext cx="87122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Tx/>
              <a:buAutoNum type="arabicPeriod"/>
            </a:pPr>
            <a:endParaRPr kumimoji="0" lang="ru-RU" sz="20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Документоведение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44719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научная дисциплина, которая изучает в историческом развитии: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1) закономерности образования документов;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2) способы их создания;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3) становление и развитие систем документации, складывающиеся в различных отраслях человеческой деятельности.</a:t>
            </a:r>
          </a:p>
          <a:p>
            <a:pPr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kumimoji="0" lang="ru-RU" sz="32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Главные проблемы, которые изучаются документоведением: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625" y="1700213"/>
            <a:ext cx="8066088" cy="4395787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mtClean="0"/>
              <a:t>закономерности образования документов;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способы их создания;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функции, свойства, структура документа;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принципы организации документооборота;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становление и развитие систем документации, а также комплексов документов;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пути совершенствования документационных процессов в обществе.</a:t>
            </a:r>
          </a:p>
          <a:p>
            <a:pPr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kumimoji="0"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kumimoji="0"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kumimoji="0"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kumimoji="0"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kumimoji="0" lang="ru-RU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i="1" smtClean="0"/>
              <a:t>Основные задачи</a:t>
            </a:r>
            <a:r>
              <a:rPr lang="ru-RU" sz="3200" smtClean="0"/>
              <a:t> документоведения: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ru-RU" sz="2800" smtClean="0"/>
              <a:t>теоретическое обоснование документационных процессов в обществе;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800" smtClean="0"/>
              <a:t>обеспечение высокого качества создаваемых документов и эффективного их функционирования;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800" smtClean="0"/>
              <a:t>формирование высокоорганизованной информационной среды, т.е. обеспечение общества полноценной и оперативной документированной информацией;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sz="2800" smtClean="0"/>
              <a:t>развитие, совершенствование информационной культуры человека.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smtClean="0"/>
              <a:t>Документоведение является теоретической базой для:</a:t>
            </a:r>
            <a:endParaRPr lang="ru-RU" sz="4000" i="1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i="1" smtClean="0"/>
              <a:t>организация и технология документационного обеспечения управления (делопроизводство)</a:t>
            </a:r>
            <a:r>
              <a:rPr lang="ru-RU" sz="2800" smtClean="0"/>
              <a:t>, изучающая непосредственно организацию работы с документами: приём, распределение, регистрацию, справочную работу, поиск необходимых документов и т.д.;</a:t>
            </a:r>
            <a:endParaRPr lang="ru-RU" sz="2800" i="1" smtClean="0"/>
          </a:p>
          <a:p>
            <a:pPr eaLnBrk="1" hangingPunct="1">
              <a:lnSpc>
                <a:spcPct val="80000"/>
              </a:lnSpc>
            </a:pPr>
            <a:r>
              <a:rPr lang="ru-RU" sz="2800" i="1" smtClean="0"/>
              <a:t>информационное обеспечение управления;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i="1" smtClean="0"/>
              <a:t>документная лингвистика;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i="1" smtClean="0"/>
              <a:t>организационное проектирование.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/>
              <a:t>Практическое документоведение возникло в 16-17 веках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4400" smtClean="0"/>
              <a:t>с появлением </a:t>
            </a:r>
          </a:p>
          <a:p>
            <a:pPr eaLnBrk="1" hangingPunct="1">
              <a:lnSpc>
                <a:spcPct val="70000"/>
              </a:lnSpc>
            </a:pPr>
            <a:r>
              <a:rPr lang="ru-RU" sz="4400" i="1" smtClean="0"/>
              <a:t>палеографии</a:t>
            </a:r>
            <a:r>
              <a:rPr lang="ru-RU" sz="4400" smtClean="0"/>
              <a:t> (науки о развитии письменности, о древних рукописях) </a:t>
            </a:r>
          </a:p>
          <a:p>
            <a:pPr eaLnBrk="1" hangingPunct="1">
              <a:lnSpc>
                <a:spcPct val="70000"/>
              </a:lnSpc>
            </a:pPr>
            <a:r>
              <a:rPr lang="ru-RU" sz="4400" i="1" smtClean="0"/>
              <a:t>дипломатики</a:t>
            </a:r>
            <a:r>
              <a:rPr lang="ru-RU" sz="4400" smtClean="0"/>
              <a:t> (науки, изучающей форму и содержание правовых актов) </a:t>
            </a:r>
          </a:p>
          <a:p>
            <a:pPr eaLnBrk="1" hangingPunct="1">
              <a:lnSpc>
                <a:spcPct val="80000"/>
              </a:lnSpc>
            </a:pPr>
            <a:endParaRPr lang="ru-RU" sz="4400" smtClean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0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57200" y="2636838"/>
            <a:ext cx="8229600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kumimoji="0" lang="ru-RU" sz="32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09600"/>
            <a:ext cx="8569325" cy="73183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smtClean="0"/>
              <a:t>Правовые основы документирования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i="1" smtClean="0"/>
              <a:t>Судебник 1550 г.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i="1" smtClean="0"/>
              <a:t>Соборное уложение 1649 г.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i="1" smtClean="0"/>
              <a:t>Генеральный Регламент 1720 г.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i="1" smtClean="0"/>
              <a:t>Учреждение для управления губерний 1775 г.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i="1" smtClean="0"/>
              <a:t>Общее учреждение министерств 1811 г.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i="1" smtClean="0"/>
              <a:t>Положение о письмоводстве в военном ведомстве 1911 г.</a:t>
            </a:r>
          </a:p>
          <a:p>
            <a:pPr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0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kumimoji="0" lang="ru-RU" sz="3200" i="1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/>
              <a:t>Первые теоретические работы: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mtClean="0"/>
              <a:t>Н.Варадинов «Делопроизводство или теоретическое и практическое руководство к гражданскому и уголовному коллективному и одноличному письмоводству»,  «Делопроизводство:</a:t>
            </a:r>
            <a:r>
              <a:rPr lang="ru-RU" sz="700" smtClean="0"/>
              <a:t> </a:t>
            </a:r>
            <a:r>
              <a:rPr lang="ru-RU" smtClean="0"/>
              <a:t>Руководство к составлению всех родов деловых бумаг и актов по данным формам и образцам»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В.Вельдбрехт «Общие основания русского делопроизводства с приложениями основных его форм» </a:t>
            </a:r>
          </a:p>
          <a:p>
            <a:pPr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0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Первые советские теоретики: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mtClean="0"/>
              <a:t>П.В.Верховский,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С.Н.Голубов,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Н.В.Русинов,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А.К.Гастев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П.М.Керженцев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Е.Ф.Розмирович (ИТУ). </a:t>
            </a:r>
          </a:p>
          <a:p>
            <a:pPr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 sz="32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9600"/>
            <a:ext cx="8080375" cy="73183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Переломные 1960-е годы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497887" cy="4895850"/>
          </a:xfrm>
        </p:spPr>
        <p:txBody>
          <a:bodyPr/>
          <a:lstStyle/>
          <a:p>
            <a:pPr eaLnBrk="1" hangingPunct="1"/>
            <a:r>
              <a:rPr lang="ru-RU" smtClean="0"/>
              <a:t>Единая государственная система делопроизводства (ЕГСД), </a:t>
            </a:r>
          </a:p>
          <a:p>
            <a:pPr eaLnBrk="1" hangingPunct="1"/>
            <a:r>
              <a:rPr lang="ru-RU" smtClean="0"/>
              <a:t>в 1964 г. был создан факультет </a:t>
            </a:r>
            <a:r>
              <a:rPr lang="ru-RU" sz="2800" smtClean="0"/>
              <a:t>государственного</a:t>
            </a:r>
            <a:r>
              <a:rPr lang="ru-RU" smtClean="0"/>
              <a:t> делопроизводства МГИАИ</a:t>
            </a:r>
          </a:p>
          <a:p>
            <a:pPr eaLnBrk="1" hangingPunct="1"/>
            <a:r>
              <a:rPr lang="ru-RU" smtClean="0"/>
              <a:t>1966 г. создан Всесоюзный научно-исследовательский институт документоведения и архивного дела (ВНИИДАД). </a:t>
            </a:r>
          </a:p>
          <a:p>
            <a:pPr eaLnBrk="1" hangingPunct="1"/>
            <a:r>
              <a:rPr lang="ru-RU" smtClean="0"/>
              <a:t>1969 г. внесено в номенклатуру специальностей научных работников.</a:t>
            </a:r>
          </a:p>
          <a:p>
            <a:pPr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188913"/>
            <a:ext cx="8080375" cy="57626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Документоведение связано с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625" y="836613"/>
            <a:ext cx="7772400" cy="57610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исторической наукой, источниковедением,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архивоведением, книговедением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правоведением,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экономическими науками,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теорией управления,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менеджментом, информационным менеджментом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социологией управления,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психологией управления и делового общения.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прикладной лингвистикой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науками об информации,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социальной информатикой,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документалистикой,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вычислительной техникой и программированием,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информационной безопасностью и защитой информации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/>
              <a:t>техническими и естественными науками </a:t>
            </a:r>
          </a:p>
          <a:p>
            <a:pPr eaLnBrk="1" hangingPunct="1">
              <a:lnSpc>
                <a:spcPct val="80000"/>
              </a:lnSpc>
            </a:pPr>
            <a:endParaRPr lang="ru-RU" sz="2400" smtClean="0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457200" y="274638"/>
            <a:ext cx="82296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457200" y="908050"/>
            <a:ext cx="8229600" cy="581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 sz="2400" i="1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9600"/>
            <a:ext cx="8080375" cy="65881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Общенаучные методы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625" y="1484313"/>
            <a:ext cx="7772400" cy="4611687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mtClean="0"/>
              <a:t>системный метод;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метод моделирования;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функциональный метод;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анализ;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синтез;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сравнение;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классификация;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обобщение; </a:t>
            </a:r>
          </a:p>
          <a:p>
            <a:pPr eaLnBrk="1" hangingPunct="1">
              <a:lnSpc>
                <a:spcPct val="70000"/>
              </a:lnSpc>
            </a:pPr>
            <a:r>
              <a:rPr lang="ru-RU" smtClean="0"/>
              <a:t>восхождение от абстрактного к конкретному</a:t>
            </a:r>
          </a:p>
          <a:p>
            <a:pPr eaLnBrk="1" hangingPunct="1">
              <a:lnSpc>
                <a:spcPct val="80000"/>
              </a:lnSpc>
            </a:pPr>
            <a:endParaRPr lang="ru-RU" smtClean="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68313" y="1412875"/>
            <a:ext cx="82296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9600"/>
            <a:ext cx="8080375" cy="65881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Специальные методы: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625" y="1557338"/>
            <a:ext cx="7772400" cy="4538662"/>
          </a:xfrm>
        </p:spPr>
        <p:txBody>
          <a:bodyPr/>
          <a:lstStyle/>
          <a:p>
            <a:pPr eaLnBrk="1" hangingPunct="1"/>
            <a:r>
              <a:rPr lang="ru-RU" sz="3600" smtClean="0"/>
              <a:t>методы унификации и стандартизации документов; </a:t>
            </a:r>
          </a:p>
          <a:p>
            <a:pPr eaLnBrk="1" hangingPunct="1"/>
            <a:r>
              <a:rPr lang="ru-RU" sz="3600" smtClean="0"/>
              <a:t>метод формулярного анализа; </a:t>
            </a:r>
          </a:p>
          <a:p>
            <a:pPr eaLnBrk="1" hangingPunct="1"/>
            <a:r>
              <a:rPr lang="ru-RU" sz="3600" smtClean="0"/>
              <a:t>метод однократности в документировании и делопроизводственных операциях; </a:t>
            </a:r>
          </a:p>
          <a:p>
            <a:pPr eaLnBrk="1" hangingPunct="1"/>
            <a:r>
              <a:rPr lang="ru-RU" sz="3600" smtClean="0"/>
              <a:t>метод экспертизы ценности документов.</a:t>
            </a:r>
          </a:p>
          <a:p>
            <a:pPr eaLnBrk="1" hangingPunct="1"/>
            <a:endParaRPr lang="ru-RU" smtClean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39750" y="274638"/>
            <a:ext cx="8147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38138" y="1341438"/>
            <a:ext cx="86264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 sz="36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8080375" cy="4318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smtClean="0"/>
              <a:t>Вопросы для самоконтроля знаний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82625" y="836613"/>
            <a:ext cx="4033838" cy="56880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smtClean="0"/>
              <a:t>1. Среда существования документа актуальная для документоведа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1)оперативная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2)ретроспективная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3)перспективная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2. </a:t>
            </a:r>
            <a:r>
              <a:rPr lang="ru-RU" sz="1600" b="1" smtClean="0"/>
              <a:t>Документоведение изучает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1)документирование и организацию работы с документами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2)способы создания документов и становление, развитие систем документации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3)продвижение документов от создания до передачи на хранение в архив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3. </a:t>
            </a:r>
            <a:r>
              <a:rPr lang="ru-RU" sz="1600" b="1" smtClean="0"/>
              <a:t>Государственный стандарт на терминологию в области делопроизводства и архивного дела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1)ГОСТ Р 51141-98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2)ГОСТ 6.10.5-87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3)ГОСТ Р 6.30-2003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4. </a:t>
            </a:r>
            <a:r>
              <a:rPr lang="ru-RU" sz="1600" b="1" smtClean="0"/>
              <a:t>Объект изучения документоведения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1)документооборот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2)документ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3)информация</a:t>
            </a:r>
          </a:p>
          <a:p>
            <a:pPr eaLnBrk="1" hangingPunct="1"/>
            <a:endParaRPr lang="ru-RU" sz="1600" smtClean="0"/>
          </a:p>
        </p:txBody>
      </p:sp>
      <p:sp>
        <p:nvSpPr>
          <p:cNvPr id="28676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836613"/>
            <a:ext cx="3810000" cy="52593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5. </a:t>
            </a:r>
            <a:r>
              <a:rPr lang="ru-RU" sz="1600" b="1" smtClean="0"/>
              <a:t>Что является предметом изучения курса?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6. Перечислите дисциплины документоведческого цикла с которыми связано документоведение.</a:t>
            </a:r>
            <a:endParaRPr lang="ru-RU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b="1" smtClean="0"/>
              <a:t>7. Первый законодательный акт, регламентирующий процессы документирования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1)Генеральный Регламент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2)Общее учреждение министерств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3)Соборное Уложение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8. </a:t>
            </a:r>
            <a:r>
              <a:rPr lang="ru-RU" sz="1600" b="1" smtClean="0"/>
              <a:t>Начало системного подхода в документоведческих исследованиях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1)20-е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2)50-е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3)70-е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9. </a:t>
            </a:r>
            <a:r>
              <a:rPr lang="ru-RU" sz="1600" b="1" smtClean="0"/>
              <a:t>Перечислите с какими науками связано документоведение?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10. Перечислите методы исследования документоведческих проблем?</a:t>
            </a:r>
          </a:p>
          <a:p>
            <a:pPr eaLnBrk="1" hangingPunct="1"/>
            <a:endParaRPr lang="ru-RU" sz="1600" smtClean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57200" y="0"/>
            <a:ext cx="822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20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457200" y="765175"/>
            <a:ext cx="4038600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kumimoji="0" lang="ru-RU" sz="1600"/>
          </a:p>
        </p:txBody>
      </p:sp>
      <p:sp>
        <p:nvSpPr>
          <p:cNvPr id="28679" name="Rectangle 6"/>
          <p:cNvSpPr>
            <a:spLocks noChangeArrowheads="1"/>
          </p:cNvSpPr>
          <p:nvPr/>
        </p:nvSpPr>
        <p:spPr bwMode="auto">
          <a:xfrm>
            <a:off x="4648200" y="2781300"/>
            <a:ext cx="4038600" cy="334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</a:pPr>
            <a:endParaRPr kumimoji="0" lang="ru-RU" sz="140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ining">
  <a:themeElements>
    <a:clrScheme name="Train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CCFF"/>
      </a:accent1>
      <a:accent2>
        <a:srgbClr val="FFFF00"/>
      </a:accent2>
      <a:accent3>
        <a:srgbClr val="AAAAFF"/>
      </a:accent3>
      <a:accent4>
        <a:srgbClr val="DADADA"/>
      </a:accent4>
      <a:accent5>
        <a:srgbClr val="AAE2FF"/>
      </a:accent5>
      <a:accent6>
        <a:srgbClr val="E7E700"/>
      </a:accent6>
      <a:hlink>
        <a:srgbClr val="FF0033"/>
      </a:hlink>
      <a:folHlink>
        <a:srgbClr val="3366FF"/>
      </a:folHlink>
    </a:clrScheme>
    <a:fontScheme name="Train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rain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CCFF"/>
        </a:accent1>
        <a:accent2>
          <a:srgbClr val="FFFF00"/>
        </a:accent2>
        <a:accent3>
          <a:srgbClr val="AAAAFF"/>
        </a:accent3>
        <a:accent4>
          <a:srgbClr val="DADADA"/>
        </a:accent4>
        <a:accent5>
          <a:srgbClr val="AAE2FF"/>
        </a:accent5>
        <a:accent6>
          <a:srgbClr val="E7E700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CC99FF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FFFF0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E7E700"/>
        </a:accent6>
        <a:hlink>
          <a:srgbClr val="6600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FFFF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E7E700"/>
        </a:accent6>
        <a:hlink>
          <a:srgbClr val="CC0000"/>
        </a:hlink>
        <a:folHlink>
          <a:srgbClr val="CC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135</TotalTime>
  <Words>841</Words>
  <Application>Microsoft PowerPoint</Application>
  <PresentationFormat>Экран (4:3)</PresentationFormat>
  <Paragraphs>130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Times New Roman</vt:lpstr>
      <vt:lpstr>Arial</vt:lpstr>
      <vt:lpstr>Wingdings</vt:lpstr>
      <vt:lpstr>Tahoma</vt:lpstr>
      <vt:lpstr>Training</vt:lpstr>
      <vt:lpstr>Тема 1. Предмет, содержание, задачи курса и методы его изучения</vt:lpstr>
      <vt:lpstr>План</vt:lpstr>
      <vt:lpstr>Рекомендуемая литература </vt:lpstr>
      <vt:lpstr>Документоведение</vt:lpstr>
      <vt:lpstr>Главные проблемы, которые изучаются документоведением:</vt:lpstr>
      <vt:lpstr>Основные задачи документоведения:</vt:lpstr>
      <vt:lpstr>Документоведение является теоретической базой для:</vt:lpstr>
      <vt:lpstr>Практическое документоведение возникло в 16-17 веках</vt:lpstr>
      <vt:lpstr>Правовые основы документирования</vt:lpstr>
      <vt:lpstr>Первые теоретические работы:</vt:lpstr>
      <vt:lpstr>Первые советские теоретики:</vt:lpstr>
      <vt:lpstr>Переломные 1960-е годы</vt:lpstr>
      <vt:lpstr>Документоведение связано с</vt:lpstr>
      <vt:lpstr>Общенаучные методы</vt:lpstr>
      <vt:lpstr>Специальные методы:</vt:lpstr>
      <vt:lpstr>Вопросы для самоконтроля знаний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Лекция 1. Предмет, содержание, задачи курса и методы его изучения </dc:title>
  <dc:creator>Grig</dc:creator>
  <cp:lastModifiedBy>tsar</cp:lastModifiedBy>
  <cp:revision>22</cp:revision>
  <dcterms:created xsi:type="dcterms:W3CDTF">2006-01-08T07:59:13Z</dcterms:created>
  <dcterms:modified xsi:type="dcterms:W3CDTF">2007-11-11T09:47:35Z</dcterms:modified>
</cp:coreProperties>
</file>