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6" r:id="rId1"/>
    <p:sldMasterId id="2147483718" r:id="rId2"/>
  </p:sldMasterIdLst>
  <p:sldIdLst>
    <p:sldId id="256" r:id="rId3"/>
    <p:sldId id="257" r:id="rId4"/>
    <p:sldId id="272" r:id="rId5"/>
    <p:sldId id="276" r:id="rId6"/>
    <p:sldId id="280" r:id="rId7"/>
    <p:sldId id="278" r:id="rId8"/>
    <p:sldId id="260" r:id="rId9"/>
    <p:sldId id="264" r:id="rId10"/>
    <p:sldId id="258" r:id="rId11"/>
    <p:sldId id="265" r:id="rId12"/>
    <p:sldId id="266" r:id="rId13"/>
    <p:sldId id="269" r:id="rId14"/>
    <p:sldId id="268" r:id="rId15"/>
    <p:sldId id="267" r:id="rId16"/>
    <p:sldId id="261" r:id="rId17"/>
    <p:sldId id="271" r:id="rId18"/>
  </p:sldIdLst>
  <p:sldSz cx="12192000" cy="6858000"/>
  <p:notesSz cx="6858000" cy="9144000"/>
  <p:custDataLst>
    <p:tags r:id="rId19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9E8FD"/>
    <a:srgbClr val="E7F98F"/>
    <a:srgbClr val="AA85DB"/>
    <a:srgbClr val="BE9CEC"/>
    <a:srgbClr val="C2ABFB"/>
    <a:srgbClr val="D5FDAD"/>
    <a:srgbClr val="C4FC8C"/>
    <a:srgbClr val="DCD3F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Светлый стиль 1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1" d="100"/>
          <a:sy n="61" d="100"/>
        </p:scale>
        <p:origin x="812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tags" Target="tags/tag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C2D9A-CE65-4C6B-8451-7BDADF155542}" type="datetimeFigureOut">
              <a:rPr lang="ru-RU" smtClean="0"/>
              <a:t>04.12.2022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354DF-93A8-4E32-8AAF-FF88D841BC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83453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C2D9A-CE65-4C6B-8451-7BDADF155542}" type="datetimeFigureOut">
              <a:rPr lang="ru-RU" smtClean="0"/>
              <a:t>04.12.2022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354DF-93A8-4E32-8AAF-FF88D841BC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82060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C2D9A-CE65-4C6B-8451-7BDADF155542}" type="datetimeFigureOut">
              <a:rPr lang="ru-RU" smtClean="0"/>
              <a:t>04.12.2022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354DF-93A8-4E32-8AAF-FF88D841BC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11876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C2D9A-CE65-4C6B-8451-7BDADF155542}" type="datetimeFigureOut">
              <a:rPr lang="ru-RU" smtClean="0"/>
              <a:t>04.12.2022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354DF-93A8-4E32-8AAF-FF88D841BC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20899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C2D9A-CE65-4C6B-8451-7BDADF155542}" type="datetimeFigureOut">
              <a:rPr lang="ru-RU" smtClean="0"/>
              <a:t>04.12.2022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354DF-93A8-4E32-8AAF-FF88D841BC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58172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C2D9A-CE65-4C6B-8451-7BDADF155542}" type="datetimeFigureOut">
              <a:rPr lang="ru-RU" smtClean="0"/>
              <a:t>04.12.2022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354DF-93A8-4E32-8AAF-FF88D841BC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29356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C2D9A-CE65-4C6B-8451-7BDADF155542}" type="datetimeFigureOut">
              <a:rPr lang="ru-RU" smtClean="0"/>
              <a:t>04.12.2022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354DF-93A8-4E32-8AAF-FF88D841BC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29093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C2D9A-CE65-4C6B-8451-7BDADF155542}" type="datetimeFigureOut">
              <a:rPr lang="ru-RU" smtClean="0"/>
              <a:t>04.12.2022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354DF-93A8-4E32-8AAF-FF88D841BC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62833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C2D9A-CE65-4C6B-8451-7BDADF155542}" type="datetimeFigureOut">
              <a:rPr lang="ru-RU" smtClean="0"/>
              <a:t>04.12.2022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354DF-93A8-4E32-8AAF-FF88D841BC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00902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C2D9A-CE65-4C6B-8451-7BDADF155542}" type="datetimeFigureOut">
              <a:rPr lang="ru-RU" smtClean="0"/>
              <a:t>04.12.2022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354DF-93A8-4E32-8AAF-FF88D841BC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47962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C2D9A-CE65-4C6B-8451-7BDADF155542}" type="datetimeFigureOut">
              <a:rPr lang="ru-RU" smtClean="0"/>
              <a:t>04.12.2022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354DF-93A8-4E32-8AAF-FF88D841BC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76238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095972A-E737-49CF-8FBC-5A26E884A92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F96F064C-E477-49F2-841F-7A07979F273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9486901-BBFF-4645-A738-27FD5522AF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56A1EE5-AA8C-4655-AF4E-168DDFC0D8F3}" type="datetime1">
              <a:rPr lang="ru-RU" smtClean="0">
                <a:solidFill>
                  <a:srgbClr val="000000"/>
                </a:solidFill>
              </a:rPr>
              <a:pPr/>
              <a:t>04.12.2022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5EFA74E-65C0-4C11-AF64-AA9C69EFFB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A59A1A8-D2AA-4475-B2C1-82C8BE49B4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471E86-9186-4774-826A-1207CF885AB3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35252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77C1798-4A4C-4B9E-B5A3-BEEAB85292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82E496E-5193-472B-A8B2-50660821E3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73174C6-D6FE-4CF2-A2EB-E5B5433FE9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A98D0D2-CC75-41A4-8E63-EF4F02D0A619}" type="datetime1">
              <a:rPr lang="ru-RU" smtClean="0">
                <a:solidFill>
                  <a:srgbClr val="000000"/>
                </a:solidFill>
              </a:rPr>
              <a:pPr/>
              <a:t>04.12.2022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E532D22-2CDD-4CA9-8392-6E07A3E945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307CC9F-A324-4196-8742-3795868B58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471E86-9186-4774-826A-1207CF885AB3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47693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E9743AF-F6DA-4D91-A6AC-91C97232A9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662F1A6-823F-4E34-8F9D-958A51E080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D636AE8-5764-410C-A48C-B4CB8EF5BE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437A622-B1B5-44A9-8AF6-362001CEC17A}" type="datetime1">
              <a:rPr lang="ru-RU" smtClean="0">
                <a:solidFill>
                  <a:srgbClr val="000000"/>
                </a:solidFill>
              </a:rPr>
              <a:pPr/>
              <a:t>04.12.2022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5319F06-C5F3-4252-929D-5C33D7DD68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9E596EC-65E3-404F-9560-77D8E7D3CC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471E86-9186-4774-826A-1207CF885AB3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345972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FA8B244-F053-47DB-BA4C-3645E70128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61D815D-0746-4F1A-A9ED-B93FAA22718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059727E-C2A8-4550-87BD-F2678ABCCE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01D0160-5361-4C08-8739-19FB00A971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57F840E-A856-4831-BBB0-61176EC8438D}" type="datetime1">
              <a:rPr lang="ru-RU" smtClean="0">
                <a:solidFill>
                  <a:srgbClr val="000000"/>
                </a:solidFill>
              </a:rPr>
              <a:pPr/>
              <a:t>04.12.2022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AFC8FB4-B9A4-4C4E-9B27-5CB3F3AB87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2185A17-A76F-45EB-9221-6EFD62D1AB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471E86-9186-4774-826A-1207CF885AB3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060566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684E58-03B2-4267-95DE-B32D1E353B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317" y="365126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197E835-3B29-4437-ABDF-FD8EB582EA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0318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5DC1581B-D193-42CD-AF7B-9C9930E901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40318" y="2505075"/>
            <a:ext cx="5158316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45C0296D-E00E-41F4-B81A-647751F06C2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DCED262F-F1EA-4DCF-BDBA-40E21068C65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1A73EB15-3FA2-492B-8AEE-3C2E71769F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7E342FF-154E-46AD-B47E-0F000DBFF9EE}" type="datetime1">
              <a:rPr lang="ru-RU" smtClean="0">
                <a:solidFill>
                  <a:srgbClr val="000000"/>
                </a:solidFill>
              </a:rPr>
              <a:pPr/>
              <a:t>04.12.2022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AE306741-D496-48CF-960A-47D0C722F4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5E3F3D93-58A9-4E1A-9D71-1D04523F28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471E86-9186-4774-826A-1207CF885AB3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20854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B19C8FC-EACC-4BB0-B5A5-73C08E067A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8B5EA046-F29C-4EEC-A310-FC719C9D09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C66ED78-4049-4F68-AE36-0C4025FFA3DC}" type="datetime1">
              <a:rPr lang="ru-RU" smtClean="0">
                <a:solidFill>
                  <a:srgbClr val="000000"/>
                </a:solidFill>
              </a:rPr>
              <a:pPr/>
              <a:t>04.12.2022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DA540C24-2008-4660-BCCD-0AEDADCB73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1072D23-CAF1-43A9-ADC3-7250DFAD4F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471E86-9186-4774-826A-1207CF885AB3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66417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1608FF7F-FA00-4B6F-96C8-6E4E80804F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9ECE23D-8E79-4CE2-9EAD-3BD139B20BF0}" type="datetime1">
              <a:rPr lang="ru-RU" smtClean="0">
                <a:solidFill>
                  <a:srgbClr val="000000"/>
                </a:solidFill>
              </a:rPr>
              <a:pPr/>
              <a:t>04.12.2022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113F5757-623A-43A7-BBD2-EDE593A314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2D64F99-FE14-4E35-BEED-958FE05514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471E86-9186-4774-826A-1207CF885AB3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147814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24A303B-A7BE-4749-8A2B-82B2E11043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B555C04-C69D-4E47-AE5B-BB3683F354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7EF59016-EC0C-46AE-8C5E-A5369FB438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CAFD9B5-A725-44C0-B7CC-4C13D52680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F0B4656-86E2-4879-99BA-A9AD23AFAF79}" type="datetime1">
              <a:rPr lang="ru-RU" smtClean="0">
                <a:solidFill>
                  <a:srgbClr val="000000"/>
                </a:solidFill>
              </a:rPr>
              <a:pPr/>
              <a:t>04.12.2022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CCE3893-4FA3-403E-84FD-EA01D0A3AF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32AC0C5-8944-4318-BA05-D221E966F8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471E86-9186-4774-826A-1207CF885AB3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35116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1BD7A4F-D70E-471A-A6DD-12246F0133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4AE33728-4AA7-410B-99D4-9E72B1D7BE9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C8F4270-9D7C-407F-8B63-F886E7A6C56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48AC469-C699-4DA7-A4F8-D0B2DB048B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7BB8143-D558-4747-AC50-08389B19EB8B}" type="datetime1">
              <a:rPr lang="ru-RU" smtClean="0">
                <a:solidFill>
                  <a:srgbClr val="000000"/>
                </a:solidFill>
              </a:rPr>
              <a:pPr/>
              <a:t>04.12.2022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6CF5BAD-874B-4B7D-9F63-3B3A6912C4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6EBABC3-C725-48D8-864A-A5AFDED7C8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471E86-9186-4774-826A-1207CF885AB3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038588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DB787DC-0EB9-4278-8AF3-E04046BD59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8BE0F5E1-7837-41B0-A46C-A14CDE5791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81D2017-22F0-4D7F-AF40-72F3EFAD3B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E59CAE8-01AE-48EC-8DE7-35200A79DAC9}" type="datetime1">
              <a:rPr lang="ru-RU" smtClean="0">
                <a:solidFill>
                  <a:srgbClr val="000000"/>
                </a:solidFill>
              </a:rPr>
              <a:pPr/>
              <a:t>04.12.2022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8629393-7389-4881-A2E7-2578FAFB39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0A4AB94-91B6-4B7F-834D-1AD8E55680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471E86-9186-4774-826A-1207CF885AB3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224748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FE069FD4-FD5B-4289-823D-D63AA8EAEDA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3A850C22-58E7-44AC-BB32-ADC62FF6855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827C577-3D69-49E6-9A4E-5B477D0D63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C80BA28-21C3-42BE-AD47-E4140CD2C39D}" type="datetime1">
              <a:rPr lang="ru-RU" smtClean="0">
                <a:solidFill>
                  <a:srgbClr val="000000"/>
                </a:solidFill>
              </a:rPr>
              <a:pPr/>
              <a:t>04.12.2022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B934D82-D627-4FC9-ABED-0FF2069B3B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1A7E982-7679-4D52-9781-3884674B5D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471E86-9186-4774-826A-1207CF885AB3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35646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4C2D9A-CE65-4C6B-8451-7BDADF155542}" type="datetimeFigureOut">
              <a:rPr lang="ru-RU" smtClean="0"/>
              <a:t>04.12.2022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C354DF-93A8-4E32-8AAF-FF88D841BC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7904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708" r:id="rId2"/>
    <p:sldLayoutId id="2147483709" r:id="rId3"/>
    <p:sldLayoutId id="2147483710" r:id="rId4"/>
    <p:sldLayoutId id="2147483711" r:id="rId5"/>
    <p:sldLayoutId id="2147483712" r:id="rId6"/>
    <p:sldLayoutId id="2147483713" r:id="rId7"/>
    <p:sldLayoutId id="2147483714" r:id="rId8"/>
    <p:sldLayoutId id="2147483715" r:id="rId9"/>
    <p:sldLayoutId id="2147483716" r:id="rId10"/>
    <p:sldLayoutId id="2147483717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D81C6CF5-0568-4455-9814-27FEBF7FDB7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ru-RU"/>
              <a:t>Haga clic para cambiar el estilo de título	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5E6133ED-4D4A-4A40-A49F-03B9B4A3F3E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ru-RU"/>
              <a:t>Haga clic para modificar el estilo de texto del patrón</a:t>
            </a:r>
          </a:p>
          <a:p>
            <a:pPr lvl="1"/>
            <a:r>
              <a:rPr lang="es-ES" altLang="ru-RU"/>
              <a:t>Segundo nivel</a:t>
            </a:r>
          </a:p>
          <a:p>
            <a:pPr lvl="2"/>
            <a:r>
              <a:rPr lang="es-ES" altLang="ru-RU"/>
              <a:t>Tercer nivel</a:t>
            </a:r>
          </a:p>
          <a:p>
            <a:pPr lvl="3"/>
            <a:r>
              <a:rPr lang="es-ES" altLang="ru-RU"/>
              <a:t>Cuarto nivel</a:t>
            </a:r>
          </a:p>
          <a:p>
            <a:pPr lvl="4"/>
            <a:r>
              <a:rPr lang="es-ES" altLang="ru-RU"/>
              <a:t>Quinto nivel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6944CDF2-0599-448B-B83F-A38C6F930D57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C374B64-D295-4F77-AAC6-682BB44D9724}" type="datetime1">
              <a:rPr lang="ru-RU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04.12.2022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90C4C1FF-FC6F-4D1D-9DD9-E21AE26B2DE8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14594564-E4A9-440B-9C9B-39EDB65C7043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D471E86-9186-4774-826A-1207CF885AB3}" type="slidenum">
              <a:rPr lang="ru-RU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59365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  <p:sldLayoutId id="2147483720" r:id="rId2"/>
    <p:sldLayoutId id="2147483721" r:id="rId3"/>
    <p:sldLayoutId id="2147483722" r:id="rId4"/>
    <p:sldLayoutId id="2147483723" r:id="rId5"/>
    <p:sldLayoutId id="2147483724" r:id="rId6"/>
    <p:sldLayoutId id="2147483725" r:id="rId7"/>
    <p:sldLayoutId id="2147483726" r:id="rId8"/>
    <p:sldLayoutId id="2147483727" r:id="rId9"/>
    <p:sldLayoutId id="2147483728" r:id="rId10"/>
    <p:sldLayoutId id="2147483729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4" Type="http://schemas.microsoft.com/office/2007/relationships/hdphoto" Target="../media/hdphoto2.wdp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14752C2F-DA7C-4804-A569-62B0C6F5C893}"/>
              </a:ext>
            </a:extLst>
          </p:cNvPr>
          <p:cNvSpPr txBox="1">
            <a:spLocks/>
          </p:cNvSpPr>
          <p:nvPr/>
        </p:nvSpPr>
        <p:spPr>
          <a:xfrm>
            <a:off x="1313006" y="1541226"/>
            <a:ext cx="9761430" cy="206081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5400" dirty="0" smtClean="0">
                <a:latin typeface="Arial Narrow" panose="020B0606020202030204" pitchFamily="34" charset="0"/>
              </a:rPr>
              <a:t>Принятие управленческих решений: процесс</a:t>
            </a:r>
            <a:r>
              <a:rPr lang="ru-RU" sz="5400" dirty="0">
                <a:latin typeface="Arial Narrow" panose="020B0606020202030204" pitchFamily="34" charset="0"/>
              </a:rPr>
              <a:t>, принципы и реализация </a:t>
            </a:r>
          </a:p>
        </p:txBody>
      </p:sp>
      <p:sp>
        <p:nvSpPr>
          <p:cNvPr id="8" name="Подзаголовок 2">
            <a:extLst>
              <a:ext uri="{FF2B5EF4-FFF2-40B4-BE49-F238E27FC236}">
                <a16:creationId xmlns:a16="http://schemas.microsoft.com/office/drawing/2014/main" id="{684561C4-AE2A-4DC3-A8C4-3FF6B1A13CE1}"/>
              </a:ext>
            </a:extLst>
          </p:cNvPr>
          <p:cNvSpPr txBox="1">
            <a:spLocks/>
          </p:cNvSpPr>
          <p:nvPr/>
        </p:nvSpPr>
        <p:spPr bwMode="auto">
          <a:xfrm>
            <a:off x="2133099" y="4205614"/>
            <a:ext cx="9649272" cy="2060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Терентьева Татьяна Валерьевна</a:t>
            </a: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Доктор экономических наук, профессор </a:t>
            </a: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Ректор ВВГУ</a:t>
            </a: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Пашук</a:t>
            </a: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Наталья Руслановна</a:t>
            </a: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Кандидат экономических наук, доцент</a:t>
            </a: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0" name="Половина рамки 9"/>
          <p:cNvSpPr/>
          <p:nvPr/>
        </p:nvSpPr>
        <p:spPr>
          <a:xfrm rot="5400000">
            <a:off x="9185062" y="1277542"/>
            <a:ext cx="1729417" cy="2588180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2D2D8A">
              <a:lumMod val="60000"/>
              <a:lumOff val="40000"/>
            </a:srgbClr>
          </a:solidFill>
          <a:ln w="12700" cap="flat" cmpd="sng" algn="ctr">
            <a:solidFill>
              <a:srgbClr val="333399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2" name="Половина рамки 11"/>
          <p:cNvSpPr/>
          <p:nvPr/>
        </p:nvSpPr>
        <p:spPr>
          <a:xfrm rot="16200000">
            <a:off x="1268391" y="1761270"/>
            <a:ext cx="1729417" cy="2588180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2D2D8A">
              <a:lumMod val="60000"/>
              <a:lumOff val="40000"/>
            </a:srgbClr>
          </a:solidFill>
          <a:ln w="12700" cap="flat" cmpd="sng" algn="ctr">
            <a:solidFill>
              <a:srgbClr val="333399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41254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800" dirty="0" smtClean="0">
                <a:latin typeface="Arial Narrow" panose="020B0606020202030204" pitchFamily="34" charset="0"/>
              </a:rPr>
              <a:t>План лекции</a:t>
            </a:r>
            <a:endParaRPr lang="ru-RU" sz="4800" dirty="0">
              <a:latin typeface="Arial Narrow" panose="020B060602020203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64204" y="1825625"/>
            <a:ext cx="11196535" cy="4351338"/>
          </a:xfrm>
        </p:spPr>
        <p:txBody>
          <a:bodyPr>
            <a:normAutofit/>
          </a:bodyPr>
          <a:lstStyle/>
          <a:p>
            <a:pPr marL="514350" indent="-514350">
              <a:buAutoNum type="arabicPeriod"/>
            </a:pPr>
            <a:r>
              <a:rPr lang="ru-RU" sz="3600" dirty="0" smtClean="0">
                <a:latin typeface="Arial Narrow" panose="020B0606020202030204" pitchFamily="34" charset="0"/>
              </a:rPr>
              <a:t>Алгоритм принятия управленческих решений</a:t>
            </a:r>
          </a:p>
          <a:p>
            <a:pPr marL="514350" indent="-514350">
              <a:buAutoNum type="arabicPeriod"/>
            </a:pPr>
            <a:r>
              <a:rPr lang="ru-RU" sz="3600" dirty="0" smtClean="0">
                <a:latin typeface="Arial Narrow" panose="020B0606020202030204" pitchFamily="34" charset="0"/>
              </a:rPr>
              <a:t>Подходы к принятию управленческих решений</a:t>
            </a:r>
          </a:p>
          <a:p>
            <a:pPr marL="514350" indent="-514350">
              <a:buAutoNum type="arabicPeriod"/>
            </a:pPr>
            <a:r>
              <a:rPr lang="ru-RU" sz="3600" dirty="0" smtClean="0">
                <a:latin typeface="Arial Narrow" panose="020B0606020202030204" pitchFamily="34" charset="0"/>
              </a:rPr>
              <a:t>Факторы, влияющие на принятия управленческих решений</a:t>
            </a:r>
          </a:p>
          <a:p>
            <a:pPr marL="514350" indent="-514350">
              <a:buAutoNum type="arabicPeriod"/>
            </a:pPr>
            <a:r>
              <a:rPr lang="ru-RU" sz="3600" dirty="0" smtClean="0">
                <a:latin typeface="Arial Narrow" panose="020B0606020202030204" pitchFamily="34" charset="0"/>
              </a:rPr>
              <a:t>Эффективность принятия управленческих решений</a:t>
            </a:r>
          </a:p>
          <a:p>
            <a:pPr marL="514350" indent="-514350">
              <a:buAutoNum type="arabicPeriod"/>
            </a:pPr>
            <a:r>
              <a:rPr lang="ru-RU" sz="3600" dirty="0" smtClean="0">
                <a:latin typeface="Arial Narrow" panose="020B0606020202030204" pitchFamily="34" charset="0"/>
              </a:rPr>
              <a:t>Принятие управленческих решений в условиях неопределённости</a:t>
            </a:r>
          </a:p>
          <a:p>
            <a:pPr marL="514350" indent="-514350">
              <a:buAutoNum type="arabicPeriod"/>
            </a:pPr>
            <a:endParaRPr lang="ru-RU" sz="36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3733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53702" y="271866"/>
            <a:ext cx="8900810" cy="759854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ctr"/>
            <a:r>
              <a:rPr lang="ru-RU" b="1" dirty="0" smtClean="0">
                <a:latin typeface="Arial Narrow" panose="020B0606020202030204" pitchFamily="34" charset="0"/>
              </a:rPr>
              <a:t>Место решения в процессе управления</a:t>
            </a:r>
            <a:endParaRPr lang="ru-RU" b="1" dirty="0">
              <a:latin typeface="Arial Narrow" panose="020B0606020202030204" pitchFamily="34" charset="0"/>
            </a:endParaRPr>
          </a:p>
        </p:txBody>
      </p:sp>
      <p:sp>
        <p:nvSpPr>
          <p:cNvPr id="13" name="Половина рамки 12"/>
          <p:cNvSpPr/>
          <p:nvPr/>
        </p:nvSpPr>
        <p:spPr>
          <a:xfrm rot="16200000">
            <a:off x="1932724" y="2543"/>
            <a:ext cx="667108" cy="1401323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AEDEF">
              <a:lumMod val="75000"/>
            </a:srgbClr>
          </a:solidFill>
          <a:ln w="12700" cap="flat" cmpd="sng" algn="ctr">
            <a:solidFill>
              <a:srgbClr val="2D2D8A">
                <a:lumMod val="40000"/>
                <a:lumOff val="60000"/>
              </a:srgbClr>
            </a:solidFill>
            <a:prstDash val="solid"/>
            <a:miter lim="8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4" name="Половина рамки 13"/>
          <p:cNvSpPr/>
          <p:nvPr/>
        </p:nvSpPr>
        <p:spPr>
          <a:xfrm rot="5400000">
            <a:off x="9608383" y="2543"/>
            <a:ext cx="667108" cy="1401323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AEDEF">
              <a:lumMod val="75000"/>
            </a:srgbClr>
          </a:solidFill>
          <a:ln w="12700" cap="flat" cmpd="sng" algn="ctr">
            <a:solidFill>
              <a:srgbClr val="2D2D8A">
                <a:lumMod val="40000"/>
                <a:lumOff val="60000"/>
              </a:srgbClr>
            </a:solidFill>
            <a:prstDash val="solid"/>
            <a:miter lim="8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grpSp>
        <p:nvGrpSpPr>
          <p:cNvPr id="15" name="Группа 14"/>
          <p:cNvGrpSpPr/>
          <p:nvPr/>
        </p:nvGrpSpPr>
        <p:grpSpPr>
          <a:xfrm>
            <a:off x="661482" y="1666667"/>
            <a:ext cx="2059374" cy="1006262"/>
            <a:chOff x="3725002" y="0"/>
            <a:chExt cx="2395893" cy="1006262"/>
          </a:xfrm>
        </p:grpSpPr>
        <p:sp>
          <p:nvSpPr>
            <p:cNvPr id="16" name="Прямоугольник 15"/>
            <p:cNvSpPr/>
            <p:nvPr/>
          </p:nvSpPr>
          <p:spPr>
            <a:xfrm>
              <a:off x="3725002" y="0"/>
              <a:ext cx="2395893" cy="1006262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lumMod val="40000"/>
                    <a:lumOff val="60000"/>
                  </a:schemeClr>
                </a:gs>
                <a:gs pos="50000">
                  <a:schemeClr val="bg1">
                    <a:lumMod val="95000"/>
                  </a:schemeClr>
                </a:gs>
                <a:gs pos="100000">
                  <a:schemeClr val="bg1"/>
                </a:gs>
              </a:gsLst>
              <a:lin ang="16200000" scaled="1"/>
              <a:tileRect/>
            </a:gra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</p:sp>
        <p:sp>
          <p:nvSpPr>
            <p:cNvPr id="20" name="Прямоугольник 19"/>
            <p:cNvSpPr/>
            <p:nvPr/>
          </p:nvSpPr>
          <p:spPr>
            <a:xfrm>
              <a:off x="3725002" y="0"/>
              <a:ext cx="2395893" cy="1006262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lumMod val="40000"/>
                    <a:lumOff val="60000"/>
                  </a:schemeClr>
                </a:gs>
                <a:gs pos="50000">
                  <a:schemeClr val="bg1">
                    <a:lumMod val="95000"/>
                  </a:schemeClr>
                </a:gs>
                <a:gs pos="100000">
                  <a:schemeClr val="bg1"/>
                </a:gs>
              </a:gsLst>
              <a:lin ang="16200000" scaled="1"/>
              <a:tileRect/>
            </a:gra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sz="2000" b="1" dirty="0">
                  <a:solidFill>
                    <a:srgbClr val="000000"/>
                  </a:solidFill>
                  <a:latin typeface="Arial Narrow" pitchFamily="34" charset="0"/>
                </a:rPr>
                <a:t>Ц</a:t>
              </a:r>
              <a:r>
                <a:rPr lang="ru-RU" sz="2000" b="1" dirty="0" smtClean="0">
                  <a:solidFill>
                    <a:srgbClr val="000000"/>
                  </a:solidFill>
                  <a:latin typeface="Arial Narrow" pitchFamily="34" charset="0"/>
                </a:rPr>
                <a:t>ель</a:t>
              </a:r>
              <a:endParaRPr lang="ru-RU" sz="2000" b="1" dirty="0">
                <a:solidFill>
                  <a:srgbClr val="000000"/>
                </a:solidFill>
                <a:latin typeface="Arial Narrow" pitchFamily="34" charset="0"/>
              </a:endParaRPr>
            </a:p>
          </p:txBody>
        </p:sp>
      </p:grpSp>
      <p:grpSp>
        <p:nvGrpSpPr>
          <p:cNvPr id="21" name="Группа 20"/>
          <p:cNvGrpSpPr/>
          <p:nvPr/>
        </p:nvGrpSpPr>
        <p:grpSpPr>
          <a:xfrm>
            <a:off x="3146975" y="1666667"/>
            <a:ext cx="2381562" cy="1006262"/>
            <a:chOff x="3725002" y="0"/>
            <a:chExt cx="2395893" cy="1006262"/>
          </a:xfrm>
        </p:grpSpPr>
        <p:sp>
          <p:nvSpPr>
            <p:cNvPr id="22" name="Прямоугольник 21"/>
            <p:cNvSpPr/>
            <p:nvPr/>
          </p:nvSpPr>
          <p:spPr>
            <a:xfrm>
              <a:off x="3725002" y="0"/>
              <a:ext cx="2395893" cy="1006262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lumMod val="40000"/>
                    <a:lumOff val="60000"/>
                  </a:schemeClr>
                </a:gs>
                <a:gs pos="50000">
                  <a:schemeClr val="bg1">
                    <a:lumMod val="95000"/>
                  </a:schemeClr>
                </a:gs>
                <a:gs pos="100000">
                  <a:schemeClr val="bg1"/>
                </a:gs>
              </a:gsLst>
              <a:lin ang="16200000" scaled="1"/>
              <a:tileRect/>
            </a:gra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</p:sp>
        <p:sp>
          <p:nvSpPr>
            <p:cNvPr id="23" name="Прямоугольник 22"/>
            <p:cNvSpPr/>
            <p:nvPr/>
          </p:nvSpPr>
          <p:spPr>
            <a:xfrm>
              <a:off x="3725002" y="0"/>
              <a:ext cx="2395893" cy="1006262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lumMod val="40000"/>
                    <a:lumOff val="60000"/>
                  </a:schemeClr>
                </a:gs>
                <a:gs pos="50000">
                  <a:schemeClr val="bg1">
                    <a:lumMod val="95000"/>
                  </a:schemeClr>
                </a:gs>
                <a:gs pos="100000">
                  <a:schemeClr val="bg1"/>
                </a:gs>
              </a:gsLst>
              <a:lin ang="16200000" scaled="1"/>
              <a:tileRect/>
            </a:gra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sz="2000" b="1" dirty="0">
                  <a:solidFill>
                    <a:srgbClr val="000000"/>
                  </a:solidFill>
                  <a:latin typeface="Arial Narrow" pitchFamily="34" charset="0"/>
                </a:rPr>
                <a:t>С</a:t>
              </a:r>
              <a:r>
                <a:rPr lang="ru-RU" sz="2000" b="1" dirty="0" smtClean="0">
                  <a:solidFill>
                    <a:srgbClr val="000000"/>
                  </a:solidFill>
                  <a:latin typeface="Arial Narrow" pitchFamily="34" charset="0"/>
                </a:rPr>
                <a:t>итуация</a:t>
              </a:r>
              <a:endParaRPr lang="ru-RU" sz="2000" b="1" dirty="0">
                <a:solidFill>
                  <a:srgbClr val="000000"/>
                </a:solidFill>
                <a:latin typeface="Arial Narrow" pitchFamily="34" charset="0"/>
              </a:endParaRPr>
            </a:p>
          </p:txBody>
        </p:sp>
      </p:grpSp>
      <p:grpSp>
        <p:nvGrpSpPr>
          <p:cNvPr id="24" name="Группа 23"/>
          <p:cNvGrpSpPr/>
          <p:nvPr/>
        </p:nvGrpSpPr>
        <p:grpSpPr>
          <a:xfrm>
            <a:off x="5865921" y="1666668"/>
            <a:ext cx="2714569" cy="1006262"/>
            <a:chOff x="3725002" y="0"/>
            <a:chExt cx="2395893" cy="1006262"/>
          </a:xfrm>
        </p:grpSpPr>
        <p:sp>
          <p:nvSpPr>
            <p:cNvPr id="25" name="Прямоугольник 24"/>
            <p:cNvSpPr/>
            <p:nvPr/>
          </p:nvSpPr>
          <p:spPr>
            <a:xfrm>
              <a:off x="3725002" y="0"/>
              <a:ext cx="2395893" cy="1006262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lumMod val="40000"/>
                    <a:lumOff val="60000"/>
                  </a:schemeClr>
                </a:gs>
                <a:gs pos="50000">
                  <a:schemeClr val="bg1">
                    <a:lumMod val="95000"/>
                  </a:schemeClr>
                </a:gs>
                <a:gs pos="100000">
                  <a:schemeClr val="bg1"/>
                </a:gs>
              </a:gsLst>
              <a:lin ang="16200000" scaled="1"/>
              <a:tileRect/>
            </a:gra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</p:sp>
        <p:sp>
          <p:nvSpPr>
            <p:cNvPr id="26" name="Прямоугольник 25"/>
            <p:cNvSpPr/>
            <p:nvPr/>
          </p:nvSpPr>
          <p:spPr>
            <a:xfrm>
              <a:off x="3725002" y="0"/>
              <a:ext cx="2395893" cy="1006262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lumMod val="40000"/>
                    <a:lumOff val="60000"/>
                  </a:schemeClr>
                </a:gs>
                <a:gs pos="50000">
                  <a:schemeClr val="bg1">
                    <a:lumMod val="95000"/>
                  </a:schemeClr>
                </a:gs>
                <a:gs pos="100000">
                  <a:schemeClr val="bg1"/>
                </a:gs>
              </a:gsLst>
              <a:lin ang="16200000" scaled="1"/>
              <a:tileRect/>
            </a:gra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sz="2000" b="1" dirty="0">
                  <a:solidFill>
                    <a:srgbClr val="000000"/>
                  </a:solidFill>
                  <a:latin typeface="Arial Narrow" pitchFamily="34" charset="0"/>
                </a:rPr>
                <a:t>П</a:t>
              </a:r>
              <a:r>
                <a:rPr lang="ru-RU" sz="2000" b="1" dirty="0" smtClean="0">
                  <a:solidFill>
                    <a:srgbClr val="000000"/>
                  </a:solidFill>
                  <a:latin typeface="Arial Narrow" pitchFamily="34" charset="0"/>
                </a:rPr>
                <a:t>роблема</a:t>
              </a:r>
              <a:endParaRPr lang="ru-RU" sz="2000" b="1" dirty="0">
                <a:solidFill>
                  <a:srgbClr val="000000"/>
                </a:solidFill>
                <a:latin typeface="Arial Narrow" pitchFamily="34" charset="0"/>
              </a:endParaRPr>
            </a:p>
          </p:txBody>
        </p:sp>
      </p:grpSp>
      <p:sp>
        <p:nvSpPr>
          <p:cNvPr id="30" name="Прямоугольник 29"/>
          <p:cNvSpPr/>
          <p:nvPr/>
        </p:nvSpPr>
        <p:spPr>
          <a:xfrm>
            <a:off x="8968836" y="1666668"/>
            <a:ext cx="2850270" cy="1006262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40000"/>
                  <a:lumOff val="60000"/>
                </a:schemeClr>
              </a:gs>
              <a:gs pos="50000">
                <a:schemeClr val="bg1">
                  <a:lumMod val="95000"/>
                </a:schemeClr>
              </a:gs>
              <a:gs pos="100000">
                <a:schemeClr val="bg1"/>
              </a:gs>
            </a:gsLst>
            <a:lin ang="16200000" scaled="1"/>
            <a:tileRect/>
          </a:gradFill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000" b="1" dirty="0" smtClean="0">
                <a:solidFill>
                  <a:srgbClr val="000000"/>
                </a:solidFill>
                <a:latin typeface="Arial Narrow" pitchFamily="34" charset="0"/>
              </a:rPr>
              <a:t>Оптимальные решения</a:t>
            </a:r>
            <a:endParaRPr lang="ru-RU" sz="2000" b="1" dirty="0">
              <a:solidFill>
                <a:srgbClr val="000000"/>
              </a:solidFill>
              <a:latin typeface="Arial Narrow" pitchFamily="34" charset="0"/>
            </a:endParaRPr>
          </a:p>
        </p:txBody>
      </p:sp>
      <p:sp>
        <p:nvSpPr>
          <p:cNvPr id="43" name="Стрелка вниз 42"/>
          <p:cNvSpPr/>
          <p:nvPr/>
        </p:nvSpPr>
        <p:spPr>
          <a:xfrm rot="16200000">
            <a:off x="5636868" y="1953878"/>
            <a:ext cx="237318" cy="453974"/>
          </a:xfrm>
          <a:prstGeom prst="downArrow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Стрелка вниз 43"/>
          <p:cNvSpPr/>
          <p:nvPr/>
        </p:nvSpPr>
        <p:spPr>
          <a:xfrm rot="16200000">
            <a:off x="2864375" y="1928419"/>
            <a:ext cx="237318" cy="524351"/>
          </a:xfrm>
          <a:prstGeom prst="downArrow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 rot="10800000" flipH="1" flipV="1">
            <a:off x="661482" y="3183936"/>
            <a:ext cx="1115762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47675"/>
            <a:r>
              <a:rPr lang="ru-RU" sz="2400" b="1" dirty="0" smtClean="0">
                <a:latin typeface="Arial Narrow" panose="020B0606020202030204" pitchFamily="34" charset="0"/>
              </a:rPr>
              <a:t>Исходным моментом управленческого процесса являются:</a:t>
            </a:r>
            <a:r>
              <a:rPr lang="ru-RU" sz="2400" dirty="0" smtClean="0">
                <a:latin typeface="Arial Narrow" panose="020B0606020202030204" pitchFamily="34" charset="0"/>
              </a:rPr>
              <a:t> </a:t>
            </a:r>
            <a:r>
              <a:rPr lang="ru-RU" sz="2400" b="1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ЦЕЛЬ</a:t>
            </a:r>
            <a:r>
              <a:rPr lang="ru-RU" sz="2400" dirty="0" smtClean="0">
                <a:latin typeface="Arial Narrow" panose="020B0606020202030204" pitchFamily="34" charset="0"/>
              </a:rPr>
              <a:t> и </a:t>
            </a:r>
            <a:r>
              <a:rPr lang="ru-RU" sz="2400" b="1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ПРОБЛЕМА.</a:t>
            </a:r>
            <a:endParaRPr lang="en-US" sz="2400" b="1" dirty="0" smtClean="0">
              <a:solidFill>
                <a:srgbClr val="C00000"/>
              </a:solidFill>
              <a:latin typeface="Arial Narrow" panose="020B0606020202030204" pitchFamily="34" charset="0"/>
            </a:endParaRPr>
          </a:p>
          <a:p>
            <a:pPr indent="447675"/>
            <a:r>
              <a:rPr lang="ru-RU" sz="2400" b="1" dirty="0" smtClean="0">
                <a:latin typeface="Arial Narrow" panose="020B0606020202030204" pitchFamily="34" charset="0"/>
              </a:rPr>
              <a:t>Основной задачей управления </a:t>
            </a:r>
            <a:r>
              <a:rPr lang="ru-RU" sz="2400" dirty="0" smtClean="0">
                <a:latin typeface="Arial Narrow" panose="020B0606020202030204" pitchFamily="34" charset="0"/>
              </a:rPr>
              <a:t>является </a:t>
            </a:r>
            <a:r>
              <a:rPr lang="ru-RU" sz="2400" b="1" i="1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устранение этого отклонения</a:t>
            </a:r>
            <a:r>
              <a:rPr lang="ru-RU" sz="2400" i="1" dirty="0" smtClean="0">
                <a:latin typeface="Arial Narrow" panose="020B0606020202030204" pitchFamily="34" charset="0"/>
              </a:rPr>
              <a:t> </a:t>
            </a:r>
            <a:r>
              <a:rPr lang="ru-RU" sz="2400" dirty="0" smtClean="0">
                <a:latin typeface="Arial Narrow" panose="020B0606020202030204" pitchFamily="34" charset="0"/>
              </a:rPr>
              <a:t>через принятия управленческого решения. </a:t>
            </a:r>
            <a:endParaRPr lang="en-US" sz="2400" dirty="0" smtClean="0">
              <a:latin typeface="Arial Narrow" panose="020B0606020202030204" pitchFamily="34" charset="0"/>
            </a:endParaRPr>
          </a:p>
          <a:p>
            <a:pPr indent="447675"/>
            <a:r>
              <a:rPr lang="ru-RU" sz="2400" dirty="0" smtClean="0">
                <a:latin typeface="Arial Narrow" panose="020B0606020202030204" pitchFamily="34" charset="0"/>
              </a:rPr>
              <a:t>То есть, </a:t>
            </a:r>
            <a:r>
              <a:rPr lang="ru-RU" sz="2400" b="1" dirty="0" smtClean="0">
                <a:latin typeface="Arial Narrow" panose="020B0606020202030204" pitchFamily="34" charset="0"/>
              </a:rPr>
              <a:t>нахождение связей </a:t>
            </a:r>
            <a:r>
              <a:rPr lang="ru-RU" sz="2400" dirty="0" smtClean="0">
                <a:latin typeface="Arial Narrow" panose="020B0606020202030204" pitchFamily="34" charset="0"/>
              </a:rPr>
              <a:t>между </a:t>
            </a:r>
            <a:r>
              <a:rPr lang="ru-RU" sz="2400" b="1" dirty="0" smtClean="0">
                <a:latin typeface="Arial Narrow" panose="020B0606020202030204" pitchFamily="34" charset="0"/>
              </a:rPr>
              <a:t>существующим состоянием </a:t>
            </a:r>
            <a:r>
              <a:rPr lang="ru-RU" sz="2400" dirty="0" smtClean="0">
                <a:latin typeface="Arial Narrow" panose="020B0606020202030204" pitchFamily="34" charset="0"/>
              </a:rPr>
              <a:t>объекта управления  (ситуацией) </a:t>
            </a:r>
            <a:r>
              <a:rPr lang="ru-RU" sz="2400" b="1" dirty="0" smtClean="0">
                <a:latin typeface="Arial Narrow" panose="020B0606020202030204" pitchFamily="34" charset="0"/>
              </a:rPr>
              <a:t>и желаемым </a:t>
            </a:r>
            <a:r>
              <a:rPr lang="ru-RU" sz="2400" dirty="0" smtClean="0">
                <a:latin typeface="Arial Narrow" panose="020B0606020202030204" pitchFamily="34" charset="0"/>
              </a:rPr>
              <a:t>(целью).</a:t>
            </a:r>
            <a:endParaRPr lang="en-US" sz="2400" dirty="0" smtClean="0">
              <a:latin typeface="Arial Narrow" panose="020B0606020202030204" pitchFamily="34" charset="0"/>
            </a:endParaRPr>
          </a:p>
          <a:p>
            <a:pPr indent="447675"/>
            <a:r>
              <a:rPr lang="ru-RU" sz="2400" dirty="0" smtClean="0">
                <a:latin typeface="Arial Narrow" panose="020B0606020202030204" pitchFamily="34" charset="0"/>
              </a:rPr>
              <a:t>То есть, задачей управления является ликвидация противоречия, возникающего между фактическим состоянием и желаемым состоянием. </a:t>
            </a:r>
            <a:endParaRPr lang="ru-RU" sz="2400" dirty="0">
              <a:latin typeface="Arial Narrow" panose="020B0606020202030204" pitchFamily="34" charset="0"/>
            </a:endParaRPr>
          </a:p>
        </p:txBody>
      </p:sp>
      <p:sp>
        <p:nvSpPr>
          <p:cNvPr id="27" name="Стрелка вниз 26"/>
          <p:cNvSpPr/>
          <p:nvPr/>
        </p:nvSpPr>
        <p:spPr>
          <a:xfrm rot="16200000">
            <a:off x="8706557" y="1936140"/>
            <a:ext cx="237318" cy="489448"/>
          </a:xfrm>
          <a:prstGeom prst="downArrow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5988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42784" y="369652"/>
            <a:ext cx="9924569" cy="928914"/>
          </a:xfrm>
        </p:spPr>
        <p:txBody>
          <a:bodyPr>
            <a:noAutofit/>
          </a:bodyPr>
          <a:lstStyle/>
          <a:p>
            <a:pPr algn="ctr"/>
            <a:r>
              <a:rPr lang="ru-RU" sz="4000" b="1" dirty="0" smtClean="0">
                <a:latin typeface="Arial Narrow" panose="020B0606020202030204" pitchFamily="34" charset="0"/>
              </a:rPr>
              <a:t>Алгоритм принятия управленческого решения</a:t>
            </a:r>
            <a:endParaRPr lang="ru-RU" sz="4000" b="1" dirty="0">
              <a:latin typeface="Arial Narrow" panose="020B060602020203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66148" y="1644902"/>
            <a:ext cx="10515600" cy="4843448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ru-RU" dirty="0" smtClean="0">
                <a:latin typeface="Arial Narrow" panose="020B0606020202030204" pitchFamily="34" charset="0"/>
              </a:rPr>
              <a:t>ПЕРВЫЙ ЭТАП. </a:t>
            </a:r>
            <a:r>
              <a:rPr lang="ru-RU" b="1" dirty="0" smtClean="0">
                <a:latin typeface="Arial Narrow" panose="020B0606020202030204" pitchFamily="34" charset="0"/>
              </a:rPr>
              <a:t>Подготовка к разработке управленческого решения</a:t>
            </a:r>
          </a:p>
          <a:p>
            <a:pPr marL="361950" indent="0">
              <a:buNone/>
            </a:pPr>
            <a:r>
              <a:rPr lang="ru-RU" sz="2000" b="1" dirty="0" smtClean="0">
                <a:latin typeface="Arial Narrow" panose="020B0606020202030204" pitchFamily="34" charset="0"/>
              </a:rPr>
              <a:t>Элементы: </a:t>
            </a:r>
            <a:r>
              <a:rPr lang="ru-RU" sz="2000" dirty="0" smtClean="0">
                <a:latin typeface="Arial Narrow" panose="020B0606020202030204" pitchFamily="34" charset="0"/>
              </a:rPr>
              <a:t>Получение информации о проблеме, определение цели, разработка оценочной системы, анализ управленческой ситуации, диагностика ситуации, диагностика развития ситуации</a:t>
            </a:r>
          </a:p>
          <a:p>
            <a:pPr marL="361950" indent="0">
              <a:buNone/>
            </a:pPr>
            <a:r>
              <a:rPr lang="ru-RU" sz="2000" b="1" dirty="0" smtClean="0">
                <a:latin typeface="Arial Narrow" panose="020B0606020202030204" pitchFamily="34" charset="0"/>
              </a:rPr>
              <a:t>Первый шаг: </a:t>
            </a:r>
            <a:r>
              <a:rPr lang="ru-RU" sz="2000" dirty="0" smtClean="0">
                <a:latin typeface="Arial Narrow" panose="020B0606020202030204" pitchFamily="34" charset="0"/>
              </a:rPr>
              <a:t>Диагностика проблемы (полная и правильная)</a:t>
            </a:r>
          </a:p>
          <a:p>
            <a:pPr marL="704850" indent="-342900"/>
            <a:r>
              <a:rPr lang="ru-RU" sz="2000" dirty="0" smtClean="0">
                <a:latin typeface="Arial Narrow" panose="020B0606020202030204" pitchFamily="34" charset="0"/>
              </a:rPr>
              <a:t>Определить симптомы</a:t>
            </a:r>
          </a:p>
          <a:p>
            <a:pPr marL="704850" indent="-342900"/>
            <a:r>
              <a:rPr lang="ru-RU" sz="2000" dirty="0" smtClean="0">
                <a:latin typeface="Arial Narrow" panose="020B0606020202030204" pitchFamily="34" charset="0"/>
              </a:rPr>
              <a:t>Определить причины</a:t>
            </a:r>
          </a:p>
          <a:p>
            <a:pPr marL="704850" indent="-342900"/>
            <a:r>
              <a:rPr lang="ru-RU" sz="2000" dirty="0" smtClean="0">
                <a:latin typeface="Arial Narrow" panose="020B0606020202030204" pitchFamily="34" charset="0"/>
              </a:rPr>
              <a:t>Построить взаимосвязь с другими проблемами </a:t>
            </a:r>
          </a:p>
          <a:p>
            <a:pPr marL="704850" indent="-342900"/>
            <a:r>
              <a:rPr lang="ru-RU" sz="2000" dirty="0" smtClean="0">
                <a:latin typeface="Arial Narrow" panose="020B0606020202030204" pitchFamily="34" charset="0"/>
              </a:rPr>
              <a:t>Классифицировать проблемы (уникальна или типична, по степени важности и срочности)</a:t>
            </a:r>
          </a:p>
          <a:p>
            <a:pPr marL="704850" indent="-342900"/>
            <a:r>
              <a:rPr lang="ru-RU" sz="2000" dirty="0" smtClean="0">
                <a:latin typeface="Arial Narrow" panose="020B0606020202030204" pitchFamily="34" charset="0"/>
              </a:rPr>
              <a:t>Откорректировать проблему</a:t>
            </a:r>
          </a:p>
          <a:p>
            <a:pPr marL="361950" indent="0">
              <a:buNone/>
            </a:pPr>
            <a:r>
              <a:rPr lang="ru-RU" sz="2000" b="1" dirty="0" smtClean="0">
                <a:latin typeface="Arial Narrow" panose="020B0606020202030204" pitchFamily="34" charset="0"/>
              </a:rPr>
              <a:t>Задача диагностики: </a:t>
            </a:r>
            <a:r>
              <a:rPr lang="ru-RU" sz="2000" dirty="0" smtClean="0">
                <a:latin typeface="Arial Narrow" panose="020B0606020202030204" pitchFamily="34" charset="0"/>
              </a:rPr>
              <a:t>выявление ключевых проблем и характер их влияния </a:t>
            </a:r>
          </a:p>
        </p:txBody>
      </p:sp>
      <p:sp>
        <p:nvSpPr>
          <p:cNvPr id="4" name="Половина рамки 3"/>
          <p:cNvSpPr/>
          <p:nvPr/>
        </p:nvSpPr>
        <p:spPr>
          <a:xfrm rot="5400000">
            <a:off x="10347534" y="74782"/>
            <a:ext cx="667108" cy="1401323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AEDEF">
              <a:lumMod val="75000"/>
            </a:srgbClr>
          </a:solidFill>
          <a:ln w="12700" cap="flat" cmpd="sng" algn="ctr">
            <a:solidFill>
              <a:srgbClr val="2D2D8A">
                <a:lumMod val="40000"/>
                <a:lumOff val="60000"/>
              </a:srgbClr>
            </a:solidFill>
            <a:prstDash val="solid"/>
            <a:miter lim="8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5" name="Половина рамки 4"/>
          <p:cNvSpPr/>
          <p:nvPr/>
        </p:nvSpPr>
        <p:spPr>
          <a:xfrm rot="16200000">
            <a:off x="1395494" y="342734"/>
            <a:ext cx="667108" cy="1401323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AEDEF">
              <a:lumMod val="75000"/>
            </a:srgbClr>
          </a:solidFill>
          <a:ln w="12700" cap="flat" cmpd="sng" algn="ctr">
            <a:solidFill>
              <a:srgbClr val="2D2D8A">
                <a:lumMod val="40000"/>
                <a:lumOff val="60000"/>
              </a:srgbClr>
            </a:solidFill>
            <a:prstDash val="solid"/>
            <a:miter lim="8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80894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42784" y="369652"/>
            <a:ext cx="9924569" cy="928914"/>
          </a:xfrm>
        </p:spPr>
        <p:txBody>
          <a:bodyPr>
            <a:noAutofit/>
          </a:bodyPr>
          <a:lstStyle/>
          <a:p>
            <a:pPr algn="ctr"/>
            <a:r>
              <a:rPr lang="ru-RU" sz="4000" b="1" dirty="0" smtClean="0">
                <a:latin typeface="Arial Narrow" panose="020B0606020202030204" pitchFamily="34" charset="0"/>
              </a:rPr>
              <a:t>Алгоритм принятия управленческого решения</a:t>
            </a:r>
            <a:endParaRPr lang="ru-RU" sz="4000" b="1" dirty="0">
              <a:latin typeface="Arial Narrow" panose="020B060602020203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66148" y="1644902"/>
            <a:ext cx="10515600" cy="4843448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ru-RU" dirty="0">
                <a:latin typeface="Arial Narrow" panose="020B0606020202030204" pitchFamily="34" charset="0"/>
              </a:rPr>
              <a:t>ВТОРОЙ </a:t>
            </a:r>
            <a:r>
              <a:rPr lang="ru-RU" dirty="0" smtClean="0">
                <a:latin typeface="Arial Narrow" panose="020B0606020202030204" pitchFamily="34" charset="0"/>
              </a:rPr>
              <a:t>ЭТАП. </a:t>
            </a:r>
            <a:r>
              <a:rPr lang="ru-RU" b="1" dirty="0">
                <a:latin typeface="Arial Narrow" panose="020B0606020202030204" pitchFamily="34" charset="0"/>
              </a:rPr>
              <a:t>Разработка управленческого решения</a:t>
            </a:r>
          </a:p>
          <a:p>
            <a:pPr marL="266700" indent="0">
              <a:buNone/>
            </a:pPr>
            <a:r>
              <a:rPr lang="ru-RU" sz="2000" b="1" dirty="0">
                <a:latin typeface="Arial Narrow" panose="020B0606020202030204" pitchFamily="34" charset="0"/>
              </a:rPr>
              <a:t>Элементы: </a:t>
            </a:r>
            <a:r>
              <a:rPr lang="ru-RU" sz="2000" dirty="0">
                <a:latin typeface="Arial Narrow" panose="020B0606020202030204" pitchFamily="34" charset="0"/>
              </a:rPr>
              <a:t>Генерирование альтернативных вариантов, отбор альтернативных вариантов управляющих воздействий, разработке сценариев развития ситуации, экспертной оценки основных вариантов управляющих воздействий</a:t>
            </a:r>
          </a:p>
          <a:p>
            <a:pPr>
              <a:spcBef>
                <a:spcPts val="1800"/>
              </a:spcBef>
              <a:buFont typeface="Wingdings" panose="05000000000000000000" pitchFamily="2" charset="2"/>
              <a:buChar char="Ø"/>
            </a:pPr>
            <a:r>
              <a:rPr lang="ru-RU" dirty="0">
                <a:latin typeface="Arial Narrow" panose="020B0606020202030204" pitchFamily="34" charset="0"/>
              </a:rPr>
              <a:t>ТРЕТИЙ </a:t>
            </a:r>
            <a:r>
              <a:rPr lang="ru-RU" dirty="0" smtClean="0">
                <a:latin typeface="Arial Narrow" panose="020B0606020202030204" pitchFamily="34" charset="0"/>
              </a:rPr>
              <a:t>ЭТАП. </a:t>
            </a:r>
            <a:r>
              <a:rPr lang="ru-RU" b="1" dirty="0">
                <a:latin typeface="Arial Narrow" panose="020B0606020202030204" pitchFamily="34" charset="0"/>
              </a:rPr>
              <a:t>Принятие решения</a:t>
            </a:r>
          </a:p>
          <a:p>
            <a:pPr marL="266700" indent="0">
              <a:buNone/>
            </a:pPr>
            <a:r>
              <a:rPr lang="ru-RU" sz="2000" b="1" dirty="0">
                <a:latin typeface="Arial Narrow" panose="020B0606020202030204" pitchFamily="34" charset="0"/>
              </a:rPr>
              <a:t>Элементы: </a:t>
            </a:r>
            <a:r>
              <a:rPr lang="ru-RU" sz="2000" dirty="0">
                <a:latin typeface="Arial Narrow" panose="020B0606020202030204" pitchFamily="34" charset="0"/>
              </a:rPr>
              <a:t>коллективной экспертной оценки, приятие решения ЛПР, разработка плана действий</a:t>
            </a:r>
          </a:p>
          <a:p>
            <a:pPr>
              <a:spcBef>
                <a:spcPts val="1800"/>
              </a:spcBef>
              <a:buFont typeface="Wingdings" panose="05000000000000000000" pitchFamily="2" charset="2"/>
              <a:buChar char="Ø"/>
            </a:pPr>
            <a:r>
              <a:rPr lang="ru-RU" dirty="0" smtClean="0">
                <a:latin typeface="Arial Narrow" panose="020B0606020202030204" pitchFamily="34" charset="0"/>
              </a:rPr>
              <a:t>ЧЕТВЕРТЫЙ ЭТАП.   </a:t>
            </a:r>
            <a:r>
              <a:rPr lang="ru-RU" b="1" dirty="0">
                <a:latin typeface="Arial Narrow" panose="020B0606020202030204" pitchFamily="34" charset="0"/>
              </a:rPr>
              <a:t>Реализация управленческого решения</a:t>
            </a:r>
          </a:p>
          <a:p>
            <a:pPr marL="266700" indent="0">
              <a:buNone/>
            </a:pPr>
            <a:r>
              <a:rPr lang="ru-RU" sz="2000" b="1" dirty="0">
                <a:latin typeface="Arial Narrow" panose="020B0606020202030204" pitchFamily="34" charset="0"/>
              </a:rPr>
              <a:t>Элементы: </a:t>
            </a:r>
            <a:r>
              <a:rPr lang="ru-RU" sz="2000" dirty="0">
                <a:latin typeface="Arial Narrow" panose="020B0606020202030204" pitchFamily="34" charset="0"/>
              </a:rPr>
              <a:t>доведение решения до исполнителей, наделение исполнителей ресурсами, делегирование полномочий, координацию деятельности исполнителей на всех </a:t>
            </a:r>
            <a:r>
              <a:rPr lang="ru-RU" sz="2000" dirty="0" smtClean="0">
                <a:latin typeface="Arial Narrow" panose="020B0606020202030204" pitchFamily="34" charset="0"/>
              </a:rPr>
              <a:t>уровнях</a:t>
            </a:r>
            <a:endParaRPr lang="ru-RU" sz="2000" dirty="0">
              <a:latin typeface="Arial Narrow" panose="020B0606020202030204" pitchFamily="34" charset="0"/>
            </a:endParaRPr>
          </a:p>
          <a:p>
            <a:pPr>
              <a:spcBef>
                <a:spcPts val="1800"/>
              </a:spcBef>
              <a:buFont typeface="Wingdings" panose="05000000000000000000" pitchFamily="2" charset="2"/>
              <a:buChar char="Ø"/>
            </a:pPr>
            <a:r>
              <a:rPr lang="ru-RU" dirty="0">
                <a:latin typeface="Arial Narrow" panose="020B0606020202030204" pitchFamily="34" charset="0"/>
              </a:rPr>
              <a:t>ПЯТЫЙ </a:t>
            </a:r>
            <a:r>
              <a:rPr lang="ru-RU" dirty="0" smtClean="0">
                <a:latin typeface="Arial Narrow" panose="020B0606020202030204" pitchFamily="34" charset="0"/>
              </a:rPr>
              <a:t>ЭТАП. </a:t>
            </a:r>
            <a:r>
              <a:rPr lang="ru-RU" b="1" dirty="0" smtClean="0">
                <a:latin typeface="Arial Narrow" panose="020B0606020202030204" pitchFamily="34" charset="0"/>
              </a:rPr>
              <a:t>Контроль </a:t>
            </a:r>
            <a:r>
              <a:rPr lang="ru-RU" b="1" dirty="0">
                <a:latin typeface="Arial Narrow" panose="020B0606020202030204" pitchFamily="34" charset="0"/>
              </a:rPr>
              <a:t>реализации и анализ результатов</a:t>
            </a:r>
          </a:p>
        </p:txBody>
      </p:sp>
      <p:sp>
        <p:nvSpPr>
          <p:cNvPr id="4" name="Половина рамки 3"/>
          <p:cNvSpPr/>
          <p:nvPr/>
        </p:nvSpPr>
        <p:spPr>
          <a:xfrm rot="5400000">
            <a:off x="10347534" y="74782"/>
            <a:ext cx="667108" cy="1401323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AEDEF">
              <a:lumMod val="75000"/>
            </a:srgbClr>
          </a:solidFill>
          <a:ln w="12700" cap="flat" cmpd="sng" algn="ctr">
            <a:solidFill>
              <a:srgbClr val="2D2D8A">
                <a:lumMod val="40000"/>
                <a:lumOff val="60000"/>
              </a:srgbClr>
            </a:solidFill>
            <a:prstDash val="solid"/>
            <a:miter lim="8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5" name="Половина рамки 4"/>
          <p:cNvSpPr/>
          <p:nvPr/>
        </p:nvSpPr>
        <p:spPr>
          <a:xfrm rot="16200000">
            <a:off x="1395494" y="342734"/>
            <a:ext cx="667108" cy="1401323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AEDEF">
              <a:lumMod val="75000"/>
            </a:srgbClr>
          </a:solidFill>
          <a:ln w="12700" cap="flat" cmpd="sng" algn="ctr">
            <a:solidFill>
              <a:srgbClr val="2D2D8A">
                <a:lumMod val="40000"/>
                <a:lumOff val="60000"/>
              </a:srgbClr>
            </a:solidFill>
            <a:prstDash val="solid"/>
            <a:miter lim="8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537" b="93026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9276" y="3795279"/>
            <a:ext cx="2442724" cy="3228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2011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12886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ctr"/>
            <a:r>
              <a:rPr lang="ru-RU" b="1" dirty="0">
                <a:latin typeface="Arial Narrow" panose="020B0606020202030204" pitchFamily="34" charset="0"/>
              </a:rPr>
              <a:t>Подходы к принятию управленческих решений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679842" y="1337949"/>
            <a:ext cx="3041821" cy="801569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40000"/>
                  <a:lumOff val="60000"/>
                </a:schemeClr>
              </a:gs>
              <a:gs pos="50000">
                <a:schemeClr val="bg1">
                  <a:lumMod val="95000"/>
                </a:schemeClr>
              </a:gs>
              <a:gs pos="100000">
                <a:schemeClr val="bg1"/>
              </a:gs>
            </a:gsLst>
            <a:lin ang="16200000" scaled="1"/>
            <a:tileRect/>
          </a:gradFill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000" b="1" dirty="0">
                <a:solidFill>
                  <a:srgbClr val="000000"/>
                </a:solidFill>
                <a:latin typeface="Arial Narrow" pitchFamily="34" charset="0"/>
              </a:rPr>
              <a:t>ТРАДИЦИОННЫЙ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4359196" y="1337950"/>
            <a:ext cx="3044911" cy="801568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40000"/>
                  <a:lumOff val="60000"/>
                </a:schemeClr>
              </a:gs>
              <a:gs pos="50000">
                <a:schemeClr val="bg1">
                  <a:lumMod val="95000"/>
                </a:schemeClr>
              </a:gs>
              <a:gs pos="100000">
                <a:schemeClr val="bg1"/>
              </a:gs>
            </a:gsLst>
            <a:lin ang="16200000" scaled="1"/>
            <a:tileRect/>
          </a:gradFill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000" b="1" dirty="0" smtClean="0">
                <a:solidFill>
                  <a:srgbClr val="000000"/>
                </a:solidFill>
                <a:latin typeface="Arial Narrow" pitchFamily="34" charset="0"/>
              </a:rPr>
              <a:t>СИСТЕМНЫЙ</a:t>
            </a:r>
            <a:endParaRPr lang="ru-RU" sz="2000" b="1" dirty="0">
              <a:solidFill>
                <a:srgbClr val="000000"/>
              </a:solidFill>
              <a:latin typeface="Arial Narrow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8017512" y="1337950"/>
            <a:ext cx="3427970" cy="801568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40000"/>
                  <a:lumOff val="60000"/>
                </a:schemeClr>
              </a:gs>
              <a:gs pos="50000">
                <a:schemeClr val="bg1">
                  <a:lumMod val="95000"/>
                </a:schemeClr>
              </a:gs>
              <a:gs pos="100000">
                <a:schemeClr val="bg1"/>
              </a:gs>
            </a:gsLst>
            <a:lin ang="16200000" scaled="1"/>
            <a:tileRect/>
          </a:gradFill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000" b="1" dirty="0">
                <a:solidFill>
                  <a:srgbClr val="000000"/>
                </a:solidFill>
                <a:latin typeface="Arial Narrow" pitchFamily="34" charset="0"/>
              </a:rPr>
              <a:t>СИТУАЦИОННЫЙ</a:t>
            </a:r>
          </a:p>
        </p:txBody>
      </p:sp>
      <p:sp>
        <p:nvSpPr>
          <p:cNvPr id="12" name="Половина рамки 11"/>
          <p:cNvSpPr/>
          <p:nvPr/>
        </p:nvSpPr>
        <p:spPr>
          <a:xfrm rot="16200000">
            <a:off x="1280970" y="143796"/>
            <a:ext cx="667108" cy="1401323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AEDEF">
              <a:lumMod val="75000"/>
            </a:srgbClr>
          </a:solidFill>
          <a:ln w="12700" cap="flat" cmpd="sng" algn="ctr">
            <a:solidFill>
              <a:srgbClr val="2D2D8A">
                <a:lumMod val="40000"/>
                <a:lumOff val="60000"/>
              </a:srgbClr>
            </a:solidFill>
            <a:prstDash val="solid"/>
            <a:miter lim="8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3" name="Половина рамки 12"/>
          <p:cNvSpPr/>
          <p:nvPr/>
        </p:nvSpPr>
        <p:spPr>
          <a:xfrm rot="5400000">
            <a:off x="10319584" y="70907"/>
            <a:ext cx="667108" cy="1401323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AEDEF">
              <a:lumMod val="75000"/>
            </a:srgbClr>
          </a:solidFill>
          <a:ln w="12700" cap="flat" cmpd="sng" algn="ctr">
            <a:solidFill>
              <a:srgbClr val="2D2D8A">
                <a:lumMod val="40000"/>
                <a:lumOff val="60000"/>
              </a:srgbClr>
            </a:solidFill>
            <a:prstDash val="solid"/>
            <a:miter lim="8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4" name="Стрелка вниз 13"/>
          <p:cNvSpPr/>
          <p:nvPr/>
        </p:nvSpPr>
        <p:spPr>
          <a:xfrm>
            <a:off x="2033326" y="2139518"/>
            <a:ext cx="334851" cy="308159"/>
          </a:xfrm>
          <a:prstGeom prst="downArrow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трелка вниз 14"/>
          <p:cNvSpPr/>
          <p:nvPr/>
        </p:nvSpPr>
        <p:spPr>
          <a:xfrm>
            <a:off x="5702162" y="2139518"/>
            <a:ext cx="334851" cy="308159"/>
          </a:xfrm>
          <a:prstGeom prst="downArrow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трелка вниз 15"/>
          <p:cNvSpPr/>
          <p:nvPr/>
        </p:nvSpPr>
        <p:spPr>
          <a:xfrm>
            <a:off x="9722817" y="2139518"/>
            <a:ext cx="334851" cy="308159"/>
          </a:xfrm>
          <a:prstGeom prst="downArrow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679841" y="2447676"/>
            <a:ext cx="3041821" cy="4410323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40000"/>
                  <a:lumOff val="60000"/>
                </a:schemeClr>
              </a:gs>
              <a:gs pos="50000">
                <a:schemeClr val="bg1">
                  <a:lumMod val="95000"/>
                </a:schemeClr>
              </a:gs>
              <a:gs pos="100000">
                <a:schemeClr val="bg1"/>
              </a:gs>
            </a:gsLst>
            <a:lin ang="16200000" scaled="1"/>
            <a:tileRect/>
          </a:gradFill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t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sz="1050" b="1" dirty="0" smtClean="0">
              <a:solidFill>
                <a:srgbClr val="000000"/>
              </a:solidFill>
              <a:latin typeface="Arial Narrow" pitchFamily="34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000" b="1" dirty="0" smtClean="0">
                <a:solidFill>
                  <a:srgbClr val="000000"/>
                </a:solidFill>
                <a:latin typeface="Arial Narrow" pitchFamily="34" charset="0"/>
              </a:rPr>
              <a:t>ЭТАПЫ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sz="700" b="1" dirty="0" smtClean="0">
              <a:solidFill>
                <a:srgbClr val="000000"/>
              </a:solidFill>
              <a:latin typeface="Arial Narrow" pitchFamily="34" charset="0"/>
            </a:endParaRPr>
          </a:p>
          <a:p>
            <a:pPr marL="88900" indent="-889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rgbClr val="000000"/>
                </a:solidFill>
                <a:latin typeface="Arial Narrow" pitchFamily="34" charset="0"/>
              </a:rPr>
              <a:t>Выявление проблемы</a:t>
            </a:r>
          </a:p>
          <a:p>
            <a:pPr marL="88900" indent="-889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rgbClr val="000000"/>
                </a:solidFill>
                <a:latin typeface="Arial Narrow" pitchFamily="34" charset="0"/>
              </a:rPr>
              <a:t>Формулирование цели</a:t>
            </a:r>
          </a:p>
          <a:p>
            <a:pPr marL="88900" indent="-889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rgbClr val="000000"/>
                </a:solidFill>
                <a:latin typeface="Arial Narrow" pitchFamily="34" charset="0"/>
              </a:rPr>
              <a:t>Сбор информации </a:t>
            </a:r>
          </a:p>
          <a:p>
            <a:pPr marL="88900" indent="-889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rgbClr val="000000"/>
                </a:solidFill>
                <a:latin typeface="Arial Narrow" pitchFamily="34" charset="0"/>
              </a:rPr>
              <a:t>Формирование критериев эффективности</a:t>
            </a:r>
          </a:p>
          <a:p>
            <a:pPr marL="88900" indent="-889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ru-RU" i="1" dirty="0" smtClean="0">
                <a:solidFill>
                  <a:srgbClr val="000000"/>
                </a:solidFill>
                <a:latin typeface="Arial Narrow" pitchFamily="34" charset="0"/>
              </a:rPr>
              <a:t>Сравнение проблемы с проблемой, имевшей место ранее</a:t>
            </a:r>
          </a:p>
          <a:p>
            <a:pPr marL="88900" indent="-889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ru-RU" i="1" dirty="0" smtClean="0">
                <a:solidFill>
                  <a:srgbClr val="000000"/>
                </a:solidFill>
                <a:latin typeface="Arial Narrow" pitchFamily="34" charset="0"/>
              </a:rPr>
              <a:t>Анализ применявшихся ранее способов решения проблемы</a:t>
            </a:r>
          </a:p>
          <a:p>
            <a:pPr marL="88900" indent="-889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rgbClr val="000000"/>
                </a:solidFill>
                <a:latin typeface="Arial Narrow" pitchFamily="34" charset="0"/>
              </a:rPr>
              <a:t>Вывод об аналогичности проблемы</a:t>
            </a:r>
          </a:p>
          <a:p>
            <a:pPr marL="171450" indent="-17145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ru-RU" sz="800" dirty="0" smtClean="0">
              <a:solidFill>
                <a:srgbClr val="000000"/>
              </a:solidFill>
              <a:latin typeface="Arial Narrow" pitchFamily="34" charset="0"/>
            </a:endParaRPr>
          </a:p>
          <a:p>
            <a:pPr marL="88900" indent="-889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rgbClr val="000000"/>
                </a:solidFill>
                <a:latin typeface="Arial Narrow" pitchFamily="34" charset="0"/>
              </a:rPr>
              <a:t>ПРИНЯТИЕ РЕШЕНИЯ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4359196" y="2447676"/>
            <a:ext cx="3044911" cy="4410324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40000"/>
                  <a:lumOff val="60000"/>
                </a:schemeClr>
              </a:gs>
              <a:gs pos="50000">
                <a:schemeClr val="bg1">
                  <a:lumMod val="95000"/>
                </a:schemeClr>
              </a:gs>
              <a:gs pos="100000">
                <a:schemeClr val="bg1"/>
              </a:gs>
            </a:gsLst>
            <a:lin ang="16200000" scaled="1"/>
            <a:tileRect/>
          </a:gradFill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t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sz="1050" b="1" dirty="0" smtClean="0">
              <a:solidFill>
                <a:srgbClr val="000000"/>
              </a:solidFill>
              <a:latin typeface="Arial Narrow" pitchFamily="34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000" b="1" dirty="0" smtClean="0">
                <a:solidFill>
                  <a:srgbClr val="000000"/>
                </a:solidFill>
                <a:latin typeface="Arial Narrow" pitchFamily="34" charset="0"/>
              </a:rPr>
              <a:t>ЭТАПЫ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400" dirty="0" smtClean="0">
              <a:solidFill>
                <a:srgbClr val="000000"/>
              </a:solidFill>
              <a:latin typeface="Arial Narrow" pitchFamily="34" charset="0"/>
            </a:endParaRPr>
          </a:p>
          <a:p>
            <a:pPr marL="88900" indent="-889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rgbClr val="000000"/>
                </a:solidFill>
                <a:latin typeface="Arial Narrow" pitchFamily="34" charset="0"/>
              </a:rPr>
              <a:t>Выявление </a:t>
            </a:r>
            <a:r>
              <a:rPr lang="ru-RU" dirty="0">
                <a:solidFill>
                  <a:srgbClr val="000000"/>
                </a:solidFill>
                <a:latin typeface="Arial Narrow" pitchFamily="34" charset="0"/>
              </a:rPr>
              <a:t>проблемы</a:t>
            </a:r>
          </a:p>
          <a:p>
            <a:pPr marL="88900" indent="-889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000000"/>
                </a:solidFill>
                <a:latin typeface="Arial Narrow" pitchFamily="34" charset="0"/>
              </a:rPr>
              <a:t>Формулирование цели</a:t>
            </a:r>
          </a:p>
          <a:p>
            <a:pPr marL="88900" indent="-889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000000"/>
                </a:solidFill>
                <a:latin typeface="Arial Narrow" pitchFamily="34" charset="0"/>
              </a:rPr>
              <a:t>Сбор информации </a:t>
            </a:r>
            <a:endParaRPr lang="ru-RU" dirty="0" smtClean="0">
              <a:solidFill>
                <a:srgbClr val="000000"/>
              </a:solidFill>
              <a:latin typeface="Arial Narrow" pitchFamily="34" charset="0"/>
            </a:endParaRPr>
          </a:p>
          <a:p>
            <a:pPr marL="88900" indent="-889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rgbClr val="000000"/>
                </a:solidFill>
                <a:latin typeface="Arial Narrow" pitchFamily="34" charset="0"/>
              </a:rPr>
              <a:t>Формирование критериев эффективности</a:t>
            </a:r>
            <a:endParaRPr lang="ru-RU" dirty="0">
              <a:solidFill>
                <a:srgbClr val="000000"/>
              </a:solidFill>
              <a:latin typeface="Arial Narrow" pitchFamily="34" charset="0"/>
            </a:endParaRPr>
          </a:p>
          <a:p>
            <a:pPr marL="88900" indent="-889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ru-RU" i="1" dirty="0" smtClean="0">
                <a:solidFill>
                  <a:srgbClr val="000000"/>
                </a:solidFill>
                <a:latin typeface="Arial Narrow" pitchFamily="34" charset="0"/>
              </a:rPr>
              <a:t>Генерирование альтернативных вариантов</a:t>
            </a:r>
          </a:p>
          <a:p>
            <a:pPr marL="88900" indent="-889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ru-RU" i="1" dirty="0" smtClean="0">
                <a:solidFill>
                  <a:srgbClr val="000000"/>
                </a:solidFill>
                <a:latin typeface="Arial Narrow" pitchFamily="34" charset="0"/>
              </a:rPr>
              <a:t>Выбор варианта по критерию максимума эффективности системы в целом</a:t>
            </a:r>
          </a:p>
          <a:p>
            <a:pPr marL="88900" indent="-889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ru-RU" sz="1200" dirty="0" smtClean="0">
              <a:solidFill>
                <a:srgbClr val="000000"/>
              </a:solidFill>
              <a:latin typeface="Arial Narrow" pitchFamily="34" charset="0"/>
            </a:endParaRPr>
          </a:p>
          <a:p>
            <a:pPr marL="88900" indent="-889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ru-RU" sz="2000" dirty="0" smtClean="0">
                <a:solidFill>
                  <a:srgbClr val="000000"/>
                </a:solidFill>
                <a:latin typeface="Arial Narrow" pitchFamily="34" charset="0"/>
              </a:rPr>
              <a:t>ПРИНЯТИЕ РЕШЕНИЯ</a:t>
            </a:r>
            <a:endParaRPr lang="ru-RU" sz="2000" dirty="0">
              <a:solidFill>
                <a:srgbClr val="000000"/>
              </a:solidFill>
              <a:latin typeface="Arial Narrow" pitchFamily="34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8017512" y="2447676"/>
            <a:ext cx="3427970" cy="4410323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40000"/>
                  <a:lumOff val="60000"/>
                </a:schemeClr>
              </a:gs>
              <a:gs pos="50000">
                <a:schemeClr val="bg1">
                  <a:lumMod val="95000"/>
                </a:schemeClr>
              </a:gs>
              <a:gs pos="100000">
                <a:schemeClr val="bg1"/>
              </a:gs>
            </a:gsLst>
            <a:lin ang="16200000" scaled="1"/>
            <a:tileRect/>
          </a:gradFill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t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sz="1050" b="1" dirty="0" smtClean="0">
              <a:solidFill>
                <a:srgbClr val="000000"/>
              </a:solidFill>
              <a:latin typeface="Arial Narrow" pitchFamily="34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000" b="1" dirty="0" smtClean="0">
                <a:solidFill>
                  <a:srgbClr val="000000"/>
                </a:solidFill>
                <a:latin typeface="Arial Narrow" pitchFamily="34" charset="0"/>
              </a:rPr>
              <a:t>ЭТАПЫ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400" dirty="0" smtClean="0">
              <a:solidFill>
                <a:srgbClr val="000000"/>
              </a:solidFill>
              <a:latin typeface="Arial Narrow" pitchFamily="34" charset="0"/>
            </a:endParaRPr>
          </a:p>
          <a:p>
            <a:pPr marL="177800" indent="-1778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rgbClr val="000000"/>
                </a:solidFill>
                <a:latin typeface="Arial Narrow" pitchFamily="34" charset="0"/>
              </a:rPr>
              <a:t>Выявление </a:t>
            </a:r>
            <a:r>
              <a:rPr lang="ru-RU" dirty="0">
                <a:solidFill>
                  <a:srgbClr val="000000"/>
                </a:solidFill>
                <a:latin typeface="Arial Narrow" pitchFamily="34" charset="0"/>
              </a:rPr>
              <a:t>проблемы</a:t>
            </a:r>
          </a:p>
          <a:p>
            <a:pPr marL="177800" indent="-1778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000000"/>
                </a:solidFill>
                <a:latin typeface="Arial Narrow" pitchFamily="34" charset="0"/>
              </a:rPr>
              <a:t>Формулирование цели</a:t>
            </a:r>
          </a:p>
          <a:p>
            <a:pPr marL="177800" indent="-1778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000000"/>
                </a:solidFill>
                <a:latin typeface="Arial Narrow" pitchFamily="34" charset="0"/>
              </a:rPr>
              <a:t>Сбор информации </a:t>
            </a:r>
            <a:endParaRPr lang="ru-RU" dirty="0" smtClean="0">
              <a:solidFill>
                <a:srgbClr val="000000"/>
              </a:solidFill>
              <a:latin typeface="Arial Narrow" pitchFamily="34" charset="0"/>
            </a:endParaRPr>
          </a:p>
          <a:p>
            <a:pPr marL="177800" indent="-1778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rgbClr val="000000"/>
                </a:solidFill>
                <a:latin typeface="Arial Narrow" pitchFamily="34" charset="0"/>
              </a:rPr>
              <a:t>Формирование критериев эффективности</a:t>
            </a:r>
            <a:endParaRPr lang="ru-RU" dirty="0">
              <a:solidFill>
                <a:srgbClr val="000000"/>
              </a:solidFill>
              <a:latin typeface="Arial Narrow" pitchFamily="34" charset="0"/>
            </a:endParaRPr>
          </a:p>
          <a:p>
            <a:pPr marL="177800" indent="-1778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ru-RU" i="1" dirty="0" smtClean="0">
                <a:solidFill>
                  <a:srgbClr val="000000"/>
                </a:solidFill>
                <a:latin typeface="Arial Narrow" pitchFamily="34" charset="0"/>
              </a:rPr>
              <a:t>Генерирование альтернативных вариантов</a:t>
            </a:r>
          </a:p>
          <a:p>
            <a:pPr marL="177800" indent="-1778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ru-RU" i="1" dirty="0" smtClean="0">
                <a:solidFill>
                  <a:srgbClr val="000000"/>
                </a:solidFill>
                <a:latin typeface="Arial Narrow" pitchFamily="34" charset="0"/>
              </a:rPr>
              <a:t>Выбор варианта с оценкой последствий для ситуации</a:t>
            </a:r>
          </a:p>
          <a:p>
            <a:pPr marL="177800" indent="-1778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ru-RU" sz="2000" dirty="0">
              <a:solidFill>
                <a:srgbClr val="000000"/>
              </a:solidFill>
              <a:latin typeface="Arial Narrow" pitchFamily="34" charset="0"/>
            </a:endParaRPr>
          </a:p>
          <a:p>
            <a:pPr marL="177800" indent="-1778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ru-RU" sz="2000" dirty="0" smtClean="0">
                <a:solidFill>
                  <a:srgbClr val="000000"/>
                </a:solidFill>
                <a:latin typeface="Arial Narrow" pitchFamily="34" charset="0"/>
              </a:rPr>
              <a:t>ПРИНЯТИЕ РЕШЕНИЯ</a:t>
            </a:r>
            <a:endParaRPr lang="ru-RU" sz="2000" dirty="0">
              <a:solidFill>
                <a:srgbClr val="000000"/>
              </a:solidFill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8886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9775" y="3630014"/>
            <a:ext cx="2433637" cy="3116421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8048" y="294000"/>
            <a:ext cx="10515600" cy="1019645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ctr"/>
            <a:r>
              <a:rPr lang="ru-RU" b="1" dirty="0">
                <a:latin typeface="Arial Narrow" panose="020B0606020202030204" pitchFamily="34" charset="0"/>
              </a:rPr>
              <a:t>Подходы к принятию  управленческих решений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38150" y="1489912"/>
            <a:ext cx="11172826" cy="4983122"/>
          </a:xfrm>
        </p:spPr>
        <p:txBody>
          <a:bodyPr>
            <a:normAutofit lnSpcReduction="10000"/>
          </a:bodyPr>
          <a:lstStyle/>
          <a:p>
            <a:r>
              <a:rPr lang="ru-RU" b="1" dirty="0" smtClean="0">
                <a:latin typeface="Arial Narrow" panose="020B0606020202030204" pitchFamily="34" charset="0"/>
              </a:rPr>
              <a:t>Авторитарный</a:t>
            </a:r>
            <a:r>
              <a:rPr lang="ru-RU" dirty="0" smtClean="0">
                <a:latin typeface="Arial Narrow" panose="020B0606020202030204" pitchFamily="34" charset="0"/>
              </a:rPr>
              <a:t>. Решение принимается на «самом верху». Решение нужно приять срочно. Решение имеет низкий риск и несерьезные последствия. </a:t>
            </a:r>
          </a:p>
          <a:p>
            <a:endParaRPr lang="ru-RU" sz="1400" dirty="0" smtClean="0">
              <a:latin typeface="Arial Narrow" panose="020B0606020202030204" pitchFamily="34" charset="0"/>
            </a:endParaRPr>
          </a:p>
          <a:p>
            <a:r>
              <a:rPr lang="ru-RU" b="1" dirty="0" smtClean="0">
                <a:latin typeface="Arial Narrow" panose="020B0606020202030204" pitchFamily="34" charset="0"/>
              </a:rPr>
              <a:t>Совместное участие </a:t>
            </a:r>
            <a:r>
              <a:rPr lang="ru-RU" dirty="0" smtClean="0">
                <a:latin typeface="Arial Narrow" panose="020B0606020202030204" pitchFamily="34" charset="0"/>
              </a:rPr>
              <a:t>с учетом вклада людей, вовлеченных в процесс. Решение носит высокий риск. Но при этом нет большой срочности. Имеет большое влияние на результаты экономической деятельности организации. </a:t>
            </a:r>
          </a:p>
          <a:p>
            <a:endParaRPr lang="ru-RU" sz="1400" dirty="0" smtClean="0">
              <a:latin typeface="Arial Narrow" panose="020B0606020202030204" pitchFamily="34" charset="0"/>
            </a:endParaRPr>
          </a:p>
          <a:p>
            <a:r>
              <a:rPr lang="ru-RU" b="1" dirty="0" smtClean="0">
                <a:latin typeface="Arial Narrow" panose="020B0606020202030204" pitchFamily="34" charset="0"/>
              </a:rPr>
              <a:t>Демократический. </a:t>
            </a:r>
            <a:r>
              <a:rPr lang="ru-RU" dirty="0" smtClean="0">
                <a:latin typeface="Arial Narrow" panose="020B0606020202030204" pitchFamily="34" charset="0"/>
              </a:rPr>
              <a:t>Несерьезные решения. Средней степени срочности.</a:t>
            </a:r>
          </a:p>
          <a:p>
            <a:endParaRPr lang="ru-RU" sz="1400" dirty="0" smtClean="0">
              <a:latin typeface="Arial Narrow" panose="020B0606020202030204" pitchFamily="34" charset="0"/>
            </a:endParaRPr>
          </a:p>
          <a:p>
            <a:r>
              <a:rPr lang="ru-RU" b="1" dirty="0" smtClean="0">
                <a:latin typeface="Arial Narrow" panose="020B0606020202030204" pitchFamily="34" charset="0"/>
              </a:rPr>
              <a:t>Консенсус. </a:t>
            </a:r>
            <a:r>
              <a:rPr lang="ru-RU" dirty="0" smtClean="0">
                <a:latin typeface="Arial Narrow" panose="020B0606020202030204" pitchFamily="34" charset="0"/>
              </a:rPr>
              <a:t>Решение стратегически важное. </a:t>
            </a:r>
          </a:p>
          <a:p>
            <a:pPr marL="266700" indent="0">
              <a:buNone/>
            </a:pPr>
            <a:r>
              <a:rPr lang="ru-RU" dirty="0" smtClean="0">
                <a:latin typeface="Arial Narrow" panose="020B0606020202030204" pitchFamily="34" charset="0"/>
              </a:rPr>
              <a:t>Ограниченность во времени. Согласования решения со всеми заинтересованными службами.</a:t>
            </a:r>
            <a:endParaRPr lang="ru-RU" dirty="0">
              <a:latin typeface="Arial Narrow" panose="020B0606020202030204" pitchFamily="34" charset="0"/>
            </a:endParaRPr>
          </a:p>
        </p:txBody>
      </p:sp>
      <p:sp>
        <p:nvSpPr>
          <p:cNvPr id="4" name="Половина рамки 3"/>
          <p:cNvSpPr/>
          <p:nvPr/>
        </p:nvSpPr>
        <p:spPr>
          <a:xfrm rot="5400000">
            <a:off x="10408485" y="103160"/>
            <a:ext cx="667108" cy="1401323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AEDEF">
              <a:lumMod val="75000"/>
            </a:srgbClr>
          </a:solidFill>
          <a:ln w="12700" cap="flat" cmpd="sng" algn="ctr">
            <a:solidFill>
              <a:srgbClr val="2D2D8A">
                <a:lumMod val="40000"/>
                <a:lumOff val="60000"/>
              </a:srgbClr>
            </a:solidFill>
            <a:prstDash val="solid"/>
            <a:miter lim="8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5" name="Половина рамки 4"/>
          <p:cNvSpPr/>
          <p:nvPr/>
        </p:nvSpPr>
        <p:spPr>
          <a:xfrm rot="16200000">
            <a:off x="1115156" y="279429"/>
            <a:ext cx="667108" cy="1401323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AEDEF">
              <a:lumMod val="75000"/>
            </a:srgbClr>
          </a:solidFill>
          <a:ln w="12700" cap="flat" cmpd="sng" algn="ctr">
            <a:solidFill>
              <a:srgbClr val="2D2D8A">
                <a:lumMod val="40000"/>
                <a:lumOff val="60000"/>
              </a:srgbClr>
            </a:solidFill>
            <a:prstDash val="solid"/>
            <a:miter lim="8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56635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5107" y="27437"/>
            <a:ext cx="11496582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ru-RU" sz="4000" b="1" dirty="0">
                <a:latin typeface="Arial Narrow" panose="020B0606020202030204" pitchFamily="34" charset="0"/>
              </a:rPr>
              <a:t>Факторы, влияющие на эффективность и качество принимаемых решений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631332" y="1336520"/>
            <a:ext cx="3178206" cy="3740301"/>
          </a:xfrm>
          <a:prstGeom prst="rect">
            <a:avLst/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50000">
                <a:schemeClr val="bg1">
                  <a:lumMod val="95000"/>
                </a:schemeClr>
              </a:gs>
              <a:gs pos="100000">
                <a:schemeClr val="accent3">
                  <a:lumMod val="40000"/>
                  <a:lumOff val="60000"/>
                </a:schemeClr>
              </a:gs>
            </a:gsLst>
          </a:gra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Объективные факторы</a:t>
            </a:r>
          </a:p>
          <a:p>
            <a:pPr algn="ctr"/>
            <a:endParaRPr lang="ru-RU" b="1" dirty="0" smtClean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marL="85725" indent="-85725" algn="just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Экономические</a:t>
            </a:r>
          </a:p>
          <a:p>
            <a:pPr marL="85725" indent="-85725" algn="just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Демографические</a:t>
            </a:r>
          </a:p>
          <a:p>
            <a:pPr marL="85725" indent="-85725" algn="just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Природные</a:t>
            </a:r>
          </a:p>
          <a:p>
            <a:pPr marL="85725" indent="-85725" algn="just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tx1"/>
                </a:solidFill>
                <a:latin typeface="Arial Narrow" panose="020B0606020202030204" pitchFamily="34" charset="0"/>
              </a:rPr>
              <a:t>Н</a:t>
            </a:r>
            <a:r>
              <a:rPr lang="ru-RU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аучно-технические</a:t>
            </a:r>
          </a:p>
          <a:p>
            <a:pPr marL="85725" indent="-85725" algn="just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tx1"/>
                </a:solidFill>
                <a:latin typeface="Arial Narrow" panose="020B0606020202030204" pitchFamily="34" charset="0"/>
              </a:rPr>
              <a:t>Ю</a:t>
            </a:r>
            <a:r>
              <a:rPr lang="ru-RU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ридические</a:t>
            </a:r>
          </a:p>
          <a:p>
            <a:pPr marL="85725" indent="-85725" algn="just">
              <a:buFont typeface="Arial" panose="020B0604020202020204" pitchFamily="34" charset="0"/>
              <a:buChar char="•"/>
            </a:pPr>
            <a:r>
              <a:rPr lang="ru-RU" smtClean="0">
                <a:solidFill>
                  <a:schemeClr val="tx1"/>
                </a:solidFill>
                <a:latin typeface="Arial Narrow" panose="020B0606020202030204" pitchFamily="34" charset="0"/>
              </a:rPr>
              <a:t>Культурные </a:t>
            </a:r>
            <a:r>
              <a:rPr lang="ru-RU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традиции страны, эпохи</a:t>
            </a:r>
          </a:p>
          <a:p>
            <a:pPr marL="85725" indent="-85725" algn="just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Влияние рефератных групп (конкуренты, государство, акционеры)</a:t>
            </a:r>
            <a:endParaRPr lang="ru-RU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456686" y="1336520"/>
            <a:ext cx="3333750" cy="3740299"/>
          </a:xfrm>
          <a:prstGeom prst="rect">
            <a:avLst/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50000">
                <a:schemeClr val="bg1">
                  <a:lumMod val="95000"/>
                </a:schemeClr>
              </a:gs>
              <a:gs pos="100000">
                <a:schemeClr val="accent3">
                  <a:lumMod val="40000"/>
                  <a:lumOff val="60000"/>
                </a:schemeClr>
              </a:gs>
            </a:gsLst>
          </a:gra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  <a:latin typeface="Arial Narrow" panose="020B0606020202030204" pitchFamily="34" charset="0"/>
              </a:rPr>
              <a:t>Факторы, связанные с особенностями решаемой управленческой задачи</a:t>
            </a:r>
          </a:p>
          <a:p>
            <a:pPr algn="ctr"/>
            <a:endParaRPr lang="ru-RU" b="1" dirty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marL="180975" indent="-180975">
              <a:buFont typeface="Arial" panose="020B0604020202020204" pitchFamily="34" charset="0"/>
              <a:buChar char="•"/>
              <a:tabLst>
                <a:tab pos="0" algn="l"/>
              </a:tabLst>
            </a:pPr>
            <a:r>
              <a:rPr lang="ru-RU" dirty="0">
                <a:solidFill>
                  <a:schemeClr val="tx1"/>
                </a:solidFill>
                <a:latin typeface="Arial Narrow" panose="020B0606020202030204" pitchFamily="34" charset="0"/>
              </a:rPr>
              <a:t>Сложность</a:t>
            </a:r>
          </a:p>
          <a:p>
            <a:pPr marL="180975" indent="-180975">
              <a:buFont typeface="Arial" panose="020B0604020202020204" pitchFamily="34" charset="0"/>
              <a:buChar char="•"/>
              <a:tabLst>
                <a:tab pos="0" algn="l"/>
              </a:tabLst>
            </a:pPr>
            <a:r>
              <a:rPr lang="ru-RU" dirty="0">
                <a:solidFill>
                  <a:schemeClr val="tx1"/>
                </a:solidFill>
                <a:latin typeface="Arial Narrow" panose="020B0606020202030204" pitchFamily="34" charset="0"/>
              </a:rPr>
              <a:t>Временной горизонт</a:t>
            </a:r>
          </a:p>
          <a:p>
            <a:pPr marL="180975" indent="-180975">
              <a:buFont typeface="Arial" panose="020B0604020202020204" pitchFamily="34" charset="0"/>
              <a:buChar char="•"/>
              <a:tabLst>
                <a:tab pos="0" algn="l"/>
              </a:tabLst>
            </a:pPr>
            <a:r>
              <a:rPr lang="ru-RU" dirty="0">
                <a:solidFill>
                  <a:schemeClr val="tx1"/>
                </a:solidFill>
                <a:latin typeface="Arial Narrow" panose="020B0606020202030204" pitchFamily="34" charset="0"/>
              </a:rPr>
              <a:t>Количество участников их цели и интересы</a:t>
            </a:r>
          </a:p>
          <a:p>
            <a:pPr marL="180975" indent="-180975">
              <a:buFont typeface="Arial" panose="020B0604020202020204" pitchFamily="34" charset="0"/>
              <a:buChar char="•"/>
              <a:tabLst>
                <a:tab pos="0" algn="l"/>
              </a:tabLst>
            </a:pPr>
            <a:r>
              <a:rPr lang="ru-RU" dirty="0">
                <a:solidFill>
                  <a:schemeClr val="tx1"/>
                </a:solidFill>
                <a:latin typeface="Arial Narrow" panose="020B0606020202030204" pitchFamily="34" charset="0"/>
              </a:rPr>
              <a:t>Значимость затрат и результатов для участников</a:t>
            </a:r>
          </a:p>
          <a:p>
            <a:pPr marL="180975" indent="-180975">
              <a:buFont typeface="Arial" panose="020B0604020202020204" pitchFamily="34" charset="0"/>
              <a:buChar char="•"/>
              <a:tabLst>
                <a:tab pos="0" algn="l"/>
              </a:tabLst>
            </a:pPr>
            <a:r>
              <a:rPr lang="ru-RU" dirty="0">
                <a:solidFill>
                  <a:schemeClr val="tx1"/>
                </a:solidFill>
                <a:latin typeface="Arial Narrow" panose="020B0606020202030204" pitchFamily="34" charset="0"/>
              </a:rPr>
              <a:t>Рискованность и новизна</a:t>
            </a:r>
          </a:p>
          <a:p>
            <a:pPr marL="180975" indent="-180975">
              <a:buFont typeface="Arial" panose="020B0604020202020204" pitchFamily="34" charset="0"/>
              <a:buChar char="•"/>
              <a:tabLst>
                <a:tab pos="0" algn="l"/>
              </a:tabLst>
            </a:pPr>
            <a:r>
              <a:rPr lang="ru-RU" dirty="0">
                <a:solidFill>
                  <a:schemeClr val="tx1"/>
                </a:solidFill>
                <a:latin typeface="Arial Narrow" panose="020B0606020202030204" pitchFamily="34" charset="0"/>
              </a:rPr>
              <a:t>Наличие альтернатив</a:t>
            </a:r>
          </a:p>
          <a:p>
            <a:pPr algn="ctr"/>
            <a:endParaRPr lang="ru-RU" b="1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8297689" y="1336523"/>
            <a:ext cx="3307622" cy="3740298"/>
          </a:xfrm>
          <a:prstGeom prst="rect">
            <a:avLst/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50000">
                <a:schemeClr val="bg1">
                  <a:lumMod val="95000"/>
                </a:schemeClr>
              </a:gs>
              <a:gs pos="100000">
                <a:schemeClr val="accent3">
                  <a:lumMod val="40000"/>
                  <a:lumOff val="60000"/>
                </a:schemeClr>
              </a:gs>
            </a:gsLst>
          </a:gra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  <a:latin typeface="Arial Narrow" panose="020B0606020202030204" pitchFamily="34" charset="0"/>
              </a:rPr>
              <a:t>Факторы, связанные с особенностью предприятия и </a:t>
            </a:r>
            <a:r>
              <a:rPr lang="ru-RU" b="1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руководителя</a:t>
            </a:r>
          </a:p>
          <a:p>
            <a:pPr algn="ctr"/>
            <a:endParaRPr lang="ru-RU" b="1" dirty="0" smtClean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marL="85725" indent="-85725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Цели </a:t>
            </a:r>
            <a:r>
              <a:rPr lang="ru-RU" dirty="0">
                <a:solidFill>
                  <a:schemeClr val="tx1"/>
                </a:solidFill>
                <a:latin typeface="Arial Narrow" panose="020B0606020202030204" pitchFamily="34" charset="0"/>
              </a:rPr>
              <a:t>и стратегии предприятия</a:t>
            </a:r>
          </a:p>
          <a:p>
            <a:pPr marL="85725" indent="-85725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Размер </a:t>
            </a:r>
            <a:r>
              <a:rPr lang="ru-RU" dirty="0">
                <a:solidFill>
                  <a:schemeClr val="tx1"/>
                </a:solidFill>
                <a:latin typeface="Arial Narrow" panose="020B0606020202030204" pitchFamily="34" charset="0"/>
              </a:rPr>
              <a:t>предприятия</a:t>
            </a:r>
          </a:p>
          <a:p>
            <a:pPr marL="85725" indent="-85725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Квалификация </a:t>
            </a:r>
            <a:r>
              <a:rPr lang="ru-RU" dirty="0">
                <a:solidFill>
                  <a:schemeClr val="tx1"/>
                </a:solidFill>
                <a:latin typeface="Arial Narrow" panose="020B0606020202030204" pitchFamily="34" charset="0"/>
              </a:rPr>
              <a:t>персонала</a:t>
            </a:r>
          </a:p>
          <a:p>
            <a:pPr marL="85725" indent="-85725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Корпоративная </a:t>
            </a:r>
            <a:r>
              <a:rPr lang="ru-RU" dirty="0">
                <a:solidFill>
                  <a:schemeClr val="tx1"/>
                </a:solidFill>
                <a:latin typeface="Arial Narrow" panose="020B0606020202030204" pitchFamily="34" charset="0"/>
              </a:rPr>
              <a:t>культура</a:t>
            </a:r>
          </a:p>
          <a:p>
            <a:pPr marL="85725" indent="-85725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tx1"/>
                </a:solidFill>
                <a:latin typeface="Arial Narrow" panose="020B0606020202030204" pitchFamily="34" charset="0"/>
              </a:rPr>
              <a:t>Стиль управления</a:t>
            </a:r>
          </a:p>
          <a:p>
            <a:pPr marL="85725" indent="-85725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Квалификация </a:t>
            </a:r>
            <a:r>
              <a:rPr lang="ru-RU" dirty="0">
                <a:solidFill>
                  <a:schemeClr val="tx1"/>
                </a:solidFill>
                <a:latin typeface="Arial Narrow" panose="020B0606020202030204" pitchFamily="34" charset="0"/>
              </a:rPr>
              <a:t>и мотивация руководства и т.д.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631333" y="5395784"/>
            <a:ext cx="10973978" cy="436605"/>
          </a:xfrm>
          <a:prstGeom prst="rect">
            <a:avLst/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50000">
                <a:schemeClr val="bg1">
                  <a:lumMod val="95000"/>
                </a:schemeClr>
              </a:gs>
              <a:gs pos="100000">
                <a:schemeClr val="accent3">
                  <a:lumMod val="40000"/>
                  <a:lumOff val="60000"/>
                </a:schemeClr>
              </a:gs>
            </a:gsLst>
          </a:gra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  <a:latin typeface="Arial Narrow" panose="020B0606020202030204" pitchFamily="34" charset="0"/>
              </a:rPr>
              <a:t>Выбор модели приятия управленческого решения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631333" y="6151351"/>
            <a:ext cx="10973978" cy="504821"/>
          </a:xfrm>
          <a:prstGeom prst="rect">
            <a:avLst/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50000">
                <a:schemeClr val="bg1">
                  <a:lumMod val="95000"/>
                </a:schemeClr>
              </a:gs>
              <a:gs pos="100000">
                <a:schemeClr val="accent3">
                  <a:lumMod val="40000"/>
                  <a:lumOff val="60000"/>
                </a:schemeClr>
              </a:gs>
            </a:gsLst>
          </a:gra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  <a:latin typeface="Arial Narrow" panose="020B0606020202030204" pitchFamily="34" charset="0"/>
              </a:rPr>
              <a:t>Выбор критериев принятия управленческого решения</a:t>
            </a:r>
          </a:p>
        </p:txBody>
      </p:sp>
      <p:cxnSp>
        <p:nvCxnSpPr>
          <p:cNvPr id="10" name="Соединительная линия уступом 9"/>
          <p:cNvCxnSpPr>
            <a:stCxn id="4" idx="2"/>
            <a:endCxn id="7" idx="0"/>
          </p:cNvCxnSpPr>
          <p:nvPr/>
        </p:nvCxnSpPr>
        <p:spPr>
          <a:xfrm rot="16200000" flipH="1">
            <a:off x="4009897" y="3287358"/>
            <a:ext cx="318963" cy="3897887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Соединительная линия уступом 11"/>
          <p:cNvCxnSpPr>
            <a:stCxn id="6" idx="2"/>
            <a:endCxn id="7" idx="0"/>
          </p:cNvCxnSpPr>
          <p:nvPr/>
        </p:nvCxnSpPr>
        <p:spPr>
          <a:xfrm rot="5400000">
            <a:off x="7875430" y="3319713"/>
            <a:ext cx="318963" cy="3833178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>
            <a:stCxn id="5" idx="2"/>
            <a:endCxn id="7" idx="0"/>
          </p:cNvCxnSpPr>
          <p:nvPr/>
        </p:nvCxnSpPr>
        <p:spPr>
          <a:xfrm flipH="1">
            <a:off x="6118322" y="5076819"/>
            <a:ext cx="5239" cy="31896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>
            <a:stCxn id="7" idx="2"/>
            <a:endCxn id="8" idx="0"/>
          </p:cNvCxnSpPr>
          <p:nvPr/>
        </p:nvCxnSpPr>
        <p:spPr>
          <a:xfrm>
            <a:off x="6118322" y="5832389"/>
            <a:ext cx="0" cy="31896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" name="Половина рамки 18"/>
          <p:cNvSpPr/>
          <p:nvPr/>
        </p:nvSpPr>
        <p:spPr>
          <a:xfrm rot="5400000">
            <a:off x="11027025" y="-249714"/>
            <a:ext cx="667108" cy="1401323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AEDEF">
              <a:lumMod val="75000"/>
            </a:srgbClr>
          </a:solidFill>
          <a:ln w="12700" cap="flat" cmpd="sng" algn="ctr">
            <a:solidFill>
              <a:srgbClr val="2D2D8A">
                <a:lumMod val="40000"/>
                <a:lumOff val="60000"/>
              </a:srgbClr>
            </a:solidFill>
            <a:prstDash val="solid"/>
            <a:miter lim="8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20" name="Половина рамки 19"/>
          <p:cNvSpPr/>
          <p:nvPr/>
        </p:nvSpPr>
        <p:spPr>
          <a:xfrm rot="16200000">
            <a:off x="874613" y="133013"/>
            <a:ext cx="667108" cy="1401323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AEDEF">
              <a:lumMod val="75000"/>
            </a:srgbClr>
          </a:solidFill>
          <a:ln w="12700" cap="flat" cmpd="sng" algn="ctr">
            <a:solidFill>
              <a:srgbClr val="2D2D8A">
                <a:lumMod val="40000"/>
                <a:lumOff val="60000"/>
              </a:srgbClr>
            </a:solidFill>
            <a:prstDash val="solid"/>
            <a:miter lim="8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66500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288606"/>
            <a:ext cx="10515600" cy="74190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ru-RU" sz="4000" b="1" dirty="0">
                <a:latin typeface="Arial Narrow" panose="020B0606020202030204" pitchFamily="34" charset="0"/>
              </a:rPr>
              <a:t>Постановка цели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93240" y="1423883"/>
            <a:ext cx="11308235" cy="2709968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ru-RU" b="1" dirty="0" smtClean="0">
                <a:latin typeface="Arial Narrow" panose="020B0606020202030204" pitchFamily="34" charset="0"/>
              </a:rPr>
              <a:t>Цель</a:t>
            </a:r>
            <a:r>
              <a:rPr lang="ru-RU" dirty="0" smtClean="0">
                <a:latin typeface="Arial Narrow" panose="020B0606020202030204" pitchFamily="34" charset="0"/>
              </a:rPr>
              <a:t>   –   это конкретный результат, к которому вы стремитесь</a:t>
            </a:r>
          </a:p>
          <a:p>
            <a:pPr marL="0" indent="0">
              <a:buNone/>
            </a:pPr>
            <a:endParaRPr lang="ru-RU" sz="1600" dirty="0">
              <a:latin typeface="Arial Narrow" panose="020B0606020202030204" pitchFamily="34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ru-RU" b="1" dirty="0" smtClean="0">
                <a:latin typeface="Arial Narrow" panose="020B0606020202030204" pitchFamily="34" charset="0"/>
              </a:rPr>
              <a:t>Цель</a:t>
            </a:r>
            <a:r>
              <a:rPr lang="ru-RU" dirty="0" smtClean="0">
                <a:latin typeface="Arial Narrow" panose="020B0606020202030204" pitchFamily="34" charset="0"/>
              </a:rPr>
              <a:t>   =   желание   +   осознанное решение действовать</a:t>
            </a:r>
          </a:p>
          <a:p>
            <a:pPr marL="0" indent="0">
              <a:buNone/>
            </a:pPr>
            <a:endParaRPr lang="ru-RU" sz="1600" dirty="0">
              <a:latin typeface="Arial Narrow" panose="020B0606020202030204" pitchFamily="34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ru-RU" b="1" dirty="0" smtClean="0">
                <a:latin typeface="Arial Narrow" panose="020B0606020202030204" pitchFamily="34" charset="0"/>
              </a:rPr>
              <a:t>Цель: </a:t>
            </a:r>
            <a:r>
              <a:rPr lang="ru-RU" b="1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ЧТО </a:t>
            </a:r>
            <a:r>
              <a:rPr lang="ru-RU" dirty="0" smtClean="0">
                <a:latin typeface="Arial Narrow" panose="020B0606020202030204" pitchFamily="34" charset="0"/>
              </a:rPr>
              <a:t>нужно сделать  </a:t>
            </a:r>
          </a:p>
          <a:p>
            <a:pPr marL="0" indent="0">
              <a:buNone/>
            </a:pPr>
            <a:r>
              <a:rPr lang="ru-RU" dirty="0">
                <a:latin typeface="Arial Narrow" panose="020B0606020202030204" pitchFamily="34" charset="0"/>
              </a:rPr>
              <a:t> </a:t>
            </a:r>
            <a:r>
              <a:rPr lang="ru-RU" dirty="0" smtClean="0">
                <a:latin typeface="Arial Narrow" panose="020B0606020202030204" pitchFamily="34" charset="0"/>
              </a:rPr>
              <a:t>                                       </a:t>
            </a:r>
            <a:r>
              <a:rPr lang="ru-RU" b="1" dirty="0" smtClean="0">
                <a:latin typeface="Arial Narrow" panose="020B0606020202030204" pitchFamily="34" charset="0"/>
              </a:rPr>
              <a:t>Задачи: </a:t>
            </a:r>
            <a:r>
              <a:rPr lang="ru-RU" b="1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КАК </a:t>
            </a:r>
            <a:r>
              <a:rPr lang="ru-RU" dirty="0" smtClean="0">
                <a:latin typeface="Arial Narrow" panose="020B0606020202030204" pitchFamily="34" charset="0"/>
              </a:rPr>
              <a:t>добиться нужного результата?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103090" y="4463210"/>
            <a:ext cx="6343135" cy="453081"/>
          </a:xfrm>
          <a:prstGeom prst="rect">
            <a:avLst/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50000">
                <a:schemeClr val="bg1">
                  <a:lumMod val="95000"/>
                </a:schemeClr>
              </a:gs>
              <a:gs pos="100000">
                <a:schemeClr val="accent1">
                  <a:lumMod val="40000"/>
                  <a:lumOff val="60000"/>
                </a:schemeClr>
              </a:gs>
            </a:gsLst>
          </a:gradFill>
          <a:ln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tx1"/>
                </a:solidFill>
                <a:latin typeface="Arial Narrow" panose="020B0606020202030204" pitchFamily="34" charset="0"/>
              </a:rPr>
              <a:t>Требования, которым должна удовлетворять ЦЕЛЬ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585661" y="5430763"/>
            <a:ext cx="1425147" cy="914400"/>
          </a:xfrm>
          <a:prstGeom prst="rect">
            <a:avLst/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50000">
                <a:schemeClr val="bg1">
                  <a:lumMod val="95000"/>
                </a:schemeClr>
              </a:gs>
              <a:gs pos="100000">
                <a:schemeClr val="accent1">
                  <a:lumMod val="40000"/>
                  <a:lumOff val="60000"/>
                </a:schemeClr>
              </a:gs>
            </a:gsLst>
          </a:gradFill>
          <a:ln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tx1"/>
                </a:solidFill>
                <a:latin typeface="Arial Narrow" panose="020B0606020202030204" pitchFamily="34" charset="0"/>
              </a:rPr>
              <a:t>Конкретна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2598519" y="5430763"/>
            <a:ext cx="1865871" cy="914400"/>
          </a:xfrm>
          <a:prstGeom prst="rect">
            <a:avLst/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50000">
                <a:schemeClr val="bg1">
                  <a:lumMod val="95000"/>
                </a:schemeClr>
              </a:gs>
              <a:gs pos="100000">
                <a:schemeClr val="accent1">
                  <a:lumMod val="40000"/>
                  <a:lumOff val="60000"/>
                </a:schemeClr>
              </a:gs>
            </a:gsLst>
          </a:gradFill>
          <a:ln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tx1"/>
                </a:solidFill>
                <a:latin typeface="Arial Narrow" panose="020B0606020202030204" pitchFamily="34" charset="0"/>
              </a:rPr>
              <a:t>Измерима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4888697" y="5369372"/>
            <a:ext cx="1579606" cy="914400"/>
          </a:xfrm>
          <a:prstGeom prst="rect">
            <a:avLst/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50000">
                <a:schemeClr val="bg1">
                  <a:lumMod val="95000"/>
                </a:schemeClr>
              </a:gs>
              <a:gs pos="100000">
                <a:schemeClr val="accent1">
                  <a:lumMod val="40000"/>
                  <a:lumOff val="60000"/>
                </a:schemeClr>
              </a:gs>
            </a:gsLst>
          </a:gradFill>
          <a:ln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tx1"/>
                </a:solidFill>
                <a:latin typeface="Arial Narrow" panose="020B0606020202030204" pitchFamily="34" charset="0"/>
              </a:rPr>
              <a:t>Достижима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6961263" y="5369372"/>
            <a:ext cx="1690817" cy="914400"/>
          </a:xfrm>
          <a:prstGeom prst="rect">
            <a:avLst/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50000">
                <a:schemeClr val="bg1">
                  <a:lumMod val="95000"/>
                </a:schemeClr>
              </a:gs>
              <a:gs pos="100000">
                <a:schemeClr val="accent1">
                  <a:lumMod val="40000"/>
                  <a:lumOff val="60000"/>
                </a:schemeClr>
              </a:gs>
            </a:gsLst>
          </a:gradFill>
          <a:ln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tx1"/>
                </a:solidFill>
                <a:latin typeface="Arial Narrow" panose="020B0606020202030204" pitchFamily="34" charset="0"/>
              </a:rPr>
              <a:t>Актуальна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9202032" y="5369372"/>
            <a:ext cx="2458994" cy="914400"/>
          </a:xfrm>
          <a:prstGeom prst="rect">
            <a:avLst/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50000">
                <a:schemeClr val="bg1">
                  <a:lumMod val="95000"/>
                </a:schemeClr>
              </a:gs>
              <a:gs pos="100000">
                <a:schemeClr val="accent1">
                  <a:lumMod val="40000"/>
                  <a:lumOff val="60000"/>
                </a:schemeClr>
              </a:gs>
            </a:gsLst>
          </a:gradFill>
          <a:ln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tx1"/>
                </a:solidFill>
                <a:latin typeface="Arial Narrow" panose="020B0606020202030204" pitchFamily="34" charset="0"/>
              </a:rPr>
              <a:t>Ограничена во времени</a:t>
            </a:r>
          </a:p>
        </p:txBody>
      </p:sp>
      <p:sp>
        <p:nvSpPr>
          <p:cNvPr id="11" name="Половина рамки 10"/>
          <p:cNvSpPr/>
          <p:nvPr/>
        </p:nvSpPr>
        <p:spPr>
          <a:xfrm rot="16200000">
            <a:off x="3989698" y="110036"/>
            <a:ext cx="667108" cy="1401323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AEDEF">
              <a:lumMod val="75000"/>
            </a:srgbClr>
          </a:solidFill>
          <a:ln w="12700" cap="flat" cmpd="sng" algn="ctr">
            <a:solidFill>
              <a:srgbClr val="2D2D8A">
                <a:lumMod val="40000"/>
                <a:lumOff val="60000"/>
              </a:srgbClr>
            </a:solidFill>
            <a:prstDash val="solid"/>
            <a:miter lim="8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2" name="Половина рамки 11"/>
          <p:cNvSpPr/>
          <p:nvPr/>
        </p:nvSpPr>
        <p:spPr>
          <a:xfrm rot="5400000">
            <a:off x="7709734" y="-73667"/>
            <a:ext cx="667108" cy="1401323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AEDEF">
              <a:lumMod val="75000"/>
            </a:srgbClr>
          </a:solidFill>
          <a:ln w="12700" cap="flat" cmpd="sng" algn="ctr">
            <a:solidFill>
              <a:srgbClr val="2D2D8A">
                <a:lumMod val="40000"/>
                <a:lumOff val="60000"/>
              </a:srgbClr>
            </a:solidFill>
            <a:prstDash val="solid"/>
            <a:miter lim="8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cxnSp>
        <p:nvCxnSpPr>
          <p:cNvPr id="14" name="Соединительная линия уступом 13"/>
          <p:cNvCxnSpPr>
            <a:stCxn id="4" idx="2"/>
            <a:endCxn id="10" idx="0"/>
          </p:cNvCxnSpPr>
          <p:nvPr/>
        </p:nvCxnSpPr>
        <p:spPr>
          <a:xfrm rot="16200000" flipH="1">
            <a:off x="8126553" y="3064395"/>
            <a:ext cx="453081" cy="4156871"/>
          </a:xfrm>
          <a:prstGeom prst="bentConnector3">
            <a:avLst>
              <a:gd name="adj1" fmla="val 54640"/>
            </a:avLst>
          </a:prstGeom>
          <a:ln>
            <a:tailEnd type="triangle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16" name="Соединительная линия уступом 15"/>
          <p:cNvCxnSpPr>
            <a:stCxn id="4" idx="2"/>
            <a:endCxn id="9" idx="0"/>
          </p:cNvCxnSpPr>
          <p:nvPr/>
        </p:nvCxnSpPr>
        <p:spPr>
          <a:xfrm rot="16200000" flipH="1">
            <a:off x="6814125" y="4376824"/>
            <a:ext cx="453081" cy="1532014"/>
          </a:xfrm>
          <a:prstGeom prst="bentConnector3">
            <a:avLst>
              <a:gd name="adj1" fmla="val 56441"/>
            </a:avLst>
          </a:prstGeom>
          <a:ln>
            <a:tailEnd type="triangle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18" name="Соединительная линия уступом 17"/>
          <p:cNvCxnSpPr>
            <a:stCxn id="4" idx="2"/>
            <a:endCxn id="8" idx="0"/>
          </p:cNvCxnSpPr>
          <p:nvPr/>
        </p:nvCxnSpPr>
        <p:spPr>
          <a:xfrm rot="5400000">
            <a:off x="5750039" y="4844752"/>
            <a:ext cx="453081" cy="596158"/>
          </a:xfrm>
          <a:prstGeom prst="bentConnector3">
            <a:avLst>
              <a:gd name="adj1" fmla="val 58588"/>
            </a:avLst>
          </a:prstGeom>
          <a:ln>
            <a:tailEnd type="triangle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22" name="Соединительная линия уступом 21"/>
          <p:cNvCxnSpPr>
            <a:stCxn id="4" idx="2"/>
          </p:cNvCxnSpPr>
          <p:nvPr/>
        </p:nvCxnSpPr>
        <p:spPr>
          <a:xfrm rot="5400000">
            <a:off x="4352479" y="3508584"/>
            <a:ext cx="514472" cy="3329887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24" name="Соединительная линия уступом 23"/>
          <p:cNvCxnSpPr>
            <a:stCxn id="4" idx="2"/>
            <a:endCxn id="5" idx="0"/>
          </p:cNvCxnSpPr>
          <p:nvPr/>
        </p:nvCxnSpPr>
        <p:spPr>
          <a:xfrm rot="5400000">
            <a:off x="3529211" y="2685316"/>
            <a:ext cx="514472" cy="4976423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91701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8675" y="180975"/>
            <a:ext cx="10515600" cy="639891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ctr"/>
            <a:r>
              <a:rPr lang="ru-RU" b="1" dirty="0">
                <a:latin typeface="Arial Narrow" panose="020B0606020202030204" pitchFamily="34" charset="0"/>
              </a:rPr>
              <a:t>Классификация целей </a:t>
            </a: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17215313"/>
              </p:ext>
            </p:extLst>
          </p:nvPr>
        </p:nvGraphicFramePr>
        <p:xfrm>
          <a:off x="1238250" y="1156749"/>
          <a:ext cx="10106025" cy="5706232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38576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8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54865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Arial Narrow" panose="020B0606020202030204" pitchFamily="34" charset="0"/>
                        </a:rPr>
                        <a:t>Классификационное основание</a:t>
                      </a:r>
                      <a:endParaRPr lang="ru-RU" sz="2000" dirty="0"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Arial Narrow" panose="020B0606020202030204" pitchFamily="34" charset="0"/>
                        </a:rPr>
                        <a:t>Вид</a:t>
                      </a:r>
                      <a:endParaRPr lang="ru-RU" sz="2000" dirty="0"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61870"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По уровням</a:t>
                      </a:r>
                      <a:endParaRPr lang="ru-RU" sz="18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600" dirty="0" smtClean="0"/>
                        <a:t>Низший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600" dirty="0" smtClean="0"/>
                        <a:t>Высший</a:t>
                      </a:r>
                      <a:endParaRPr lang="ru-RU" sz="16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61870"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По источникам формирования</a:t>
                      </a:r>
                      <a:endParaRPr lang="ru-RU" sz="18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600" dirty="0" smtClean="0"/>
                        <a:t>Внутренние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600" dirty="0" smtClean="0"/>
                        <a:t>Внешние</a:t>
                      </a:r>
                      <a:endParaRPr lang="ru-RU" sz="16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61870"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С точки зрения комплексности</a:t>
                      </a:r>
                      <a:endParaRPr lang="ru-RU" sz="18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600" dirty="0" smtClean="0"/>
                        <a:t>Простые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600" dirty="0" smtClean="0"/>
                        <a:t>Сложные</a:t>
                      </a:r>
                      <a:endParaRPr lang="ru-RU" sz="16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98447"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По степени важности</a:t>
                      </a:r>
                      <a:endParaRPr lang="ru-RU" sz="18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600" dirty="0" smtClean="0"/>
                        <a:t>Стратегические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600" dirty="0" smtClean="0"/>
                        <a:t>Тактические  :</a:t>
                      </a:r>
                      <a:r>
                        <a:rPr lang="ru-RU" sz="1600" baseline="0" dirty="0" smtClean="0"/>
                        <a:t> оперативные (цели годового плана)</a:t>
                      </a:r>
                    </a:p>
                    <a:p>
                      <a:r>
                        <a:rPr lang="ru-RU" sz="1600" baseline="0" dirty="0" smtClean="0"/>
                        <a:t>                                 операционные (цели текущего дня)</a:t>
                      </a:r>
                      <a:endParaRPr lang="ru-RU" sz="16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98447"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С учетом времени необходимого для реализации </a:t>
                      </a:r>
                      <a:endParaRPr lang="ru-RU" sz="18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600" dirty="0" smtClean="0"/>
                        <a:t>Долгосрочные (свыше 5 лет)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600" dirty="0" smtClean="0"/>
                        <a:t>Среднесрочные (от года до</a:t>
                      </a:r>
                      <a:r>
                        <a:rPr lang="ru-RU" sz="1600" baseline="0" dirty="0" smtClean="0"/>
                        <a:t> 5 лет)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600" baseline="0" dirty="0" smtClean="0"/>
                        <a:t>Краткосрочные (до 1 года)</a:t>
                      </a:r>
                      <a:endParaRPr lang="ru-RU" sz="16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035024"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По содержанию</a:t>
                      </a:r>
                      <a:endParaRPr lang="ru-RU" sz="18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600" dirty="0" smtClean="0"/>
                        <a:t>Личные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600" dirty="0" smtClean="0"/>
                        <a:t>Институциональные:</a:t>
                      </a:r>
                      <a:r>
                        <a:rPr lang="ru-RU" sz="1600" baseline="0" dirty="0" smtClean="0"/>
                        <a:t> технологические, экономические, производственные, административные, маркетинговые, научно-технические, социальные                                         </a:t>
                      </a:r>
                      <a:endParaRPr lang="ru-RU" sz="16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859912"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С точки зрения приоритетности </a:t>
                      </a:r>
                      <a:endParaRPr lang="ru-RU" sz="18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600" dirty="0" smtClean="0"/>
                        <a:t>Необходимые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600" dirty="0" smtClean="0"/>
                        <a:t>Желательные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600" dirty="0" smtClean="0"/>
                        <a:t>Возможные </a:t>
                      </a:r>
                      <a:endParaRPr lang="ru-RU" sz="16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4" name="Половина рамки 3"/>
          <p:cNvSpPr/>
          <p:nvPr/>
        </p:nvSpPr>
        <p:spPr>
          <a:xfrm rot="5400000">
            <a:off x="7957385" y="-213350"/>
            <a:ext cx="667108" cy="1401323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AEDEF">
              <a:lumMod val="75000"/>
            </a:srgbClr>
          </a:solidFill>
          <a:ln w="12700" cap="flat" cmpd="sng" algn="ctr">
            <a:solidFill>
              <a:srgbClr val="2D2D8A">
                <a:lumMod val="40000"/>
                <a:lumOff val="60000"/>
              </a:srgbClr>
            </a:solidFill>
            <a:prstDash val="solid"/>
            <a:miter lim="8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6" name="Половина рамки 5"/>
          <p:cNvSpPr/>
          <p:nvPr/>
        </p:nvSpPr>
        <p:spPr>
          <a:xfrm rot="16200000">
            <a:off x="3770623" y="-132386"/>
            <a:ext cx="667108" cy="1401323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AEDEF">
              <a:lumMod val="75000"/>
            </a:srgbClr>
          </a:solidFill>
          <a:ln w="12700" cap="flat" cmpd="sng" algn="ctr">
            <a:solidFill>
              <a:srgbClr val="2D2D8A">
                <a:lumMod val="40000"/>
                <a:lumOff val="60000"/>
              </a:srgbClr>
            </a:solidFill>
            <a:prstDash val="solid"/>
            <a:miter lim="8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80014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64204" y="171475"/>
            <a:ext cx="10789596" cy="84398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ru-RU" b="1" dirty="0">
                <a:latin typeface="Arial Narrow" panose="020B0606020202030204" pitchFamily="34" charset="0"/>
              </a:rPr>
              <a:t>«Дерево» целей</a:t>
            </a:r>
          </a:p>
        </p:txBody>
      </p:sp>
      <p:sp>
        <p:nvSpPr>
          <p:cNvPr id="4" name="Овал 3"/>
          <p:cNvSpPr/>
          <p:nvPr/>
        </p:nvSpPr>
        <p:spPr>
          <a:xfrm>
            <a:off x="3886844" y="1277047"/>
            <a:ext cx="3930279" cy="854531"/>
          </a:xfrm>
          <a:prstGeom prst="ellipse">
            <a:avLst/>
          </a:prstGeom>
          <a:solidFill>
            <a:schemeClr val="accent1">
              <a:lumMod val="75000"/>
            </a:schemeClr>
          </a:solidFill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bg1"/>
                </a:solidFill>
                <a:latin typeface="Arial Narrow" panose="020B0606020202030204" pitchFamily="34" charset="0"/>
              </a:rPr>
              <a:t>Миссия организации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886844" y="2456432"/>
            <a:ext cx="3930279" cy="58423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dk1"/>
                </a:solidFill>
                <a:latin typeface="Arial Narrow" panose="020B0606020202030204" pitchFamily="34" charset="0"/>
              </a:rPr>
              <a:t>Генеральная цель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564204" y="3382864"/>
            <a:ext cx="2111975" cy="62856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>
                <a:latin typeface="Arial Narrow" panose="020B0606020202030204" pitchFamily="34" charset="0"/>
              </a:rPr>
              <a:t>1 цель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3394517" y="3382864"/>
            <a:ext cx="2168612" cy="62856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>
                <a:latin typeface="Arial Narrow" panose="020B0606020202030204" pitchFamily="34" charset="0"/>
              </a:rPr>
              <a:t>2 цель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6281468" y="3381340"/>
            <a:ext cx="2199503" cy="63009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>
                <a:latin typeface="Arial Narrow" panose="020B0606020202030204" pitchFamily="34" charset="0"/>
              </a:rPr>
              <a:t>3 цель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4600343" y="4481640"/>
            <a:ext cx="1913237" cy="46031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dk1"/>
                </a:solidFill>
                <a:latin typeface="Arial Narrow" panose="020B0606020202030204" pitchFamily="34" charset="0"/>
              </a:rPr>
              <a:t>4.1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7011782" y="4481641"/>
            <a:ext cx="1991498" cy="48944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dk1"/>
                </a:solidFill>
                <a:latin typeface="Arial Narrow" panose="020B0606020202030204" pitchFamily="34" charset="0"/>
              </a:rPr>
              <a:t>4.2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9501482" y="4468815"/>
            <a:ext cx="2071816" cy="48944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dk1"/>
                </a:solidFill>
                <a:latin typeface="Arial Narrow" panose="020B0606020202030204" pitchFamily="34" charset="0"/>
              </a:rPr>
              <a:t>4.3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5099832" y="5734050"/>
            <a:ext cx="2096530" cy="5805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latin typeface="Arial Narrow" panose="020B0606020202030204" pitchFamily="34" charset="0"/>
              </a:rPr>
              <a:t>4.3.1</a:t>
            </a:r>
            <a:endParaRPr lang="ru-RU" sz="2400" dirty="0">
              <a:latin typeface="Arial Narrow" panose="020B0606020202030204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7657633" y="5734050"/>
            <a:ext cx="1911178" cy="5805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dk1"/>
                </a:solidFill>
                <a:latin typeface="Arial Narrow" panose="020B0606020202030204" pitchFamily="34" charset="0"/>
              </a:rPr>
              <a:t>4.3.2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10030082" y="5734050"/>
            <a:ext cx="2018271" cy="5805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dk1"/>
                </a:solidFill>
                <a:latin typeface="Arial Narrow" panose="020B0606020202030204" pitchFamily="34" charset="0"/>
              </a:rPr>
              <a:t>4.3.3</a:t>
            </a:r>
          </a:p>
        </p:txBody>
      </p:sp>
      <p:sp>
        <p:nvSpPr>
          <p:cNvPr id="15" name="Половина рамки 14"/>
          <p:cNvSpPr/>
          <p:nvPr/>
        </p:nvSpPr>
        <p:spPr>
          <a:xfrm rot="16200000">
            <a:off x="3939239" y="75881"/>
            <a:ext cx="667108" cy="1401323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AEDEF">
              <a:lumMod val="75000"/>
            </a:srgbClr>
          </a:solidFill>
          <a:ln w="12700" cap="flat" cmpd="sng" algn="ctr">
            <a:solidFill>
              <a:srgbClr val="2D2D8A">
                <a:lumMod val="40000"/>
                <a:lumOff val="60000"/>
              </a:srgbClr>
            </a:solidFill>
            <a:prstDash val="solid"/>
            <a:miter lim="8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6" name="Половина рамки 15"/>
          <p:cNvSpPr/>
          <p:nvPr/>
        </p:nvSpPr>
        <p:spPr>
          <a:xfrm rot="5400000">
            <a:off x="7483569" y="-242606"/>
            <a:ext cx="667108" cy="1401323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AEDEF">
              <a:lumMod val="75000"/>
            </a:srgbClr>
          </a:solidFill>
          <a:ln w="12700" cap="flat" cmpd="sng" algn="ctr">
            <a:solidFill>
              <a:srgbClr val="2D2D8A">
                <a:lumMod val="40000"/>
                <a:lumOff val="60000"/>
              </a:srgbClr>
            </a:solidFill>
            <a:prstDash val="solid"/>
            <a:miter lim="8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9197662" y="3377978"/>
            <a:ext cx="2199503" cy="63009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>
                <a:latin typeface="Arial Narrow" panose="020B0606020202030204" pitchFamily="34" charset="0"/>
              </a:rPr>
              <a:t>4 цель</a:t>
            </a:r>
          </a:p>
        </p:txBody>
      </p:sp>
      <p:cxnSp>
        <p:nvCxnSpPr>
          <p:cNvPr id="22" name="Прямая со стрелкой 21"/>
          <p:cNvCxnSpPr>
            <a:stCxn id="4" idx="4"/>
            <a:endCxn id="5" idx="0"/>
          </p:cNvCxnSpPr>
          <p:nvPr/>
        </p:nvCxnSpPr>
        <p:spPr>
          <a:xfrm>
            <a:off x="5851984" y="2131578"/>
            <a:ext cx="0" cy="324854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Соединительная линия уступом 29"/>
          <p:cNvCxnSpPr>
            <a:stCxn id="5" idx="2"/>
            <a:endCxn id="6" idx="0"/>
          </p:cNvCxnSpPr>
          <p:nvPr/>
        </p:nvCxnSpPr>
        <p:spPr>
          <a:xfrm rot="5400000">
            <a:off x="3564991" y="1095871"/>
            <a:ext cx="342194" cy="4231792"/>
          </a:xfrm>
          <a:prstGeom prst="bentConnector3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Соединительная линия уступом 31"/>
          <p:cNvCxnSpPr>
            <a:stCxn id="5" idx="2"/>
            <a:endCxn id="7" idx="0"/>
          </p:cNvCxnSpPr>
          <p:nvPr/>
        </p:nvCxnSpPr>
        <p:spPr>
          <a:xfrm rot="5400000">
            <a:off x="4994307" y="2525187"/>
            <a:ext cx="342194" cy="1373161"/>
          </a:xfrm>
          <a:prstGeom prst="bentConnector3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Соединительная линия уступом 33"/>
          <p:cNvCxnSpPr>
            <a:stCxn id="5" idx="2"/>
            <a:endCxn id="8" idx="0"/>
          </p:cNvCxnSpPr>
          <p:nvPr/>
        </p:nvCxnSpPr>
        <p:spPr>
          <a:xfrm rot="16200000" flipH="1">
            <a:off x="6446267" y="2446387"/>
            <a:ext cx="340670" cy="1529236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Соединительная линия уступом 35"/>
          <p:cNvCxnSpPr>
            <a:stCxn id="5" idx="2"/>
            <a:endCxn id="17" idx="0"/>
          </p:cNvCxnSpPr>
          <p:nvPr/>
        </p:nvCxnSpPr>
        <p:spPr>
          <a:xfrm rot="16200000" flipH="1">
            <a:off x="7906045" y="986609"/>
            <a:ext cx="337308" cy="4445430"/>
          </a:xfrm>
          <a:prstGeom prst="bentConnector3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Соединительная линия уступом 37"/>
          <p:cNvCxnSpPr>
            <a:stCxn id="17" idx="2"/>
            <a:endCxn id="9" idx="0"/>
          </p:cNvCxnSpPr>
          <p:nvPr/>
        </p:nvCxnSpPr>
        <p:spPr>
          <a:xfrm rot="5400000">
            <a:off x="7690403" y="1874629"/>
            <a:ext cx="473570" cy="4740452"/>
          </a:xfrm>
          <a:prstGeom prst="bentConnector3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Соединительная линия уступом 39"/>
          <p:cNvCxnSpPr>
            <a:stCxn id="17" idx="2"/>
            <a:endCxn id="10" idx="0"/>
          </p:cNvCxnSpPr>
          <p:nvPr/>
        </p:nvCxnSpPr>
        <p:spPr>
          <a:xfrm rot="5400000">
            <a:off x="8915688" y="3099914"/>
            <a:ext cx="473571" cy="2289883"/>
          </a:xfrm>
          <a:prstGeom prst="bentConnector3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Соединительная линия уступом 42"/>
          <p:cNvCxnSpPr>
            <a:stCxn id="17" idx="2"/>
            <a:endCxn id="11" idx="0"/>
          </p:cNvCxnSpPr>
          <p:nvPr/>
        </p:nvCxnSpPr>
        <p:spPr>
          <a:xfrm rot="16200000" flipH="1">
            <a:off x="10187030" y="4118454"/>
            <a:ext cx="460745" cy="239976"/>
          </a:xfrm>
          <a:prstGeom prst="bentConnector3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Соединительная линия уступом 44"/>
          <p:cNvCxnSpPr>
            <a:stCxn id="11" idx="2"/>
            <a:endCxn id="12" idx="0"/>
          </p:cNvCxnSpPr>
          <p:nvPr/>
        </p:nvCxnSpPr>
        <p:spPr>
          <a:xfrm rot="5400000">
            <a:off x="7954849" y="3151508"/>
            <a:ext cx="775791" cy="4389293"/>
          </a:xfrm>
          <a:prstGeom prst="bentConnector3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Соединительная линия уступом 46"/>
          <p:cNvCxnSpPr>
            <a:stCxn id="11" idx="2"/>
            <a:endCxn id="13" idx="0"/>
          </p:cNvCxnSpPr>
          <p:nvPr/>
        </p:nvCxnSpPr>
        <p:spPr>
          <a:xfrm rot="5400000">
            <a:off x="9187411" y="4384070"/>
            <a:ext cx="775791" cy="1924168"/>
          </a:xfrm>
          <a:prstGeom prst="bentConnector3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Соединительная линия уступом 48"/>
          <p:cNvCxnSpPr>
            <a:stCxn id="11" idx="2"/>
            <a:endCxn id="14" idx="0"/>
          </p:cNvCxnSpPr>
          <p:nvPr/>
        </p:nvCxnSpPr>
        <p:spPr>
          <a:xfrm rot="16200000" flipH="1">
            <a:off x="10400409" y="5095240"/>
            <a:ext cx="775791" cy="501828"/>
          </a:xfrm>
          <a:prstGeom prst="bentConnector3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44373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00025" y="2532202"/>
            <a:ext cx="4231165" cy="119207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dk1"/>
                </a:solidFill>
                <a:latin typeface="Arial Narrow" panose="020B0606020202030204" pitchFamily="34" charset="0"/>
              </a:rPr>
              <a:t>1. Обеспечить максимальную вовлеченность студентов в реализацию индивидуальной траектории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4854535" y="2527333"/>
            <a:ext cx="3739978" cy="119694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dk1"/>
                </a:solidFill>
                <a:latin typeface="Arial Narrow" panose="020B0606020202030204" pitchFamily="34" charset="0"/>
              </a:rPr>
              <a:t>2. Модернизация ресурсного обеспечения образовательного процесса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8865457" y="2532201"/>
            <a:ext cx="3015049" cy="119207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dk1"/>
                </a:solidFill>
                <a:latin typeface="Arial Narrow" panose="020B0606020202030204" pitchFamily="34" charset="0"/>
              </a:rPr>
              <a:t>3. Развитие портфеля образовательных программ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885825" y="4140649"/>
            <a:ext cx="3151743" cy="80996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>
                <a:latin typeface="Arial Narrow" panose="020B0606020202030204" pitchFamily="34" charset="0"/>
              </a:rPr>
              <a:t>3.1 Развитие педагогического образования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4722339" y="4140650"/>
            <a:ext cx="2973860" cy="82378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dk1"/>
                </a:solidFill>
                <a:latin typeface="Arial Narrow" panose="020B0606020202030204" pitchFamily="34" charset="0"/>
              </a:rPr>
              <a:t>3.2 Развитие инженерного образования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8380970" y="4140649"/>
            <a:ext cx="2973860" cy="82378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dk1"/>
                </a:solidFill>
                <a:latin typeface="Arial Narrow" panose="020B0606020202030204" pitchFamily="34" charset="0"/>
              </a:rPr>
              <a:t>3.3 Развитие модели проектного обучения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392076" y="5380809"/>
            <a:ext cx="3179799" cy="97738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>
                <a:latin typeface="Arial Narrow" panose="020B0606020202030204" pitchFamily="34" charset="0"/>
              </a:rPr>
              <a:t>3.1.1 Получить лицензию на реализацию </a:t>
            </a:r>
            <a:r>
              <a:rPr lang="ru-RU" sz="2000" dirty="0" err="1">
                <a:latin typeface="Arial Narrow" panose="020B0606020202030204" pitchFamily="34" charset="0"/>
              </a:rPr>
              <a:t>пед</a:t>
            </a:r>
            <a:r>
              <a:rPr lang="ru-RU" sz="2000" dirty="0">
                <a:latin typeface="Arial Narrow" panose="020B0606020202030204" pitchFamily="34" charset="0"/>
              </a:rPr>
              <a:t>. образования 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4283552" y="5380809"/>
            <a:ext cx="3265009" cy="97738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>
                <a:latin typeface="Arial Narrow" panose="020B0606020202030204" pitchFamily="34" charset="0"/>
              </a:rPr>
              <a:t>3.1.2 Привлечь в штат  остепенённых молодых преподавателей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8260238" y="5380809"/>
            <a:ext cx="3417411" cy="97738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>
                <a:latin typeface="Arial Narrow" panose="020B0606020202030204" pitchFamily="34" charset="0"/>
              </a:rPr>
              <a:t>3.1.2 Получить контрольные цифры приема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2524125" y="1399123"/>
            <a:ext cx="7343775" cy="8620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latin typeface="Arial Narrow" panose="020B0606020202030204" pitchFamily="34" charset="0"/>
              </a:rPr>
              <a:t>Цель: </a:t>
            </a:r>
            <a:r>
              <a:rPr lang="ru-RU" sz="2400" dirty="0">
                <a:latin typeface="Arial Narrow" panose="020B0606020202030204" pitchFamily="34" charset="0"/>
              </a:rPr>
              <a:t>войти в ТОП 20 университетов по качеству реализации образовательных услуг</a:t>
            </a:r>
            <a:endParaRPr lang="ru-RU" sz="2400" dirty="0">
              <a:solidFill>
                <a:schemeClr val="dk1"/>
              </a:solidFill>
              <a:latin typeface="Arial Narrow" panose="020B0606020202030204" pitchFamily="34" charset="0"/>
            </a:endParaRPr>
          </a:p>
        </p:txBody>
      </p:sp>
      <p:sp>
        <p:nvSpPr>
          <p:cNvPr id="15" name="Заголовок 1"/>
          <p:cNvSpPr>
            <a:spLocks noGrp="1"/>
          </p:cNvSpPr>
          <p:nvPr>
            <p:ph type="title"/>
          </p:nvPr>
        </p:nvSpPr>
        <p:spPr>
          <a:xfrm>
            <a:off x="565328" y="218695"/>
            <a:ext cx="10789596" cy="84398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ru-RU" b="1" dirty="0">
                <a:latin typeface="Arial Narrow" panose="020B0606020202030204" pitchFamily="34" charset="0"/>
              </a:rPr>
              <a:t>«Дерево» целей</a:t>
            </a:r>
          </a:p>
        </p:txBody>
      </p:sp>
      <p:sp>
        <p:nvSpPr>
          <p:cNvPr id="16" name="Половина рамки 15"/>
          <p:cNvSpPr/>
          <p:nvPr/>
        </p:nvSpPr>
        <p:spPr>
          <a:xfrm rot="16200000">
            <a:off x="4097636" y="29915"/>
            <a:ext cx="667108" cy="1401323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AEDEF">
              <a:lumMod val="75000"/>
            </a:srgbClr>
          </a:solidFill>
          <a:ln w="12700" cap="flat" cmpd="sng" algn="ctr">
            <a:solidFill>
              <a:srgbClr val="2D2D8A">
                <a:lumMod val="40000"/>
                <a:lumOff val="60000"/>
              </a:srgbClr>
            </a:solidFill>
            <a:prstDash val="solid"/>
            <a:miter lim="8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7" name="Половина рамки 16"/>
          <p:cNvSpPr/>
          <p:nvPr/>
        </p:nvSpPr>
        <p:spPr>
          <a:xfrm rot="5400000">
            <a:off x="7346755" y="-176835"/>
            <a:ext cx="667108" cy="1401323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AEDEF">
              <a:lumMod val="75000"/>
            </a:srgbClr>
          </a:solidFill>
          <a:ln w="12700" cap="flat" cmpd="sng" algn="ctr">
            <a:solidFill>
              <a:srgbClr val="2D2D8A">
                <a:lumMod val="40000"/>
                <a:lumOff val="60000"/>
              </a:srgbClr>
            </a:solidFill>
            <a:prstDash val="solid"/>
            <a:miter lim="8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cxnSp>
        <p:nvCxnSpPr>
          <p:cNvPr id="18" name="Соединительная линия уступом 17"/>
          <p:cNvCxnSpPr>
            <a:stCxn id="14" idx="2"/>
            <a:endCxn id="5" idx="0"/>
          </p:cNvCxnSpPr>
          <p:nvPr/>
        </p:nvCxnSpPr>
        <p:spPr>
          <a:xfrm rot="5400000">
            <a:off x="4120275" y="456464"/>
            <a:ext cx="271072" cy="3880405"/>
          </a:xfrm>
          <a:prstGeom prst="bentConnector3">
            <a:avLst/>
          </a:prstGeom>
          <a:ln w="19050">
            <a:solidFill>
              <a:srgbClr val="002060"/>
            </a:solidFill>
            <a:tailEnd type="triangle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20" name="Соединительная линия уступом 19"/>
          <p:cNvCxnSpPr>
            <a:stCxn id="14" idx="2"/>
            <a:endCxn id="6" idx="0"/>
          </p:cNvCxnSpPr>
          <p:nvPr/>
        </p:nvCxnSpPr>
        <p:spPr>
          <a:xfrm rot="16200000" flipH="1">
            <a:off x="6327167" y="2129975"/>
            <a:ext cx="266203" cy="528511"/>
          </a:xfrm>
          <a:prstGeom prst="bentConnector3">
            <a:avLst/>
          </a:prstGeom>
          <a:ln w="19050">
            <a:solidFill>
              <a:srgbClr val="002060"/>
            </a:solidFill>
            <a:tailEnd type="triangle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22" name="Соединительная линия уступом 21"/>
          <p:cNvCxnSpPr>
            <a:stCxn id="14" idx="2"/>
            <a:endCxn id="7" idx="0"/>
          </p:cNvCxnSpPr>
          <p:nvPr/>
        </p:nvCxnSpPr>
        <p:spPr>
          <a:xfrm rot="16200000" flipH="1">
            <a:off x="8148962" y="308180"/>
            <a:ext cx="271071" cy="4176969"/>
          </a:xfrm>
          <a:prstGeom prst="bentConnector3">
            <a:avLst/>
          </a:prstGeom>
          <a:ln w="19050">
            <a:solidFill>
              <a:srgbClr val="002060"/>
            </a:solidFill>
            <a:tailEnd type="triangle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26" name="Соединительная линия уступом 25"/>
          <p:cNvCxnSpPr>
            <a:stCxn id="7" idx="2"/>
            <a:endCxn id="8" idx="0"/>
          </p:cNvCxnSpPr>
          <p:nvPr/>
        </p:nvCxnSpPr>
        <p:spPr>
          <a:xfrm rot="5400000">
            <a:off x="6209153" y="-23180"/>
            <a:ext cx="416374" cy="7911285"/>
          </a:xfrm>
          <a:prstGeom prst="bentConnector3">
            <a:avLst/>
          </a:prstGeom>
          <a:ln w="19050">
            <a:solidFill>
              <a:srgbClr val="002060"/>
            </a:solidFill>
            <a:tailEnd type="triangle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28" name="Соединительная линия уступом 27"/>
          <p:cNvCxnSpPr>
            <a:stCxn id="7" idx="2"/>
            <a:endCxn id="9" idx="0"/>
          </p:cNvCxnSpPr>
          <p:nvPr/>
        </p:nvCxnSpPr>
        <p:spPr>
          <a:xfrm rot="5400000">
            <a:off x="8082939" y="1850606"/>
            <a:ext cx="416375" cy="4163713"/>
          </a:xfrm>
          <a:prstGeom prst="bentConnector3">
            <a:avLst/>
          </a:prstGeom>
          <a:ln w="19050">
            <a:solidFill>
              <a:srgbClr val="002060"/>
            </a:solidFill>
            <a:tailEnd type="triangle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30" name="Соединительная линия уступом 29"/>
          <p:cNvCxnSpPr>
            <a:stCxn id="7" idx="2"/>
            <a:endCxn id="10" idx="0"/>
          </p:cNvCxnSpPr>
          <p:nvPr/>
        </p:nvCxnSpPr>
        <p:spPr>
          <a:xfrm rot="5400000">
            <a:off x="9912254" y="3679921"/>
            <a:ext cx="416374" cy="505082"/>
          </a:xfrm>
          <a:prstGeom prst="bentConnector3">
            <a:avLst/>
          </a:prstGeom>
          <a:ln w="19050">
            <a:solidFill>
              <a:srgbClr val="002060"/>
            </a:solidFill>
            <a:tailEnd type="triangle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36" name="Соединительная линия уступом 35"/>
          <p:cNvCxnSpPr>
            <a:stCxn id="8" idx="2"/>
            <a:endCxn id="11" idx="0"/>
          </p:cNvCxnSpPr>
          <p:nvPr/>
        </p:nvCxnSpPr>
        <p:spPr>
          <a:xfrm rot="5400000">
            <a:off x="2006742" y="4925853"/>
            <a:ext cx="430191" cy="479721"/>
          </a:xfrm>
          <a:prstGeom prst="bentConnector3">
            <a:avLst/>
          </a:prstGeom>
          <a:ln w="19050">
            <a:solidFill>
              <a:srgbClr val="002060"/>
            </a:solidFill>
            <a:tailEnd type="triangle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40" name="Соединительная линия уступом 39"/>
          <p:cNvCxnSpPr>
            <a:stCxn id="8" idx="2"/>
            <a:endCxn id="13" idx="0"/>
          </p:cNvCxnSpPr>
          <p:nvPr/>
        </p:nvCxnSpPr>
        <p:spPr>
          <a:xfrm rot="16200000" flipH="1">
            <a:off x="6000225" y="1412089"/>
            <a:ext cx="430191" cy="7507247"/>
          </a:xfrm>
          <a:prstGeom prst="bentConnector3">
            <a:avLst/>
          </a:prstGeom>
          <a:ln w="19050">
            <a:solidFill>
              <a:srgbClr val="002060"/>
            </a:solidFill>
            <a:tailEnd type="triangle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42" name="Соединительная линия уступом 41"/>
          <p:cNvCxnSpPr>
            <a:stCxn id="8" idx="2"/>
            <a:endCxn id="12" idx="0"/>
          </p:cNvCxnSpPr>
          <p:nvPr/>
        </p:nvCxnSpPr>
        <p:spPr>
          <a:xfrm rot="16200000" flipH="1">
            <a:off x="3973782" y="3438533"/>
            <a:ext cx="430191" cy="3454360"/>
          </a:xfrm>
          <a:prstGeom prst="bentConnector3">
            <a:avLst>
              <a:gd name="adj1" fmla="val 50000"/>
            </a:avLst>
          </a:prstGeom>
          <a:ln>
            <a:solidFill>
              <a:srgbClr val="002060"/>
            </a:solidFill>
            <a:tailEnd type="triangle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85373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2025" y="397022"/>
            <a:ext cx="10515600" cy="837599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ctr"/>
            <a:r>
              <a:rPr lang="ru-RU" b="1" dirty="0">
                <a:latin typeface="Arial Narrow" panose="020B0606020202030204" pitchFamily="34" charset="0"/>
              </a:rPr>
              <a:t>Виды эффективности  управленческих решений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47458013"/>
              </p:ext>
            </p:extLst>
          </p:nvPr>
        </p:nvGraphicFramePr>
        <p:xfrm>
          <a:off x="266698" y="1570038"/>
          <a:ext cx="11668126" cy="4710747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45624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10564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Arial Narrow" panose="020B0606020202030204" pitchFamily="34" charset="0"/>
                        </a:rPr>
                        <a:t>Вид</a:t>
                      </a:r>
                      <a:endParaRPr lang="ru-RU" sz="24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Arial Narrow" panose="020B0606020202030204" pitchFamily="34" charset="0"/>
                        </a:rPr>
                        <a:t>Характеристика</a:t>
                      </a:r>
                      <a:endParaRPr lang="ru-RU" sz="24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latin typeface="Arial Narrow" panose="020B0606020202030204" pitchFamily="34" charset="0"/>
                        </a:rPr>
                        <a:t>Организационная эффективность</a:t>
                      </a:r>
                      <a:endParaRPr lang="ru-RU" sz="24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latin typeface="Arial Narrow" panose="020B0606020202030204" pitchFamily="34" charset="0"/>
                        </a:rPr>
                        <a:t>Цель достигается с наименьшими ресурсами </a:t>
                      </a:r>
                    </a:p>
                    <a:p>
                      <a:r>
                        <a:rPr lang="ru-RU" sz="2400" dirty="0" smtClean="0">
                          <a:latin typeface="Arial Narrow" panose="020B0606020202030204" pitchFamily="34" charset="0"/>
                        </a:rPr>
                        <a:t>(время, люди, деньги и т.д.)</a:t>
                      </a:r>
                      <a:endParaRPr lang="ru-RU" sz="24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latin typeface="Arial Narrow" panose="020B0606020202030204" pitchFamily="34" charset="0"/>
                        </a:rPr>
                        <a:t>Экономическая</a:t>
                      </a:r>
                      <a:r>
                        <a:rPr lang="ru-RU" sz="2400" baseline="0" dirty="0" smtClean="0">
                          <a:latin typeface="Arial Narrow" panose="020B0606020202030204" pitchFamily="34" charset="0"/>
                        </a:rPr>
                        <a:t> эффективность</a:t>
                      </a:r>
                      <a:endParaRPr lang="ru-RU" sz="24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latin typeface="Arial Narrow" panose="020B0606020202030204" pitchFamily="34" charset="0"/>
                        </a:rPr>
                        <a:t>Уровень рентабельности</a:t>
                      </a:r>
                      <a:endParaRPr lang="ru-RU" sz="24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latin typeface="Arial Narrow" panose="020B0606020202030204" pitchFamily="34" charset="0"/>
                        </a:rPr>
                        <a:t>Социальная эффективность </a:t>
                      </a:r>
                      <a:endParaRPr lang="ru-RU" sz="24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latin typeface="Arial Narrow" panose="020B0606020202030204" pitchFamily="34" charset="0"/>
                        </a:rPr>
                        <a:t>Достижение социальных целей меньшим количеством ресурсов</a:t>
                      </a:r>
                      <a:endParaRPr lang="ru-RU" sz="24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70267"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latin typeface="Arial Narrow" panose="020B0606020202030204" pitchFamily="34" charset="0"/>
                        </a:rPr>
                        <a:t>Технологическая эффективность</a:t>
                      </a:r>
                      <a:endParaRPr lang="ru-RU" sz="24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latin typeface="Arial Narrow" panose="020B0606020202030204" pitchFamily="34" charset="0"/>
                        </a:rPr>
                        <a:t>Достижение мирового, национального, отраслевого, технического и технологического уровня </a:t>
                      </a:r>
                      <a:endParaRPr lang="ru-RU" sz="24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latin typeface="Arial Narrow" panose="020B0606020202030204" pitchFamily="34" charset="0"/>
                        </a:rPr>
                        <a:t>Правовая эффективность</a:t>
                      </a:r>
                      <a:endParaRPr lang="ru-RU" sz="24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latin typeface="Arial Narrow" panose="020B0606020202030204" pitchFamily="34" charset="0"/>
                        </a:rPr>
                        <a:t>Степень достижения правовых целей организаций и персонала за более короткий</a:t>
                      </a:r>
                      <a:r>
                        <a:rPr lang="ru-RU" sz="2400" baseline="0" dirty="0" smtClean="0">
                          <a:latin typeface="Arial Narrow" panose="020B0606020202030204" pitchFamily="34" charset="0"/>
                        </a:rPr>
                        <a:t> период </a:t>
                      </a:r>
                      <a:endParaRPr lang="ru-RU" sz="24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latin typeface="Arial Narrow" panose="020B0606020202030204" pitchFamily="34" charset="0"/>
                        </a:rPr>
                        <a:t>Экологическая эффективность </a:t>
                      </a:r>
                      <a:endParaRPr lang="ru-RU" sz="24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latin typeface="Arial Narrow" panose="020B0606020202030204" pitchFamily="34" charset="0"/>
                        </a:rPr>
                        <a:t>Результат достижения</a:t>
                      </a:r>
                      <a:r>
                        <a:rPr lang="ru-RU" sz="2400" baseline="0" dirty="0" smtClean="0">
                          <a:latin typeface="Arial Narrow" panose="020B0606020202030204" pitchFamily="34" charset="0"/>
                        </a:rPr>
                        <a:t> экологических целей </a:t>
                      </a:r>
                      <a:r>
                        <a:rPr lang="ru-RU" sz="2400" dirty="0" smtClean="0">
                          <a:latin typeface="Arial Narrow" panose="020B0606020202030204" pitchFamily="34" charset="0"/>
                        </a:rPr>
                        <a:t> </a:t>
                      </a:r>
                      <a:endParaRPr lang="ru-RU" sz="24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5" name="Половина рамки 4"/>
          <p:cNvSpPr/>
          <p:nvPr/>
        </p:nvSpPr>
        <p:spPr>
          <a:xfrm rot="16200000">
            <a:off x="1135360" y="235836"/>
            <a:ext cx="667108" cy="1401323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AEDEF">
              <a:lumMod val="75000"/>
            </a:srgbClr>
          </a:solidFill>
          <a:ln w="12700" cap="flat" cmpd="sng" algn="ctr">
            <a:solidFill>
              <a:srgbClr val="2D2D8A">
                <a:lumMod val="40000"/>
                <a:lumOff val="60000"/>
              </a:srgbClr>
            </a:solidFill>
            <a:prstDash val="solid"/>
            <a:miter lim="8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6" name="Половина рамки 5"/>
          <p:cNvSpPr/>
          <p:nvPr/>
        </p:nvSpPr>
        <p:spPr>
          <a:xfrm rot="5400000">
            <a:off x="10728132" y="-5516"/>
            <a:ext cx="667108" cy="1401323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AEDEF">
              <a:lumMod val="75000"/>
            </a:srgbClr>
          </a:solidFill>
          <a:ln w="12700" cap="flat" cmpd="sng" algn="ctr">
            <a:solidFill>
              <a:srgbClr val="2D2D8A">
                <a:lumMod val="40000"/>
                <a:lumOff val="60000"/>
              </a:srgbClr>
            </a:solidFill>
            <a:prstDash val="solid"/>
            <a:miter lim="8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66217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101210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ctr"/>
            <a:r>
              <a:rPr lang="ru-RU" b="1" dirty="0">
                <a:latin typeface="Arial Narrow" panose="020B0606020202030204" pitchFamily="34" charset="0"/>
              </a:rPr>
              <a:t>Оценка эффективности принятия управленческих решений</a:t>
            </a:r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CF30552C-4AB3-4323-A667-3DDB91AD5BB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t="3676" r="1745" b="1588"/>
          <a:stretch/>
        </p:blipFill>
        <p:spPr>
          <a:xfrm>
            <a:off x="337406" y="2226896"/>
            <a:ext cx="5341805" cy="3831004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0EE7F1A-6B97-4B8B-B469-EF5B0FFB893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743" r="3495"/>
          <a:stretch/>
        </p:blipFill>
        <p:spPr>
          <a:xfrm>
            <a:off x="6100661" y="2226896"/>
            <a:ext cx="5816400" cy="3831004"/>
          </a:xfrm>
          <a:prstGeom prst="rect">
            <a:avLst/>
          </a:prstGeom>
          <a:ln>
            <a:noFill/>
          </a:ln>
          <a:effectLst/>
        </p:spPr>
      </p:pic>
      <p:sp>
        <p:nvSpPr>
          <p:cNvPr id="6" name="Половина рамки 5"/>
          <p:cNvSpPr/>
          <p:nvPr/>
        </p:nvSpPr>
        <p:spPr>
          <a:xfrm rot="16200000">
            <a:off x="2545059" y="634822"/>
            <a:ext cx="667108" cy="1401323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AEDEF">
              <a:lumMod val="75000"/>
            </a:srgbClr>
          </a:solidFill>
          <a:ln w="12700" cap="flat" cmpd="sng" algn="ctr">
            <a:solidFill>
              <a:srgbClr val="2D2D8A">
                <a:lumMod val="40000"/>
                <a:lumOff val="60000"/>
              </a:srgbClr>
            </a:solidFill>
            <a:prstDash val="solid"/>
            <a:miter lim="8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7" name="Половина рамки 6"/>
          <p:cNvSpPr/>
          <p:nvPr/>
        </p:nvSpPr>
        <p:spPr>
          <a:xfrm rot="5400000">
            <a:off x="9127932" y="-118484"/>
            <a:ext cx="667108" cy="1401323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AEDEF">
              <a:lumMod val="75000"/>
            </a:srgbClr>
          </a:solidFill>
          <a:ln w="12700" cap="flat" cmpd="sng" algn="ctr">
            <a:solidFill>
              <a:srgbClr val="2D2D8A">
                <a:lumMod val="40000"/>
                <a:lumOff val="60000"/>
              </a:srgbClr>
            </a:solidFill>
            <a:prstDash val="solid"/>
            <a:miter lim="8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61349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ru-RU" sz="4000" b="1" dirty="0" smtClean="0">
                <a:latin typeface="Arial Narrow" panose="020B0606020202030204" pitchFamily="34" charset="0"/>
              </a:rPr>
              <a:t>Принятие </a:t>
            </a:r>
            <a:r>
              <a:rPr lang="ru-RU" sz="4000" b="1" dirty="0">
                <a:latin typeface="Arial Narrow" panose="020B0606020202030204" pitchFamily="34" charset="0"/>
              </a:rPr>
              <a:t>управленческих решения в условиях неопределенности 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13356694"/>
              </p:ext>
            </p:extLst>
          </p:nvPr>
        </p:nvGraphicFramePr>
        <p:xfrm>
          <a:off x="476251" y="1990726"/>
          <a:ext cx="11525250" cy="451485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38417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417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417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21494">
                <a:tc gridSpan="3"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Arial Narrow" panose="020B0606020202030204" pitchFamily="34" charset="0"/>
                        </a:rPr>
                        <a:t>Уровни состояния неопределённости</a:t>
                      </a:r>
                      <a:endParaRPr lang="ru-RU" sz="2000" dirty="0"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8F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1494"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Arial Narrow" panose="020B0606020202030204" pitchFamily="34" charset="0"/>
                        </a:rPr>
                        <a:t>Полная определённость </a:t>
                      </a:r>
                      <a:endParaRPr lang="ru-RU" b="1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Arial Narrow" panose="020B0606020202030204" pitchFamily="34" charset="0"/>
                        </a:rPr>
                        <a:t>Результат понятен</a:t>
                      </a:r>
                      <a:r>
                        <a:rPr lang="ru-RU" baseline="0" dirty="0" smtClean="0">
                          <a:latin typeface="Arial Narrow" panose="020B0606020202030204" pitchFamily="34" charset="0"/>
                        </a:rPr>
                        <a:t> и однозначен</a:t>
                      </a:r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Arial Narrow" panose="020B0606020202030204" pitchFamily="34" charset="0"/>
                        </a:rPr>
                        <a:t>Дополнительная</a:t>
                      </a:r>
                      <a:r>
                        <a:rPr lang="ru-RU" baseline="0" dirty="0" smtClean="0"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ru-RU" dirty="0" smtClean="0">
                          <a:latin typeface="Arial Narrow" panose="020B0606020202030204" pitchFamily="34" charset="0"/>
                        </a:rPr>
                        <a:t>информация не</a:t>
                      </a:r>
                      <a:r>
                        <a:rPr lang="ru-RU" baseline="0" dirty="0" smtClean="0">
                          <a:latin typeface="Arial Narrow" panose="020B0606020202030204" pitchFamily="34" charset="0"/>
                        </a:rPr>
                        <a:t> нужна</a:t>
                      </a:r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85875"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Arial Narrow" panose="020B0606020202030204" pitchFamily="34" charset="0"/>
                        </a:rPr>
                        <a:t>Определенность в количестве результатов</a:t>
                      </a:r>
                      <a:endParaRPr lang="ru-RU" b="1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Arial Narrow" panose="020B0606020202030204" pitchFamily="34" charset="0"/>
                        </a:rPr>
                        <a:t>Результаты понятны, но не однозначны</a:t>
                      </a:r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Arial Narrow" panose="020B0606020202030204" pitchFamily="34" charset="0"/>
                        </a:rPr>
                        <a:t>Разрабатываются</a:t>
                      </a:r>
                      <a:r>
                        <a:rPr lang="ru-RU" baseline="0" dirty="0" smtClean="0">
                          <a:latin typeface="Arial Narrow" panose="020B0606020202030204" pitchFamily="34" charset="0"/>
                        </a:rPr>
                        <a:t> отдельные решения по каждому результату</a:t>
                      </a:r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00112"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Arial Narrow" panose="020B0606020202030204" pitchFamily="34" charset="0"/>
                        </a:rPr>
                        <a:t>Спектр результатов</a:t>
                      </a:r>
                      <a:endParaRPr lang="ru-RU" b="1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Arial Narrow" panose="020B0606020202030204" pitchFamily="34" charset="0"/>
                        </a:rPr>
                        <a:t>Результаты не понятны </a:t>
                      </a:r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Arial Narrow" panose="020B0606020202030204" pitchFamily="34" charset="0"/>
                        </a:rPr>
                        <a:t>Необходима дополнительная информация</a:t>
                      </a:r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85875"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Arial Narrow" panose="020B0606020202030204" pitchFamily="34" charset="0"/>
                        </a:rPr>
                        <a:t>Результат абсолютно не предсказуем</a:t>
                      </a:r>
                      <a:endParaRPr lang="ru-RU" b="1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Arial Narrow" panose="020B0606020202030204" pitchFamily="34" charset="0"/>
                        </a:rPr>
                        <a:t>Высока степень неопределенности</a:t>
                      </a:r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Arial Narrow" panose="020B0606020202030204" pitchFamily="34" charset="0"/>
                        </a:rPr>
                        <a:t>Выбирается поэтапная модель принятия решения или</a:t>
                      </a:r>
                      <a:r>
                        <a:rPr lang="ru-RU" baseline="0" dirty="0" smtClean="0">
                          <a:latin typeface="Arial Narrow" panose="020B0606020202030204" pitchFamily="34" charset="0"/>
                        </a:rPr>
                        <a:t> пилотный проект </a:t>
                      </a:r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" name="Половина рамки 4"/>
          <p:cNvSpPr/>
          <p:nvPr/>
        </p:nvSpPr>
        <p:spPr>
          <a:xfrm rot="16200000">
            <a:off x="1194483" y="645648"/>
            <a:ext cx="688757" cy="1401323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AEDEF">
              <a:lumMod val="75000"/>
            </a:srgbClr>
          </a:solidFill>
          <a:ln w="12700" cap="flat" cmpd="sng" algn="ctr">
            <a:solidFill>
              <a:srgbClr val="2D2D8A">
                <a:lumMod val="40000"/>
                <a:lumOff val="60000"/>
              </a:srgbClr>
            </a:solidFill>
            <a:prstDash val="solid"/>
            <a:miter lim="8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6" name="Половина рамки 5"/>
          <p:cNvSpPr/>
          <p:nvPr/>
        </p:nvSpPr>
        <p:spPr>
          <a:xfrm rot="5400000">
            <a:off x="10319586" y="-1982"/>
            <a:ext cx="667108" cy="1401323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AEDEF">
              <a:lumMod val="75000"/>
            </a:srgbClr>
          </a:solidFill>
          <a:ln w="12700" cap="flat" cmpd="sng" algn="ctr">
            <a:solidFill>
              <a:srgbClr val="2D2D8A">
                <a:lumMod val="40000"/>
                <a:lumOff val="60000"/>
              </a:srgbClr>
            </a:solidFill>
            <a:prstDash val="solid"/>
            <a:miter lim="8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87881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4752C2F-DA7C-4804-A569-62B0C6F5C8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64367" y="2806262"/>
            <a:ext cx="9761430" cy="1149488"/>
          </a:xfrm>
        </p:spPr>
        <p:txBody>
          <a:bodyPr/>
          <a:lstStyle/>
          <a:p>
            <a:r>
              <a:rPr lang="ru-RU" sz="6600" dirty="0" smtClean="0">
                <a:latin typeface="Arial Narrow" panose="020B0606020202030204" pitchFamily="34" charset="0"/>
              </a:rPr>
              <a:t>Спасибо за внимание!</a:t>
            </a:r>
            <a:endParaRPr lang="ru-RU" sz="66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5654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4b559141903fc170dd7eb4646bc6b5826821348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1039</TotalTime>
  <Words>915</Words>
  <Application>Microsoft Office PowerPoint</Application>
  <PresentationFormat>Широкоэкранный</PresentationFormat>
  <Paragraphs>212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16</vt:i4>
      </vt:variant>
    </vt:vector>
  </HeadingPairs>
  <TitlesOfParts>
    <vt:vector size="23" baseType="lpstr">
      <vt:lpstr>Arial</vt:lpstr>
      <vt:lpstr>Arial Narrow</vt:lpstr>
      <vt:lpstr>Calibri</vt:lpstr>
      <vt:lpstr>Calibri Light</vt:lpstr>
      <vt:lpstr>Wingdings</vt:lpstr>
      <vt:lpstr>Тема Office</vt:lpstr>
      <vt:lpstr>Diseño predeterminado</vt:lpstr>
      <vt:lpstr>Презентация PowerPoint</vt:lpstr>
      <vt:lpstr>План лекции</vt:lpstr>
      <vt:lpstr>Место решения в процессе управления</vt:lpstr>
      <vt:lpstr>Алгоритм принятия управленческого решения</vt:lpstr>
      <vt:lpstr>Алгоритм принятия управленческого решения</vt:lpstr>
      <vt:lpstr>Подходы к принятию управленческих решений</vt:lpstr>
      <vt:lpstr>Подходы к принятию  управленческих решений</vt:lpstr>
      <vt:lpstr>Факторы, влияющие на эффективность и качество принимаемых решений</vt:lpstr>
      <vt:lpstr>Постановка цели</vt:lpstr>
      <vt:lpstr>Классификация целей </vt:lpstr>
      <vt:lpstr>«Дерево» целей</vt:lpstr>
      <vt:lpstr>«Дерево» целей</vt:lpstr>
      <vt:lpstr>Виды эффективности  управленческих решений</vt:lpstr>
      <vt:lpstr>Оценка эффективности принятия управленческих решений</vt:lpstr>
      <vt:lpstr>Принятие управленческих решения в условиях неопределенности </vt:lpstr>
      <vt:lpstr>Спасибо за внимание!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Принятие управленческих решений. Процесс, принципы и реализация</dc:title>
  <dc:creator>Пользователь Windows</dc:creator>
  <cp:lastModifiedBy>Natalia Kravchenko</cp:lastModifiedBy>
  <cp:revision>77</cp:revision>
  <dcterms:created xsi:type="dcterms:W3CDTF">2021-08-16T09:27:53Z</dcterms:created>
  <dcterms:modified xsi:type="dcterms:W3CDTF">2022-12-04T07:59:03Z</dcterms:modified>
</cp:coreProperties>
</file>