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notesMasterIdLst>
    <p:notesMasterId r:id="rId54"/>
  </p:notesMasterIdLst>
  <p:sldIdLst>
    <p:sldId id="334" r:id="rId2"/>
    <p:sldId id="335" r:id="rId3"/>
    <p:sldId id="257" r:id="rId4"/>
    <p:sldId id="258" r:id="rId5"/>
    <p:sldId id="259" r:id="rId6"/>
    <p:sldId id="260" r:id="rId7"/>
    <p:sldId id="262" r:id="rId8"/>
    <p:sldId id="263" r:id="rId9"/>
    <p:sldId id="265" r:id="rId10"/>
    <p:sldId id="336" r:id="rId11"/>
    <p:sldId id="267" r:id="rId12"/>
    <p:sldId id="337" r:id="rId13"/>
    <p:sldId id="268" r:id="rId14"/>
    <p:sldId id="269" r:id="rId15"/>
    <p:sldId id="270" r:id="rId16"/>
    <p:sldId id="271" r:id="rId17"/>
    <p:sldId id="325" r:id="rId18"/>
    <p:sldId id="324" r:id="rId19"/>
    <p:sldId id="326" r:id="rId20"/>
    <p:sldId id="327" r:id="rId21"/>
    <p:sldId id="328" r:id="rId22"/>
    <p:sldId id="338" r:id="rId23"/>
    <p:sldId id="330" r:id="rId24"/>
    <p:sldId id="331" r:id="rId25"/>
    <p:sldId id="339" r:id="rId26"/>
    <p:sldId id="332" r:id="rId27"/>
    <p:sldId id="333" r:id="rId28"/>
    <p:sldId id="292" r:id="rId29"/>
    <p:sldId id="294" r:id="rId30"/>
    <p:sldId id="295" r:id="rId31"/>
    <p:sldId id="296" r:id="rId32"/>
    <p:sldId id="297" r:id="rId33"/>
    <p:sldId id="298" r:id="rId34"/>
    <p:sldId id="299" r:id="rId35"/>
    <p:sldId id="301" r:id="rId36"/>
    <p:sldId id="302" r:id="rId37"/>
    <p:sldId id="305" r:id="rId38"/>
    <p:sldId id="340" r:id="rId39"/>
    <p:sldId id="306" r:id="rId40"/>
    <p:sldId id="307" r:id="rId41"/>
    <p:sldId id="309" r:id="rId42"/>
    <p:sldId id="311" r:id="rId43"/>
    <p:sldId id="312" r:id="rId44"/>
    <p:sldId id="314" r:id="rId45"/>
    <p:sldId id="315" r:id="rId46"/>
    <p:sldId id="317" r:id="rId47"/>
    <p:sldId id="318" r:id="rId48"/>
    <p:sldId id="319" r:id="rId49"/>
    <p:sldId id="321" r:id="rId50"/>
    <p:sldId id="341" r:id="rId51"/>
    <p:sldId id="322" r:id="rId52"/>
    <p:sldId id="323" r:id="rId53"/>
  </p:sldIdLst>
  <p:sldSz cx="9144000" cy="6858000" type="screen4x3"/>
  <p:notesSz cx="6858000" cy="9144000"/>
  <p:custDataLst>
    <p:tags r:id="rId55"/>
  </p:custDataLst>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84" y="-10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ru-RU"/>
          </a:p>
        </p:txBody>
      </p:sp>
      <p:sp>
        <p:nvSpPr>
          <p:cNvPr id="17305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ru-RU"/>
          </a:p>
        </p:txBody>
      </p:sp>
      <p:sp>
        <p:nvSpPr>
          <p:cNvPr id="512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306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7306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ru-RU"/>
          </a:p>
        </p:txBody>
      </p:sp>
      <p:sp>
        <p:nvSpPr>
          <p:cNvPr id="17306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34516DF0-B89B-4DA7-93AD-ACA84FA9688E}" type="slidenum">
              <a:rPr lang="ru-RU"/>
              <a:pPr>
                <a:defRPr/>
              </a:pPr>
              <a:t>‹#›</a:t>
            </a:fld>
            <a:endParaRPr lang="ru-RU"/>
          </a:p>
        </p:txBody>
      </p:sp>
    </p:spTree>
    <p:extLst>
      <p:ext uri="{BB962C8B-B14F-4D97-AF65-F5344CB8AC3E}">
        <p14:creationId xmlns:p14="http://schemas.microsoft.com/office/powerpoint/2010/main" val="8738529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65F089FF-B874-4C20-B6E6-B61D56CE71FE}" type="slidenum">
              <a:rPr lang="ru-RU" smtClean="0"/>
              <a:t>1</a:t>
            </a:fld>
            <a:endParaRPr lang="ru-RU"/>
          </a:p>
        </p:txBody>
      </p:sp>
    </p:spTree>
    <p:extLst>
      <p:ext uri="{BB962C8B-B14F-4D97-AF65-F5344CB8AC3E}">
        <p14:creationId xmlns:p14="http://schemas.microsoft.com/office/powerpoint/2010/main" val="1315611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CABBC9C-49B3-4119-8CF9-1B35928484A5}" type="slidenum">
              <a:rPr lang="ru-RU" smtClean="0"/>
              <a:t>2</a:t>
            </a:fld>
            <a:endParaRPr lang="ru-RU"/>
          </a:p>
        </p:txBody>
      </p:sp>
    </p:spTree>
    <p:extLst>
      <p:ext uri="{BB962C8B-B14F-4D97-AF65-F5344CB8AC3E}">
        <p14:creationId xmlns:p14="http://schemas.microsoft.com/office/powerpoint/2010/main" val="2563828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735E0DE-6DEE-4B4A-B76F-982BAB9ADFEF}" type="slidenum">
              <a:rPr lang="ru-RU" altLang="ru-RU" smtClean="0"/>
              <a:pPr eaLnBrk="1" hangingPunct="1"/>
              <a:t>3</a:t>
            </a:fld>
            <a:endParaRPr lang="ru-RU" altLang="ru-RU"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48A872E-DA43-47E9-B601-32B9163DFBCF}" type="slidenum">
              <a:rPr lang="ru-RU" altLang="ru-RU" smtClean="0"/>
              <a:pPr eaLnBrk="1" hangingPunct="1"/>
              <a:t>4</a:t>
            </a:fld>
            <a:endParaRPr lang="ru-RU" altLang="ru-RU"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1CF06C2-A168-43AC-BB3E-333A549885F7}" type="slidenum">
              <a:rPr lang="ru-RU" altLang="ru-RU" smtClean="0"/>
              <a:pPr eaLnBrk="1" hangingPunct="1"/>
              <a:t>5</a:t>
            </a:fld>
            <a:endParaRPr lang="ru-RU" altLang="ru-RU"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FD5C01A-1791-4250-8B29-A676F498E03E}" type="slidenum">
              <a:rPr lang="ru-RU" altLang="ru-RU" smtClean="0"/>
              <a:pPr eaLnBrk="1" hangingPunct="1"/>
              <a:t>6</a:t>
            </a:fld>
            <a:endParaRPr lang="ru-RU" altLang="ru-RU"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747B452-A6DC-4A94-B49C-C5BF7EB13EDD}" type="slidenum">
              <a:rPr lang="ru-RU" altLang="ru-RU" smtClean="0"/>
              <a:pPr eaLnBrk="1" hangingPunct="1"/>
              <a:t>7</a:t>
            </a:fld>
            <a:endParaRPr lang="ru-RU" altLang="ru-RU"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03DBEA8-50B0-4010-8C05-344EC942CB3B}" type="slidenum">
              <a:rPr lang="ru-RU" altLang="ru-RU" smtClean="0"/>
              <a:pPr eaLnBrk="1" hangingPunct="1"/>
              <a:t>8</a:t>
            </a:fld>
            <a:endParaRPr lang="ru-RU" altLang="ru-RU"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FF7690F-8520-4FC6-9C15-2CCF9FEC4E03}" type="slidenum">
              <a:rPr lang="ru-RU" altLang="ru-RU" smtClean="0"/>
              <a:pPr eaLnBrk="1" hangingPunct="1"/>
              <a:t>9</a:t>
            </a:fld>
            <a:endParaRPr lang="ru-RU" altLang="ru-RU"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34516DF0-B89B-4DA7-93AD-ACA84FA9688E}" type="slidenum">
              <a:rPr lang="ru-RU" smtClean="0"/>
              <a:pPr>
                <a:defRPr/>
              </a:pPr>
              <a:t>10</a:t>
            </a:fld>
            <a:endParaRPr lang="ru-RU"/>
          </a:p>
        </p:txBody>
      </p:sp>
    </p:spTree>
    <p:extLst>
      <p:ext uri="{BB962C8B-B14F-4D97-AF65-F5344CB8AC3E}">
        <p14:creationId xmlns:p14="http://schemas.microsoft.com/office/powerpoint/2010/main" val="235337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40D4F12-3DEA-40A8-B1BD-425B529DB39E}" type="slidenum">
              <a:rPr lang="ru-RU" altLang="ru-RU" smtClean="0"/>
              <a:pPr eaLnBrk="1" hangingPunct="1"/>
              <a:t>11</a:t>
            </a:fld>
            <a:endParaRPr lang="ru-RU" altLang="ru-RU"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34516DF0-B89B-4DA7-93AD-ACA84FA9688E}" type="slidenum">
              <a:rPr lang="ru-RU" smtClean="0"/>
              <a:pPr>
                <a:defRPr/>
              </a:pPr>
              <a:t>12</a:t>
            </a:fld>
            <a:endParaRPr lang="ru-RU"/>
          </a:p>
        </p:txBody>
      </p:sp>
    </p:spTree>
    <p:extLst>
      <p:ext uri="{BB962C8B-B14F-4D97-AF65-F5344CB8AC3E}">
        <p14:creationId xmlns:p14="http://schemas.microsoft.com/office/powerpoint/2010/main" val="3249562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91F2BB4-15EE-48C4-B8D0-243504407896}" type="slidenum">
              <a:rPr lang="ru-RU" altLang="ru-RU" smtClean="0"/>
              <a:pPr eaLnBrk="1" hangingPunct="1"/>
              <a:t>13</a:t>
            </a:fld>
            <a:endParaRPr lang="ru-RU" altLang="ru-RU"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6FC8ED9-A1B7-4CB9-B3AD-4805D6BCA7FD}" type="slidenum">
              <a:rPr lang="ru-RU" altLang="ru-RU" smtClean="0"/>
              <a:pPr eaLnBrk="1" hangingPunct="1"/>
              <a:t>14</a:t>
            </a:fld>
            <a:endParaRPr lang="ru-RU" altLang="ru-RU"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04D9771-54A7-4D0C-A11F-C26C65314B22}" type="slidenum">
              <a:rPr lang="ru-RU" altLang="ru-RU" smtClean="0"/>
              <a:pPr eaLnBrk="1" hangingPunct="1"/>
              <a:t>15</a:t>
            </a:fld>
            <a:endParaRPr lang="ru-RU" altLang="ru-RU"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FC86F85-AB2F-4AD6-ABD4-67875913064F}" type="slidenum">
              <a:rPr lang="ru-RU" altLang="ru-RU" smtClean="0"/>
              <a:pPr eaLnBrk="1" hangingPunct="1"/>
              <a:t>16</a:t>
            </a:fld>
            <a:endParaRPr lang="ru-RU" altLang="ru-RU"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DBFE49E-702A-4D87-861D-7F7DE70AE909}" type="slidenum">
              <a:rPr lang="ru-RU" altLang="ru-RU" smtClean="0"/>
              <a:pPr eaLnBrk="1" hangingPunct="1"/>
              <a:t>17</a:t>
            </a:fld>
            <a:endParaRPr lang="ru-RU" altLang="ru-RU"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F4D52D7-8B03-454E-89B0-3A192AAE99D4}" type="slidenum">
              <a:rPr lang="ru-RU" altLang="ru-RU" smtClean="0"/>
              <a:pPr eaLnBrk="1" hangingPunct="1"/>
              <a:t>18</a:t>
            </a:fld>
            <a:endParaRPr lang="ru-RU" altLang="ru-RU"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D3F8006-2BE6-4CA0-90D2-1523B43CD5EC}" type="slidenum">
              <a:rPr lang="ru-RU" altLang="ru-RU" smtClean="0"/>
              <a:pPr eaLnBrk="1" hangingPunct="1"/>
              <a:t>19</a:t>
            </a:fld>
            <a:endParaRPr lang="ru-RU" altLang="ru-RU"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63542F9-43EA-494B-A006-458F7BA573FD}" type="slidenum">
              <a:rPr lang="ru-RU" altLang="ru-RU" smtClean="0"/>
              <a:pPr eaLnBrk="1" hangingPunct="1"/>
              <a:t>20</a:t>
            </a:fld>
            <a:endParaRPr lang="ru-RU" altLang="ru-RU"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80001C7-0546-4BB2-874A-EB28C2505235}" type="slidenum">
              <a:rPr lang="ru-RU" altLang="ru-RU" smtClean="0"/>
              <a:pPr eaLnBrk="1" hangingPunct="1"/>
              <a:t>21</a:t>
            </a:fld>
            <a:endParaRPr lang="ru-RU" altLang="ru-RU"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34516DF0-B89B-4DA7-93AD-ACA84FA9688E}" type="slidenum">
              <a:rPr lang="ru-RU" smtClean="0"/>
              <a:pPr>
                <a:defRPr/>
              </a:pPr>
              <a:t>22</a:t>
            </a:fld>
            <a:endParaRPr lang="ru-RU"/>
          </a:p>
        </p:txBody>
      </p:sp>
    </p:spTree>
    <p:extLst>
      <p:ext uri="{BB962C8B-B14F-4D97-AF65-F5344CB8AC3E}">
        <p14:creationId xmlns:p14="http://schemas.microsoft.com/office/powerpoint/2010/main" val="2695481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D5E2A1-4826-4554-85A9-B140147FF9FD}" type="slidenum">
              <a:rPr lang="ru-RU" altLang="ru-RU" smtClean="0"/>
              <a:pPr eaLnBrk="1" hangingPunct="1"/>
              <a:t>23</a:t>
            </a:fld>
            <a:endParaRPr lang="ru-RU" altLang="ru-RU"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D26A7FB-4925-4029-AE7F-782604DDCC8F}" type="slidenum">
              <a:rPr lang="ru-RU" altLang="ru-RU" smtClean="0"/>
              <a:pPr eaLnBrk="1" hangingPunct="1"/>
              <a:t>24</a:t>
            </a:fld>
            <a:endParaRPr lang="ru-RU" altLang="ru-RU"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34516DF0-B89B-4DA7-93AD-ACA84FA9688E}" type="slidenum">
              <a:rPr lang="ru-RU" smtClean="0"/>
              <a:pPr>
                <a:defRPr/>
              </a:pPr>
              <a:t>25</a:t>
            </a:fld>
            <a:endParaRPr lang="ru-RU"/>
          </a:p>
        </p:txBody>
      </p:sp>
    </p:spTree>
    <p:extLst>
      <p:ext uri="{BB962C8B-B14F-4D97-AF65-F5344CB8AC3E}">
        <p14:creationId xmlns:p14="http://schemas.microsoft.com/office/powerpoint/2010/main" val="30147753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B4FFE00-80C6-4B36-B2F0-FF0453024D33}" type="slidenum">
              <a:rPr lang="ru-RU" altLang="ru-RU" smtClean="0"/>
              <a:pPr eaLnBrk="1" hangingPunct="1"/>
              <a:t>26</a:t>
            </a:fld>
            <a:endParaRPr lang="ru-RU" altLang="ru-RU"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614545E-2BF3-4525-8EE6-667B83210CA3}" type="slidenum">
              <a:rPr lang="ru-RU" altLang="ru-RU" smtClean="0"/>
              <a:pPr eaLnBrk="1" hangingPunct="1"/>
              <a:t>27</a:t>
            </a:fld>
            <a:endParaRPr lang="ru-RU" altLang="ru-RU"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2123014-2254-489D-8FEE-0C8C1D726D60}" type="slidenum">
              <a:rPr lang="ru-RU" altLang="ru-RU" smtClean="0"/>
              <a:pPr eaLnBrk="1" hangingPunct="1"/>
              <a:t>28</a:t>
            </a:fld>
            <a:endParaRPr lang="ru-RU" altLang="ru-RU"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B67F353-AB36-4FCF-A75B-A7E5F95D9458}" type="slidenum">
              <a:rPr lang="ru-RU" altLang="ru-RU" smtClean="0"/>
              <a:pPr eaLnBrk="1" hangingPunct="1"/>
              <a:t>29</a:t>
            </a:fld>
            <a:endParaRPr lang="ru-RU" altLang="ru-RU"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1642BAD-DD47-4A33-8D02-FA6EAA230294}" type="slidenum">
              <a:rPr lang="ru-RU" altLang="ru-RU" smtClean="0"/>
              <a:pPr eaLnBrk="1" hangingPunct="1"/>
              <a:t>30</a:t>
            </a:fld>
            <a:endParaRPr lang="ru-RU" altLang="ru-RU"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946A7FC-6DE9-4EE1-B439-5A9F80FED490}" type="slidenum">
              <a:rPr lang="ru-RU" altLang="ru-RU" smtClean="0"/>
              <a:pPr eaLnBrk="1" hangingPunct="1"/>
              <a:t>31</a:t>
            </a:fld>
            <a:endParaRPr lang="ru-RU" altLang="ru-RU"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94FEA23-A6AD-498B-94D6-6C374C9FCB20}" type="slidenum">
              <a:rPr lang="ru-RU" altLang="ru-RU" smtClean="0"/>
              <a:pPr eaLnBrk="1" hangingPunct="1"/>
              <a:t>32</a:t>
            </a:fld>
            <a:endParaRPr lang="ru-RU" altLang="ru-RU"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AD3D3A3-6998-4B5A-872E-958BD2A51364}" type="slidenum">
              <a:rPr lang="ru-RU" altLang="ru-RU" smtClean="0"/>
              <a:pPr eaLnBrk="1" hangingPunct="1"/>
              <a:t>33</a:t>
            </a:fld>
            <a:endParaRPr lang="ru-RU" altLang="ru-RU"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70CFB4E-88C8-4BC4-8F2F-E67CDE91A1E1}" type="slidenum">
              <a:rPr lang="ru-RU" altLang="ru-RU" smtClean="0"/>
              <a:pPr eaLnBrk="1" hangingPunct="1"/>
              <a:t>34</a:t>
            </a:fld>
            <a:endParaRPr lang="ru-RU" altLang="ru-RU"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0BF11B2-5C9A-4F83-837F-BE5C54A28295}" type="slidenum">
              <a:rPr lang="ru-RU" altLang="ru-RU" smtClean="0"/>
              <a:pPr eaLnBrk="1" hangingPunct="1"/>
              <a:t>35</a:t>
            </a:fld>
            <a:endParaRPr lang="ru-RU" altLang="ru-RU"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075DCEF-1A3A-4844-A189-88E73883C615}" type="slidenum">
              <a:rPr lang="ru-RU" altLang="ru-RU" smtClean="0"/>
              <a:pPr eaLnBrk="1" hangingPunct="1"/>
              <a:t>36</a:t>
            </a:fld>
            <a:endParaRPr lang="ru-RU" altLang="ru-RU"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84594BF-A019-4598-9A6B-DBBF139A0A5E}" type="slidenum">
              <a:rPr lang="ru-RU" altLang="ru-RU" smtClean="0"/>
              <a:pPr eaLnBrk="1" hangingPunct="1"/>
              <a:t>37</a:t>
            </a:fld>
            <a:endParaRPr lang="ru-RU" altLang="ru-RU"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34516DF0-B89B-4DA7-93AD-ACA84FA9688E}" type="slidenum">
              <a:rPr lang="ru-RU" smtClean="0"/>
              <a:pPr>
                <a:defRPr/>
              </a:pPr>
              <a:t>38</a:t>
            </a:fld>
            <a:endParaRPr lang="ru-RU"/>
          </a:p>
        </p:txBody>
      </p:sp>
    </p:spTree>
    <p:extLst>
      <p:ext uri="{BB962C8B-B14F-4D97-AF65-F5344CB8AC3E}">
        <p14:creationId xmlns:p14="http://schemas.microsoft.com/office/powerpoint/2010/main" val="20355203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69976BB-8A3E-44FE-BCFE-B2B824B03BD0}" type="slidenum">
              <a:rPr lang="ru-RU" altLang="ru-RU" smtClean="0"/>
              <a:pPr eaLnBrk="1" hangingPunct="1"/>
              <a:t>39</a:t>
            </a:fld>
            <a:endParaRPr lang="ru-RU" altLang="ru-RU"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171F7B6-EC59-43EB-B49F-8D4C5A260051}" type="slidenum">
              <a:rPr lang="ru-RU" altLang="ru-RU" smtClean="0"/>
              <a:pPr eaLnBrk="1" hangingPunct="1"/>
              <a:t>40</a:t>
            </a:fld>
            <a:endParaRPr lang="ru-RU" altLang="ru-RU"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A8F5278-487B-468C-8B75-422871ED1669}" type="slidenum">
              <a:rPr lang="ru-RU" altLang="ru-RU" smtClean="0"/>
              <a:pPr eaLnBrk="1" hangingPunct="1"/>
              <a:t>41</a:t>
            </a:fld>
            <a:endParaRPr lang="ru-RU" altLang="ru-RU"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BF7631C-A042-4499-81AC-7FF1AFA5B93F}" type="slidenum">
              <a:rPr lang="ru-RU" altLang="ru-RU" smtClean="0"/>
              <a:pPr eaLnBrk="1" hangingPunct="1"/>
              <a:t>42</a:t>
            </a:fld>
            <a:endParaRPr lang="ru-RU" altLang="ru-RU"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59EE51D-D2BC-4708-8305-4C407D711F13}" type="slidenum">
              <a:rPr lang="ru-RU" altLang="ru-RU" smtClean="0"/>
              <a:pPr eaLnBrk="1" hangingPunct="1"/>
              <a:t>43</a:t>
            </a:fld>
            <a:endParaRPr lang="ru-RU" altLang="ru-RU"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7504C21-69A6-4EFB-B4E3-772B2D7E5275}" type="slidenum">
              <a:rPr lang="ru-RU" altLang="ru-RU" smtClean="0"/>
              <a:pPr eaLnBrk="1" hangingPunct="1"/>
              <a:t>44</a:t>
            </a:fld>
            <a:endParaRPr lang="ru-RU" altLang="ru-RU"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37EA62E-5139-4AF6-A1BA-978F86E20D8F}" type="slidenum">
              <a:rPr lang="ru-RU" altLang="ru-RU" smtClean="0"/>
              <a:pPr eaLnBrk="1" hangingPunct="1"/>
              <a:t>45</a:t>
            </a:fld>
            <a:endParaRPr lang="ru-RU" altLang="ru-RU"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77F9C84-5707-4612-B728-50D9D45EC6BC}" type="slidenum">
              <a:rPr lang="ru-RU" altLang="ru-RU" smtClean="0"/>
              <a:pPr eaLnBrk="1" hangingPunct="1"/>
              <a:t>46</a:t>
            </a:fld>
            <a:endParaRPr lang="ru-RU" altLang="ru-RU"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9106280-34BC-4DDA-8B61-31F10712478C}" type="slidenum">
              <a:rPr lang="ru-RU" altLang="ru-RU" smtClean="0"/>
              <a:pPr eaLnBrk="1" hangingPunct="1"/>
              <a:t>47</a:t>
            </a:fld>
            <a:endParaRPr lang="ru-RU" altLang="ru-RU"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126FBA0-4E29-48B6-A3AD-9E179EC41305}" type="slidenum">
              <a:rPr lang="ru-RU" altLang="ru-RU" smtClean="0"/>
              <a:pPr eaLnBrk="1" hangingPunct="1"/>
              <a:t>48</a:t>
            </a:fld>
            <a:endParaRPr lang="ru-RU" altLang="ru-RU"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5C0CFFD-F4BC-4925-9460-BF52D4BA98D4}" type="slidenum">
              <a:rPr lang="ru-RU" altLang="ru-RU" smtClean="0"/>
              <a:pPr eaLnBrk="1" hangingPunct="1"/>
              <a:t>49</a:t>
            </a:fld>
            <a:endParaRPr lang="ru-RU" altLang="ru-RU"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34516DF0-B89B-4DA7-93AD-ACA84FA9688E}" type="slidenum">
              <a:rPr lang="ru-RU" smtClean="0"/>
              <a:pPr>
                <a:defRPr/>
              </a:pPr>
              <a:t>50</a:t>
            </a:fld>
            <a:endParaRPr lang="ru-RU"/>
          </a:p>
        </p:txBody>
      </p:sp>
    </p:spTree>
    <p:extLst>
      <p:ext uri="{BB962C8B-B14F-4D97-AF65-F5344CB8AC3E}">
        <p14:creationId xmlns:p14="http://schemas.microsoft.com/office/powerpoint/2010/main" val="22202054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660B605-87F6-4A6E-A15D-1AE2A4B0B7D2}" type="slidenum">
              <a:rPr lang="ru-RU" altLang="ru-RU" smtClean="0"/>
              <a:pPr eaLnBrk="1" hangingPunct="1"/>
              <a:t>51</a:t>
            </a:fld>
            <a:endParaRPr lang="ru-RU" altLang="ru-RU"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6098F86-0221-4516-859B-F13C4FDC39B9}" type="slidenum">
              <a:rPr lang="ru-RU" altLang="ru-RU" smtClean="0"/>
              <a:pPr eaLnBrk="1" hangingPunct="1"/>
              <a:t>52</a:t>
            </a:fld>
            <a:endParaRPr lang="ru-RU" altLang="ru-RU"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ru-RU" altLang="ru-RU"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Date Placeholder 29"/>
          <p:cNvSpPr>
            <a:spLocks noGrp="1"/>
          </p:cNvSpPr>
          <p:nvPr>
            <p:ph type="dt" sz="half" idx="10"/>
          </p:nvPr>
        </p:nvSpPr>
        <p:spPr/>
        <p:txBody>
          <a:bodyPr/>
          <a:lstStyle>
            <a:lvl1pPr>
              <a:defRPr/>
            </a:lvl1pPr>
          </a:lstStyle>
          <a:p>
            <a:pPr>
              <a:defRPr/>
            </a:pPr>
            <a:endParaRPr lang="ru-RU"/>
          </a:p>
        </p:txBody>
      </p:sp>
      <p:sp>
        <p:nvSpPr>
          <p:cNvPr id="5" name="Footer Placeholder 18"/>
          <p:cNvSpPr>
            <a:spLocks noGrp="1"/>
          </p:cNvSpPr>
          <p:nvPr>
            <p:ph type="ftr" sz="quarter" idx="11"/>
          </p:nvPr>
        </p:nvSpPr>
        <p:spPr/>
        <p:txBody>
          <a:bodyPr/>
          <a:lstStyle>
            <a:lvl1pPr>
              <a:defRPr/>
            </a:lvl1pPr>
          </a:lstStyle>
          <a:p>
            <a:pPr>
              <a:defRPr/>
            </a:pPr>
            <a:endParaRPr lang="ru-RU"/>
          </a:p>
        </p:txBody>
      </p:sp>
      <p:sp>
        <p:nvSpPr>
          <p:cNvPr id="6" name="Slide Number Placeholder 26"/>
          <p:cNvSpPr>
            <a:spLocks noGrp="1"/>
          </p:cNvSpPr>
          <p:nvPr>
            <p:ph type="sldNum" sz="quarter" idx="12"/>
          </p:nvPr>
        </p:nvSpPr>
        <p:spPr/>
        <p:txBody>
          <a:bodyPr/>
          <a:lstStyle>
            <a:lvl1pPr>
              <a:defRPr/>
            </a:lvl1pPr>
          </a:lstStyle>
          <a:p>
            <a:pPr>
              <a:defRPr/>
            </a:pPr>
            <a:fld id="{A3E3FF47-F283-4408-990B-8B2965C8BC7B}" type="slidenum">
              <a:rPr lang="ru-RU"/>
              <a:pPr>
                <a:defRPr/>
              </a:pPr>
              <a:t>‹#›</a:t>
            </a:fld>
            <a:endParaRPr lang="ru-RU"/>
          </a:p>
        </p:txBody>
      </p:sp>
    </p:spTree>
    <p:extLst>
      <p:ext uri="{BB962C8B-B14F-4D97-AF65-F5344CB8AC3E}">
        <p14:creationId xmlns:p14="http://schemas.microsoft.com/office/powerpoint/2010/main" val="222905821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9"/>
          <p:cNvSpPr>
            <a:spLocks noGrp="1"/>
          </p:cNvSpPr>
          <p:nvPr>
            <p:ph type="dt" sz="half" idx="10"/>
          </p:nvPr>
        </p:nvSpPr>
        <p:spPr/>
        <p:txBody>
          <a:bodyPr/>
          <a:lstStyle>
            <a:lvl1pPr>
              <a:defRPr/>
            </a:lvl1pPr>
          </a:lstStyle>
          <a:p>
            <a:pPr>
              <a:defRPr/>
            </a:pPr>
            <a:endParaRPr lang="ru-RU"/>
          </a:p>
        </p:txBody>
      </p:sp>
      <p:sp>
        <p:nvSpPr>
          <p:cNvPr id="5" name="Footer Placeholder 21"/>
          <p:cNvSpPr>
            <a:spLocks noGrp="1"/>
          </p:cNvSpPr>
          <p:nvPr>
            <p:ph type="ftr" sz="quarter" idx="11"/>
          </p:nvPr>
        </p:nvSpPr>
        <p:spPr/>
        <p:txBody>
          <a:bodyPr/>
          <a:lstStyle>
            <a:lvl1pPr>
              <a:defRPr/>
            </a:lvl1pPr>
          </a:lstStyle>
          <a:p>
            <a:pPr>
              <a:defRPr/>
            </a:pPr>
            <a:endParaRPr lang="ru-RU"/>
          </a:p>
        </p:txBody>
      </p:sp>
      <p:sp>
        <p:nvSpPr>
          <p:cNvPr id="6" name="Slide Number Placeholder 17"/>
          <p:cNvSpPr>
            <a:spLocks noGrp="1"/>
          </p:cNvSpPr>
          <p:nvPr>
            <p:ph type="sldNum" sz="quarter" idx="12"/>
          </p:nvPr>
        </p:nvSpPr>
        <p:spPr/>
        <p:txBody>
          <a:bodyPr/>
          <a:lstStyle>
            <a:lvl1pPr>
              <a:defRPr/>
            </a:lvl1pPr>
          </a:lstStyle>
          <a:p>
            <a:pPr>
              <a:defRPr/>
            </a:pPr>
            <a:fld id="{5A41ABB9-AD39-48D3-9D61-FA10012B4A88}" type="slidenum">
              <a:rPr lang="ru-RU"/>
              <a:pPr>
                <a:defRPr/>
              </a:pPr>
              <a:t>‹#›</a:t>
            </a:fld>
            <a:endParaRPr lang="ru-RU"/>
          </a:p>
        </p:txBody>
      </p:sp>
    </p:spTree>
    <p:extLst>
      <p:ext uri="{BB962C8B-B14F-4D97-AF65-F5344CB8AC3E}">
        <p14:creationId xmlns:p14="http://schemas.microsoft.com/office/powerpoint/2010/main" val="23185308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C89AB72E-8216-400B-9FD0-0060FAD9958D}" type="slidenum">
              <a:rPr lang="ru-RU"/>
              <a:pPr>
                <a:defRPr/>
              </a:pPr>
              <a:t>‹#›</a:t>
            </a:fld>
            <a:endParaRPr lang="ru-RU"/>
          </a:p>
        </p:txBody>
      </p:sp>
    </p:spTree>
    <p:extLst>
      <p:ext uri="{BB962C8B-B14F-4D97-AF65-F5344CB8AC3E}">
        <p14:creationId xmlns:p14="http://schemas.microsoft.com/office/powerpoint/2010/main" val="146009696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9"/>
          <p:cNvSpPr>
            <a:spLocks noGrp="1"/>
          </p:cNvSpPr>
          <p:nvPr>
            <p:ph type="dt" sz="half" idx="10"/>
          </p:nvPr>
        </p:nvSpPr>
        <p:spPr/>
        <p:txBody>
          <a:bodyPr/>
          <a:lstStyle>
            <a:lvl1pPr>
              <a:defRPr/>
            </a:lvl1pPr>
          </a:lstStyle>
          <a:p>
            <a:pPr>
              <a:defRPr/>
            </a:pPr>
            <a:endParaRPr lang="ru-RU"/>
          </a:p>
        </p:txBody>
      </p:sp>
      <p:sp>
        <p:nvSpPr>
          <p:cNvPr id="6" name="Footer Placeholder 21"/>
          <p:cNvSpPr>
            <a:spLocks noGrp="1"/>
          </p:cNvSpPr>
          <p:nvPr>
            <p:ph type="ftr" sz="quarter" idx="11"/>
          </p:nvPr>
        </p:nvSpPr>
        <p:spPr/>
        <p:txBody>
          <a:bodyPr/>
          <a:lstStyle>
            <a:lvl1pPr>
              <a:defRPr/>
            </a:lvl1pPr>
          </a:lstStyle>
          <a:p>
            <a:pPr>
              <a:defRPr/>
            </a:pPr>
            <a:endParaRPr lang="ru-RU"/>
          </a:p>
        </p:txBody>
      </p:sp>
      <p:sp>
        <p:nvSpPr>
          <p:cNvPr id="7" name="Slide Number Placeholder 17"/>
          <p:cNvSpPr>
            <a:spLocks noGrp="1"/>
          </p:cNvSpPr>
          <p:nvPr>
            <p:ph type="sldNum" sz="quarter" idx="12"/>
          </p:nvPr>
        </p:nvSpPr>
        <p:spPr/>
        <p:txBody>
          <a:bodyPr/>
          <a:lstStyle>
            <a:lvl1pPr>
              <a:defRPr/>
            </a:lvl1pPr>
          </a:lstStyle>
          <a:p>
            <a:pPr>
              <a:defRPr/>
            </a:pPr>
            <a:fld id="{AA624C28-5190-4E31-AE4F-D8CBE3EFAE50}" type="slidenum">
              <a:rPr lang="ru-RU"/>
              <a:pPr>
                <a:defRPr/>
              </a:pPr>
              <a:t>‹#›</a:t>
            </a:fld>
            <a:endParaRPr lang="ru-RU"/>
          </a:p>
        </p:txBody>
      </p:sp>
    </p:spTree>
    <p:extLst>
      <p:ext uri="{BB962C8B-B14F-4D97-AF65-F5344CB8AC3E}">
        <p14:creationId xmlns:p14="http://schemas.microsoft.com/office/powerpoint/2010/main" val="3663598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9"/>
          <p:cNvSpPr>
            <a:spLocks noGrp="1"/>
          </p:cNvSpPr>
          <p:nvPr>
            <p:ph type="dt" sz="half" idx="10"/>
          </p:nvPr>
        </p:nvSpPr>
        <p:spPr/>
        <p:txBody>
          <a:bodyPr/>
          <a:lstStyle>
            <a:lvl1pPr>
              <a:defRPr/>
            </a:lvl1pPr>
          </a:lstStyle>
          <a:p>
            <a:pPr>
              <a:defRPr/>
            </a:pPr>
            <a:endParaRPr lang="ru-RU"/>
          </a:p>
        </p:txBody>
      </p:sp>
      <p:sp>
        <p:nvSpPr>
          <p:cNvPr id="8" name="Footer Placeholder 21"/>
          <p:cNvSpPr>
            <a:spLocks noGrp="1"/>
          </p:cNvSpPr>
          <p:nvPr>
            <p:ph type="ftr" sz="quarter" idx="11"/>
          </p:nvPr>
        </p:nvSpPr>
        <p:spPr/>
        <p:txBody>
          <a:bodyPr/>
          <a:lstStyle>
            <a:lvl1pPr>
              <a:defRPr/>
            </a:lvl1pPr>
          </a:lstStyle>
          <a:p>
            <a:pPr>
              <a:defRPr/>
            </a:pPr>
            <a:endParaRPr lang="ru-RU"/>
          </a:p>
        </p:txBody>
      </p:sp>
      <p:sp>
        <p:nvSpPr>
          <p:cNvPr id="9" name="Slide Number Placeholder 17"/>
          <p:cNvSpPr>
            <a:spLocks noGrp="1"/>
          </p:cNvSpPr>
          <p:nvPr>
            <p:ph type="sldNum" sz="quarter" idx="12"/>
          </p:nvPr>
        </p:nvSpPr>
        <p:spPr/>
        <p:txBody>
          <a:bodyPr/>
          <a:lstStyle>
            <a:lvl1pPr>
              <a:defRPr/>
            </a:lvl1pPr>
          </a:lstStyle>
          <a:p>
            <a:pPr>
              <a:defRPr/>
            </a:pPr>
            <a:fld id="{77A5E4AC-8AF7-42F1-A9DF-3F841CE5F185}" type="slidenum">
              <a:rPr lang="ru-RU"/>
              <a:pPr>
                <a:defRPr/>
              </a:pPr>
              <a:t>‹#›</a:t>
            </a:fld>
            <a:endParaRPr lang="ru-RU"/>
          </a:p>
        </p:txBody>
      </p:sp>
    </p:spTree>
    <p:extLst>
      <p:ext uri="{BB962C8B-B14F-4D97-AF65-F5344CB8AC3E}">
        <p14:creationId xmlns:p14="http://schemas.microsoft.com/office/powerpoint/2010/main" val="5757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Date Placeholder 9"/>
          <p:cNvSpPr>
            <a:spLocks noGrp="1"/>
          </p:cNvSpPr>
          <p:nvPr>
            <p:ph type="dt" sz="half" idx="10"/>
          </p:nvPr>
        </p:nvSpPr>
        <p:spPr/>
        <p:txBody>
          <a:bodyPr/>
          <a:lstStyle>
            <a:lvl1pPr>
              <a:defRPr/>
            </a:lvl1pPr>
          </a:lstStyle>
          <a:p>
            <a:pPr>
              <a:defRPr/>
            </a:pPr>
            <a:endParaRPr lang="ru-RU"/>
          </a:p>
        </p:txBody>
      </p:sp>
      <p:sp>
        <p:nvSpPr>
          <p:cNvPr id="4" name="Footer Placeholder 21"/>
          <p:cNvSpPr>
            <a:spLocks noGrp="1"/>
          </p:cNvSpPr>
          <p:nvPr>
            <p:ph type="ftr" sz="quarter" idx="11"/>
          </p:nvPr>
        </p:nvSpPr>
        <p:spPr/>
        <p:txBody>
          <a:bodyPr/>
          <a:lstStyle>
            <a:lvl1pPr>
              <a:defRPr/>
            </a:lvl1pPr>
          </a:lstStyle>
          <a:p>
            <a:pPr>
              <a:defRPr/>
            </a:pPr>
            <a:endParaRPr lang="ru-RU"/>
          </a:p>
        </p:txBody>
      </p:sp>
      <p:sp>
        <p:nvSpPr>
          <p:cNvPr id="5" name="Slide Number Placeholder 17"/>
          <p:cNvSpPr>
            <a:spLocks noGrp="1"/>
          </p:cNvSpPr>
          <p:nvPr>
            <p:ph type="sldNum" sz="quarter" idx="12"/>
          </p:nvPr>
        </p:nvSpPr>
        <p:spPr/>
        <p:txBody>
          <a:bodyPr/>
          <a:lstStyle>
            <a:lvl1pPr>
              <a:defRPr/>
            </a:lvl1pPr>
          </a:lstStyle>
          <a:p>
            <a:pPr>
              <a:defRPr/>
            </a:pPr>
            <a:fld id="{FA4AA17B-EA2F-486C-A817-B05206B4C5F0}" type="slidenum">
              <a:rPr lang="ru-RU"/>
              <a:pPr>
                <a:defRPr/>
              </a:pPr>
              <a:t>‹#›</a:t>
            </a:fld>
            <a:endParaRPr lang="ru-RU"/>
          </a:p>
        </p:txBody>
      </p:sp>
    </p:spTree>
    <p:extLst>
      <p:ext uri="{BB962C8B-B14F-4D97-AF65-F5344CB8AC3E}">
        <p14:creationId xmlns:p14="http://schemas.microsoft.com/office/powerpoint/2010/main" val="4140246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ru-RU"/>
          </a:p>
        </p:txBody>
      </p:sp>
      <p:sp>
        <p:nvSpPr>
          <p:cNvPr id="3" name="Footer Placeholder 21"/>
          <p:cNvSpPr>
            <a:spLocks noGrp="1"/>
          </p:cNvSpPr>
          <p:nvPr>
            <p:ph type="ftr" sz="quarter" idx="11"/>
          </p:nvPr>
        </p:nvSpPr>
        <p:spPr/>
        <p:txBody>
          <a:bodyPr/>
          <a:lstStyle>
            <a:lvl1pPr>
              <a:defRPr/>
            </a:lvl1pPr>
          </a:lstStyle>
          <a:p>
            <a:pPr>
              <a:defRPr/>
            </a:pPr>
            <a:endParaRPr lang="ru-RU"/>
          </a:p>
        </p:txBody>
      </p:sp>
      <p:sp>
        <p:nvSpPr>
          <p:cNvPr id="4" name="Slide Number Placeholder 17"/>
          <p:cNvSpPr>
            <a:spLocks noGrp="1"/>
          </p:cNvSpPr>
          <p:nvPr>
            <p:ph type="sldNum" sz="quarter" idx="12"/>
          </p:nvPr>
        </p:nvSpPr>
        <p:spPr/>
        <p:txBody>
          <a:bodyPr/>
          <a:lstStyle>
            <a:lvl1pPr>
              <a:defRPr/>
            </a:lvl1pPr>
          </a:lstStyle>
          <a:p>
            <a:pPr>
              <a:defRPr/>
            </a:pPr>
            <a:fld id="{7523C293-188F-4C51-A055-46930EF30E51}" type="slidenum">
              <a:rPr lang="ru-RU"/>
              <a:pPr>
                <a:defRPr/>
              </a:pPr>
              <a:t>‹#›</a:t>
            </a:fld>
            <a:endParaRPr lang="ru-RU"/>
          </a:p>
        </p:txBody>
      </p:sp>
    </p:spTree>
    <p:extLst>
      <p:ext uri="{BB962C8B-B14F-4D97-AF65-F5344CB8AC3E}">
        <p14:creationId xmlns:p14="http://schemas.microsoft.com/office/powerpoint/2010/main" val="185972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9"/>
          <p:cNvSpPr>
            <a:spLocks noGrp="1"/>
          </p:cNvSpPr>
          <p:nvPr>
            <p:ph type="dt" sz="half" idx="10"/>
          </p:nvPr>
        </p:nvSpPr>
        <p:spPr/>
        <p:txBody>
          <a:bodyPr/>
          <a:lstStyle>
            <a:lvl1pPr>
              <a:defRPr/>
            </a:lvl1pPr>
          </a:lstStyle>
          <a:p>
            <a:pPr>
              <a:defRPr/>
            </a:pPr>
            <a:endParaRPr lang="ru-RU"/>
          </a:p>
        </p:txBody>
      </p:sp>
      <p:sp>
        <p:nvSpPr>
          <p:cNvPr id="6" name="Footer Placeholder 21"/>
          <p:cNvSpPr>
            <a:spLocks noGrp="1"/>
          </p:cNvSpPr>
          <p:nvPr>
            <p:ph type="ftr" sz="quarter" idx="11"/>
          </p:nvPr>
        </p:nvSpPr>
        <p:spPr/>
        <p:txBody>
          <a:bodyPr/>
          <a:lstStyle>
            <a:lvl1pPr>
              <a:defRPr/>
            </a:lvl1pPr>
          </a:lstStyle>
          <a:p>
            <a:pPr>
              <a:defRPr/>
            </a:pPr>
            <a:endParaRPr lang="ru-RU"/>
          </a:p>
        </p:txBody>
      </p:sp>
      <p:sp>
        <p:nvSpPr>
          <p:cNvPr id="7" name="Slide Number Placeholder 17"/>
          <p:cNvSpPr>
            <a:spLocks noGrp="1"/>
          </p:cNvSpPr>
          <p:nvPr>
            <p:ph type="sldNum" sz="quarter" idx="12"/>
          </p:nvPr>
        </p:nvSpPr>
        <p:spPr/>
        <p:txBody>
          <a:bodyPr/>
          <a:lstStyle>
            <a:lvl1pPr>
              <a:defRPr/>
            </a:lvl1pPr>
          </a:lstStyle>
          <a:p>
            <a:pPr>
              <a:defRPr/>
            </a:pPr>
            <a:fld id="{946817EE-F3C4-4B64-98A6-521DFC777C5D}" type="slidenum">
              <a:rPr lang="ru-RU"/>
              <a:pPr>
                <a:defRPr/>
              </a:pPr>
              <a:t>‹#›</a:t>
            </a:fld>
            <a:endParaRPr lang="ru-RU"/>
          </a:p>
        </p:txBody>
      </p:sp>
    </p:spTree>
    <p:extLst>
      <p:ext uri="{BB962C8B-B14F-4D97-AF65-F5344CB8AC3E}">
        <p14:creationId xmlns:p14="http://schemas.microsoft.com/office/powerpoint/2010/main" val="1556709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ru-RU"/>
          </a:p>
        </p:txBody>
      </p:sp>
      <p:sp>
        <p:nvSpPr>
          <p:cNvPr id="10" name="Footer Placeholder 5"/>
          <p:cNvSpPr>
            <a:spLocks noGrp="1"/>
          </p:cNvSpPr>
          <p:nvPr>
            <p:ph type="ftr" sz="quarter" idx="11"/>
          </p:nvPr>
        </p:nvSpPr>
        <p:spPr/>
        <p:txBody>
          <a:bodyPr/>
          <a:lstStyle>
            <a:lvl1pPr>
              <a:defRPr/>
            </a:lvl1pPr>
          </a:lstStyle>
          <a:p>
            <a:pPr>
              <a:defRPr/>
            </a:pPr>
            <a:endParaRPr lang="ru-RU"/>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CE385B90-7F98-4C68-8B22-7408E1140E25}" type="slidenum">
              <a:rPr lang="ru-RU"/>
              <a:pPr>
                <a:defRPr/>
              </a:pPr>
              <a:t>‹#›</a:t>
            </a:fld>
            <a:endParaRPr lang="ru-RU"/>
          </a:p>
        </p:txBody>
      </p:sp>
    </p:spTree>
    <p:extLst>
      <p:ext uri="{BB962C8B-B14F-4D97-AF65-F5344CB8AC3E}">
        <p14:creationId xmlns:p14="http://schemas.microsoft.com/office/powerpoint/2010/main" val="3497914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9"/>
          <p:cNvSpPr>
            <a:spLocks noGrp="1"/>
          </p:cNvSpPr>
          <p:nvPr>
            <p:ph type="dt" sz="half" idx="10"/>
          </p:nvPr>
        </p:nvSpPr>
        <p:spPr/>
        <p:txBody>
          <a:bodyPr/>
          <a:lstStyle>
            <a:lvl1pPr>
              <a:defRPr/>
            </a:lvl1pPr>
          </a:lstStyle>
          <a:p>
            <a:pPr>
              <a:defRPr/>
            </a:pPr>
            <a:endParaRPr lang="ru-RU"/>
          </a:p>
        </p:txBody>
      </p:sp>
      <p:sp>
        <p:nvSpPr>
          <p:cNvPr id="5" name="Footer Placeholder 21"/>
          <p:cNvSpPr>
            <a:spLocks noGrp="1"/>
          </p:cNvSpPr>
          <p:nvPr>
            <p:ph type="ftr" sz="quarter" idx="11"/>
          </p:nvPr>
        </p:nvSpPr>
        <p:spPr/>
        <p:txBody>
          <a:bodyPr/>
          <a:lstStyle>
            <a:lvl1pPr>
              <a:defRPr/>
            </a:lvl1pPr>
          </a:lstStyle>
          <a:p>
            <a:pPr>
              <a:defRPr/>
            </a:pPr>
            <a:endParaRPr lang="ru-RU"/>
          </a:p>
        </p:txBody>
      </p:sp>
      <p:sp>
        <p:nvSpPr>
          <p:cNvPr id="6" name="Slide Number Placeholder 17"/>
          <p:cNvSpPr>
            <a:spLocks noGrp="1"/>
          </p:cNvSpPr>
          <p:nvPr>
            <p:ph type="sldNum" sz="quarter" idx="12"/>
          </p:nvPr>
        </p:nvSpPr>
        <p:spPr/>
        <p:txBody>
          <a:bodyPr/>
          <a:lstStyle>
            <a:lvl1pPr>
              <a:defRPr/>
            </a:lvl1pPr>
          </a:lstStyle>
          <a:p>
            <a:pPr>
              <a:defRPr/>
            </a:pPr>
            <a:fld id="{FD858CB4-697D-4208-A59C-DF0DF06546A4}" type="slidenum">
              <a:rPr lang="ru-RU"/>
              <a:pPr>
                <a:defRPr/>
              </a:pPr>
              <a:t>‹#›</a:t>
            </a:fld>
            <a:endParaRPr lang="ru-RU"/>
          </a:p>
        </p:txBody>
      </p:sp>
    </p:spTree>
    <p:extLst>
      <p:ext uri="{BB962C8B-B14F-4D97-AF65-F5344CB8AC3E}">
        <p14:creationId xmlns:p14="http://schemas.microsoft.com/office/powerpoint/2010/main" val="3062952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9"/>
          <p:cNvSpPr>
            <a:spLocks noGrp="1"/>
          </p:cNvSpPr>
          <p:nvPr>
            <p:ph type="dt" sz="half" idx="10"/>
          </p:nvPr>
        </p:nvSpPr>
        <p:spPr/>
        <p:txBody>
          <a:bodyPr/>
          <a:lstStyle>
            <a:lvl1pPr>
              <a:defRPr/>
            </a:lvl1pPr>
          </a:lstStyle>
          <a:p>
            <a:pPr>
              <a:defRPr/>
            </a:pPr>
            <a:endParaRPr lang="ru-RU"/>
          </a:p>
        </p:txBody>
      </p:sp>
      <p:sp>
        <p:nvSpPr>
          <p:cNvPr id="5" name="Footer Placeholder 21"/>
          <p:cNvSpPr>
            <a:spLocks noGrp="1"/>
          </p:cNvSpPr>
          <p:nvPr>
            <p:ph type="ftr" sz="quarter" idx="11"/>
          </p:nvPr>
        </p:nvSpPr>
        <p:spPr/>
        <p:txBody>
          <a:bodyPr/>
          <a:lstStyle>
            <a:lvl1pPr>
              <a:defRPr/>
            </a:lvl1pPr>
          </a:lstStyle>
          <a:p>
            <a:pPr>
              <a:defRPr/>
            </a:pPr>
            <a:endParaRPr lang="ru-RU"/>
          </a:p>
        </p:txBody>
      </p:sp>
      <p:sp>
        <p:nvSpPr>
          <p:cNvPr id="6" name="Slide Number Placeholder 17"/>
          <p:cNvSpPr>
            <a:spLocks noGrp="1"/>
          </p:cNvSpPr>
          <p:nvPr>
            <p:ph type="sldNum" sz="quarter" idx="12"/>
          </p:nvPr>
        </p:nvSpPr>
        <p:spPr/>
        <p:txBody>
          <a:bodyPr/>
          <a:lstStyle>
            <a:lvl1pPr>
              <a:defRPr/>
            </a:lvl1pPr>
          </a:lstStyle>
          <a:p>
            <a:pPr>
              <a:defRPr/>
            </a:pPr>
            <a:fld id="{B847E939-A6E9-454B-A391-43EBE100AD83}" type="slidenum">
              <a:rPr lang="ru-RU"/>
              <a:pPr>
                <a:defRPr/>
              </a:pPr>
              <a:t>‹#›</a:t>
            </a:fld>
            <a:endParaRPr lang="ru-RU"/>
          </a:p>
        </p:txBody>
      </p:sp>
    </p:spTree>
    <p:extLst>
      <p:ext uri="{BB962C8B-B14F-4D97-AF65-F5344CB8AC3E}">
        <p14:creationId xmlns:p14="http://schemas.microsoft.com/office/powerpoint/2010/main" val="1776573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06A37851-6F4D-4C12-9AEF-89FCDE3C7522}" type="slidenum">
              <a:rPr lang="ru-RU"/>
              <a:pPr>
                <a:defRPr/>
              </a:pPr>
              <a:t>‹#›</a:t>
            </a:fld>
            <a:endParaRPr lang="ru-RU"/>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789" r:id="rId1"/>
    <p:sldLayoutId id="2147483781" r:id="rId2"/>
    <p:sldLayoutId id="2147483790" r:id="rId3"/>
    <p:sldLayoutId id="2147483782" r:id="rId4"/>
    <p:sldLayoutId id="2147483783" r:id="rId5"/>
    <p:sldLayoutId id="2147483784" r:id="rId6"/>
    <p:sldLayoutId id="2147483785" r:id="rId7"/>
    <p:sldLayoutId id="2147483786" r:id="rId8"/>
    <p:sldLayoutId id="2147483791" r:id="rId9"/>
    <p:sldLayoutId id="2147483787" r:id="rId10"/>
    <p:sldLayoutId id="2147483788" r:id="rId11"/>
  </p:sldLayoutIdLst>
  <p:timing>
    <p:tnLst>
      <p:par>
        <p:cTn id="1" dur="indefinite" restart="never" nodeType="tmRoot"/>
      </p:par>
    </p:tn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4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063952"/>
          </a:xfrm>
          <a:solidFill>
            <a:schemeClr val="accent2">
              <a:lumMod val="7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ormAutofit fontScale="77500" lnSpcReduction="20000"/>
          </a:bodyPr>
          <a:lstStyle/>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1600" dirty="0" smtClean="0">
                <a:solidFill>
                  <a:schemeClr val="bg1"/>
                </a:solidFill>
              </a:rPr>
              <a:t>Министерство </a:t>
            </a:r>
            <a:r>
              <a:rPr lang="ru-RU" sz="1600" dirty="0">
                <a:solidFill>
                  <a:schemeClr val="bg1"/>
                </a:solidFill>
              </a:rPr>
              <a:t>образования и науки российской </a:t>
            </a:r>
            <a:r>
              <a:rPr lang="ru-RU" sz="1600" dirty="0" smtClean="0">
                <a:solidFill>
                  <a:schemeClr val="bg1"/>
                </a:solidFill>
              </a:rPr>
              <a:t>федерации</a:t>
            </a:r>
            <a:endParaRPr lang="ru-RU" sz="1600" dirty="0">
              <a:solidFill>
                <a:schemeClr val="bg1"/>
              </a:solidFill>
            </a:endParaRPr>
          </a:p>
          <a:p>
            <a:pPr marL="0" indent="0" algn="ctr">
              <a:buNone/>
            </a:pPr>
            <a:r>
              <a:rPr lang="ru-RU" sz="1600" b="1" dirty="0">
                <a:solidFill>
                  <a:schemeClr val="bg1"/>
                </a:solidFill>
              </a:rPr>
              <a:t> </a:t>
            </a:r>
            <a:endParaRPr lang="ru-RU" sz="1600" dirty="0">
              <a:solidFill>
                <a:schemeClr val="bg1"/>
              </a:solidFill>
            </a:endParaRPr>
          </a:p>
          <a:p>
            <a:pPr marL="0" indent="0" algn="ctr">
              <a:buNone/>
            </a:pPr>
            <a:r>
              <a:rPr lang="ru-RU" sz="1600" dirty="0">
                <a:solidFill>
                  <a:schemeClr val="bg1"/>
                </a:solidFill>
              </a:rPr>
              <a:t>Владивостокский государственный университет экономики и </a:t>
            </a:r>
            <a:r>
              <a:rPr lang="ru-RU" sz="1600" dirty="0" smtClean="0">
                <a:solidFill>
                  <a:schemeClr val="bg1"/>
                </a:solidFill>
              </a:rPr>
              <a:t>сервиса</a:t>
            </a:r>
          </a:p>
          <a:p>
            <a:pPr marL="0" indent="0" algn="ctr">
              <a:buNone/>
            </a:pPr>
            <a:endParaRPr lang="ru-RU" sz="1600" dirty="0" smtClean="0">
              <a:solidFill>
                <a:schemeClr val="bg1"/>
              </a:solidFill>
            </a:endParaRPr>
          </a:p>
          <a:p>
            <a:pPr marL="0" indent="0" algn="ctr">
              <a:buNone/>
            </a:pPr>
            <a:r>
              <a:rPr lang="ru-RU" sz="1600" dirty="0" smtClean="0">
                <a:solidFill>
                  <a:schemeClr val="bg1"/>
                </a:solidFill>
              </a:rPr>
              <a:t>Институт информатики, инноваций и бизнес систем</a:t>
            </a:r>
          </a:p>
          <a:p>
            <a:pPr marL="0" indent="0" algn="ctr">
              <a:buNone/>
            </a:pPr>
            <a:endParaRPr lang="ru-RU" sz="1600" dirty="0" smtClean="0">
              <a:solidFill>
                <a:schemeClr val="bg1"/>
              </a:solidFill>
            </a:endParaRPr>
          </a:p>
          <a:p>
            <a:pPr marL="0" indent="0" algn="ctr">
              <a:buNone/>
            </a:pPr>
            <a:r>
              <a:rPr lang="ru-RU" sz="1600" dirty="0" smtClean="0">
                <a:solidFill>
                  <a:schemeClr val="bg1"/>
                </a:solidFill>
              </a:rPr>
              <a:t>Кафедра электроники</a:t>
            </a: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2100" dirty="0" smtClean="0">
                <a:solidFill>
                  <a:schemeClr val="bg1"/>
                </a:solidFill>
              </a:rPr>
              <a:t>«Основы проектирования и организации производства радиоэлектронной техники»</a:t>
            </a: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3600" b="1" dirty="0" smtClean="0">
                <a:solidFill>
                  <a:schemeClr val="bg2"/>
                </a:solidFill>
              </a:rPr>
              <a:t>Лекция «</a:t>
            </a:r>
            <a:r>
              <a:rPr lang="ru-RU" altLang="ru-RU" sz="3600" dirty="0">
                <a:solidFill>
                  <a:schemeClr val="bg2"/>
                </a:solidFill>
              </a:rPr>
              <a:t>МЕНЕДЖМЕНТ ПРИ РАЗРАБОТКЕ РАДИОЭЛЕКТРОННОЙ АППАРАТУРЫ</a:t>
            </a:r>
            <a:r>
              <a:rPr lang="ru-RU" sz="3600" b="1" dirty="0" smtClean="0">
                <a:solidFill>
                  <a:schemeClr val="bg2"/>
                </a:solidFill>
              </a:rPr>
              <a:t>»</a:t>
            </a:r>
            <a:endParaRPr lang="ru-RU" sz="3600" b="1" dirty="0">
              <a:solidFill>
                <a:schemeClr val="bg2"/>
              </a:solidFill>
            </a:endParaRPr>
          </a:p>
          <a:p>
            <a:pPr marL="0" indent="0">
              <a:buNone/>
            </a:pPr>
            <a:endParaRPr lang="ru-RU" dirty="0" smtClean="0">
              <a:solidFill>
                <a:schemeClr val="bg1"/>
              </a:solidFill>
            </a:endParaRPr>
          </a:p>
          <a:p>
            <a:pPr marL="0" indent="0">
              <a:buNone/>
            </a:pPr>
            <a:endParaRPr lang="ru-RU" dirty="0">
              <a:solidFill>
                <a:schemeClr val="bg1"/>
              </a:solidFill>
            </a:endParaRPr>
          </a:p>
          <a:p>
            <a:pPr marL="0" indent="0">
              <a:buNone/>
            </a:pPr>
            <a:endParaRPr lang="ru-RU" dirty="0" smtClean="0">
              <a:solidFill>
                <a:schemeClr val="bg1"/>
              </a:solidFill>
            </a:endParaRPr>
          </a:p>
          <a:p>
            <a:pPr marL="0" indent="0">
              <a:buNone/>
            </a:pPr>
            <a:endParaRPr lang="ru-RU" dirty="0" smtClean="0">
              <a:solidFill>
                <a:schemeClr val="bg1"/>
              </a:solidFill>
            </a:endParaRPr>
          </a:p>
          <a:p>
            <a:pPr marL="0" indent="0" algn="r">
              <a:buNone/>
            </a:pPr>
            <a:r>
              <a:rPr lang="ru-RU" sz="1700" dirty="0" smtClean="0">
                <a:solidFill>
                  <a:schemeClr val="bg1"/>
                </a:solidFill>
              </a:rPr>
              <a:t>Ведущий преподаватель: Белоус И.А.</a:t>
            </a:r>
            <a:endParaRPr lang="ru-RU" sz="1700" dirty="0">
              <a:solidFill>
                <a:schemeClr val="bg1"/>
              </a:solidFill>
            </a:endParaRPr>
          </a:p>
          <a:p>
            <a:pPr marL="0" indent="0">
              <a:buNone/>
            </a:pPr>
            <a:endParaRPr lang="ru-RU" sz="1700" dirty="0" smtClean="0">
              <a:solidFill>
                <a:schemeClr val="bg1"/>
              </a:solidFill>
            </a:endParaRPr>
          </a:p>
          <a:p>
            <a:pPr marL="0" indent="0">
              <a:buNone/>
            </a:pPr>
            <a:endParaRPr lang="ru-RU" sz="1700" dirty="0">
              <a:solidFill>
                <a:schemeClr val="bg1"/>
              </a:solidFill>
            </a:endParaRPr>
          </a:p>
          <a:p>
            <a:pPr marL="0" indent="0">
              <a:buNone/>
            </a:pPr>
            <a:endParaRPr lang="ru-RU" sz="1700" dirty="0" smtClean="0">
              <a:solidFill>
                <a:schemeClr val="bg1"/>
              </a:solidFill>
            </a:endParaRPr>
          </a:p>
          <a:p>
            <a:pPr marL="0" indent="0">
              <a:buNone/>
            </a:pPr>
            <a:endParaRPr lang="ru-RU" sz="1700" dirty="0">
              <a:solidFill>
                <a:schemeClr val="bg1"/>
              </a:solidFill>
            </a:endParaRPr>
          </a:p>
          <a:p>
            <a:pPr marL="0" indent="0" algn="ctr">
              <a:buNone/>
            </a:pPr>
            <a:r>
              <a:rPr lang="ru-RU" sz="1700" dirty="0" smtClean="0">
                <a:solidFill>
                  <a:schemeClr val="bg1"/>
                </a:solidFill>
              </a:rPr>
              <a:t>Владивосток, 2014</a:t>
            </a:r>
            <a:endParaRPr lang="ru-RU" sz="1700" dirty="0">
              <a:solidFill>
                <a:schemeClr val="bg1"/>
              </a:solidFill>
            </a:endParaRPr>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0857" y="270409"/>
            <a:ext cx="1155574" cy="1142367"/>
          </a:xfrm>
          <a:prstGeom prst="rect">
            <a:avLst/>
          </a:prstGeom>
          <a:effectLst>
            <a:glow rad="127000">
              <a:schemeClr val="accent1">
                <a:alpha val="73000"/>
              </a:schemeClr>
            </a:glow>
            <a:outerShdw blurRad="50800" dist="50800" dir="5400000" algn="ctr" rotWithShape="0">
              <a:srgbClr val="000000"/>
            </a:outerShdw>
          </a:effectLst>
        </p:spPr>
      </p:pic>
    </p:spTree>
    <p:custDataLst>
      <p:tags r:id="rId1"/>
    </p:custDataLst>
    <p:extLst>
      <p:ext uri="{BB962C8B-B14F-4D97-AF65-F5344CB8AC3E}">
        <p14:creationId xmlns:p14="http://schemas.microsoft.com/office/powerpoint/2010/main" val="1501526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1600" y="764704"/>
            <a:ext cx="7067128" cy="852704"/>
          </a:xfrm>
        </p:spPr>
        <p:txBody>
          <a:bodyPr>
            <a:normAutofit/>
          </a:bodyPr>
          <a:lstStyle/>
          <a:p>
            <a:pPr algn="ctr"/>
            <a:r>
              <a:rPr lang="ru-RU" sz="3600" b="1" dirty="0" smtClean="0"/>
              <a:t>СОДЕРЖАНИЕ</a:t>
            </a:r>
            <a:endParaRPr lang="ru-RU" sz="3600" b="1" dirty="0"/>
          </a:p>
        </p:txBody>
      </p:sp>
      <p:sp>
        <p:nvSpPr>
          <p:cNvPr id="3" name="Объект 2"/>
          <p:cNvSpPr>
            <a:spLocks noGrp="1"/>
          </p:cNvSpPr>
          <p:nvPr>
            <p:ph idx="1"/>
          </p:nvPr>
        </p:nvSpPr>
        <p:spPr>
          <a:xfrm>
            <a:off x="457200" y="2276872"/>
            <a:ext cx="8229600" cy="4047728"/>
          </a:xfrm>
        </p:spPr>
        <p:txBody>
          <a:bodyPr/>
          <a:lstStyle/>
          <a:p>
            <a:pPr marL="457200" indent="-457200">
              <a:buClrTx/>
              <a:buSzPct val="115000"/>
              <a:buAutoNum type="arabicPeriod"/>
            </a:pPr>
            <a:r>
              <a:rPr lang="ru-RU" altLang="ru-RU" sz="2800" dirty="0" smtClean="0"/>
              <a:t>Маркетинговый подход к разработке радиоэлектронной аппаратуре</a:t>
            </a:r>
          </a:p>
          <a:p>
            <a:pPr marL="457200" indent="-457200">
              <a:buClrTx/>
              <a:buSzPct val="115000"/>
              <a:buAutoNum type="arabicPeriod"/>
            </a:pPr>
            <a:r>
              <a:rPr lang="ru-RU" altLang="ru-RU" sz="2800" dirty="0" smtClean="0"/>
              <a:t>Отбор и оценка проектов НИО</a:t>
            </a:r>
            <a:r>
              <a:rPr lang="ru-RU" altLang="ru-RU" sz="2800" dirty="0"/>
              <a:t>К</a:t>
            </a:r>
            <a:r>
              <a:rPr lang="ru-RU" altLang="ru-RU" sz="2800" dirty="0" smtClean="0"/>
              <a:t>Р</a:t>
            </a:r>
          </a:p>
          <a:p>
            <a:pPr marL="514350" indent="-514350">
              <a:buClrTx/>
              <a:buSzPct val="115000"/>
              <a:buAutoNum type="arabicPeriod"/>
            </a:pPr>
            <a:r>
              <a:rPr lang="ru-RU" sz="2800" dirty="0" smtClean="0"/>
              <a:t>Финансовый анализ в процессе НИОКР </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0899992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600199" y="914400"/>
            <a:ext cx="7162801" cy="835025"/>
          </a:xfrm>
        </p:spPr>
        <p:txBody>
          <a:bodyPr/>
          <a:lstStyle/>
          <a:p>
            <a:pPr algn="ctr" eaLnBrk="1" hangingPunct="1"/>
            <a:r>
              <a:rPr lang="ru-RU" altLang="ru-RU" sz="2800" b="1" dirty="0" smtClean="0">
                <a:cs typeface="Arial" panose="020B0604020202020204" pitchFamily="34" charset="0"/>
              </a:rPr>
              <a:t>1. Маркетинговый подход к разработке радиоэлектронной аппаратуре</a:t>
            </a:r>
          </a:p>
        </p:txBody>
      </p:sp>
      <p:sp>
        <p:nvSpPr>
          <p:cNvPr id="6147" name="Rectangle 3"/>
          <p:cNvSpPr>
            <a:spLocks noGrp="1" noChangeArrowheads="1"/>
          </p:cNvSpPr>
          <p:nvPr>
            <p:ph idx="1"/>
          </p:nvPr>
        </p:nvSpPr>
        <p:spPr>
          <a:xfrm>
            <a:off x="457200" y="2286000"/>
            <a:ext cx="8229600" cy="4114800"/>
          </a:xfrm>
        </p:spPr>
        <p:txBody>
          <a:bodyPr/>
          <a:lstStyle/>
          <a:p>
            <a:pPr algn="just" eaLnBrk="1" hangingPunct="1"/>
            <a:r>
              <a:rPr lang="ru-RU" altLang="ru-RU" sz="2400" dirty="0" smtClean="0"/>
              <a:t>Начало процесса формирования успеха предприятия при разработке и выведении на рынок нового изделия лежит в пересечении маркетинговых и научно-технических решений.  </a:t>
            </a:r>
            <a:endParaRPr lang="en-US" altLang="ru-RU" sz="2400" dirty="0" smtClean="0"/>
          </a:p>
          <a:p>
            <a:pPr algn="just" eaLnBrk="1" hangingPunct="1"/>
            <a:r>
              <a:rPr lang="ru-RU" altLang="ru-RU" sz="2400" dirty="0" smtClean="0"/>
              <a:t>Отмечено, что хотя обычно только 10% изделий являются по-настоящему новыми, а 20% - лишь новыми модернизированными версиями изделий, инновации достигают успеха в 65% случаев, если правильно используются возможности маркетинга, особенно на начальных этапах НИОКР.</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457200" y="1600200"/>
            <a:ext cx="7924800" cy="4525963"/>
          </a:xfrm>
        </p:spPr>
        <p:txBody>
          <a:bodyPr/>
          <a:lstStyle/>
          <a:p>
            <a:pPr marL="0" indent="0" algn="just" eaLnBrk="1" hangingPunct="1">
              <a:buFont typeface="Wingdings 2" pitchFamily="18" charset="2"/>
              <a:buNone/>
              <a:defRPr/>
            </a:pPr>
            <a:r>
              <a:rPr lang="ru-RU" sz="2400" i="1" dirty="0" smtClean="0">
                <a:latin typeface="Verdana" pitchFamily="34" charset="0"/>
              </a:rPr>
              <a:t>	</a:t>
            </a:r>
            <a:r>
              <a:rPr lang="ru-RU" sz="2400" i="1" dirty="0" smtClean="0">
                <a:solidFill>
                  <a:srgbClr val="C00000"/>
                </a:solidFill>
              </a:rPr>
              <a:t>Любой ввод новых изделий на рынок </a:t>
            </a:r>
            <a:r>
              <a:rPr lang="ru-RU" sz="2400" dirty="0" smtClean="0">
                <a:solidFill>
                  <a:srgbClr val="C00000"/>
                </a:solidFill>
              </a:rPr>
              <a:t>- рискованное мероприятие. </a:t>
            </a:r>
            <a:endParaRPr lang="en-US" sz="2400" dirty="0" smtClean="0">
              <a:solidFill>
                <a:srgbClr val="C00000"/>
              </a:solidFill>
            </a:endParaRPr>
          </a:p>
          <a:p>
            <a:pPr marL="0" indent="0" algn="just" eaLnBrk="1" hangingPunct="1">
              <a:buFont typeface="Wingdings 2" pitchFamily="18" charset="2"/>
              <a:buNone/>
              <a:defRPr/>
            </a:pPr>
            <a:r>
              <a:rPr lang="ru-RU" sz="2400" dirty="0" smtClean="0"/>
              <a:t>К маркетинговым решениям снижения риска следует отнести:</a:t>
            </a:r>
            <a:endParaRPr lang="en-US" sz="2400" dirty="0" smtClean="0"/>
          </a:p>
          <a:p>
            <a:pPr eaLnBrk="1" hangingPunct="1">
              <a:buFont typeface="Wingdings" panose="05000000000000000000" pitchFamily="2" charset="2"/>
              <a:buChar char="Ø"/>
              <a:defRPr/>
            </a:pPr>
            <a:r>
              <a:rPr lang="ru-RU" sz="2400" dirty="0" smtClean="0"/>
              <a:t>характеристики рынка разработок, производства и сбыта продукции;</a:t>
            </a:r>
          </a:p>
          <a:p>
            <a:pPr eaLnBrk="1" hangingPunct="1">
              <a:buFont typeface="Wingdings" panose="05000000000000000000" pitchFamily="2" charset="2"/>
              <a:buChar char="Ø"/>
              <a:defRPr/>
            </a:pPr>
            <a:r>
              <a:rPr lang="ru-RU" sz="2400" dirty="0" smtClean="0"/>
              <a:t>конкурентный статус фирмы в НИОКР, производстве, управлении;</a:t>
            </a:r>
          </a:p>
          <a:p>
            <a:pPr eaLnBrk="1" hangingPunct="1">
              <a:buFont typeface="Wingdings" panose="05000000000000000000" pitchFamily="2" charset="2"/>
              <a:buChar char="Ø"/>
              <a:defRPr/>
            </a:pPr>
            <a:r>
              <a:rPr lang="ru-RU" sz="2400" dirty="0" smtClean="0"/>
              <a:t>конкурентную позицию фирмы и предполагаемые действия основных конкурентов.</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idx="1"/>
          </p:nvPr>
        </p:nvSpPr>
        <p:spPr>
          <a:xfrm>
            <a:off x="457200" y="1447800"/>
            <a:ext cx="8229600" cy="4678363"/>
          </a:xfrm>
        </p:spPr>
        <p:txBody>
          <a:bodyPr/>
          <a:lstStyle/>
          <a:p>
            <a:pPr marL="0" indent="0" algn="ctr" eaLnBrk="1" hangingPunct="1">
              <a:lnSpc>
                <a:spcPct val="120000"/>
              </a:lnSpc>
              <a:buFont typeface="Wingdings 2" pitchFamily="18" charset="2"/>
              <a:buNone/>
            </a:pPr>
            <a:r>
              <a:rPr lang="ru-RU" altLang="ru-RU" sz="2400" i="1" u="sng" dirty="0" smtClean="0"/>
              <a:t>Разработка и вывод изделия на рынок</a:t>
            </a:r>
            <a:r>
              <a:rPr lang="ru-RU" altLang="ru-RU" sz="2400" dirty="0" smtClean="0"/>
              <a:t> </a:t>
            </a:r>
          </a:p>
          <a:p>
            <a:pPr algn="just" eaLnBrk="1" hangingPunct="1">
              <a:lnSpc>
                <a:spcPct val="120000"/>
              </a:lnSpc>
              <a:buSzPct val="100000"/>
              <a:buFont typeface="Arial" panose="020B0604020202020204" pitchFamily="34" charset="0"/>
              <a:buChar char="•"/>
            </a:pPr>
            <a:r>
              <a:rPr lang="ru-RU" altLang="ru-RU" sz="2400" dirty="0" smtClean="0"/>
              <a:t>Этот процесс включает этапы от генерации идей до начала коммерческой реализации товара. </a:t>
            </a:r>
            <a:endParaRPr lang="en-US" altLang="ru-RU" sz="2400" dirty="0" smtClean="0"/>
          </a:p>
          <a:p>
            <a:pPr algn="just" eaLnBrk="1" hangingPunct="1">
              <a:lnSpc>
                <a:spcPct val="120000"/>
              </a:lnSpc>
              <a:buSzPct val="100000"/>
              <a:buFont typeface="Arial" panose="020B0604020202020204" pitchFamily="34" charset="0"/>
              <a:buChar char="•"/>
            </a:pPr>
            <a:r>
              <a:rPr lang="ru-RU" altLang="ru-RU" sz="2400" dirty="0" smtClean="0"/>
              <a:t>Предприятие разрабатывает потенциальные варианты, получает представление потребителей о них,  оценивает варианты, устраняет наименее привлекательные, разрабатывает и испытывает опытные образцы продукции, и внедряет их на рынке</a:t>
            </a:r>
            <a:r>
              <a:rPr lang="ru-RU" altLang="ru-RU" sz="2400" b="1" dirty="0" smtClean="0"/>
              <a:t>.</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304800" y="1447800"/>
            <a:ext cx="8229600" cy="5334000"/>
          </a:xfrm>
        </p:spPr>
        <p:txBody>
          <a:bodyPr>
            <a:normAutofit lnSpcReduction="10000"/>
          </a:bodyPr>
          <a:lstStyle/>
          <a:p>
            <a:pPr marL="0" indent="0" algn="just" eaLnBrk="1" fontAlgn="auto" hangingPunct="1">
              <a:spcAft>
                <a:spcPts val="0"/>
              </a:spcAft>
              <a:buClr>
                <a:schemeClr val="accent3"/>
              </a:buClr>
              <a:buFont typeface="Wingdings 2" pitchFamily="18" charset="2"/>
              <a:buNone/>
              <a:defRPr/>
            </a:pPr>
            <a:r>
              <a:rPr lang="ru-RU" sz="2400" i="1" dirty="0" smtClean="0"/>
              <a:t>	</a:t>
            </a:r>
            <a:r>
              <a:rPr lang="ru-RU" sz="2400" i="1" u="sng" dirty="0" smtClean="0"/>
              <a:t>Генерация </a:t>
            </a:r>
            <a:r>
              <a:rPr lang="ru-RU" sz="2400" i="1" u="sng" dirty="0"/>
              <a:t>идей</a:t>
            </a:r>
            <a:r>
              <a:rPr lang="ru-RU" sz="2400" i="1" dirty="0"/>
              <a:t> </a:t>
            </a:r>
            <a:r>
              <a:rPr lang="ru-RU" sz="2400" dirty="0"/>
              <a:t>– это постоянный поиск возможностей создания новых изделий или создания новых, более совершенных аналогов (модернизации) существующих изделий. Он включает определение источников новых идей и методов их генерации. Источниками могут быть сотрудники различных служб, каналы сбыта, конкуренты, правительственные службы и т.д. </a:t>
            </a:r>
            <a:endParaRPr lang="ru-RU" sz="2400" dirty="0" smtClean="0"/>
          </a:p>
          <a:p>
            <a:pPr algn="just" eaLnBrk="1" fontAlgn="auto" hangingPunct="1">
              <a:spcAft>
                <a:spcPts val="0"/>
              </a:spcAft>
              <a:buClr>
                <a:schemeClr val="accent3"/>
              </a:buClr>
              <a:defRPr/>
            </a:pPr>
            <a:r>
              <a:rPr lang="ru-RU" sz="2400" dirty="0" smtClean="0"/>
              <a:t>Источники</a:t>
            </a:r>
            <a:r>
              <a:rPr lang="ru-RU" sz="2400" dirty="0"/>
              <a:t>, ориентированные на рынок, выявляют возможности, основанные на желаниях и нуждах потребителей. </a:t>
            </a:r>
            <a:endParaRPr lang="ru-RU" sz="2400" dirty="0" smtClean="0"/>
          </a:p>
          <a:p>
            <a:pPr algn="just" eaLnBrk="1" fontAlgn="auto" hangingPunct="1">
              <a:spcAft>
                <a:spcPts val="0"/>
              </a:spcAft>
              <a:buClr>
                <a:schemeClr val="accent3"/>
              </a:buClr>
              <a:defRPr/>
            </a:pPr>
            <a:r>
              <a:rPr lang="ru-RU" sz="2400" dirty="0" smtClean="0"/>
              <a:t>Источники</a:t>
            </a:r>
            <a:r>
              <a:rPr lang="ru-RU" sz="2400" dirty="0"/>
              <a:t>, ориентированные на НИОКР, выявляют возможности создания новых товаров на основе фундаментальных исследований. Методы генерации идей включают мозговую атаку, опросы, и т.д.</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idx="1"/>
          </p:nvPr>
        </p:nvSpPr>
        <p:spPr>
          <a:xfrm>
            <a:off x="304800" y="838200"/>
            <a:ext cx="8610600" cy="4449763"/>
          </a:xfrm>
        </p:spPr>
        <p:txBody>
          <a:bodyPr/>
          <a:lstStyle/>
          <a:p>
            <a:pPr marL="0" indent="0" algn="ctr" eaLnBrk="1" hangingPunct="1">
              <a:lnSpc>
                <a:spcPct val="120000"/>
              </a:lnSpc>
              <a:buFont typeface="Wingdings 2" pitchFamily="18" charset="2"/>
              <a:buNone/>
              <a:defRPr/>
            </a:pPr>
            <a:r>
              <a:rPr lang="ru-RU" sz="2400" i="1" u="sng" dirty="0" smtClean="0"/>
              <a:t>Фильтрация вариантов</a:t>
            </a:r>
            <a:r>
              <a:rPr lang="ru-RU" sz="2400" dirty="0" smtClean="0"/>
              <a:t> </a:t>
            </a:r>
          </a:p>
          <a:p>
            <a:pPr marL="0" indent="0" algn="just" eaLnBrk="1" hangingPunct="1">
              <a:lnSpc>
                <a:spcPct val="120000"/>
              </a:lnSpc>
              <a:buFont typeface="Wingdings 2" pitchFamily="18" charset="2"/>
              <a:buNone/>
              <a:defRPr/>
            </a:pPr>
            <a:r>
              <a:rPr lang="ru-RU" sz="2400" dirty="0" smtClean="0"/>
              <a:t>	После того как выделены варианты потенциальных изделий, необходимо провести их фильтрацию. Как правило, такая фильтрация производится с помощью балльных оценок по соответствующим перечням, где содержатся критерии оценок и их веса. Перечни критериев обычно разделяются на три группы: </a:t>
            </a:r>
            <a:r>
              <a:rPr lang="ru-RU" sz="2400" dirty="0" smtClean="0">
                <a:solidFill>
                  <a:srgbClr val="FF0000"/>
                </a:solidFill>
              </a:rPr>
              <a:t>общие, маркетинговые и производственные.</a:t>
            </a:r>
          </a:p>
          <a:p>
            <a:pPr algn="just" eaLnBrk="1" hangingPunct="1">
              <a:lnSpc>
                <a:spcPct val="120000"/>
              </a:lnSpc>
              <a:defRPr/>
            </a:pPr>
            <a:r>
              <a:rPr lang="ru-RU" sz="2400" dirty="0" smtClean="0"/>
              <a:t>Общие критерии включают: потенциальную прибыль, существующую и потенциальную конкуренцию, размер рынка, уровень инвестиций, возможность патентования, степень риска.</a:t>
            </a:r>
          </a:p>
          <a:p>
            <a:pPr marL="0" indent="0" algn="just" eaLnBrk="1" hangingPunct="1">
              <a:lnSpc>
                <a:spcPct val="120000"/>
              </a:lnSpc>
              <a:buFont typeface="Wingdings 2" pitchFamily="18" charset="2"/>
              <a:buNone/>
              <a:defRPr/>
            </a:pPr>
            <a:endParaRPr lang="ru-RU" sz="2400" dirty="0" smtClean="0">
              <a:solidFill>
                <a:srgbClr val="FF0000"/>
              </a:solidFill>
              <a:latin typeface="Verdana" pitchFamily="34"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idx="1"/>
          </p:nvPr>
        </p:nvSpPr>
        <p:spPr>
          <a:xfrm>
            <a:off x="304800" y="1371600"/>
            <a:ext cx="8458200" cy="5181600"/>
          </a:xfrm>
        </p:spPr>
        <p:txBody>
          <a:bodyPr/>
          <a:lstStyle/>
          <a:p>
            <a:pPr marL="0" indent="0" algn="just" eaLnBrk="1" hangingPunct="1">
              <a:buNone/>
              <a:defRPr/>
            </a:pPr>
            <a:r>
              <a:rPr lang="ru-RU" sz="2400" dirty="0" smtClean="0">
                <a:solidFill>
                  <a:srgbClr val="C00000"/>
                </a:solidFill>
              </a:rPr>
              <a:t>Маркетинговые критерии</a:t>
            </a:r>
            <a:r>
              <a:rPr lang="ru-RU" sz="2400" dirty="0" smtClean="0"/>
              <a:t>: воздействие на существующую продукцию, привлекательность для рынка сбыта, потенциальная длительность жизненного цикла продукции, соответствие образу фирмы, устойчивость к сезонным воздействиям.</a:t>
            </a:r>
          </a:p>
          <a:p>
            <a:pPr marL="0" indent="0" algn="just" eaLnBrk="1" hangingPunct="1">
              <a:buNone/>
              <a:defRPr/>
            </a:pPr>
            <a:r>
              <a:rPr lang="ru-RU" sz="2400" dirty="0">
                <a:solidFill>
                  <a:srgbClr val="C00000"/>
                </a:solidFill>
              </a:rPr>
              <a:t>Производственные критерии</a:t>
            </a:r>
            <a:r>
              <a:rPr lang="ru-RU" sz="2400" dirty="0"/>
              <a:t>: соответствие производственным возможностям, время до начала коммерческой реализации, простота производства, доступность трудовых и материальных ресурсов, возможность производства по конкурентоспособным ценам.</a:t>
            </a:r>
            <a:endParaRPr lang="en-US" sz="2400" dirty="0"/>
          </a:p>
          <a:p>
            <a:pPr marL="0" indent="0" algn="just" eaLnBrk="1" hangingPunct="1">
              <a:buFont typeface="Wingdings 2" pitchFamily="18" charset="2"/>
              <a:buNone/>
              <a:defRPr/>
            </a:pPr>
            <a:r>
              <a:rPr lang="ru-RU" sz="2400" dirty="0" smtClean="0"/>
              <a:t>По </a:t>
            </a:r>
            <a:r>
              <a:rPr lang="ru-RU" sz="2400" dirty="0"/>
              <a:t>результатам оценки можно рекомендовать отбор двух-трех вариантов изделия, которые подлежат дальнейшему сравнительному анализу.</a:t>
            </a:r>
          </a:p>
          <a:p>
            <a:pPr algn="just" eaLnBrk="1" hangingPunct="1">
              <a:defRPr/>
            </a:pPr>
            <a:endParaRPr lang="ru-RU" sz="2400" dirty="0" smtClean="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467544" y="914400"/>
            <a:ext cx="8447856" cy="5589240"/>
          </a:xfrm>
        </p:spPr>
        <p:txBody>
          <a:bodyPr/>
          <a:lstStyle/>
          <a:p>
            <a:pPr marL="0" indent="0" algn="ctr" eaLnBrk="1" hangingPunct="1">
              <a:lnSpc>
                <a:spcPct val="80000"/>
              </a:lnSpc>
              <a:buFont typeface="Wingdings 2" pitchFamily="18" charset="2"/>
              <a:buNone/>
              <a:defRPr/>
            </a:pPr>
            <a:r>
              <a:rPr lang="ru-RU" sz="2800" b="1" dirty="0" smtClean="0">
                <a:solidFill>
                  <a:schemeClr val="tx2"/>
                </a:solidFill>
                <a:latin typeface="+mj-lt"/>
                <a:cs typeface="Arial" panose="020B0604020202020204" pitchFamily="34" charset="0"/>
              </a:rPr>
              <a:t>Проверка концепции</a:t>
            </a:r>
            <a:r>
              <a:rPr lang="ru-RU" sz="2400" dirty="0" smtClean="0"/>
              <a:t> </a:t>
            </a:r>
          </a:p>
          <a:p>
            <a:pPr marL="0" indent="0" algn="ctr" eaLnBrk="1" hangingPunct="1">
              <a:lnSpc>
                <a:spcPct val="80000"/>
              </a:lnSpc>
              <a:buFont typeface="Wingdings 2" pitchFamily="18" charset="2"/>
              <a:buNone/>
              <a:defRPr/>
            </a:pPr>
            <a:endParaRPr lang="ru-RU" sz="2400" dirty="0" smtClean="0"/>
          </a:p>
          <a:p>
            <a:pPr marL="0" indent="0" algn="just" eaLnBrk="1" hangingPunct="1">
              <a:lnSpc>
                <a:spcPct val="80000"/>
              </a:lnSpc>
              <a:buFont typeface="Wingdings 2" pitchFamily="18" charset="2"/>
              <a:buNone/>
              <a:defRPr/>
            </a:pPr>
            <a:r>
              <a:rPr lang="ru-RU" sz="2400" dirty="0" smtClean="0"/>
              <a:t>Предприятие должно иметь обратную связь с потребителями по поводу своих предложений и вариантов продукции. </a:t>
            </a:r>
          </a:p>
          <a:p>
            <a:pPr marL="0" indent="0" algn="just" eaLnBrk="1" hangingPunct="1">
              <a:lnSpc>
                <a:spcPct val="80000"/>
              </a:lnSpc>
              <a:buFont typeface="Wingdings 2" pitchFamily="18" charset="2"/>
              <a:buNone/>
              <a:defRPr/>
            </a:pPr>
            <a:r>
              <a:rPr lang="ru-RU" sz="2400" b="1" i="1" dirty="0" smtClean="0">
                <a:solidFill>
                  <a:srgbClr val="C00000"/>
                </a:solidFill>
              </a:rPr>
              <a:t>Проверить концепцию</a:t>
            </a:r>
            <a:r>
              <a:rPr lang="ru-RU" sz="2400" b="1" dirty="0" smtClean="0">
                <a:solidFill>
                  <a:srgbClr val="C00000"/>
                </a:solidFill>
              </a:rPr>
              <a:t> </a:t>
            </a:r>
            <a:r>
              <a:rPr lang="ru-RU" sz="2400" dirty="0" smtClean="0"/>
              <a:t>- значит предложить потребителю товар и оценить его отношение к нему. Потребителю представляется  информация по всем вариантам, и по каждому варианту его просят ответить на следующие вопросы, если данный вариант будет реализован:</a:t>
            </a:r>
          </a:p>
          <a:p>
            <a:pPr eaLnBrk="1" hangingPunct="1">
              <a:lnSpc>
                <a:spcPct val="150000"/>
              </a:lnSpc>
              <a:defRPr/>
            </a:pPr>
            <a:r>
              <a:rPr lang="ru-RU" sz="2400" dirty="0" smtClean="0"/>
              <a:t>легко ли понять идею нового изделия?</a:t>
            </a:r>
          </a:p>
          <a:p>
            <a:pPr eaLnBrk="1" hangingPunct="1">
              <a:lnSpc>
                <a:spcPct val="80000"/>
              </a:lnSpc>
              <a:defRPr/>
            </a:pPr>
            <a:r>
              <a:rPr lang="ru-RU" sz="2400" dirty="0" smtClean="0"/>
              <a:t>видны ли преимущества продукции по сравнению с имеющейся на рынке?</a:t>
            </a:r>
          </a:p>
          <a:p>
            <a:pPr eaLnBrk="1" hangingPunct="1">
              <a:lnSpc>
                <a:spcPct val="80000"/>
              </a:lnSpc>
              <a:defRPr/>
            </a:pPr>
            <a:r>
              <a:rPr lang="ru-RU" sz="2400" dirty="0" smtClean="0"/>
              <a:t>какова оценка степени достоверности представленной информации?</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eaLnBrk="1" hangingPunct="1">
              <a:lnSpc>
                <a:spcPct val="80000"/>
              </a:lnSpc>
              <a:defRPr/>
            </a:pPr>
            <a:r>
              <a:rPr lang="ru-RU" sz="2400" dirty="0"/>
              <a:t>имеется ли намерение купить изделие?</a:t>
            </a:r>
          </a:p>
          <a:p>
            <a:pPr eaLnBrk="1" hangingPunct="1">
              <a:lnSpc>
                <a:spcPct val="80000"/>
              </a:lnSpc>
              <a:defRPr/>
            </a:pPr>
            <a:r>
              <a:rPr lang="ru-RU" sz="2400" dirty="0"/>
              <a:t>произойдет ли замена у потребителя имеющихся изделий новым?</a:t>
            </a:r>
          </a:p>
          <a:p>
            <a:pPr eaLnBrk="1" hangingPunct="1">
              <a:lnSpc>
                <a:spcPct val="80000"/>
              </a:lnSpc>
              <a:defRPr/>
            </a:pPr>
            <a:r>
              <a:rPr lang="ru-RU" sz="2400" dirty="0"/>
              <a:t>удовлетворяет ли новое изделие потребности потребителя?</a:t>
            </a:r>
          </a:p>
          <a:p>
            <a:pPr eaLnBrk="1" hangingPunct="1">
              <a:lnSpc>
                <a:spcPct val="80000"/>
              </a:lnSpc>
              <a:defRPr/>
            </a:pPr>
            <a:r>
              <a:rPr lang="ru-RU" sz="2400" dirty="0"/>
              <a:t>какие можно предложить улучшения в характеристиках изделия?</a:t>
            </a:r>
          </a:p>
          <a:p>
            <a:pPr eaLnBrk="1" hangingPunct="1">
              <a:lnSpc>
                <a:spcPct val="80000"/>
              </a:lnSpc>
              <a:defRPr/>
            </a:pPr>
            <a:r>
              <a:rPr lang="ru-RU" sz="2400" dirty="0"/>
              <a:t>какова предполагаемая частота закупок?</a:t>
            </a:r>
          </a:p>
          <a:p>
            <a:pPr eaLnBrk="1" hangingPunct="1">
              <a:lnSpc>
                <a:spcPct val="80000"/>
              </a:lnSpc>
              <a:defRPr/>
            </a:pPr>
            <a:r>
              <a:rPr lang="ru-RU" sz="2400" dirty="0"/>
              <a:t>кто конкретно будет пользователем товара?</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7315668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152400" y="1981200"/>
            <a:ext cx="8686800" cy="4572000"/>
          </a:xfrm>
        </p:spPr>
        <p:txBody>
          <a:bodyPr/>
          <a:lstStyle/>
          <a:p>
            <a:pPr marL="0" indent="0" algn="just" eaLnBrk="1" hangingPunct="1">
              <a:buFont typeface="Wingdings 2" pitchFamily="18" charset="2"/>
              <a:buNone/>
              <a:defRPr/>
            </a:pPr>
            <a:r>
              <a:rPr lang="ru-RU" sz="2400" dirty="0">
                <a:solidFill>
                  <a:srgbClr val="FFFF00"/>
                </a:solidFill>
              </a:rPr>
              <a:t>	</a:t>
            </a:r>
            <a:r>
              <a:rPr lang="ru-RU" sz="2400" i="1" dirty="0" smtClean="0"/>
              <a:t>Экономический анализ </a:t>
            </a:r>
            <a:r>
              <a:rPr lang="ru-RU" sz="2400" dirty="0" smtClean="0"/>
              <a:t>отобранных вариантов продукции гораздо больше детализован, чем этап фильтрации. Это связано с тем, что следующий этап - дорогая и длительная разработка продукции. Действенное использование анализа необходимо, чтобы вовремя устранить малоэффективные варианты.</a:t>
            </a:r>
          </a:p>
          <a:p>
            <a:pPr marL="0" indent="0" algn="just" eaLnBrk="1" hangingPunct="1">
              <a:buFont typeface="Wingdings 2" pitchFamily="18" charset="2"/>
              <a:buNone/>
              <a:defRPr/>
            </a:pPr>
            <a:endParaRPr lang="ru-RU" sz="2400" dirty="0" smtClean="0"/>
          </a:p>
          <a:p>
            <a:pPr algn="just" eaLnBrk="1" hangingPunct="1">
              <a:defRPr/>
            </a:pPr>
            <a:endParaRPr lang="ru-RU" sz="2400" dirty="0" smtClean="0">
              <a:latin typeface="Verdana" pitchFamily="34" charset="0"/>
            </a:endParaRPr>
          </a:p>
          <a:p>
            <a:pPr eaLnBrk="1" hangingPunct="1">
              <a:defRPr/>
            </a:pPr>
            <a:endParaRPr lang="ru-RU" sz="2400" dirty="0" smtClean="0">
              <a:latin typeface="Verdana" pitchFamily="34"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286000"/>
            <a:ext cx="8229600" cy="4038600"/>
          </a:xfrm>
        </p:spPr>
        <p:txBody>
          <a:bodyPr/>
          <a:lstStyle/>
          <a:p>
            <a:pPr marL="0" indent="0" eaLnBrk="1" hangingPunct="1">
              <a:buNone/>
              <a:defRPr/>
            </a:pPr>
            <a:r>
              <a:rPr lang="ru-RU" sz="2400" dirty="0"/>
              <a:t>Экономический анализ должен </a:t>
            </a:r>
            <a:r>
              <a:rPr lang="ru-RU" sz="2400" dirty="0" smtClean="0"/>
              <a:t>включать:</a:t>
            </a:r>
            <a:endParaRPr lang="en-US" sz="2400" dirty="0"/>
          </a:p>
          <a:p>
            <a:pPr eaLnBrk="1" hangingPunct="1">
              <a:buFont typeface="Wingdings" panose="05000000000000000000" pitchFamily="2" charset="2"/>
              <a:buChar char="Ø"/>
              <a:defRPr/>
            </a:pPr>
            <a:r>
              <a:rPr lang="ru-RU" sz="2400" dirty="0" smtClean="0"/>
              <a:t>прогнозы </a:t>
            </a:r>
            <a:r>
              <a:rPr lang="ru-RU" sz="2400" dirty="0"/>
              <a:t>спроса (объем сбыта и цены, кратко- и долгосрочный сбыт, сезонность, повторные и замещающие покупки, и пр.), </a:t>
            </a:r>
            <a:endParaRPr lang="en-US" sz="2400" dirty="0" smtClean="0"/>
          </a:p>
          <a:p>
            <a:pPr eaLnBrk="1" hangingPunct="1">
              <a:buFont typeface="Wingdings" panose="05000000000000000000" pitchFamily="2" charset="2"/>
              <a:buChar char="Ø"/>
              <a:defRPr/>
            </a:pPr>
            <a:r>
              <a:rPr lang="ru-RU" sz="2400" dirty="0" smtClean="0"/>
              <a:t>оценку </a:t>
            </a:r>
            <a:r>
              <a:rPr lang="ru-RU" sz="2400" dirty="0"/>
              <a:t>требуемых инвестиций (в НИОКР, испытания, продвижение, подготовку производства, распределение и сбыт),</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8046495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228600" y="1371600"/>
            <a:ext cx="8763000" cy="5181600"/>
          </a:xfrm>
        </p:spPr>
        <p:txBody>
          <a:bodyPr/>
          <a:lstStyle/>
          <a:p>
            <a:pPr eaLnBrk="1" hangingPunct="1">
              <a:buClr>
                <a:schemeClr val="bg2">
                  <a:lumMod val="75000"/>
                </a:schemeClr>
              </a:buClr>
              <a:buFont typeface="Wingdings" panose="05000000000000000000" pitchFamily="2" charset="2"/>
              <a:buChar char="Ø"/>
            </a:pPr>
            <a:r>
              <a:rPr lang="ru-RU" altLang="ru-RU" sz="2400" dirty="0" smtClean="0"/>
              <a:t>прогнозы издержек (общие и относительные издержки, использование существующих мощностей и ресурсов, соотношение начальных и текущих расходов, оценки расходов на сырье и прочих издержек, издержки в каналах сбыта, уровень достижения окупаемости),</a:t>
            </a:r>
          </a:p>
          <a:p>
            <a:pPr eaLnBrk="1" hangingPunct="1">
              <a:buClr>
                <a:schemeClr val="bg2">
                  <a:lumMod val="75000"/>
                </a:schemeClr>
              </a:buClr>
              <a:buFont typeface="Wingdings" panose="05000000000000000000" pitchFamily="2" charset="2"/>
              <a:buChar char="Ø"/>
            </a:pPr>
            <a:r>
              <a:rPr lang="ru-RU" altLang="ru-RU" sz="2400" dirty="0" smtClean="0"/>
              <a:t>оценку конкуренции (кратко- и долгосрочные показатели положения на рынке, вероятные стратегии конкурентов в ответ на новую продукцию предприятия),</a:t>
            </a:r>
          </a:p>
          <a:p>
            <a:pPr eaLnBrk="1" hangingPunct="1">
              <a:buClr>
                <a:schemeClr val="bg2">
                  <a:lumMod val="75000"/>
                </a:schemeClr>
              </a:buClr>
              <a:buFont typeface="Wingdings" panose="05000000000000000000" pitchFamily="2" charset="2"/>
              <a:buChar char="Ø"/>
            </a:pPr>
            <a:r>
              <a:rPr lang="ru-RU" altLang="ru-RU" sz="2400" dirty="0" smtClean="0"/>
              <a:t>оценку прибыльности (период покрытия первоначальных расходов, кратко- и долгосрочная общая и относительная прибыль, контроль над ценами, скорость возврата инвестиций и доход от них, риск).</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a:xfrm>
            <a:off x="467544" y="788917"/>
            <a:ext cx="8229600" cy="5638800"/>
          </a:xfrm>
        </p:spPr>
        <p:txBody>
          <a:bodyPr/>
          <a:lstStyle/>
          <a:p>
            <a:pPr marL="0" indent="0" algn="ctr" eaLnBrk="1" hangingPunct="1">
              <a:lnSpc>
                <a:spcPct val="80000"/>
              </a:lnSpc>
              <a:buNone/>
            </a:pPr>
            <a:r>
              <a:rPr lang="ru-RU" altLang="ru-RU" sz="2800" b="1" dirty="0" smtClean="0">
                <a:solidFill>
                  <a:schemeClr val="tx2"/>
                </a:solidFill>
                <a:latin typeface="Arial" panose="020B0604020202020204" pitchFamily="34" charset="0"/>
                <a:cs typeface="Arial" panose="020B0604020202020204" pitchFamily="34" charset="0"/>
              </a:rPr>
              <a:t>     </a:t>
            </a:r>
            <a:r>
              <a:rPr lang="ru-RU" altLang="ru-RU" sz="2800" b="1" dirty="0" smtClean="0">
                <a:solidFill>
                  <a:schemeClr val="tx2"/>
                </a:solidFill>
                <a:latin typeface="+mj-lt"/>
                <a:cs typeface="Arial" panose="020B0604020202020204" pitchFamily="34" charset="0"/>
              </a:rPr>
              <a:t>Разработка и испытания изделия</a:t>
            </a:r>
          </a:p>
          <a:p>
            <a:pPr marL="0" indent="0" algn="ctr" eaLnBrk="1" hangingPunct="1">
              <a:lnSpc>
                <a:spcPct val="80000"/>
              </a:lnSpc>
              <a:buNone/>
            </a:pPr>
            <a:endParaRPr lang="en-US" altLang="ru-RU" sz="2800" b="1" dirty="0" smtClean="0">
              <a:solidFill>
                <a:schemeClr val="tx2"/>
              </a:solidFill>
              <a:latin typeface="Arial" panose="020B0604020202020204" pitchFamily="34" charset="0"/>
              <a:cs typeface="Arial" panose="020B0604020202020204" pitchFamily="34" charset="0"/>
            </a:endParaRPr>
          </a:p>
          <a:p>
            <a:pPr marL="0" indent="0" algn="just" eaLnBrk="1" hangingPunct="1">
              <a:lnSpc>
                <a:spcPct val="80000"/>
              </a:lnSpc>
              <a:buNone/>
            </a:pPr>
            <a:r>
              <a:rPr lang="ru-RU" altLang="ru-RU" sz="2400" b="1" i="1" dirty="0" smtClean="0"/>
              <a:t> </a:t>
            </a:r>
            <a:r>
              <a:rPr lang="ru-RU" altLang="ru-RU" sz="2400" dirty="0" smtClean="0"/>
              <a:t>На этот этап приходятся главные издержки создания продукции, которые, в зависимости от сложности изделия, существенно определяют и последующие этапы подготовки производства и выпуска изделий.</a:t>
            </a:r>
          </a:p>
          <a:p>
            <a:pPr algn="just" eaLnBrk="1" hangingPunct="1">
              <a:lnSpc>
                <a:spcPct val="80000"/>
              </a:lnSpc>
            </a:pPr>
            <a:r>
              <a:rPr lang="ru-RU" altLang="ru-RU" sz="2400" dirty="0" smtClean="0"/>
              <a:t>После разработки нового продукта необходимы инвестиции в собственное производство. </a:t>
            </a:r>
          </a:p>
          <a:p>
            <a:pPr algn="just" eaLnBrk="1" hangingPunct="1">
              <a:lnSpc>
                <a:spcPct val="80000"/>
              </a:lnSpc>
            </a:pPr>
            <a:r>
              <a:rPr lang="ru-RU" altLang="ru-RU" sz="2400" dirty="0" smtClean="0"/>
              <a:t>Чтобы снизить риск, необходимы соответствующие испытания продукта, в том числе и потенциальными потребителями. </a:t>
            </a:r>
          </a:p>
          <a:p>
            <a:pPr algn="just" eaLnBrk="1" hangingPunct="1">
              <a:lnSpc>
                <a:spcPct val="80000"/>
              </a:lnSpc>
            </a:pPr>
            <a:r>
              <a:rPr lang="ru-RU" altLang="ru-RU" sz="2400" dirty="0" smtClean="0"/>
              <a:t>Для того, чтобы окупились затраты на разработку и производство продукта, он должен сохранять свое преимущество на рынке в течение определенного времени. Следует проверить ремонтопригодность и удобство сервиса изделия, а также его надежность при длительной работе.</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457200" y="914400"/>
            <a:ext cx="8229600" cy="5791200"/>
          </a:xfrm>
        </p:spPr>
        <p:txBody>
          <a:bodyPr/>
          <a:lstStyle/>
          <a:p>
            <a:pPr marL="0" indent="0" algn="ctr" eaLnBrk="1" hangingPunct="1">
              <a:lnSpc>
                <a:spcPct val="90000"/>
              </a:lnSpc>
              <a:buFont typeface="Wingdings 2" pitchFamily="18" charset="2"/>
              <a:buNone/>
              <a:defRPr/>
            </a:pPr>
            <a:r>
              <a:rPr lang="ru-RU" sz="2400" i="1" dirty="0" smtClean="0"/>
              <a:t>	</a:t>
            </a:r>
            <a:r>
              <a:rPr lang="ru-RU" sz="2800" b="1" dirty="0" smtClean="0">
                <a:solidFill>
                  <a:schemeClr val="tx2"/>
                </a:solidFill>
                <a:latin typeface="+mj-lt"/>
                <a:cs typeface="Arial" panose="020B0604020202020204" pitchFamily="34" charset="0"/>
              </a:rPr>
              <a:t>Пробный маркетинг</a:t>
            </a:r>
            <a:r>
              <a:rPr lang="ru-RU" sz="2800" dirty="0" smtClean="0">
                <a:solidFill>
                  <a:schemeClr val="tx2"/>
                </a:solidFill>
                <a:latin typeface="Arial" panose="020B0604020202020204" pitchFamily="34" charset="0"/>
                <a:cs typeface="Arial" panose="020B0604020202020204" pitchFamily="34" charset="0"/>
              </a:rPr>
              <a:t> </a:t>
            </a:r>
            <a:endParaRPr lang="en-US" sz="2800" dirty="0" smtClean="0">
              <a:solidFill>
                <a:schemeClr val="tx2"/>
              </a:solidFill>
              <a:latin typeface="Arial" panose="020B0604020202020204" pitchFamily="34" charset="0"/>
              <a:cs typeface="Arial" panose="020B0604020202020204" pitchFamily="34" charset="0"/>
            </a:endParaRPr>
          </a:p>
          <a:p>
            <a:pPr marL="0" indent="0" algn="just" eaLnBrk="1" hangingPunct="1">
              <a:lnSpc>
                <a:spcPct val="90000"/>
              </a:lnSpc>
              <a:buFont typeface="Wingdings 2" pitchFamily="18" charset="2"/>
              <a:buNone/>
              <a:defRPr/>
            </a:pPr>
            <a:r>
              <a:rPr lang="ru-RU" sz="2400" dirty="0" smtClean="0"/>
              <a:t>Это идеальное метод для оценки продукта, продвижения и распределения в небольших масштабах, который желательно выполнять на опытных образцах (опытной партии) изделий. Области проведения пробного маркетинга могут быть различными. Для промышленного маркетинга это, как правило, определенные организации. </a:t>
            </a:r>
            <a:r>
              <a:rPr lang="ru-RU" sz="2400" dirty="0" smtClean="0">
                <a:solidFill>
                  <a:srgbClr val="FF0000"/>
                </a:solidFill>
              </a:rPr>
              <a:t>При проведении пробного маркетинга должны быть получены ответы на следующие вопросы</a:t>
            </a:r>
            <a:r>
              <a:rPr lang="ru-RU" sz="2400" dirty="0" smtClean="0"/>
              <a:t>:</a:t>
            </a:r>
          </a:p>
          <a:p>
            <a:pPr eaLnBrk="1" hangingPunct="1">
              <a:lnSpc>
                <a:spcPct val="90000"/>
              </a:lnSpc>
              <a:defRPr/>
            </a:pPr>
            <a:r>
              <a:rPr lang="ru-RU" sz="2400" dirty="0" smtClean="0"/>
              <a:t>какой рынок исследуется (где он находится, какая область наиболее подходит для оценки характеристик)?</a:t>
            </a:r>
          </a:p>
          <a:p>
            <a:pPr eaLnBrk="1" hangingPunct="1">
              <a:lnSpc>
                <a:spcPct val="90000"/>
              </a:lnSpc>
              <a:defRPr/>
            </a:pPr>
            <a:r>
              <a:rPr lang="ru-RU" sz="2400" dirty="0" smtClean="0"/>
              <a:t>что именно исследуется?</a:t>
            </a:r>
          </a:p>
          <a:p>
            <a:pPr eaLnBrk="1" hangingPunct="1">
              <a:lnSpc>
                <a:spcPct val="90000"/>
              </a:lnSpc>
              <a:defRPr/>
            </a:pPr>
            <a:r>
              <a:rPr lang="ru-RU" sz="2400" dirty="0" smtClean="0"/>
              <a:t>как долго продолжаются исследования?</a:t>
            </a:r>
          </a:p>
          <a:p>
            <a:pPr eaLnBrk="1" hangingPunct="1">
              <a:lnSpc>
                <a:spcPct val="90000"/>
              </a:lnSpc>
              <a:defRPr/>
            </a:pPr>
            <a:r>
              <a:rPr lang="ru-RU" sz="2400" dirty="0" smtClean="0"/>
              <a:t>что является критерием успеха?</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457200" y="1447800"/>
            <a:ext cx="8229600" cy="5257800"/>
          </a:xfrm>
        </p:spPr>
        <p:txBody>
          <a:bodyPr/>
          <a:lstStyle/>
          <a:p>
            <a:pPr marL="0" indent="0" algn="just" eaLnBrk="1" hangingPunct="1">
              <a:lnSpc>
                <a:spcPct val="90000"/>
              </a:lnSpc>
              <a:buFont typeface="Wingdings 2" pitchFamily="18" charset="2"/>
              <a:buNone/>
              <a:defRPr/>
            </a:pPr>
            <a:r>
              <a:rPr lang="ru-RU" sz="2400" i="1" dirty="0" smtClean="0"/>
              <a:t>	Пробный маркетинг может быть использован для испытаний специфических элементов </a:t>
            </a:r>
            <a:r>
              <a:rPr lang="ru-RU" sz="2400" dirty="0" smtClean="0"/>
              <a:t>- версий продукта, особенностей продвижения, окружающей среды, каналов распределения, цены и т.д. Пробный маркетинг дает дополнительную информацию в преддверии выпуска и может повысить его надежность. </a:t>
            </a:r>
            <a:r>
              <a:rPr lang="ru-RU" sz="2400" dirty="0" smtClean="0">
                <a:solidFill>
                  <a:srgbClr val="FF0000"/>
                </a:solidFill>
              </a:rPr>
              <a:t>Однако все способы пробного маркетинга имеют определенные недостатки</a:t>
            </a:r>
            <a:r>
              <a:rPr lang="ru-RU" sz="2400" dirty="0" smtClean="0"/>
              <a:t>:</a:t>
            </a:r>
          </a:p>
          <a:p>
            <a:pPr eaLnBrk="1" hangingPunct="1">
              <a:lnSpc>
                <a:spcPct val="90000"/>
              </a:lnSpc>
              <a:defRPr/>
            </a:pPr>
            <a:r>
              <a:rPr lang="ru-RU" sz="2400" dirty="0" smtClean="0"/>
              <a:t>отрывочность (пробный маркетинг не может полностью представить весь рынок);</a:t>
            </a:r>
          </a:p>
          <a:p>
            <a:pPr eaLnBrk="1" hangingPunct="1">
              <a:lnSpc>
                <a:spcPct val="90000"/>
              </a:lnSpc>
              <a:defRPr/>
            </a:pPr>
            <a:r>
              <a:rPr lang="ru-RU" sz="2400" dirty="0" smtClean="0"/>
              <a:t>недостаточная эффективность (во многих случаях главная часть затрат делается еще до начала пробного маркетинга);</a:t>
            </a:r>
          </a:p>
          <a:p>
            <a:pPr eaLnBrk="1" hangingPunct="1">
              <a:lnSpc>
                <a:spcPct val="90000"/>
              </a:lnSpc>
              <a:defRPr/>
            </a:pPr>
            <a:r>
              <a:rPr lang="ru-RU" sz="2400" dirty="0" smtClean="0"/>
              <a:t>он может стать определенным предостережением конкурентам.</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676400" y="990601"/>
            <a:ext cx="7086600" cy="685800"/>
          </a:xfrm>
        </p:spPr>
        <p:txBody>
          <a:bodyPr/>
          <a:lstStyle/>
          <a:p>
            <a:pPr algn="ctr" eaLnBrk="1" hangingPunct="1"/>
            <a:r>
              <a:rPr lang="ru-RU" altLang="ru-RU" sz="2800" b="1" dirty="0" smtClean="0">
                <a:cs typeface="Arial" panose="020B0604020202020204" pitchFamily="34" charset="0"/>
              </a:rPr>
              <a:t>2. Отбор и оценка проектов НИОКР</a:t>
            </a:r>
          </a:p>
        </p:txBody>
      </p:sp>
      <p:sp>
        <p:nvSpPr>
          <p:cNvPr id="19459" name="Rectangle 3"/>
          <p:cNvSpPr>
            <a:spLocks noGrp="1" noChangeArrowheads="1"/>
          </p:cNvSpPr>
          <p:nvPr>
            <p:ph idx="1"/>
          </p:nvPr>
        </p:nvSpPr>
        <p:spPr>
          <a:xfrm>
            <a:off x="381000" y="1981200"/>
            <a:ext cx="8229600" cy="4525963"/>
          </a:xfrm>
        </p:spPr>
        <p:txBody>
          <a:bodyPr/>
          <a:lstStyle/>
          <a:p>
            <a:pPr marL="0" indent="0" eaLnBrk="1" hangingPunct="1">
              <a:lnSpc>
                <a:spcPct val="90000"/>
              </a:lnSpc>
              <a:buFont typeface="Wingdings 2" pitchFamily="18" charset="2"/>
              <a:buNone/>
              <a:defRPr/>
            </a:pPr>
            <a:r>
              <a:rPr lang="ru-RU" sz="2400" dirty="0" smtClean="0"/>
              <a:t>	Организация, вкладывающая средства в создание новых продуктов, вовлечена в два вида деятельности:</a:t>
            </a:r>
          </a:p>
          <a:p>
            <a:pPr eaLnBrk="1" hangingPunct="1">
              <a:lnSpc>
                <a:spcPct val="90000"/>
              </a:lnSpc>
              <a:defRPr/>
            </a:pPr>
            <a:endParaRPr lang="ru-RU" sz="2400" dirty="0" smtClean="0"/>
          </a:p>
          <a:p>
            <a:pPr eaLnBrk="1" hangingPunct="1">
              <a:lnSpc>
                <a:spcPct val="90000"/>
              </a:lnSpc>
              <a:defRPr/>
            </a:pPr>
            <a:r>
              <a:rPr lang="ru-RU" sz="2400" dirty="0" smtClean="0"/>
              <a:t>основную деятельность</a:t>
            </a:r>
          </a:p>
          <a:p>
            <a:pPr eaLnBrk="1" hangingPunct="1">
              <a:lnSpc>
                <a:spcPct val="90000"/>
              </a:lnSpc>
              <a:defRPr/>
            </a:pPr>
            <a:r>
              <a:rPr lang="ru-RU" sz="2400" dirty="0" smtClean="0"/>
              <a:t>неосновную научно-техническую деятельность</a:t>
            </a:r>
          </a:p>
          <a:p>
            <a:pPr eaLnBrk="1" hangingPunct="1">
              <a:lnSpc>
                <a:spcPct val="90000"/>
              </a:lnSpc>
              <a:defRPr/>
            </a:pPr>
            <a:endParaRPr lang="ru-RU" sz="2400" dirty="0" smtClean="0"/>
          </a:p>
          <a:p>
            <a:pPr marL="0" indent="0" eaLnBrk="1" hangingPunct="1">
              <a:lnSpc>
                <a:spcPct val="90000"/>
              </a:lnSpc>
              <a:buFont typeface="Wingdings 2" pitchFamily="18" charset="2"/>
              <a:buNone/>
              <a:defRPr/>
            </a:pPr>
            <a:r>
              <a:rPr lang="ru-RU" sz="2400" dirty="0"/>
              <a:t>	</a:t>
            </a:r>
            <a:r>
              <a:rPr lang="ru-RU" sz="2400" dirty="0" smtClean="0"/>
              <a:t>Во втором случае коммерческая значимость результатов деятельности может быть реализована посредством продажи документации, лицензий, "ноу-хау", инжиниринговых услуг.</a:t>
            </a:r>
          </a:p>
          <a:p>
            <a:pPr eaLnBrk="1" hangingPunct="1">
              <a:lnSpc>
                <a:spcPct val="90000"/>
              </a:lnSpc>
              <a:defRPr/>
            </a:pPr>
            <a:endParaRPr lang="ru-RU" sz="2400" i="1" dirty="0" smtClean="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p:txBody>
          <a:bodyPr/>
          <a:lstStyle/>
          <a:p>
            <a:pPr marL="0" indent="0" algn="just" eaLnBrk="1" hangingPunct="1">
              <a:lnSpc>
                <a:spcPct val="90000"/>
              </a:lnSpc>
              <a:buFont typeface="Wingdings 2" pitchFamily="18" charset="2"/>
              <a:buNone/>
              <a:defRPr/>
            </a:pPr>
            <a:r>
              <a:rPr lang="ru-RU" sz="2400" i="1" dirty="0" smtClean="0"/>
              <a:t>	</a:t>
            </a:r>
            <a:r>
              <a:rPr lang="ru-RU" sz="2400" dirty="0" smtClean="0"/>
              <a:t>Одной из задач организации является </a:t>
            </a:r>
            <a:r>
              <a:rPr lang="ru-RU" sz="2400" i="1" dirty="0" smtClean="0"/>
              <a:t>управление инновациями посредством распределения ресурсов</a:t>
            </a:r>
            <a:r>
              <a:rPr lang="ru-RU" sz="2400" dirty="0" smtClean="0"/>
              <a:t>. На практике ресурсы организаций всегда ограничены и объекты инноваций конкурируют между собой по видам ресурсов.</a:t>
            </a:r>
            <a:endParaRPr lang="en-US" sz="2400" dirty="0" smtClean="0"/>
          </a:p>
          <a:p>
            <a:pPr eaLnBrk="1" hangingPunct="1">
              <a:lnSpc>
                <a:spcPct val="90000"/>
              </a:lnSpc>
              <a:defRPr/>
            </a:pPr>
            <a:endParaRPr lang="ru-RU" sz="2400" dirty="0" smtClean="0"/>
          </a:p>
          <a:p>
            <a:pPr marL="0" indent="0" algn="just" eaLnBrk="1" hangingPunct="1">
              <a:lnSpc>
                <a:spcPct val="90000"/>
              </a:lnSpc>
              <a:buFont typeface="Wingdings 2" pitchFamily="18" charset="2"/>
              <a:buNone/>
              <a:defRPr/>
            </a:pPr>
            <a:r>
              <a:rPr lang="ru-RU" sz="2400" dirty="0" smtClean="0"/>
              <a:t>	В отношении НИОКР объем вложений существенно зависит от их отношения к основной деятельности, а от объемов вложений существенно зависит стратегия НИОКР.</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304800" y="1295400"/>
            <a:ext cx="8610600" cy="4678363"/>
          </a:xfrm>
        </p:spPr>
        <p:txBody>
          <a:bodyPr/>
          <a:lstStyle/>
          <a:p>
            <a:pPr marL="0" indent="0" algn="just" eaLnBrk="1" hangingPunct="1">
              <a:lnSpc>
                <a:spcPct val="80000"/>
              </a:lnSpc>
              <a:buFont typeface="Wingdings 2" pitchFamily="18" charset="2"/>
              <a:buNone/>
              <a:defRPr/>
            </a:pPr>
            <a:r>
              <a:rPr lang="ru-RU" sz="2400" i="1" dirty="0" smtClean="0"/>
              <a:t>	Стратегия НИОКР </a:t>
            </a:r>
            <a:r>
              <a:rPr lang="ru-RU" sz="2400" dirty="0" smtClean="0"/>
              <a:t>должна строиться на основе общей стратегии бизнеса организации, однако имеет собственное поле применения и свои специфические особенности.  </a:t>
            </a:r>
          </a:p>
          <a:p>
            <a:pPr marL="0" indent="0" algn="just" eaLnBrk="1" hangingPunct="1">
              <a:lnSpc>
                <a:spcPct val="80000"/>
              </a:lnSpc>
              <a:buFont typeface="Wingdings 2" pitchFamily="18" charset="2"/>
              <a:buNone/>
              <a:defRPr/>
            </a:pPr>
            <a:r>
              <a:rPr lang="ru-RU" sz="2400" dirty="0" smtClean="0"/>
              <a:t>	Простейшая стратегия НИОКР на основе максимизации ожидаемой финансовой отдачи, учитывает только краткосрочные факторы, что приводит к ориентации на определенную технологию, рынок, соответственно, может быть успешной лишь в краткосрочной перспективе.</a:t>
            </a:r>
          </a:p>
          <a:p>
            <a:pPr marL="0" indent="0" algn="just" eaLnBrk="1" hangingPunct="1">
              <a:buFont typeface="Wingdings 2" pitchFamily="18" charset="2"/>
              <a:buNone/>
              <a:defRPr/>
            </a:pPr>
            <a:r>
              <a:rPr lang="ru-RU" sz="2400" dirty="0" smtClean="0"/>
              <a:t>	При вложениях в НИОКР фирма может действовать по следующим стратегиям:</a:t>
            </a:r>
          </a:p>
          <a:p>
            <a:pPr eaLnBrk="1" hangingPunct="1">
              <a:lnSpc>
                <a:spcPct val="150000"/>
              </a:lnSpc>
              <a:defRPr/>
            </a:pPr>
            <a:r>
              <a:rPr lang="ru-RU" sz="2400" dirty="0" smtClean="0"/>
              <a:t>наступательную стратегию НИОКР</a:t>
            </a:r>
          </a:p>
          <a:p>
            <a:pPr eaLnBrk="1" hangingPunct="1">
              <a:lnSpc>
                <a:spcPct val="80000"/>
              </a:lnSpc>
              <a:defRPr/>
            </a:pPr>
            <a:r>
              <a:rPr lang="ru-RU" sz="2400" dirty="0" smtClean="0"/>
              <a:t>защитную стратегию</a:t>
            </a:r>
          </a:p>
          <a:p>
            <a:pPr eaLnBrk="1" hangingPunct="1">
              <a:lnSpc>
                <a:spcPct val="80000"/>
              </a:lnSpc>
              <a:defRPr/>
            </a:pPr>
            <a:r>
              <a:rPr lang="ru-RU" sz="2400" dirty="0" smtClean="0"/>
              <a:t>смешанную стратегию</a:t>
            </a:r>
          </a:p>
          <a:p>
            <a:pPr eaLnBrk="1" hangingPunct="1">
              <a:lnSpc>
                <a:spcPct val="80000"/>
              </a:lnSpc>
              <a:defRPr/>
            </a:pPr>
            <a:r>
              <a:rPr lang="ru-RU" sz="2400" dirty="0" smtClean="0"/>
              <a:t>лицензирование</a:t>
            </a:r>
          </a:p>
          <a:p>
            <a:pPr eaLnBrk="1" hangingPunct="1">
              <a:lnSpc>
                <a:spcPct val="80000"/>
              </a:lnSpc>
              <a:defRPr/>
            </a:pPr>
            <a:endParaRPr lang="ru-RU" sz="2400" dirty="0" smtClean="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457200" y="1447800"/>
            <a:ext cx="8229600" cy="5059363"/>
          </a:xfrm>
        </p:spPr>
        <p:txBody>
          <a:bodyPr/>
          <a:lstStyle/>
          <a:p>
            <a:pPr marL="0" indent="0" algn="just" eaLnBrk="1" hangingPunct="1">
              <a:lnSpc>
                <a:spcPct val="90000"/>
              </a:lnSpc>
              <a:buFont typeface="Wingdings 2" pitchFamily="18" charset="2"/>
              <a:buNone/>
              <a:defRPr/>
            </a:pPr>
            <a:r>
              <a:rPr lang="ru-RU" sz="2400" dirty="0" smtClean="0"/>
              <a:t>	Наступательная стратегия с высоким риском, высокой окупаемостью требует высокой квалификации, способности видеть перспективы развития отрасли. Обычно занимают наступательную позицию рыночные лидеры. Ограниченность ресурсов небольших фирм препятствует осуществлению крупных НИОКР и, соответственно, делает невозможной реализацию наступательной стратегии. Однако в целом ряде отраслей мелкие компании могут сконцентрироваться на одном проекте, в то время как крупные фирмы обычно распределяют свои усилия на ряд проектов. </a:t>
            </a:r>
          </a:p>
          <a:p>
            <a:pPr eaLnBrk="1" hangingPunct="1">
              <a:lnSpc>
                <a:spcPct val="90000"/>
              </a:lnSpc>
              <a:defRPr/>
            </a:pPr>
            <a:endParaRPr lang="ru-RU" sz="2400" dirty="0" smtClean="0"/>
          </a:p>
        </p:txBody>
      </p:sp>
      <p:sp>
        <p:nvSpPr>
          <p:cNvPr id="165892" name="Text Box 4"/>
          <p:cNvSpPr txBox="1">
            <a:spLocks noChangeArrowheads="1"/>
          </p:cNvSpPr>
          <p:nvPr/>
        </p:nvSpPr>
        <p:spPr bwMode="auto">
          <a:xfrm>
            <a:off x="3124200" y="781507"/>
            <a:ext cx="5181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ru-RU" sz="2800" b="1" dirty="0">
                <a:solidFill>
                  <a:schemeClr val="tx2"/>
                </a:solidFill>
                <a:latin typeface="+mj-lt"/>
              </a:rPr>
              <a:t>СТРАТЕГИЯ НИОКР</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228600" y="1371600"/>
            <a:ext cx="8763000" cy="5029200"/>
          </a:xfrm>
        </p:spPr>
        <p:txBody>
          <a:bodyPr/>
          <a:lstStyle/>
          <a:p>
            <a:pPr marL="0" indent="0" algn="just" eaLnBrk="1" hangingPunct="1">
              <a:buFont typeface="Wingdings 2" pitchFamily="18" charset="2"/>
              <a:buNone/>
            </a:pPr>
            <a:r>
              <a:rPr lang="ru-RU" altLang="ru-RU" sz="2400" i="1" dirty="0" smtClean="0"/>
              <a:t>	Защитная стратегия </a:t>
            </a:r>
            <a:r>
              <a:rPr lang="ru-RU" altLang="ru-RU" sz="2400" dirty="0" smtClean="0"/>
              <a:t>предполагает невысокий риск и пригодна для компаний, способных получить прибыль в условиях конкуренции, поддерживая норму прибыли посредством низких издержек. Такую стратегию можно рекомендовать компании, более сильной в маркетинге, чем в НИОКР. Однако и такой компании необходим достаточный научно-технический потенциал, чтобы быстро ответить на инновации конкурентов.</a:t>
            </a:r>
          </a:p>
          <a:p>
            <a:pPr marL="0" indent="0" algn="just" eaLnBrk="1" hangingPunct="1">
              <a:buFont typeface="Wingdings 2" pitchFamily="18" charset="2"/>
              <a:buNone/>
            </a:pPr>
            <a:r>
              <a:rPr lang="ru-RU" altLang="ru-RU" sz="2400" i="1" dirty="0" smtClean="0"/>
              <a:t>	</a:t>
            </a:r>
            <a:endParaRPr lang="ru-RU" altLang="ru-RU" sz="2400" dirty="0" smtClean="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209800"/>
            <a:ext cx="8229600" cy="4114800"/>
          </a:xfrm>
        </p:spPr>
        <p:txBody>
          <a:bodyPr/>
          <a:lstStyle/>
          <a:p>
            <a:r>
              <a:rPr lang="ru-RU" altLang="ru-RU" sz="2400" i="1" dirty="0" smtClean="0"/>
              <a:t>Лицензирование</a:t>
            </a:r>
            <a:r>
              <a:rPr lang="ru-RU" altLang="ru-RU" sz="2400" dirty="0" smtClean="0"/>
              <a:t> иногда называют поглощающей стратегией. Даже самые крупные компании не могут создать полного фронта НИОКР. Л</a:t>
            </a:r>
          </a:p>
          <a:p>
            <a:r>
              <a:rPr lang="ru-RU" altLang="ru-RU" sz="2400" dirty="0"/>
              <a:t>Л</a:t>
            </a:r>
            <a:r>
              <a:rPr lang="ru-RU" altLang="ru-RU" sz="2400" dirty="0" smtClean="0"/>
              <a:t>ицензирование может быть и поддерживающей стратегией для небольших фирм, которым трудно реализовать внедрение крупного нововведения. </a:t>
            </a:r>
          </a:p>
          <a:p>
            <a:r>
              <a:rPr lang="ru-RU" altLang="ru-RU" sz="2400" dirty="0" smtClean="0"/>
              <a:t>Альтернативой приобретению лицензий может быть привлечение специалистов.</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3317865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514600" y="793190"/>
            <a:ext cx="4495800" cy="758825"/>
          </a:xfrm>
        </p:spPr>
        <p:txBody>
          <a:bodyPr/>
          <a:lstStyle/>
          <a:p>
            <a:pPr eaLnBrk="1" hangingPunct="1"/>
            <a:r>
              <a:rPr lang="ru-RU" altLang="ru-RU" sz="2800" b="1" dirty="0" smtClean="0"/>
              <a:t>ОЦЕНКА ПРОЕКТА НИОКР</a:t>
            </a:r>
          </a:p>
        </p:txBody>
      </p:sp>
      <p:sp>
        <p:nvSpPr>
          <p:cNvPr id="23555" name="Rectangle 3"/>
          <p:cNvSpPr>
            <a:spLocks noGrp="1" noChangeArrowheads="1"/>
          </p:cNvSpPr>
          <p:nvPr>
            <p:ph idx="1"/>
          </p:nvPr>
        </p:nvSpPr>
        <p:spPr>
          <a:xfrm>
            <a:off x="457200" y="2057400"/>
            <a:ext cx="8229600" cy="4525963"/>
          </a:xfrm>
        </p:spPr>
        <p:txBody>
          <a:bodyPr/>
          <a:lstStyle/>
          <a:p>
            <a:pPr eaLnBrk="1" hangingPunct="1">
              <a:lnSpc>
                <a:spcPct val="80000"/>
              </a:lnSpc>
            </a:pPr>
            <a:r>
              <a:rPr lang="ru-RU" altLang="ru-RU" sz="2400" smtClean="0"/>
              <a:t>Выявление областей (направлений), где нужна дополнительная информация, и любых дополнительных факторов, относящихся к проекту;</a:t>
            </a:r>
          </a:p>
          <a:p>
            <a:pPr eaLnBrk="1" hangingPunct="1">
              <a:lnSpc>
                <a:spcPct val="80000"/>
              </a:lnSpc>
            </a:pPr>
            <a:r>
              <a:rPr lang="ru-RU" altLang="ru-RU" sz="2400" smtClean="0"/>
              <a:t>Получение дополнительной информации и оценку ее воздействия на проект;</a:t>
            </a:r>
          </a:p>
          <a:p>
            <a:pPr eaLnBrk="1" hangingPunct="1">
              <a:lnSpc>
                <a:spcPct val="80000"/>
              </a:lnSpc>
            </a:pPr>
            <a:r>
              <a:rPr lang="ru-RU" altLang="ru-RU" sz="2400" smtClean="0"/>
              <a:t>Прогнозные финансовые результаты реализации проекта с учетом всех факторов;</a:t>
            </a:r>
          </a:p>
          <a:p>
            <a:pPr eaLnBrk="1" hangingPunct="1">
              <a:lnSpc>
                <a:spcPct val="80000"/>
              </a:lnSpc>
            </a:pPr>
            <a:r>
              <a:rPr lang="ru-RU" altLang="ru-RU" sz="2400" smtClean="0"/>
              <a:t>Воздействие проекта на другие в рамках портфеля НИОКР организации;</a:t>
            </a:r>
          </a:p>
          <a:p>
            <a:pPr eaLnBrk="1" hangingPunct="1">
              <a:lnSpc>
                <a:spcPct val="80000"/>
              </a:lnSpc>
            </a:pPr>
            <a:r>
              <a:rPr lang="ru-RU" altLang="ru-RU" sz="2400" smtClean="0"/>
              <a:t>Влияние проекта в случае его успеха на экономику организации в целом;</a:t>
            </a:r>
          </a:p>
          <a:p>
            <a:pPr eaLnBrk="1" hangingPunct="1">
              <a:lnSpc>
                <a:spcPct val="80000"/>
              </a:lnSpc>
            </a:pPr>
            <a:r>
              <a:rPr lang="ru-RU" altLang="ru-RU" sz="2400" smtClean="0"/>
              <a:t>Принятие решения о продолжении или прекращении работы над проектом.</a:t>
            </a:r>
          </a:p>
          <a:p>
            <a:pPr eaLnBrk="1" hangingPunct="1">
              <a:lnSpc>
                <a:spcPct val="80000"/>
              </a:lnSpc>
            </a:pPr>
            <a:endParaRPr lang="ru-RU" altLang="ru-RU" sz="2400" i="1" smtClean="0"/>
          </a:p>
          <a:p>
            <a:pPr eaLnBrk="1" hangingPunct="1">
              <a:lnSpc>
                <a:spcPct val="80000"/>
              </a:lnSpc>
            </a:pPr>
            <a:endParaRPr lang="ru-RU" altLang="ru-RU" sz="2000" smtClean="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idx="1"/>
          </p:nvPr>
        </p:nvSpPr>
        <p:spPr>
          <a:xfrm>
            <a:off x="304800" y="1371600"/>
            <a:ext cx="8610600" cy="5105400"/>
          </a:xfrm>
        </p:spPr>
        <p:txBody>
          <a:bodyPr/>
          <a:lstStyle/>
          <a:p>
            <a:pPr marL="0" indent="0" algn="just" eaLnBrk="1" hangingPunct="1">
              <a:buFont typeface="Wingdings 2" pitchFamily="18" charset="2"/>
              <a:buNone/>
              <a:defRPr/>
            </a:pPr>
            <a:r>
              <a:rPr lang="ru-RU" sz="2400" i="1" dirty="0" smtClean="0"/>
              <a:t>	</a:t>
            </a:r>
            <a:r>
              <a:rPr lang="ru-RU" sz="2400" dirty="0" smtClean="0"/>
              <a:t>При решении вопроса о существовании организации на первом этапе выбора проекта могут возникнуть следующие заблуждения:</a:t>
            </a:r>
          </a:p>
          <a:p>
            <a:pPr eaLnBrk="1" hangingPunct="1">
              <a:defRPr/>
            </a:pPr>
            <a:endParaRPr lang="ru-RU" sz="2400" dirty="0" smtClean="0"/>
          </a:p>
          <a:p>
            <a:pPr marL="0" indent="0" algn="just" eaLnBrk="1" hangingPunct="1">
              <a:buFont typeface="Wingdings 2" pitchFamily="18" charset="2"/>
              <a:buNone/>
              <a:defRPr/>
            </a:pPr>
            <a:r>
              <a:rPr lang="ru-RU" sz="2400" dirty="0" smtClean="0"/>
              <a:t>1. При выборе новой продукции исходят из грандиозных возможностей, которые она сулит организации. А надо исходить из того, насколько она будет удовлетворять требованиям потребителей.</a:t>
            </a:r>
          </a:p>
          <a:p>
            <a:pPr marL="0" indent="0" algn="just" eaLnBrk="1" hangingPunct="1">
              <a:buFont typeface="Wingdings 2" pitchFamily="18" charset="2"/>
              <a:buNone/>
              <a:defRPr/>
            </a:pPr>
            <a:r>
              <a:rPr lang="ru-RU" sz="2400" dirty="0" smtClean="0"/>
              <a:t>2. При выборе новой продукции исходят из теоретического анализа целесообразности ее внедрения. А надо также учитывать сильное влияние настоящей практики, прошлого опыта и определенного консерватизма потребителей.</a:t>
            </a:r>
          </a:p>
          <a:p>
            <a:pPr eaLnBrk="1" hangingPunct="1">
              <a:lnSpc>
                <a:spcPct val="80000"/>
              </a:lnSpc>
              <a:defRPr/>
            </a:pPr>
            <a:endParaRPr lang="ru-RU" sz="1800" i="1" dirty="0" smtClean="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438400"/>
            <a:ext cx="8229600" cy="3886200"/>
          </a:xfrm>
        </p:spPr>
        <p:txBody>
          <a:bodyPr/>
          <a:lstStyle/>
          <a:p>
            <a:pPr marL="0" indent="0" algn="just" eaLnBrk="1" hangingPunct="1">
              <a:buNone/>
              <a:defRPr/>
            </a:pPr>
            <a:r>
              <a:rPr lang="ru-RU" sz="2400" dirty="0"/>
              <a:t>3. В новый продукт "вливаются" все возможные усовершенствования и технические новинки. А надо сознавать, что большинство из них может ничего не дать или они не будут внедрены.</a:t>
            </a:r>
          </a:p>
          <a:p>
            <a:pPr marL="0" indent="0" algn="just" eaLnBrk="1" hangingPunct="1">
              <a:buNone/>
              <a:defRPr/>
            </a:pPr>
            <a:r>
              <a:rPr lang="ru-RU" sz="2400" dirty="0"/>
              <a:t>4. Методические усовершенствования новых изделий в эксплуатации обладают самостоятельной ценностью. На самом деле только потребитель определяет их истинную ценность</a:t>
            </a:r>
            <a:r>
              <a:rPr lang="ru-RU" sz="2400" dirty="0" smtClean="0"/>
              <a:t>.</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0175636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idx="1"/>
          </p:nvPr>
        </p:nvSpPr>
        <p:spPr>
          <a:xfrm>
            <a:off x="467544" y="1306504"/>
            <a:ext cx="8229600" cy="5181600"/>
          </a:xfrm>
        </p:spPr>
        <p:txBody>
          <a:bodyPr/>
          <a:lstStyle/>
          <a:p>
            <a:pPr marL="0" indent="0" algn="just" eaLnBrk="1" hangingPunct="1">
              <a:buFont typeface="Wingdings 2" pitchFamily="18" charset="2"/>
              <a:buNone/>
              <a:defRPr/>
            </a:pPr>
            <a:r>
              <a:rPr lang="ru-RU" sz="2400" dirty="0" smtClean="0"/>
              <a:t>5. Выигрывают принципиально новые технологии. На самом деле новое не всегда значит лучшее, а лучшее может быть и врагом хорошего, опробованного и устоявшегося на  практике.</a:t>
            </a:r>
          </a:p>
          <a:p>
            <a:pPr marL="0" indent="0" algn="just" eaLnBrk="1" hangingPunct="1">
              <a:buFont typeface="Wingdings 2" pitchFamily="18" charset="2"/>
              <a:buNone/>
              <a:defRPr/>
            </a:pPr>
            <a:r>
              <a:rPr lang="ru-RU" sz="2400" dirty="0" smtClean="0"/>
              <a:t>6. Перспективы применения новой технологии предопределяют ее успешное внедрение. На самом деле решающим фактором часто является инфраструктура производства, необходимая для ее внедрения.</a:t>
            </a:r>
          </a:p>
          <a:p>
            <a:pPr marL="0" indent="0" algn="just" eaLnBrk="1" hangingPunct="1">
              <a:buFont typeface="Wingdings 2" pitchFamily="18" charset="2"/>
              <a:buNone/>
              <a:defRPr/>
            </a:pPr>
            <a:r>
              <a:rPr lang="ru-RU" sz="2400" i="1" dirty="0" smtClean="0"/>
              <a:t>	</a:t>
            </a:r>
            <a:r>
              <a:rPr lang="ru-RU" sz="2400" dirty="0" smtClean="0"/>
              <a:t>Отбор проектов с высокой степенью риска, особенно если они потребуют больших инвестиций, обычно нежелателен в компаниях, где руководство отличается высоким уровнем непринятия риска. Наступательная стратегия, связана с большим риском, но сулит и большую потенциальную прибыль.</a:t>
            </a:r>
          </a:p>
          <a:p>
            <a:pPr eaLnBrk="1" hangingPunct="1">
              <a:defRPr/>
            </a:pPr>
            <a:endParaRPr lang="ru-RU" dirty="0" smtClean="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idx="1"/>
          </p:nvPr>
        </p:nvSpPr>
        <p:spPr>
          <a:xfrm>
            <a:off x="457200" y="1295400"/>
            <a:ext cx="8229600" cy="5059363"/>
          </a:xfrm>
        </p:spPr>
        <p:txBody>
          <a:bodyPr/>
          <a:lstStyle/>
          <a:p>
            <a:pPr marL="0" indent="0" algn="just" eaLnBrk="1" hangingPunct="1">
              <a:lnSpc>
                <a:spcPct val="80000"/>
              </a:lnSpc>
              <a:buFont typeface="Wingdings 2" pitchFamily="18" charset="2"/>
              <a:buNone/>
              <a:defRPr/>
            </a:pPr>
            <a:r>
              <a:rPr lang="ru-RU" sz="2400" dirty="0" smtClean="0">
                <a:solidFill>
                  <a:srgbClr val="FFFF00"/>
                </a:solidFill>
              </a:rPr>
              <a:t>	</a:t>
            </a:r>
            <a:r>
              <a:rPr lang="ru-RU" sz="2400" dirty="0" smtClean="0"/>
              <a:t>Процесс планирования НИОКР должен вести к количественной оценке риска, но было бы ошибкой полагать, что он способен предугадать любую случайность. Следует отметить и  типичные заблуждения в обычной аргументации против нововведений:</a:t>
            </a:r>
          </a:p>
          <a:p>
            <a:pPr algn="just" eaLnBrk="1" hangingPunct="1">
              <a:lnSpc>
                <a:spcPct val="80000"/>
              </a:lnSpc>
              <a:defRPr/>
            </a:pPr>
            <a:r>
              <a:rPr lang="ru-RU" sz="2400" dirty="0" smtClean="0"/>
              <a:t>сравнение обычно меньшей надежности новой техники и надежности уже выпускаемой и хорошо отработанной. При этом не берется в расчет потенциал совершенствования новых технологий;</a:t>
            </a:r>
          </a:p>
          <a:p>
            <a:pPr algn="just" eaLnBrk="1" hangingPunct="1">
              <a:lnSpc>
                <a:spcPct val="80000"/>
              </a:lnSpc>
              <a:defRPr/>
            </a:pPr>
            <a:r>
              <a:rPr lang="ru-RU" sz="2400" dirty="0" smtClean="0"/>
              <a:t>упор на высокие первоначальные затраты без учета их относительного снижения с ростом объема выпуска благодаря накоплению опыта;</a:t>
            </a:r>
          </a:p>
          <a:p>
            <a:pPr algn="just" eaLnBrk="1" hangingPunct="1">
              <a:lnSpc>
                <a:spcPct val="80000"/>
              </a:lnSpc>
              <a:defRPr/>
            </a:pPr>
            <a:r>
              <a:rPr lang="ru-RU" sz="2400" dirty="0" smtClean="0"/>
              <a:t>удовлетворенность эффективностью существующей технологии в сложившихся конкурентных условиях без оценки того, как конкуренция будет развиваться в будущем.</a:t>
            </a:r>
          </a:p>
          <a:p>
            <a:pPr algn="just" eaLnBrk="1" hangingPunct="1">
              <a:lnSpc>
                <a:spcPct val="80000"/>
              </a:lnSpc>
              <a:defRPr/>
            </a:pPr>
            <a:endParaRPr lang="ru-RU" sz="2400" i="1" dirty="0" smtClean="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524000" y="381000"/>
            <a:ext cx="7162800" cy="1139825"/>
          </a:xfrm>
        </p:spPr>
        <p:txBody>
          <a:bodyPr/>
          <a:lstStyle/>
          <a:p>
            <a:pPr algn="ctr" eaLnBrk="1" hangingPunct="1"/>
            <a:r>
              <a:rPr lang="ru-RU" altLang="ru-RU" sz="2800" b="1" dirty="0" smtClean="0"/>
              <a:t>Технико-экономические и производственные критерии</a:t>
            </a:r>
          </a:p>
        </p:txBody>
      </p:sp>
      <p:sp>
        <p:nvSpPr>
          <p:cNvPr id="27651" name="Rectangle 3"/>
          <p:cNvSpPr>
            <a:spLocks noGrp="1" noChangeArrowheads="1"/>
          </p:cNvSpPr>
          <p:nvPr>
            <p:ph idx="1"/>
          </p:nvPr>
        </p:nvSpPr>
        <p:spPr>
          <a:xfrm>
            <a:off x="0" y="1524000"/>
            <a:ext cx="8956675" cy="4953000"/>
          </a:xfrm>
        </p:spPr>
        <p:txBody>
          <a:bodyPr/>
          <a:lstStyle/>
          <a:p>
            <a:pPr algn="just" eaLnBrk="1" hangingPunct="1">
              <a:buFont typeface="Wingdings 2" pitchFamily="18" charset="2"/>
              <a:buNone/>
            </a:pPr>
            <a:r>
              <a:rPr lang="ru-RU" altLang="ru-RU" sz="2400" dirty="0" smtClean="0"/>
              <a:t>		Существует неразрывность технической и экономической сторон любого проекта. Технический успех любого проекта есть достижение проектных технических показателей в рамках выделенных финансовых средств и в требуемые сроки.</a:t>
            </a:r>
          </a:p>
          <a:p>
            <a:pPr algn="just" eaLnBrk="1" hangingPunct="1">
              <a:buFont typeface="Wingdings 2" pitchFamily="18" charset="2"/>
              <a:buNone/>
            </a:pPr>
            <a:r>
              <a:rPr lang="ru-RU" altLang="ru-RU" sz="2400" dirty="0" smtClean="0"/>
              <a:t>		Внедрение нового изделия в производство редко проходит без трудностей. В первом приближении их можно разделить на две группы: связанные с производственными мощностями для нового продукта, и трудности производства с затратами, гарантирующими получение необходимой прибыли. Оценивая проект, важно идентифицировать и те его характеристики, которые могут вызвать определенные проблемы у производителя.</a:t>
            </a:r>
          </a:p>
          <a:p>
            <a:pPr eaLnBrk="1" hangingPunct="1">
              <a:buFont typeface="Wingdings" pitchFamily="2" charset="2"/>
              <a:buNone/>
            </a:pPr>
            <a:endParaRPr lang="ru-RU" altLang="ru-RU" dirty="0" smtClean="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idx="1"/>
          </p:nvPr>
        </p:nvSpPr>
        <p:spPr>
          <a:xfrm>
            <a:off x="381000" y="1219200"/>
            <a:ext cx="8218488" cy="5257800"/>
          </a:xfrm>
        </p:spPr>
        <p:txBody>
          <a:bodyPr/>
          <a:lstStyle/>
          <a:p>
            <a:pPr eaLnBrk="1" hangingPunct="1">
              <a:buFont typeface="Wingdings" pitchFamily="2" charset="2"/>
              <a:buNone/>
            </a:pPr>
            <a:r>
              <a:rPr lang="en-US" altLang="ru-RU" sz="2000" dirty="0" smtClean="0"/>
              <a:t>    </a:t>
            </a:r>
            <a:r>
              <a:rPr lang="ru-RU" altLang="ru-RU" sz="2400" i="1" dirty="0" smtClean="0"/>
              <a:t>К числу основных производственных факторов, обеспечивающих успех, относят:</a:t>
            </a:r>
            <a:endParaRPr lang="en-US" altLang="ru-RU" sz="2400" i="1" dirty="0" smtClean="0"/>
          </a:p>
          <a:p>
            <a:pPr eaLnBrk="1" hangingPunct="1"/>
            <a:r>
              <a:rPr lang="ru-RU" altLang="ru-RU" sz="2400" dirty="0" smtClean="0"/>
              <a:t>технологию, соответствующую типу производства;</a:t>
            </a:r>
          </a:p>
          <a:p>
            <a:pPr eaLnBrk="1" hangingPunct="1"/>
            <a:r>
              <a:rPr lang="ru-RU" altLang="ru-RU" sz="2400" dirty="0" smtClean="0"/>
              <a:t>настоящий и будущий баланс производственных мощностей;</a:t>
            </a:r>
          </a:p>
          <a:p>
            <a:pPr eaLnBrk="1" hangingPunct="1"/>
            <a:r>
              <a:rPr lang="ru-RU" altLang="ru-RU" sz="2400" dirty="0" smtClean="0"/>
              <a:t>рыночную обеспеченность материалами и комплектующими изделиями;</a:t>
            </a:r>
          </a:p>
          <a:p>
            <a:pPr eaLnBrk="1" hangingPunct="1"/>
            <a:r>
              <a:rPr lang="ru-RU" altLang="ru-RU" sz="2400" dirty="0" smtClean="0"/>
              <a:t>гибкость производства, его способность "воспринять" новые изделия и выпускать их с издержками, обеспечивающими конкурентоспособную цену;</a:t>
            </a:r>
          </a:p>
          <a:p>
            <a:pPr eaLnBrk="1" hangingPunct="1"/>
            <a:r>
              <a:rPr lang="ru-RU" altLang="ru-RU" sz="2400" dirty="0" smtClean="0"/>
              <a:t>степень использования существующих технологии и оборудования.</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514600" y="764704"/>
            <a:ext cx="6096000" cy="835025"/>
          </a:xfrm>
        </p:spPr>
        <p:txBody>
          <a:bodyPr/>
          <a:lstStyle/>
          <a:p>
            <a:pPr eaLnBrk="1" hangingPunct="1"/>
            <a:r>
              <a:rPr lang="ru-RU" altLang="ru-RU" sz="3200" b="1" dirty="0" smtClean="0"/>
              <a:t>Организация оценки проекта</a:t>
            </a:r>
          </a:p>
        </p:txBody>
      </p:sp>
      <p:sp>
        <p:nvSpPr>
          <p:cNvPr id="29699" name="Rectangle 3"/>
          <p:cNvSpPr>
            <a:spLocks noGrp="1" noChangeArrowheads="1"/>
          </p:cNvSpPr>
          <p:nvPr>
            <p:ph idx="1"/>
          </p:nvPr>
        </p:nvSpPr>
        <p:spPr>
          <a:xfrm>
            <a:off x="0" y="2057400"/>
            <a:ext cx="8839200" cy="4525963"/>
          </a:xfrm>
        </p:spPr>
        <p:txBody>
          <a:bodyPr/>
          <a:lstStyle/>
          <a:p>
            <a:pPr algn="just" eaLnBrk="1" hangingPunct="1">
              <a:lnSpc>
                <a:spcPct val="90000"/>
              </a:lnSpc>
              <a:buFont typeface="Wingdings" pitchFamily="2" charset="2"/>
              <a:buNone/>
            </a:pPr>
            <a:r>
              <a:rPr lang="ru-RU" altLang="ru-RU" sz="2400" smtClean="0"/>
              <a:t>		Большая часть критериев оценки не относится к научно-технической области. Эффективность решений по оценке проектов можно обеспечить, лишь вовлекая в этот процесс тех, кого затрагивают факторы оценок. В группу, производящую оценку проекта, целесообразно включать: специалистов в соответствующей научной области и в смежных областях;  пользователей результатами проектов;  специалистов в области менеджмента и экономики; людей, обладающих опытом в области формирования научно-технической политики.</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idx="1"/>
          </p:nvPr>
        </p:nvSpPr>
        <p:spPr>
          <a:xfrm>
            <a:off x="381000" y="1295400"/>
            <a:ext cx="8291513" cy="5257800"/>
          </a:xfrm>
        </p:spPr>
        <p:txBody>
          <a:bodyPr/>
          <a:lstStyle/>
          <a:p>
            <a:pPr algn="just" eaLnBrk="1" hangingPunct="1">
              <a:buFont typeface="Wingdings" pitchFamily="2" charset="2"/>
              <a:buNone/>
            </a:pPr>
            <a:r>
              <a:rPr lang="en-US" altLang="ru-RU" sz="2400" smtClean="0"/>
              <a:t>    </a:t>
            </a:r>
            <a:r>
              <a:rPr lang="ru-RU" altLang="ru-RU" sz="2400" smtClean="0"/>
              <a:t>	Простейшим методом оценки является составление перечня всех критериев с заданием весовых долей каждого в пределах групп и весовых долей групп для общей оценки. В качестве групп и рабочего перечня критериев в группах могут быть приняты следующие:</a:t>
            </a:r>
            <a:endParaRPr lang="en-US" altLang="ru-RU" sz="2400" smtClean="0"/>
          </a:p>
          <a:p>
            <a:pPr algn="just" eaLnBrk="1" hangingPunct="1"/>
            <a:r>
              <a:rPr lang="ru-RU" altLang="ru-RU" sz="2400" b="1" smtClean="0"/>
              <a:t>    </a:t>
            </a:r>
            <a:r>
              <a:rPr lang="ru-RU" altLang="ru-RU" sz="2400" b="1" i="1" smtClean="0"/>
              <a:t>Критерии, связанные с целями организации</a:t>
            </a:r>
            <a:r>
              <a:rPr lang="ru-RU" altLang="ru-RU" sz="2400" b="1" smtClean="0"/>
              <a:t>:</a:t>
            </a:r>
            <a:r>
              <a:rPr lang="ru-RU" altLang="ru-RU" sz="2400" smtClean="0"/>
              <a:t> совместимость проекта с текущей стратегией и долгосрочными планами организации, допустимость изменений в стратегии с учетом потенциала проекта, соответствие  проекта отношению организации к риску, соответствие проекта отношению организации к нововведениям.</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idx="1"/>
          </p:nvPr>
        </p:nvSpPr>
        <p:spPr>
          <a:xfrm>
            <a:off x="304800" y="1219200"/>
            <a:ext cx="8435975" cy="6048375"/>
          </a:xfrm>
        </p:spPr>
        <p:txBody>
          <a:bodyPr/>
          <a:lstStyle/>
          <a:p>
            <a:pPr algn="just" eaLnBrk="1" hangingPunct="1">
              <a:lnSpc>
                <a:spcPct val="80000"/>
              </a:lnSpc>
            </a:pPr>
            <a:r>
              <a:rPr lang="ru-RU" altLang="ru-RU" sz="2400" b="1" smtClean="0">
                <a:solidFill>
                  <a:srgbClr val="FFFF00"/>
                </a:solidFill>
              </a:rPr>
              <a:t>    </a:t>
            </a:r>
            <a:r>
              <a:rPr lang="ru-RU" altLang="ru-RU" sz="2400" b="1" i="1" smtClean="0"/>
              <a:t>Рыночные критерии:</a:t>
            </a:r>
            <a:r>
              <a:rPr lang="ru-RU" altLang="ru-RU" sz="2400" i="1" smtClean="0"/>
              <a:t> </a:t>
            </a:r>
            <a:r>
              <a:rPr lang="ru-RU" altLang="ru-RU" sz="2400" smtClean="0"/>
              <a:t> соответствие проекта потребностям рынка, общая емкость рынка, доля рынка, которую сможет контролировать организация, жизненный цикл продукта в виде товара, вероятный объем продаж, воздействие на существующие продукты, ценообразование и восприятие продукта потребителями, оценка стартовых затрат.</a:t>
            </a:r>
            <a:endParaRPr lang="en-US" altLang="ru-RU" sz="2400" smtClean="0"/>
          </a:p>
          <a:p>
            <a:pPr algn="just" eaLnBrk="1" hangingPunct="1">
              <a:lnSpc>
                <a:spcPct val="80000"/>
              </a:lnSpc>
            </a:pPr>
            <a:r>
              <a:rPr lang="ru-RU" altLang="ru-RU" sz="2400" b="1" i="1" smtClean="0">
                <a:solidFill>
                  <a:srgbClr val="FFFF00"/>
                </a:solidFill>
              </a:rPr>
              <a:t>    </a:t>
            </a:r>
            <a:r>
              <a:rPr lang="ru-RU" altLang="ru-RU" sz="2400" b="1" i="1" smtClean="0"/>
              <a:t>Научно-технические критерии:</a:t>
            </a:r>
            <a:r>
              <a:rPr lang="ru-RU" altLang="ru-RU" sz="2400" i="1" smtClean="0"/>
              <a:t>  </a:t>
            </a:r>
            <a:r>
              <a:rPr lang="ru-RU" altLang="ru-RU" sz="2400" smtClean="0"/>
              <a:t>соответствие проекта общей стратегии НИОКР, допустимость изменений в общей стратегии НИОКР с учетом потенциала проекта, вероятность технического успеха проекта, стоимость и время разработки проекта, патентная чистота проекта, наличие научно технических ресурсов для выполнения проекта, возможность выполнения будущих НИОКР на базе данного проекта и новых технологий, воздействие на другие проекты.</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idx="1"/>
          </p:nvPr>
        </p:nvSpPr>
        <p:spPr>
          <a:xfrm>
            <a:off x="381000" y="1219200"/>
            <a:ext cx="8291513" cy="5865813"/>
          </a:xfrm>
        </p:spPr>
        <p:txBody>
          <a:bodyPr/>
          <a:lstStyle/>
          <a:p>
            <a:pPr algn="just" eaLnBrk="1" hangingPunct="1"/>
            <a:r>
              <a:rPr lang="ru-RU" altLang="ru-RU" sz="2400" b="1" smtClean="0">
                <a:solidFill>
                  <a:srgbClr val="FFFF00"/>
                </a:solidFill>
              </a:rPr>
              <a:t>   </a:t>
            </a:r>
            <a:r>
              <a:rPr lang="ru-RU" altLang="ru-RU" sz="2400" b="1" i="1" smtClean="0"/>
              <a:t>Финансовые критерии:</a:t>
            </a:r>
            <a:r>
              <a:rPr lang="ru-RU" altLang="ru-RU" sz="2400" i="1" smtClean="0">
                <a:solidFill>
                  <a:srgbClr val="FFFF00"/>
                </a:solidFill>
              </a:rPr>
              <a:t> </a:t>
            </a:r>
            <a:r>
              <a:rPr lang="ru-RU" altLang="ru-RU" sz="2400" i="1" smtClean="0"/>
              <a:t> </a:t>
            </a:r>
            <a:r>
              <a:rPr lang="ru-RU" altLang="ru-RU" sz="2400" smtClean="0"/>
              <a:t>стоимость НИОКР, вложения в производство, вложения в маркетинг, наличие финансов, влияние на финансирование других проектов, время достижения точки безубыточности, потенциальный размер годовой прибыли, ожидаемая норма прибыли, соответствие проекта эффективности инвестиций, принятым в компании.</a:t>
            </a:r>
            <a:endParaRPr lang="en-US" altLang="ru-RU" sz="2400" smtClean="0"/>
          </a:p>
          <a:p>
            <a:pPr algn="just" eaLnBrk="1" hangingPunct="1"/>
            <a:r>
              <a:rPr lang="ru-RU" altLang="ru-RU" sz="2400" b="1" i="1" smtClean="0">
                <a:solidFill>
                  <a:srgbClr val="FFFF00"/>
                </a:solidFill>
              </a:rPr>
              <a:t>    </a:t>
            </a:r>
            <a:r>
              <a:rPr lang="ru-RU" altLang="ru-RU" sz="2400" b="1" i="1" smtClean="0"/>
              <a:t>Производственные критерии:</a:t>
            </a:r>
            <a:r>
              <a:rPr lang="ru-RU" altLang="ru-RU" sz="2400" i="1" smtClean="0"/>
              <a:t>  </a:t>
            </a:r>
            <a:r>
              <a:rPr lang="ru-RU" altLang="ru-RU" sz="2400" smtClean="0"/>
              <a:t>новые технологические процессы, численность и квалификация производственного персонала, соответствие проекта имеющимся производственным мощностям, наличие материалов, производственные издержки, потребности в дополнительных мощностях.</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idx="1"/>
          </p:nvPr>
        </p:nvSpPr>
        <p:spPr>
          <a:xfrm>
            <a:off x="381000" y="1295400"/>
            <a:ext cx="8291513" cy="4989513"/>
          </a:xfrm>
        </p:spPr>
        <p:txBody>
          <a:bodyPr/>
          <a:lstStyle/>
          <a:p>
            <a:pPr algn="just" eaLnBrk="1" hangingPunct="1"/>
            <a:r>
              <a:rPr lang="ru-RU" altLang="ru-RU" sz="2400" b="1" smtClean="0">
                <a:solidFill>
                  <a:srgbClr val="FFFF00"/>
                </a:solidFill>
              </a:rPr>
              <a:t>    </a:t>
            </a:r>
            <a:r>
              <a:rPr lang="ru-RU" altLang="ru-RU" sz="2400" b="1" i="1" smtClean="0"/>
              <a:t>Внешние и экономические критерии:</a:t>
            </a:r>
            <a:r>
              <a:rPr lang="ru-RU" altLang="ru-RU" sz="2400" i="1" smtClean="0"/>
              <a:t>  </a:t>
            </a:r>
            <a:r>
              <a:rPr lang="ru-RU" altLang="ru-RU" sz="2400" smtClean="0"/>
              <a:t>возможные вредные воздействия продуктов и технологии, текущее и перспективное законодательство, воздействие на уровень занятости</a:t>
            </a:r>
            <a:r>
              <a:rPr lang="ru-RU" altLang="ru-RU" b="1" smtClean="0"/>
              <a:t>.</a:t>
            </a:r>
          </a:p>
          <a:p>
            <a:pPr eaLnBrk="1" hangingPunct="1">
              <a:buFont typeface="Wingdings" pitchFamily="2" charset="2"/>
              <a:buNone/>
            </a:pPr>
            <a:endParaRPr lang="en-US" altLang="ru-RU" b="1" i="1" smtClean="0"/>
          </a:p>
          <a:p>
            <a:pPr algn="just" eaLnBrk="1" hangingPunct="1">
              <a:buFont typeface="Wingdings" pitchFamily="2" charset="2"/>
              <a:buNone/>
            </a:pPr>
            <a:r>
              <a:rPr lang="ru-RU" altLang="ru-RU" sz="2400" smtClean="0"/>
              <a:t>   </a:t>
            </a:r>
            <a:r>
              <a:rPr lang="en-US" altLang="ru-RU" sz="2400" smtClean="0"/>
              <a:t> </a:t>
            </a:r>
            <a:r>
              <a:rPr lang="ru-RU" altLang="ru-RU" sz="2400" smtClean="0"/>
              <a:t>	Использование любого формализованного метода оценки не является математическим расчетом потенциальной или ожидаемой эффективности проекта, а имеет лишь цель определить его выбор. Каждая организация сама выбирает форму и критерии оценки.</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idx="1"/>
          </p:nvPr>
        </p:nvSpPr>
        <p:spPr>
          <a:xfrm>
            <a:off x="228600" y="2362200"/>
            <a:ext cx="8540750" cy="3432175"/>
          </a:xfrm>
        </p:spPr>
        <p:txBody>
          <a:bodyPr/>
          <a:lstStyle/>
          <a:p>
            <a:pPr algn="just" eaLnBrk="1" hangingPunct="1">
              <a:buFont typeface="Wingdings" pitchFamily="2" charset="2"/>
              <a:buNone/>
            </a:pPr>
            <a:r>
              <a:rPr lang="ru-RU" altLang="ru-RU" smtClean="0">
                <a:latin typeface="MS PMincho" pitchFamily="18" charset="-128"/>
              </a:rPr>
              <a:t>      	</a:t>
            </a:r>
            <a:r>
              <a:rPr lang="ru-RU" altLang="ru-RU" sz="2400" smtClean="0"/>
              <a:t>Изучение финансовых прогнозов, сделанных при отборе НИОКР, показывает, что они неизбежно содержат достаточно серьезные ошибки. Следовательно, ценность таких прогнозов носит ограниченный характер. Эффективность инвестиций в НИОКР зависит от финансовой результативности проектов, что делает финансовый анализ просто необходимым.</a:t>
            </a:r>
            <a:r>
              <a:rPr lang="ru-RU" altLang="ru-RU" sz="2000" smtClean="0">
                <a:latin typeface="MS PMincho" pitchFamily="18" charset="-128"/>
              </a:rPr>
              <a:t> </a:t>
            </a:r>
          </a:p>
        </p:txBody>
      </p:sp>
      <p:sp>
        <p:nvSpPr>
          <p:cNvPr id="34819" name="Text Box 5"/>
          <p:cNvSpPr txBox="1">
            <a:spLocks noChangeArrowheads="1"/>
          </p:cNvSpPr>
          <p:nvPr/>
        </p:nvSpPr>
        <p:spPr bwMode="auto">
          <a:xfrm>
            <a:off x="1524000" y="762000"/>
            <a:ext cx="6553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ru-RU" altLang="ru-RU"/>
          </a:p>
        </p:txBody>
      </p:sp>
      <p:sp>
        <p:nvSpPr>
          <p:cNvPr id="116742" name="Text Box 6"/>
          <p:cNvSpPr txBox="1">
            <a:spLocks noChangeArrowheads="1"/>
          </p:cNvSpPr>
          <p:nvPr/>
        </p:nvSpPr>
        <p:spPr bwMode="auto">
          <a:xfrm>
            <a:off x="1457852" y="963888"/>
            <a:ext cx="7467600"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ru-RU" sz="2800" b="1" dirty="0">
                <a:solidFill>
                  <a:schemeClr val="tx2"/>
                </a:solidFill>
                <a:latin typeface="+mj-lt"/>
              </a:rPr>
              <a:t>3</a:t>
            </a:r>
            <a:r>
              <a:rPr lang="ru-RU" sz="2800" b="1" dirty="0" smtClean="0">
                <a:solidFill>
                  <a:schemeClr val="tx2"/>
                </a:solidFill>
                <a:latin typeface="+mj-lt"/>
              </a:rPr>
              <a:t>. Финансовый анализ в процессе НИОКР</a:t>
            </a:r>
            <a:r>
              <a:rPr lang="ru-RU" b="1" i="1" dirty="0">
                <a:solidFill>
                  <a:srgbClr val="3366FF"/>
                </a:solidFill>
                <a:effectLst>
                  <a:outerShdw blurRad="38100" dist="38100" dir="2700000" algn="tl">
                    <a:srgbClr val="000000"/>
                  </a:outerShdw>
                </a:effectLst>
              </a:rPr>
              <a:t/>
            </a:r>
            <a:br>
              <a:rPr lang="ru-RU" b="1" i="1" dirty="0">
                <a:solidFill>
                  <a:srgbClr val="3366FF"/>
                </a:solidFill>
                <a:effectLst>
                  <a:outerShdw blurRad="38100" dist="38100" dir="2700000" algn="tl">
                    <a:srgbClr val="000000"/>
                  </a:outerShdw>
                </a:effectLst>
              </a:rPr>
            </a:br>
            <a:endParaRPr lang="ru-RU" b="1" i="1" dirty="0">
              <a:solidFill>
                <a:srgbClr val="3366FF"/>
              </a:solidFill>
              <a:effectLst>
                <a:outerShdw blurRad="38100" dist="38100" dir="2700000" algn="tl">
                  <a:srgbClr val="000000"/>
                </a:outerShdw>
              </a:effectLst>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idx="1"/>
          </p:nvPr>
        </p:nvSpPr>
        <p:spPr>
          <a:xfrm>
            <a:off x="228600" y="533400"/>
            <a:ext cx="8763000" cy="5943600"/>
          </a:xfrm>
        </p:spPr>
        <p:txBody>
          <a:bodyPr/>
          <a:lstStyle/>
          <a:p>
            <a:pPr marL="609600" indent="-609600" eaLnBrk="1" hangingPunct="1">
              <a:defRPr/>
            </a:pPr>
            <a:endParaRPr lang="ru-RU" sz="2400" dirty="0" smtClean="0">
              <a:latin typeface="MS PMincho" pitchFamily="18" charset="-128"/>
            </a:endParaRPr>
          </a:p>
          <a:p>
            <a:pPr marL="609600" indent="-609600" eaLnBrk="1" hangingPunct="1">
              <a:defRPr/>
            </a:pPr>
            <a:endParaRPr lang="en-US" sz="2400" dirty="0" smtClean="0">
              <a:latin typeface="MS PMincho" pitchFamily="18" charset="-128"/>
            </a:endParaRPr>
          </a:p>
          <a:p>
            <a:pPr marL="609600" indent="-609600" eaLnBrk="1" hangingPunct="1">
              <a:buFont typeface="Wingdings" pitchFamily="2" charset="2"/>
              <a:buNone/>
              <a:defRPr/>
            </a:pPr>
            <a:r>
              <a:rPr lang="en-US" dirty="0" smtClean="0">
                <a:latin typeface="MS PMincho" pitchFamily="18" charset="-128"/>
              </a:rPr>
              <a:t>       </a:t>
            </a:r>
            <a:r>
              <a:rPr lang="ru-RU" sz="2400" dirty="0" smtClean="0"/>
              <a:t>В процессе разработки проекта имеют место определенные </a:t>
            </a:r>
            <a:r>
              <a:rPr lang="ru-RU" sz="2400" i="1" dirty="0" smtClean="0"/>
              <a:t>«контрольные точки»:</a:t>
            </a:r>
          </a:p>
          <a:p>
            <a:pPr marL="609600" indent="-609600" eaLnBrk="1" hangingPunct="1">
              <a:buClrTx/>
              <a:buFont typeface="Wingdings" pitchFamily="2" charset="2"/>
              <a:buAutoNum type="arabicPeriod"/>
              <a:defRPr/>
            </a:pPr>
            <a:r>
              <a:rPr lang="ru-RU" sz="2400" dirty="0" smtClean="0"/>
              <a:t>решение о разработке полного комплекта рабочей документации; </a:t>
            </a:r>
          </a:p>
          <a:p>
            <a:pPr marL="609600" indent="-609600" eaLnBrk="1" hangingPunct="1">
              <a:buClrTx/>
              <a:buFont typeface="Wingdings" pitchFamily="2" charset="2"/>
              <a:buAutoNum type="arabicPeriod"/>
              <a:defRPr/>
            </a:pPr>
            <a:r>
              <a:rPr lang="ru-RU" sz="2400" dirty="0" smtClean="0"/>
              <a:t>решение о производстве опытного образца; </a:t>
            </a:r>
          </a:p>
          <a:p>
            <a:pPr marL="609600" indent="-609600" eaLnBrk="1" hangingPunct="1">
              <a:buClrTx/>
              <a:buFont typeface="Wingdings" pitchFamily="2" charset="2"/>
              <a:buAutoNum type="arabicPeriod"/>
              <a:defRPr/>
            </a:pPr>
            <a:r>
              <a:rPr lang="ru-RU" sz="2400" dirty="0" smtClean="0"/>
              <a:t>решение о создании производственной базы. </a:t>
            </a:r>
          </a:p>
          <a:p>
            <a:pPr marL="609600" indent="-609600" eaLnBrk="1" hangingPunct="1">
              <a:buFont typeface="Wingdings" pitchFamily="2" charset="2"/>
              <a:buAutoNum type="arabicPeriod"/>
              <a:defRPr/>
            </a:pPr>
            <a:endParaRPr lang="ru-RU" sz="2400" dirty="0" smtClean="0"/>
          </a:p>
          <a:p>
            <a:pPr marL="0" indent="0" algn="just" eaLnBrk="1" hangingPunct="1">
              <a:buFont typeface="Wingdings 2" pitchFamily="18" charset="2"/>
              <a:buNone/>
              <a:defRPr/>
            </a:pPr>
            <a:r>
              <a:rPr lang="ru-RU" sz="2400" dirty="0" smtClean="0"/>
              <a:t> 	В случае положительного решения в каждой "</a:t>
            </a:r>
            <a:r>
              <a:rPr lang="ru-RU" sz="2400" i="1" dirty="0" smtClean="0"/>
              <a:t>контрольной точке"</a:t>
            </a:r>
            <a:r>
              <a:rPr lang="ru-RU" sz="2400" dirty="0" smtClean="0"/>
              <a:t> выделяются соответствующие финансовые ресурсы на его реализацию. Поэтому перед каждой </a:t>
            </a:r>
            <a:r>
              <a:rPr lang="ru-RU" sz="2400" i="1" dirty="0" smtClean="0"/>
              <a:t>"контрольной точкой" </a:t>
            </a:r>
            <a:r>
              <a:rPr lang="ru-RU" sz="2400" dirty="0" smtClean="0"/>
              <a:t>проекта должна осуществляться его переоценка. </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idx="1"/>
          </p:nvPr>
        </p:nvSpPr>
        <p:spPr>
          <a:xfrm>
            <a:off x="152400" y="2133600"/>
            <a:ext cx="8540750" cy="3429001"/>
          </a:xfrm>
        </p:spPr>
        <p:txBody>
          <a:bodyPr/>
          <a:lstStyle/>
          <a:p>
            <a:pPr algn="just" eaLnBrk="1" hangingPunct="1">
              <a:lnSpc>
                <a:spcPct val="90000"/>
              </a:lnSpc>
              <a:buFont typeface="Wingdings" panose="05000000000000000000" pitchFamily="2" charset="2"/>
              <a:buChar char="Ø"/>
            </a:pPr>
            <a:r>
              <a:rPr lang="ru-RU" altLang="ru-RU" sz="2400" dirty="0" smtClean="0"/>
              <a:t>    При финансовом анализе существенное значение имеет характер конечной продукции НИОКР. </a:t>
            </a:r>
          </a:p>
          <a:p>
            <a:pPr algn="just" eaLnBrk="1" hangingPunct="1">
              <a:lnSpc>
                <a:spcPct val="90000"/>
              </a:lnSpc>
              <a:buFont typeface="Wingdings" panose="05000000000000000000" pitchFamily="2" charset="2"/>
              <a:buChar char="Ø"/>
            </a:pPr>
            <a:r>
              <a:rPr lang="ru-RU" altLang="ru-RU" sz="2400" dirty="0" smtClean="0"/>
              <a:t>Для сложных технических изделий характерны высокий уровень затрат на НИОКР и небольшое количество изделий на стадии производства. </a:t>
            </a:r>
          </a:p>
          <a:p>
            <a:pPr algn="just" eaLnBrk="1" hangingPunct="1">
              <a:lnSpc>
                <a:spcPct val="90000"/>
              </a:lnSpc>
              <a:buFont typeface="Wingdings" panose="05000000000000000000" pitchFamily="2" charset="2"/>
              <a:buChar char="Ø"/>
            </a:pPr>
            <a:r>
              <a:rPr lang="ru-RU" altLang="ru-RU" sz="2400" dirty="0" smtClean="0"/>
              <a:t>Стремление к уменьшению общих затрат на НИОКР может привести к увеличению удельных издержек производства. </a:t>
            </a:r>
          </a:p>
        </p:txBody>
      </p:sp>
      <p:sp>
        <p:nvSpPr>
          <p:cNvPr id="120837" name="Text Box 5"/>
          <p:cNvSpPr txBox="1">
            <a:spLocks noChangeArrowheads="1"/>
          </p:cNvSpPr>
          <p:nvPr/>
        </p:nvSpPr>
        <p:spPr bwMode="auto">
          <a:xfrm>
            <a:off x="1689219" y="794404"/>
            <a:ext cx="6096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ru-RU" sz="2800" b="1" dirty="0">
                <a:solidFill>
                  <a:schemeClr val="tx2"/>
                </a:solidFill>
                <a:latin typeface="+mj-lt"/>
              </a:rPr>
              <a:t>3.1 Факторы </a:t>
            </a:r>
            <a:r>
              <a:rPr lang="ru-RU" sz="2800" b="1" dirty="0" smtClean="0">
                <a:solidFill>
                  <a:schemeClr val="tx2"/>
                </a:solidFill>
                <a:latin typeface="+mj-lt"/>
              </a:rPr>
              <a:t>анализа</a:t>
            </a:r>
            <a:endParaRPr lang="ru-RU" sz="2800" b="1" dirty="0">
              <a:solidFill>
                <a:schemeClr val="tx2"/>
              </a:solidFill>
              <a:latin typeface="+mj-lt"/>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133600"/>
            <a:ext cx="8229600" cy="4191000"/>
          </a:xfrm>
        </p:spPr>
        <p:txBody>
          <a:bodyPr/>
          <a:lstStyle/>
          <a:p>
            <a:pPr algn="just" eaLnBrk="1" hangingPunct="1">
              <a:lnSpc>
                <a:spcPct val="90000"/>
              </a:lnSpc>
              <a:buFont typeface="Wingdings" panose="05000000000000000000" pitchFamily="2" charset="2"/>
              <a:buChar char="Ø"/>
            </a:pPr>
            <a:r>
              <a:rPr lang="ru-RU" altLang="ru-RU" sz="2400" dirty="0" smtClean="0"/>
              <a:t>При ориентации на создание продукта с коротким жизненным циклом финансовый успех будет зависеть от удлинения жизненного цикла товара за счет его более быстрой разработки, и могут оказаться целесообразными дополнительные затраты на ускорение НИОКР.  </a:t>
            </a:r>
          </a:p>
          <a:p>
            <a:pPr algn="just" eaLnBrk="1" hangingPunct="1">
              <a:lnSpc>
                <a:spcPct val="90000"/>
              </a:lnSpc>
              <a:buFont typeface="Wingdings" panose="05000000000000000000" pitchFamily="2" charset="2"/>
              <a:buChar char="Ø"/>
            </a:pPr>
            <a:r>
              <a:rPr lang="ru-RU" altLang="ru-RU" sz="2400" dirty="0" smtClean="0"/>
              <a:t>Повышение технического уровня  сопровождается возрастанием как издержек на НИОКР, так и на подготовку производства.</a:t>
            </a:r>
            <a:r>
              <a:rPr lang="ru-RU" altLang="ru-RU" sz="2400" i="1" dirty="0" smtClean="0"/>
              <a:t> </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8614067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idx="1"/>
          </p:nvPr>
        </p:nvSpPr>
        <p:spPr>
          <a:xfrm>
            <a:off x="457200" y="1066800"/>
            <a:ext cx="8229600" cy="5440363"/>
          </a:xfrm>
        </p:spPr>
        <p:txBody>
          <a:bodyPr/>
          <a:lstStyle/>
          <a:p>
            <a:pPr marL="0" indent="0" algn="just" eaLnBrk="1" hangingPunct="1">
              <a:lnSpc>
                <a:spcPct val="90000"/>
              </a:lnSpc>
              <a:buFont typeface="Wingdings 2" pitchFamily="18" charset="2"/>
              <a:buNone/>
              <a:defRPr/>
            </a:pPr>
            <a:r>
              <a:rPr lang="ru-RU" sz="2400" i="1" dirty="0" smtClean="0"/>
              <a:t>	  </a:t>
            </a:r>
            <a:r>
              <a:rPr lang="ru-RU" sz="2400" dirty="0" smtClean="0"/>
              <a:t>Финансовый анализ может рассматриваться как непрерывный процесс в рамках НИОКР. Он должен базироваться на следующих </a:t>
            </a:r>
            <a:r>
              <a:rPr lang="ru-RU" sz="2400" b="1" i="1" dirty="0" smtClean="0"/>
              <a:t>факторах</a:t>
            </a:r>
            <a:r>
              <a:rPr lang="ru-RU" sz="2400" dirty="0" smtClean="0"/>
              <a:t>:</a:t>
            </a:r>
          </a:p>
          <a:p>
            <a:pPr marL="457200" indent="-457200" eaLnBrk="1" hangingPunct="1">
              <a:lnSpc>
                <a:spcPct val="90000"/>
              </a:lnSpc>
              <a:defRPr/>
            </a:pPr>
            <a:endParaRPr lang="ru-RU" sz="2400" i="1" dirty="0" smtClean="0">
              <a:solidFill>
                <a:srgbClr val="FFFF00"/>
              </a:solidFill>
            </a:endParaRPr>
          </a:p>
          <a:p>
            <a:pPr marL="457200" indent="-457200" algn="just" eaLnBrk="1" hangingPunct="1">
              <a:lnSpc>
                <a:spcPct val="90000"/>
              </a:lnSpc>
              <a:buClrTx/>
              <a:buFont typeface="Wingdings" pitchFamily="2" charset="2"/>
              <a:buAutoNum type="arabicPeriod"/>
              <a:defRPr/>
            </a:pPr>
            <a:r>
              <a:rPr lang="ru-RU" sz="2400" dirty="0" smtClean="0"/>
              <a:t>на признании того факта, что первоначальный отбор - ограниченное решение; </a:t>
            </a:r>
          </a:p>
          <a:p>
            <a:pPr marL="457200" indent="-457200" algn="just" eaLnBrk="1" hangingPunct="1">
              <a:lnSpc>
                <a:spcPct val="90000"/>
              </a:lnSpc>
              <a:buClrTx/>
              <a:buFont typeface="Wingdings" pitchFamily="2" charset="2"/>
              <a:buAutoNum type="arabicPeriod"/>
              <a:defRPr/>
            </a:pPr>
            <a:r>
              <a:rPr lang="ru-RU" sz="2400" dirty="0" smtClean="0"/>
              <a:t>на выявлении тех областей, где экономический успех особенно чувствителен к ошибкам в оценках; </a:t>
            </a:r>
          </a:p>
          <a:p>
            <a:pPr marL="457200" indent="-457200" algn="just" eaLnBrk="1" hangingPunct="1">
              <a:lnSpc>
                <a:spcPct val="90000"/>
              </a:lnSpc>
              <a:buClrTx/>
              <a:buFont typeface="Wingdings" pitchFamily="2" charset="2"/>
              <a:buAutoNum type="arabicPeriod"/>
              <a:defRPr/>
            </a:pPr>
            <a:r>
              <a:rPr lang="ru-RU" sz="2400" dirty="0" smtClean="0"/>
              <a:t>на выделении ресурсов на информацию в этих "чувствительных областях"; </a:t>
            </a:r>
          </a:p>
          <a:p>
            <a:pPr marL="457200" indent="-457200" algn="just" eaLnBrk="1" hangingPunct="1">
              <a:lnSpc>
                <a:spcPct val="90000"/>
              </a:lnSpc>
              <a:buClrTx/>
              <a:buFont typeface="Wingdings" pitchFamily="2" charset="2"/>
              <a:buAutoNum type="arabicPeriod"/>
              <a:defRPr/>
            </a:pPr>
            <a:r>
              <a:rPr lang="ru-RU" sz="2400" dirty="0" smtClean="0"/>
              <a:t>на использовании полученной информации для принятия оперативных решений (отказ от проекта, его переориентировка, изменение финансирования, и т.п.). </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idx="1"/>
          </p:nvPr>
        </p:nvSpPr>
        <p:spPr>
          <a:xfrm>
            <a:off x="304800" y="1371600"/>
            <a:ext cx="8540750" cy="4727575"/>
          </a:xfrm>
        </p:spPr>
        <p:txBody>
          <a:bodyPr/>
          <a:lstStyle/>
          <a:p>
            <a:pPr algn="just" eaLnBrk="1" hangingPunct="1">
              <a:buFont typeface="Wingdings" pitchFamily="2" charset="2"/>
              <a:buNone/>
            </a:pPr>
            <a:r>
              <a:rPr lang="ru-RU" altLang="ru-RU" dirty="0" smtClean="0"/>
              <a:t> 		</a:t>
            </a:r>
            <a:r>
              <a:rPr lang="ru-RU" altLang="ru-RU" sz="2400" dirty="0" smtClean="0"/>
              <a:t>Выполнение проектов НИОКР и подготовка производства растягиваются на значительные сроки. Это вызывает необходимость сопоставления временных денежных вложений, то есть дисконтирования. Номинально одинаковые по сумме издержек проекты могут иметь разную экономическую значимость. Проект с большими издержками в начальный период своего осуществления будет по этому фактору менее привлекательным, чем проект с инвестициями, равномерно распределенными во времени или даже сдвинутыми на более поздние сроки. </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idx="1"/>
          </p:nvPr>
        </p:nvSpPr>
        <p:spPr>
          <a:xfrm>
            <a:off x="304800" y="1752600"/>
            <a:ext cx="8540750" cy="4724400"/>
          </a:xfrm>
        </p:spPr>
        <p:txBody>
          <a:bodyPr/>
          <a:lstStyle/>
          <a:p>
            <a:pPr eaLnBrk="1" hangingPunct="1">
              <a:buFont typeface="Wingdings" pitchFamily="2" charset="2"/>
              <a:buNone/>
            </a:pPr>
            <a:endParaRPr lang="en-US" altLang="ru-RU" b="1" dirty="0" smtClean="0"/>
          </a:p>
          <a:p>
            <a:pPr eaLnBrk="1" hangingPunct="1">
              <a:buFont typeface="Wingdings" pitchFamily="2" charset="2"/>
              <a:buNone/>
            </a:pPr>
            <a:r>
              <a:rPr lang="ru-RU" altLang="ru-RU" sz="2400" b="1" dirty="0" smtClean="0"/>
              <a:t> </a:t>
            </a:r>
            <a:r>
              <a:rPr lang="ru-RU" altLang="ru-RU" sz="2400" dirty="0" smtClean="0"/>
              <a:t>Настоящая стоимость будущих денежных потоков:</a:t>
            </a:r>
            <a:endParaRPr lang="en-US" altLang="ru-RU" sz="2400" dirty="0" smtClean="0"/>
          </a:p>
          <a:p>
            <a:pPr eaLnBrk="1" hangingPunct="1">
              <a:buFont typeface="Wingdings" pitchFamily="2" charset="2"/>
              <a:buNone/>
            </a:pPr>
            <a:endParaRPr lang="ru-RU" altLang="ru-RU" sz="2400" dirty="0" smtClean="0"/>
          </a:p>
          <a:p>
            <a:pPr algn="ctr" eaLnBrk="1" hangingPunct="1">
              <a:buFont typeface="Wingdings" pitchFamily="2" charset="2"/>
              <a:buNone/>
            </a:pPr>
            <a:r>
              <a:rPr lang="ru-RU" altLang="ru-RU" sz="2400" dirty="0" smtClean="0"/>
              <a:t>PH = PV/(1+d)t,</a:t>
            </a:r>
            <a:endParaRPr lang="en-US" altLang="ru-RU" sz="2400" dirty="0" smtClean="0"/>
          </a:p>
          <a:p>
            <a:pPr algn="ctr" eaLnBrk="1" hangingPunct="1">
              <a:buFont typeface="Wingdings" pitchFamily="2" charset="2"/>
              <a:buNone/>
            </a:pPr>
            <a:endParaRPr lang="en-US" altLang="ru-RU" sz="2400" dirty="0" smtClean="0"/>
          </a:p>
          <a:p>
            <a:pPr eaLnBrk="1" hangingPunct="1">
              <a:buFont typeface="Wingdings" pitchFamily="2" charset="2"/>
              <a:buNone/>
            </a:pPr>
            <a:r>
              <a:rPr lang="ru-RU" altLang="ru-RU" sz="2400" dirty="0" smtClean="0"/>
              <a:t>где: </a:t>
            </a:r>
            <a:endParaRPr lang="en-US" altLang="ru-RU" sz="2400" dirty="0" smtClean="0"/>
          </a:p>
          <a:p>
            <a:pPr eaLnBrk="1" hangingPunct="1">
              <a:buFont typeface="Wingdings" pitchFamily="2" charset="2"/>
              <a:buNone/>
            </a:pPr>
            <a:r>
              <a:rPr lang="ru-RU" altLang="ru-RU" sz="2400" dirty="0" smtClean="0"/>
              <a:t>РV - будущая стоимость денежных потоков; </a:t>
            </a:r>
            <a:endParaRPr lang="en-US" altLang="ru-RU" sz="2400" dirty="0" smtClean="0"/>
          </a:p>
          <a:p>
            <a:pPr eaLnBrk="1" hangingPunct="1">
              <a:buFont typeface="Wingdings" pitchFamily="2" charset="2"/>
              <a:buNone/>
            </a:pPr>
            <a:r>
              <a:rPr lang="ru-RU" altLang="ru-RU" sz="2400" dirty="0" smtClean="0"/>
              <a:t>d - учетная ставка; </a:t>
            </a:r>
            <a:endParaRPr lang="en-US" altLang="ru-RU" sz="2400" dirty="0" smtClean="0"/>
          </a:p>
          <a:p>
            <a:pPr eaLnBrk="1" hangingPunct="1">
              <a:buFont typeface="Wingdings" pitchFamily="2" charset="2"/>
              <a:buNone/>
            </a:pPr>
            <a:r>
              <a:rPr lang="ru-RU" altLang="ru-RU" sz="2400" dirty="0" smtClean="0"/>
              <a:t>t - годы (время дисконтирования). </a:t>
            </a:r>
          </a:p>
        </p:txBody>
      </p:sp>
      <p:sp>
        <p:nvSpPr>
          <p:cNvPr id="124933" name="Text Box 5"/>
          <p:cNvSpPr txBox="1">
            <a:spLocks noChangeArrowheads="1"/>
          </p:cNvSpPr>
          <p:nvPr/>
        </p:nvSpPr>
        <p:spPr bwMode="auto">
          <a:xfrm>
            <a:off x="1524000" y="838200"/>
            <a:ext cx="59436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ru-RU" sz="2800" b="1" dirty="0">
                <a:solidFill>
                  <a:schemeClr val="tx2"/>
                </a:solidFill>
                <a:latin typeface="+mj-lt"/>
              </a:rPr>
              <a:t>3.2 Основные формулы </a:t>
            </a:r>
            <a:r>
              <a:rPr lang="ru-RU" sz="2800" b="1" dirty="0" smtClean="0">
                <a:solidFill>
                  <a:schemeClr val="tx2"/>
                </a:solidFill>
                <a:latin typeface="+mj-lt"/>
              </a:rPr>
              <a:t>дисконтирования</a:t>
            </a:r>
            <a:endParaRPr lang="ru-RU" sz="2800" b="1" dirty="0">
              <a:solidFill>
                <a:schemeClr val="tx2"/>
              </a:solidFill>
              <a:latin typeface="+mj-lt"/>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idx="1"/>
          </p:nvPr>
        </p:nvSpPr>
        <p:spPr>
          <a:xfrm>
            <a:off x="304800" y="1828800"/>
            <a:ext cx="8540750" cy="4648200"/>
          </a:xfrm>
        </p:spPr>
        <p:txBody>
          <a:bodyPr/>
          <a:lstStyle/>
          <a:p>
            <a:pPr eaLnBrk="1" hangingPunct="1">
              <a:buFont typeface="Wingdings" pitchFamily="2" charset="2"/>
              <a:buNone/>
            </a:pPr>
            <a:r>
              <a:rPr lang="ru-RU" altLang="ru-RU" sz="2400" dirty="0" smtClean="0"/>
              <a:t>Будущая стоимость настоящего денежного потока:</a:t>
            </a:r>
          </a:p>
          <a:p>
            <a:pPr algn="ctr" eaLnBrk="1" hangingPunct="1">
              <a:buFont typeface="Wingdings" pitchFamily="2" charset="2"/>
              <a:buNone/>
            </a:pPr>
            <a:r>
              <a:rPr lang="ru-RU" altLang="ru-RU" sz="2400" dirty="0" smtClean="0"/>
              <a:t>PV = PH (1+d) </a:t>
            </a:r>
            <a:r>
              <a:rPr lang="ru-RU" altLang="ru-RU" sz="2400" baseline="30000" dirty="0" smtClean="0"/>
              <a:t>t</a:t>
            </a:r>
            <a:r>
              <a:rPr lang="ru-RU" altLang="ru-RU" sz="2400" dirty="0" smtClean="0"/>
              <a:t>.</a:t>
            </a:r>
          </a:p>
          <a:p>
            <a:pPr eaLnBrk="1" hangingPunct="1">
              <a:buFont typeface="Wingdings" pitchFamily="2" charset="2"/>
              <a:buNone/>
            </a:pPr>
            <a:r>
              <a:rPr lang="ru-RU" altLang="ru-RU" sz="2400" dirty="0" smtClean="0"/>
              <a:t>Настоящая стоимость будущего равномерного денежного потока:</a:t>
            </a:r>
          </a:p>
          <a:p>
            <a:pPr algn="ctr" eaLnBrk="1" hangingPunct="1">
              <a:buFont typeface="Wingdings" pitchFamily="2" charset="2"/>
              <a:buNone/>
            </a:pPr>
            <a:r>
              <a:rPr lang="ru-RU" altLang="ru-RU" sz="2400" dirty="0" smtClean="0"/>
              <a:t>PH = R [ (1+d ) </a:t>
            </a:r>
            <a:r>
              <a:rPr lang="ru-RU" altLang="ru-RU" sz="2400" baseline="64000" dirty="0" smtClean="0"/>
              <a:t>n</a:t>
            </a:r>
            <a:r>
              <a:rPr lang="ru-RU" altLang="ru-RU" sz="2400" dirty="0" smtClean="0"/>
              <a:t>-1] / [ d (1+d) </a:t>
            </a:r>
            <a:r>
              <a:rPr lang="ru-RU" altLang="ru-RU" sz="2400" baseline="64000" dirty="0" smtClean="0"/>
              <a:t>n</a:t>
            </a:r>
            <a:r>
              <a:rPr lang="ru-RU" altLang="ru-RU" sz="2400" dirty="0" smtClean="0"/>
              <a:t>]</a:t>
            </a:r>
          </a:p>
          <a:p>
            <a:pPr eaLnBrk="1" hangingPunct="1">
              <a:buFont typeface="Wingdings" pitchFamily="2" charset="2"/>
              <a:buNone/>
            </a:pPr>
            <a:r>
              <a:rPr lang="ru-RU" altLang="ru-RU" sz="2400" dirty="0" smtClean="0"/>
              <a:t>где :</a:t>
            </a:r>
          </a:p>
          <a:p>
            <a:pPr eaLnBrk="1" hangingPunct="1">
              <a:buFont typeface="Wingdings" pitchFamily="2" charset="2"/>
              <a:buNone/>
            </a:pPr>
            <a:r>
              <a:rPr lang="ru-RU" altLang="ru-RU" sz="2400" dirty="0" smtClean="0"/>
              <a:t>R - величина годового денежного потока;</a:t>
            </a:r>
          </a:p>
          <a:p>
            <a:pPr eaLnBrk="1" hangingPunct="1">
              <a:buFont typeface="Wingdings" pitchFamily="2" charset="2"/>
              <a:buNone/>
            </a:pPr>
            <a:r>
              <a:rPr lang="ru-RU" altLang="ru-RU" sz="2400" dirty="0" smtClean="0"/>
              <a:t>n - число лет инвестиций. </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idx="1"/>
          </p:nvPr>
        </p:nvSpPr>
        <p:spPr>
          <a:xfrm>
            <a:off x="609600" y="1447800"/>
            <a:ext cx="8305800" cy="4408488"/>
          </a:xfrm>
        </p:spPr>
        <p:txBody>
          <a:bodyPr/>
          <a:lstStyle/>
          <a:p>
            <a:pPr eaLnBrk="1" hangingPunct="1">
              <a:buFont typeface="Wingdings" pitchFamily="2" charset="2"/>
              <a:buNone/>
            </a:pPr>
            <a:r>
              <a:rPr lang="ru-RU" altLang="ru-RU" sz="2400" dirty="0" smtClean="0"/>
              <a:t>		Настоящая стоимость будущего равномерного денежного потока с учетом инфляции:</a:t>
            </a:r>
          </a:p>
          <a:p>
            <a:pPr eaLnBrk="1" hangingPunct="1">
              <a:buFont typeface="Wingdings" pitchFamily="2" charset="2"/>
              <a:buNone/>
            </a:pPr>
            <a:endParaRPr lang="ru-RU" altLang="ru-RU" sz="2400" dirty="0" smtClean="0"/>
          </a:p>
          <a:p>
            <a:pPr algn="ctr" eaLnBrk="1" hangingPunct="1">
              <a:buFont typeface="Wingdings" pitchFamily="2" charset="2"/>
              <a:buNone/>
            </a:pPr>
            <a:r>
              <a:rPr lang="ru-RU" altLang="ru-RU" sz="2400" dirty="0" smtClean="0"/>
              <a:t>P</a:t>
            </a:r>
            <a:r>
              <a:rPr lang="ru-RU" altLang="ru-RU" sz="2400" baseline="-25000" dirty="0" smtClean="0"/>
              <a:t>H</a:t>
            </a:r>
            <a:r>
              <a:rPr lang="ru-RU" altLang="ru-RU" sz="2400" dirty="0" smtClean="0"/>
              <a:t> = [</a:t>
            </a:r>
            <a:r>
              <a:rPr lang="ru-RU" altLang="ru-RU" sz="2400" dirty="0" err="1" smtClean="0"/>
              <a:t>R</a:t>
            </a:r>
            <a:r>
              <a:rPr lang="ru-RU" altLang="ru-RU" sz="2400" baseline="-25000" dirty="0" err="1" smtClean="0"/>
              <a:t>o</a:t>
            </a:r>
            <a:r>
              <a:rPr lang="ru-RU" altLang="ru-RU" sz="2400" dirty="0" smtClean="0"/>
              <a:t>/(d-1)] {1-[(1+i)/(1+d)] </a:t>
            </a:r>
            <a:r>
              <a:rPr lang="ru-RU" altLang="ru-RU" sz="2400" baseline="30000" dirty="0" smtClean="0"/>
              <a:t>t </a:t>
            </a:r>
            <a:r>
              <a:rPr lang="ru-RU" altLang="ru-RU" sz="2400" dirty="0" smtClean="0"/>
              <a:t>} , </a:t>
            </a:r>
          </a:p>
          <a:p>
            <a:pPr algn="ctr" eaLnBrk="1" hangingPunct="1">
              <a:buFont typeface="Wingdings" pitchFamily="2" charset="2"/>
              <a:buNone/>
            </a:pPr>
            <a:endParaRPr lang="ru-RU" altLang="ru-RU" sz="2400" dirty="0" smtClean="0"/>
          </a:p>
          <a:p>
            <a:pPr eaLnBrk="1" hangingPunct="1">
              <a:buFont typeface="Wingdings" pitchFamily="2" charset="2"/>
              <a:buNone/>
            </a:pPr>
            <a:r>
              <a:rPr lang="ru-RU" altLang="ru-RU" sz="2400" dirty="0" smtClean="0"/>
              <a:t>где :</a:t>
            </a:r>
          </a:p>
          <a:p>
            <a:pPr eaLnBrk="1" hangingPunct="1">
              <a:buFont typeface="Wingdings" pitchFamily="2" charset="2"/>
              <a:buNone/>
            </a:pPr>
            <a:r>
              <a:rPr lang="ru-RU" altLang="ru-RU" sz="2400" dirty="0" err="1" smtClean="0"/>
              <a:t>Ro</a:t>
            </a:r>
            <a:r>
              <a:rPr lang="ru-RU" altLang="ru-RU" sz="2400" dirty="0" smtClean="0"/>
              <a:t> - величина денежного потока в первый год, </a:t>
            </a:r>
          </a:p>
          <a:p>
            <a:pPr eaLnBrk="1" hangingPunct="1">
              <a:buFont typeface="Wingdings" pitchFamily="2" charset="2"/>
              <a:buNone/>
            </a:pPr>
            <a:r>
              <a:rPr lang="ru-RU" altLang="ru-RU" sz="2400" dirty="0" smtClean="0"/>
              <a:t>i - годовой процент инфляции.</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idx="1"/>
          </p:nvPr>
        </p:nvSpPr>
        <p:spPr>
          <a:xfrm>
            <a:off x="228600" y="1597025"/>
            <a:ext cx="8540750" cy="5260975"/>
          </a:xfrm>
        </p:spPr>
        <p:txBody>
          <a:bodyPr/>
          <a:lstStyle/>
          <a:p>
            <a:pPr eaLnBrk="1" hangingPunct="1">
              <a:buFont typeface="Wingdings" pitchFamily="2" charset="2"/>
              <a:buNone/>
            </a:pPr>
            <a:r>
              <a:rPr lang="ru-RU" altLang="ru-RU" sz="2400" smtClean="0"/>
              <a:t>       	Для оценки эффективности инвестиций могут применяться </a:t>
            </a:r>
            <a:r>
              <a:rPr lang="ru-RU" altLang="ru-RU" sz="2400" i="1" smtClean="0"/>
              <a:t>статические</a:t>
            </a:r>
            <a:r>
              <a:rPr lang="ru-RU" altLang="ru-RU" sz="2400" smtClean="0"/>
              <a:t> и </a:t>
            </a:r>
            <a:r>
              <a:rPr lang="ru-RU" altLang="ru-RU" sz="2400" i="1" smtClean="0"/>
              <a:t>динамические</a:t>
            </a:r>
            <a:r>
              <a:rPr lang="ru-RU" altLang="ru-RU" sz="2400" smtClean="0"/>
              <a:t> критерии прибыльности. </a:t>
            </a:r>
          </a:p>
          <a:p>
            <a:pPr eaLnBrk="1" hangingPunct="1">
              <a:buFont typeface="Wingdings" pitchFamily="2" charset="2"/>
              <a:buNone/>
            </a:pPr>
            <a:r>
              <a:rPr lang="ru-RU" altLang="ru-RU" sz="2400" smtClean="0"/>
              <a:t>      	</a:t>
            </a:r>
            <a:r>
              <a:rPr lang="ru-RU" altLang="ru-RU" sz="2400" i="1" smtClean="0"/>
              <a:t>Статические</a:t>
            </a:r>
            <a:r>
              <a:rPr lang="ru-RU" altLang="ru-RU" sz="2400" smtClean="0"/>
              <a:t> критерии не учитывают дисконтирования. Они просты в использовании и могут применяться для краткосрочных проектов и грубых оценок. В этом случае критериями эффективности будут прибыль от проекта за весь срок производства разработанного продукта и статический период окупаемости средств, затраченных на НИОКР и подготовку производства.</a:t>
            </a:r>
            <a:r>
              <a:rPr lang="ru-RU" altLang="ru-RU" smtClean="0"/>
              <a:t> </a:t>
            </a:r>
          </a:p>
        </p:txBody>
      </p:sp>
      <p:sp>
        <p:nvSpPr>
          <p:cNvPr id="130053" name="Text Box 5"/>
          <p:cNvSpPr txBox="1">
            <a:spLocks noChangeArrowheads="1"/>
          </p:cNvSpPr>
          <p:nvPr/>
        </p:nvSpPr>
        <p:spPr bwMode="auto">
          <a:xfrm>
            <a:off x="1371600" y="692150"/>
            <a:ext cx="6553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ru-RU" sz="2800" b="1" dirty="0">
                <a:solidFill>
                  <a:schemeClr val="tx2"/>
                </a:solidFill>
                <a:latin typeface="+mj-lt"/>
              </a:rPr>
              <a:t>3.3 Критерии </a:t>
            </a:r>
            <a:r>
              <a:rPr lang="ru-RU" sz="2800" b="1" dirty="0" smtClean="0">
                <a:solidFill>
                  <a:schemeClr val="tx2"/>
                </a:solidFill>
                <a:latin typeface="+mj-lt"/>
              </a:rPr>
              <a:t>прибыльности</a:t>
            </a:r>
            <a:endParaRPr lang="ru-RU" sz="2800" b="1" dirty="0">
              <a:solidFill>
                <a:schemeClr val="tx2"/>
              </a:solidFill>
              <a:latin typeface="+mj-lt"/>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idx="1"/>
          </p:nvPr>
        </p:nvSpPr>
        <p:spPr>
          <a:xfrm>
            <a:off x="304800" y="1524000"/>
            <a:ext cx="8540750" cy="5641975"/>
          </a:xfrm>
        </p:spPr>
        <p:txBody>
          <a:bodyPr/>
          <a:lstStyle/>
          <a:p>
            <a:pPr marL="609600" indent="-609600" eaLnBrk="1" hangingPunct="1">
              <a:buFont typeface="Wingdings" pitchFamily="2" charset="2"/>
              <a:buNone/>
              <a:defRPr/>
            </a:pPr>
            <a:r>
              <a:rPr lang="ru-RU" dirty="0" smtClean="0"/>
              <a:t>      		</a:t>
            </a:r>
            <a:r>
              <a:rPr lang="ru-RU" sz="2400" i="1" dirty="0" smtClean="0"/>
              <a:t>Динамические</a:t>
            </a:r>
            <a:r>
              <a:rPr lang="ru-RU" sz="2400" dirty="0" smtClean="0">
                <a:solidFill>
                  <a:srgbClr val="FFFF00"/>
                </a:solidFill>
              </a:rPr>
              <a:t> </a:t>
            </a:r>
            <a:r>
              <a:rPr lang="ru-RU" sz="2400" dirty="0" smtClean="0"/>
              <a:t>критерии учитывают временное изменение стоимости денег путем дисконтирования. Критериями принятия решения при этом будут:</a:t>
            </a:r>
          </a:p>
          <a:p>
            <a:pPr marL="609600" indent="-609600" eaLnBrk="1" hangingPunct="1">
              <a:buFont typeface="Wingdings" pitchFamily="2" charset="2"/>
              <a:buNone/>
              <a:defRPr/>
            </a:pPr>
            <a:endParaRPr lang="ru-RU" sz="2400" dirty="0" smtClean="0"/>
          </a:p>
          <a:p>
            <a:pPr marL="609600" indent="-609600" eaLnBrk="1" hangingPunct="1">
              <a:buClrTx/>
              <a:buFont typeface="+mj-lt"/>
              <a:buAutoNum type="arabicPeriod"/>
              <a:defRPr/>
            </a:pPr>
            <a:r>
              <a:rPr lang="ru-RU" sz="2400" dirty="0" smtClean="0"/>
              <a:t>Прибыль, отнесенная к настоящему моменту; </a:t>
            </a:r>
          </a:p>
          <a:p>
            <a:pPr marL="609600" indent="-609600" eaLnBrk="1" hangingPunct="1">
              <a:buClrTx/>
              <a:buFont typeface="+mj-lt"/>
              <a:buAutoNum type="arabicPeriod"/>
              <a:defRPr/>
            </a:pPr>
            <a:r>
              <a:rPr lang="ru-RU" sz="2400" dirty="0" smtClean="0"/>
              <a:t>Динамический срок окупаемости; </a:t>
            </a:r>
          </a:p>
          <a:p>
            <a:pPr marL="609600" indent="-609600" eaLnBrk="1" hangingPunct="1">
              <a:buClrTx/>
              <a:buFont typeface="+mj-lt"/>
              <a:buAutoNum type="arabicPeriod"/>
              <a:defRPr/>
            </a:pPr>
            <a:r>
              <a:rPr lang="ru-RU" sz="2400" dirty="0" smtClean="0"/>
              <a:t>Внутренняя норма окупаемости.</a:t>
            </a:r>
            <a:r>
              <a:rPr lang="ru-RU" dirty="0" smtClean="0"/>
              <a:t> </a:t>
            </a:r>
          </a:p>
          <a:p>
            <a:pPr marL="0" indent="0" eaLnBrk="1" hangingPunct="1">
              <a:buFont typeface="Wingdings 2" pitchFamily="18" charset="2"/>
              <a:buNone/>
              <a:defRPr/>
            </a:pPr>
            <a:endParaRPr lang="ru-RU" i="1" dirty="0" smtClean="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533400" y="2332038"/>
            <a:ext cx="8229600" cy="4525962"/>
          </a:xfrm>
        </p:spPr>
        <p:txBody>
          <a:bodyPr/>
          <a:lstStyle/>
          <a:p>
            <a:pPr eaLnBrk="1" hangingPunct="1">
              <a:buFont typeface="Wingdings" pitchFamily="2" charset="2"/>
              <a:buNone/>
            </a:pPr>
            <a:r>
              <a:rPr lang="ru-RU" altLang="ru-RU" i="1" smtClean="0"/>
              <a:t>       </a:t>
            </a:r>
            <a:r>
              <a:rPr lang="ru-RU" altLang="ru-RU" sz="2400" i="1" smtClean="0"/>
              <a:t>Рассмотрим конкретный пример использования оценок эффективности инвестиций для выбора варианта проекта НИОКР - производство нового изделия. Предположим, что имеется следующий вариант проекта с учетной ставкой </a:t>
            </a:r>
          </a:p>
          <a:p>
            <a:pPr eaLnBrk="1" hangingPunct="1">
              <a:buFont typeface="Wingdings" pitchFamily="2" charset="2"/>
              <a:buNone/>
            </a:pPr>
            <a:r>
              <a:rPr lang="ru-RU" altLang="ru-RU" sz="2400" i="1" smtClean="0"/>
              <a:t>   d = 10%: </a:t>
            </a:r>
          </a:p>
        </p:txBody>
      </p:sp>
      <p:sp>
        <p:nvSpPr>
          <p:cNvPr id="133126" name="Text Box 6"/>
          <p:cNvSpPr txBox="1">
            <a:spLocks noChangeArrowheads="1"/>
          </p:cNvSpPr>
          <p:nvPr/>
        </p:nvSpPr>
        <p:spPr bwMode="auto">
          <a:xfrm>
            <a:off x="2514600" y="1143000"/>
            <a:ext cx="5943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ru-RU" sz="2800" b="1" dirty="0">
                <a:solidFill>
                  <a:schemeClr val="tx2"/>
                </a:solidFill>
                <a:latin typeface="+mj-lt"/>
              </a:rPr>
              <a:t>3.4 Эффективность </a:t>
            </a:r>
            <a:r>
              <a:rPr lang="ru-RU" sz="2800" b="1" dirty="0" smtClean="0">
                <a:solidFill>
                  <a:schemeClr val="tx2"/>
                </a:solidFill>
                <a:latin typeface="+mj-lt"/>
              </a:rPr>
              <a:t>инвестиций</a:t>
            </a:r>
            <a:endParaRPr lang="ru-RU" sz="2800" b="1" dirty="0">
              <a:solidFill>
                <a:schemeClr val="tx2"/>
              </a:solidFill>
              <a:latin typeface="+mj-lt"/>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idx="1"/>
          </p:nvPr>
        </p:nvSpPr>
        <p:spPr>
          <a:xfrm>
            <a:off x="4627563" y="1116013"/>
            <a:ext cx="4648200" cy="4953000"/>
          </a:xfrm>
        </p:spPr>
        <p:txBody>
          <a:bodyPr/>
          <a:lstStyle/>
          <a:p>
            <a:pPr eaLnBrk="1" hangingPunct="1">
              <a:lnSpc>
                <a:spcPct val="80000"/>
              </a:lnSpc>
              <a:buFont typeface="Wingdings" pitchFamily="2" charset="2"/>
              <a:buNone/>
            </a:pPr>
            <a:r>
              <a:rPr lang="ru-RU" altLang="ru-RU" sz="1600" smtClean="0">
                <a:latin typeface="Verdana" pitchFamily="34" charset="0"/>
              </a:rPr>
              <a:t>           Временем приведения при дисконтировании является начало серийного производства и коммерческой реализации нового изделия. Используя ранее приведенные формулы:</a:t>
            </a:r>
          </a:p>
          <a:p>
            <a:pPr eaLnBrk="1" hangingPunct="1">
              <a:lnSpc>
                <a:spcPct val="80000"/>
              </a:lnSpc>
              <a:buFont typeface="Wingdings" pitchFamily="2" charset="2"/>
              <a:buNone/>
            </a:pPr>
            <a:endParaRPr lang="ru-RU" altLang="ru-RU" sz="1600" smtClean="0">
              <a:latin typeface="Verdana" pitchFamily="34" charset="0"/>
            </a:endParaRPr>
          </a:p>
          <a:p>
            <a:pPr eaLnBrk="1" hangingPunct="1">
              <a:lnSpc>
                <a:spcPct val="80000"/>
              </a:lnSpc>
              <a:buFont typeface="Wingdings" pitchFamily="2" charset="2"/>
              <a:buAutoNum type="arabicPeriod"/>
            </a:pPr>
            <a:r>
              <a:rPr lang="ru-RU" altLang="ru-RU" sz="1600" smtClean="0">
                <a:latin typeface="Verdana" pitchFamily="34" charset="0"/>
              </a:rPr>
              <a:t>- статический период окупаемости  Тсок = 350/200 = 1.75 года.  </a:t>
            </a:r>
          </a:p>
          <a:p>
            <a:pPr eaLnBrk="1" hangingPunct="1">
              <a:lnSpc>
                <a:spcPct val="80000"/>
              </a:lnSpc>
              <a:buFont typeface="Wingdings" pitchFamily="2" charset="2"/>
              <a:buAutoNum type="arabicPeriod"/>
            </a:pPr>
            <a:r>
              <a:rPr lang="ru-RU" altLang="ru-RU" sz="1600" smtClean="0">
                <a:latin typeface="Verdana" pitchFamily="34" charset="0"/>
              </a:rPr>
              <a:t>- динамический период окупаемости  Тдок = 2.6 года.  </a:t>
            </a:r>
          </a:p>
          <a:p>
            <a:pPr eaLnBrk="1" hangingPunct="1">
              <a:lnSpc>
                <a:spcPct val="80000"/>
              </a:lnSpc>
              <a:buFont typeface="Wingdings" pitchFamily="2" charset="2"/>
              <a:buAutoNum type="arabicPeriod"/>
            </a:pPr>
            <a:r>
              <a:rPr lang="ru-RU" altLang="ru-RU" sz="1600" smtClean="0">
                <a:latin typeface="Verdana" pitchFamily="34" charset="0"/>
              </a:rPr>
              <a:t>- статическая оценка кумулятивной прибыли проекта 1000-350=650.</a:t>
            </a:r>
          </a:p>
          <a:p>
            <a:pPr eaLnBrk="1" hangingPunct="1">
              <a:lnSpc>
                <a:spcPct val="80000"/>
              </a:lnSpc>
              <a:buFont typeface="Wingdings" pitchFamily="2" charset="2"/>
              <a:buAutoNum type="arabicPeriod"/>
            </a:pPr>
            <a:r>
              <a:rPr lang="ru-RU" altLang="ru-RU" sz="1600" smtClean="0">
                <a:latin typeface="Verdana" pitchFamily="34" charset="0"/>
              </a:rPr>
              <a:t>- динамическая оценка кумулятивной прибыли  321.</a:t>
            </a:r>
          </a:p>
          <a:p>
            <a:pPr eaLnBrk="1" hangingPunct="1">
              <a:lnSpc>
                <a:spcPct val="80000"/>
              </a:lnSpc>
              <a:buFont typeface="Wingdings" pitchFamily="2" charset="2"/>
              <a:buAutoNum type="arabicPeriod"/>
            </a:pPr>
            <a:endParaRPr lang="ru-RU" altLang="ru-RU" sz="1600" smtClean="0">
              <a:latin typeface="Verdana" pitchFamily="34" charset="0"/>
            </a:endParaRPr>
          </a:p>
          <a:p>
            <a:pPr eaLnBrk="1" hangingPunct="1">
              <a:lnSpc>
                <a:spcPct val="80000"/>
              </a:lnSpc>
              <a:buFont typeface="Wingdings" pitchFamily="2" charset="2"/>
              <a:buNone/>
            </a:pPr>
            <a:r>
              <a:rPr lang="ru-RU" altLang="ru-RU" sz="1600" smtClean="0">
                <a:latin typeface="Verdana" pitchFamily="34" charset="0"/>
              </a:rPr>
              <a:t>        Внутренний темп окупаемости Х находится из следующих соотношений:</a:t>
            </a:r>
          </a:p>
          <a:p>
            <a:pPr eaLnBrk="1" hangingPunct="1">
              <a:lnSpc>
                <a:spcPct val="80000"/>
              </a:lnSpc>
              <a:buFont typeface="Wingdings" pitchFamily="2" charset="2"/>
              <a:buNone/>
            </a:pPr>
            <a:r>
              <a:rPr lang="ru-RU" altLang="ru-RU" sz="1600" smtClean="0">
                <a:latin typeface="Verdana" pitchFamily="34" charset="0"/>
              </a:rPr>
              <a:t>(1+Х)Ток = 2,    lg(1+X) = lg 2/2.6,    Х=0,31.</a:t>
            </a:r>
          </a:p>
          <a:p>
            <a:pPr eaLnBrk="1" hangingPunct="1">
              <a:lnSpc>
                <a:spcPct val="80000"/>
              </a:lnSpc>
              <a:buFont typeface="Wingdings" pitchFamily="2" charset="2"/>
              <a:buNone/>
            </a:pPr>
            <a:endParaRPr lang="ru-RU" altLang="ru-RU" sz="1600" i="1" smtClean="0">
              <a:latin typeface="Verdana" pitchFamily="34" charset="0"/>
            </a:endParaRPr>
          </a:p>
          <a:p>
            <a:pPr eaLnBrk="1" hangingPunct="1">
              <a:lnSpc>
                <a:spcPct val="80000"/>
              </a:lnSpc>
              <a:buFont typeface="Wingdings" pitchFamily="2" charset="2"/>
              <a:buNone/>
            </a:pPr>
            <a:r>
              <a:rPr lang="ru-RU" altLang="ru-RU" sz="1600" smtClean="0">
                <a:latin typeface="Verdana" pitchFamily="34" charset="0"/>
              </a:rPr>
              <a:t>         </a:t>
            </a:r>
          </a:p>
        </p:txBody>
      </p:sp>
      <p:pic>
        <p:nvPicPr>
          <p:cNvPr id="46083" name="Picture 3"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143000"/>
            <a:ext cx="4572000" cy="492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idx="1"/>
          </p:nvPr>
        </p:nvSpPr>
        <p:spPr>
          <a:xfrm>
            <a:off x="381000" y="1371600"/>
            <a:ext cx="8229600" cy="4389438"/>
          </a:xfrm>
        </p:spPr>
        <p:txBody>
          <a:bodyPr/>
          <a:lstStyle/>
          <a:p>
            <a:pPr algn="just" eaLnBrk="1" hangingPunct="1">
              <a:buFont typeface="Wingdings" pitchFamily="2" charset="2"/>
              <a:buNone/>
            </a:pPr>
            <a:r>
              <a:rPr lang="ru-RU" altLang="ru-RU" sz="2400" dirty="0" smtClean="0"/>
              <a:t>       	Предположим, что принято решение совместить подготовку производства с последними этапами ОКР. Объем производства увеличится, и динамическая оценка кумулятивной прибыли будет равна 350, то есть превзойдет соответствующую величину по первому варианту. Динамический период окупаемости будет 2,3 года, то есть сократится на 0,45 года. Сокращение срока НИОКР и подготовки производства не только увеличивает объем прибыли за счет коммерческой реализации дополнительной продукции, но и высвобождает средства для новых прибыльных проектов, увеличивая общую прибыль фирмы. </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idx="1"/>
          </p:nvPr>
        </p:nvSpPr>
        <p:spPr>
          <a:xfrm>
            <a:off x="304800" y="2438400"/>
            <a:ext cx="8540750" cy="3048000"/>
          </a:xfrm>
        </p:spPr>
        <p:txBody>
          <a:bodyPr/>
          <a:lstStyle/>
          <a:p>
            <a:pPr algn="just" eaLnBrk="1" hangingPunct="1">
              <a:buFont typeface="Wingdings" pitchFamily="2" charset="2"/>
              <a:buNone/>
            </a:pPr>
            <a:r>
              <a:rPr lang="ru-RU" altLang="ru-RU" sz="2400" dirty="0" smtClean="0"/>
              <a:t>        Любое экономическое решение предполагает риск. Всегда существует вероятность, что проект окажется неоправданным с технической точки зрения или технически успешный проект потерпит неудачу на рынке. Нет никаких более надежных методов оценки вероятностей успеха проекта, чем субъективные экспертные оценки. В этом случае экономический риск -  возможные потери всей суммы инвестиций в проект.</a:t>
            </a:r>
          </a:p>
        </p:txBody>
      </p:sp>
      <p:sp>
        <p:nvSpPr>
          <p:cNvPr id="137221" name="Text Box 5"/>
          <p:cNvSpPr txBox="1">
            <a:spLocks noChangeArrowheads="1"/>
          </p:cNvSpPr>
          <p:nvPr/>
        </p:nvSpPr>
        <p:spPr bwMode="auto">
          <a:xfrm>
            <a:off x="1828800" y="990600"/>
            <a:ext cx="6248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ru-RU" sz="2800" b="1" dirty="0">
                <a:solidFill>
                  <a:schemeClr val="tx2"/>
                </a:solidFill>
                <a:latin typeface="+mj-lt"/>
              </a:rPr>
              <a:t>3.5 Фактор риска в финансовом </a:t>
            </a:r>
            <a:r>
              <a:rPr lang="ru-RU" sz="2800" b="1" dirty="0" smtClean="0">
                <a:solidFill>
                  <a:schemeClr val="tx2"/>
                </a:solidFill>
                <a:latin typeface="+mj-lt"/>
              </a:rPr>
              <a:t>анализе</a:t>
            </a:r>
            <a:endParaRPr lang="ru-RU" sz="2800" b="1" dirty="0">
              <a:solidFill>
                <a:schemeClr val="tx2"/>
              </a:solidFill>
              <a:latin typeface="+mj-lt"/>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eaLnBrk="1" hangingPunct="1">
              <a:buFont typeface="Wingdings" pitchFamily="2" charset="2"/>
              <a:buNone/>
            </a:pPr>
            <a:r>
              <a:rPr lang="ru-RU" altLang="ru-RU" sz="2800" dirty="0" smtClean="0"/>
              <a:t>   </a:t>
            </a:r>
            <a:r>
              <a:rPr lang="ru-RU" altLang="ru-RU" sz="2400" dirty="0" smtClean="0"/>
              <a:t>Если </a:t>
            </a:r>
            <a:r>
              <a:rPr lang="ru-RU" altLang="ru-RU" sz="2400" dirty="0" err="1" smtClean="0"/>
              <a:t>Рi</a:t>
            </a:r>
            <a:r>
              <a:rPr lang="ru-RU" altLang="ru-RU" sz="2400" dirty="0" smtClean="0"/>
              <a:t> - вероятность технического успеха, а </a:t>
            </a:r>
            <a:r>
              <a:rPr lang="ru-RU" altLang="ru-RU" sz="2400" dirty="0" err="1" smtClean="0"/>
              <a:t>Рс</a:t>
            </a:r>
            <a:r>
              <a:rPr lang="ru-RU" altLang="ru-RU" sz="2400" dirty="0" smtClean="0"/>
              <a:t> - коммерческого, то вероятность того, что инвестиции в проект окажутся неэффективными, равна (1 -</a:t>
            </a:r>
            <a:r>
              <a:rPr lang="ru-RU" altLang="ru-RU" sz="2400" dirty="0" err="1" smtClean="0"/>
              <a:t>РiРс</a:t>
            </a:r>
            <a:r>
              <a:rPr lang="ru-RU" altLang="ru-RU" sz="2400" dirty="0" smtClean="0"/>
              <a:t>). В случае небольших инвестиций проекты можно сравнивать только по ожидаемой величине отношения эффекта</a:t>
            </a:r>
            <a:r>
              <a:rPr lang="ru-RU" altLang="ru-RU" sz="2400" b="1" dirty="0" smtClean="0"/>
              <a:t> </a:t>
            </a:r>
            <a:r>
              <a:rPr lang="ru-RU" altLang="ru-RU" sz="2400" dirty="0" smtClean="0"/>
              <a:t>В (общей прибыли от проекта) к затратам С на проект, модифицированного с учетом общего риска:</a:t>
            </a:r>
          </a:p>
          <a:p>
            <a:pPr algn="ctr" eaLnBrk="1" hangingPunct="1">
              <a:buFont typeface="Wingdings" pitchFamily="2" charset="2"/>
              <a:buNone/>
            </a:pPr>
            <a:r>
              <a:rPr lang="ru-RU" altLang="ru-RU" sz="2400" dirty="0" smtClean="0"/>
              <a:t>Е = (В/С) </a:t>
            </a:r>
            <a:r>
              <a:rPr lang="ru-RU" altLang="ru-RU" sz="2400" dirty="0" err="1" smtClean="0"/>
              <a:t>PiPc</a:t>
            </a:r>
            <a:r>
              <a:rPr lang="ru-RU" altLang="ru-RU" sz="2400" dirty="0" smtClean="0"/>
              <a:t>.</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68465906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idx="1"/>
          </p:nvPr>
        </p:nvSpPr>
        <p:spPr>
          <a:xfrm>
            <a:off x="304800" y="1295400"/>
            <a:ext cx="8458200" cy="5260975"/>
          </a:xfrm>
        </p:spPr>
        <p:txBody>
          <a:bodyPr/>
          <a:lstStyle/>
          <a:p>
            <a:pPr algn="just" eaLnBrk="1" hangingPunct="1">
              <a:buFont typeface="Wingdings" pitchFamily="2" charset="2"/>
              <a:buNone/>
            </a:pPr>
            <a:r>
              <a:rPr lang="ru-RU" altLang="ru-RU" sz="2400" dirty="0" smtClean="0"/>
              <a:t>        В случае крупных проектов, отвлекающих существенную часть ресурсов компании, основной риск заключается в превышении финансовых возможностей компании. Это распространенная причина неудач в сфере бизнеса, связанного с крупными проектами НИОКР. Такое может случиться и в том случае, когда ожидаемый показатель "эффект/затраты" остается привлекательным даже при росте издержек.</a:t>
            </a:r>
          </a:p>
          <a:p>
            <a:pPr algn="just" eaLnBrk="1" hangingPunct="1">
              <a:buFont typeface="Wingdings" pitchFamily="2" charset="2"/>
              <a:buNone/>
            </a:pPr>
            <a:r>
              <a:rPr lang="ru-RU" altLang="ru-RU" sz="2400" dirty="0" smtClean="0"/>
              <a:t>        Результаты анализа риска можно использовать для сравнения степеней предпочтительности проектов, например, с помощью диаграммы </a:t>
            </a:r>
            <a:r>
              <a:rPr lang="ru-RU" altLang="ru-RU" sz="2400" dirty="0" smtClean="0">
                <a:solidFill>
                  <a:srgbClr val="C00000"/>
                </a:solidFill>
              </a:rPr>
              <a:t>«Ожидаемое отношение "эффект / затраты" - ожидаемый риск».</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idx="1"/>
          </p:nvPr>
        </p:nvSpPr>
        <p:spPr>
          <a:xfrm>
            <a:off x="304800" y="1905000"/>
            <a:ext cx="8382000" cy="3886200"/>
          </a:xfrm>
        </p:spPr>
        <p:txBody>
          <a:bodyPr/>
          <a:lstStyle/>
          <a:p>
            <a:pPr algn="just" eaLnBrk="1" hangingPunct="1">
              <a:buFont typeface="Wingdings" pitchFamily="2" charset="2"/>
              <a:buNone/>
            </a:pPr>
            <a:r>
              <a:rPr lang="ru-RU" altLang="ru-RU" dirty="0" smtClean="0"/>
              <a:t>       </a:t>
            </a:r>
            <a:r>
              <a:rPr lang="ru-RU" altLang="ru-RU" sz="2400" dirty="0" smtClean="0"/>
              <a:t>Анализ риска проекта при отклонении указанных экономических характеристик можно выполнить, рассчитывая чувствительность ключевых финансовых критериев оценки проекта к отклонениям этих характеристик. Если обнаруживается особая чувствительность к определенному параметру, то требуется более глубокий анализ  тенденций изменения такого параметра в процессе выполнения проекта. </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ISPRING_SCORM_PASSING_SCORE" val="100.0000000000"/>
  <p:tag name="ISPRING_RESOURCE_PATHS_HASH_2" val="d71d6697d799b378a83fafb3f97264f8e85dcf"/>
  <p:tag name="GENSWF_OUTPUT_FILE_NAME" val="01"/>
</p:tagLst>
</file>

<file path=ppt/tags/tag2.xml><?xml version="1.0" encoding="utf-8"?>
<p:tagLst xmlns:a="http://schemas.openxmlformats.org/drawingml/2006/main" xmlns:r="http://schemas.openxmlformats.org/officeDocument/2006/relationships" xmlns:p="http://schemas.openxmlformats.org/presentationml/2006/main">
  <p:tag name="GENSWF_SLIDE_TITLE" val="Алгоритмы и алгоритмические процессы"/>
  <p:tag name="GENSWF_ADVANCE_TIME" val="0.00"/>
  <p:tag name="ISPRING_SLIDE_INDENT_LEVEL" val="0"/>
  <p:tag name="ISPRING_PRESENTER_ID" val="None"/>
  <p:tag name="ISPRING_CUSTOM_TIMING_USED"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579</TotalTime>
  <Words>1214</Words>
  <Application>Microsoft Office PowerPoint</Application>
  <PresentationFormat>Экран (4:3)</PresentationFormat>
  <Paragraphs>279</Paragraphs>
  <Slides>52</Slides>
  <Notes>52</Notes>
  <HiddenSlides>0</HiddenSlides>
  <MMClips>0</MMClips>
  <ScaleCrop>false</ScaleCrop>
  <HeadingPairs>
    <vt:vector size="4" baseType="variant">
      <vt:variant>
        <vt:lpstr>Тема</vt:lpstr>
      </vt:variant>
      <vt:variant>
        <vt:i4>1</vt:i4>
      </vt:variant>
      <vt:variant>
        <vt:lpstr>Заголовки слайдов</vt:lpstr>
      </vt:variant>
      <vt:variant>
        <vt:i4>52</vt:i4>
      </vt:variant>
    </vt:vector>
  </HeadingPairs>
  <TitlesOfParts>
    <vt:vector size="53" baseType="lpstr">
      <vt:lpstr>Поток</vt:lpstr>
      <vt:lpstr>Презентация PowerPoint</vt:lpstr>
      <vt:lpstr>СОДЕРЖАНИЕ</vt:lpstr>
      <vt:lpstr>1. Маркетинговый подход к разработке радиоэлектронной аппаратуре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Отбор и оценка проектов НИОКР</vt:lpstr>
      <vt:lpstr>Презентация PowerPoint</vt:lpstr>
      <vt:lpstr>Презентация PowerPoint</vt:lpstr>
      <vt:lpstr>Презентация PowerPoint</vt:lpstr>
      <vt:lpstr>Презентация PowerPoint</vt:lpstr>
      <vt:lpstr>Презентация PowerPoint</vt:lpstr>
      <vt:lpstr>ОЦЕНКА ПРОЕКТА НИОКР</vt:lpstr>
      <vt:lpstr>Презентация PowerPoint</vt:lpstr>
      <vt:lpstr>Презентация PowerPoint</vt:lpstr>
      <vt:lpstr>Презентация PowerPoint</vt:lpstr>
      <vt:lpstr>Презентация PowerPoint</vt:lpstr>
      <vt:lpstr>Технико-экономические и производственные критерии</vt:lpstr>
      <vt:lpstr>Презентация PowerPoint</vt:lpstr>
      <vt:lpstr>Организация оценки проекта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Администратор</dc:creator>
  <cp:lastModifiedBy>Belous</cp:lastModifiedBy>
  <cp:revision>62</cp:revision>
  <cp:lastPrinted>1601-01-01T00:00:00Z</cp:lastPrinted>
  <dcterms:created xsi:type="dcterms:W3CDTF">2014-01-16T21:52:02Z</dcterms:created>
  <dcterms:modified xsi:type="dcterms:W3CDTF">2014-04-28T11:27:34Z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