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67" r:id="rId14"/>
    <p:sldId id="270" r:id="rId15"/>
    <p:sldId id="268"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9642"/>
    <a:srgbClr val="D1AC0D"/>
    <a:srgbClr val="321704"/>
    <a:srgbClr val="DA7326"/>
    <a:srgbClr val="2E47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20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F4A2A6-4345-45B6-917C-4424852F805C}" type="doc">
      <dgm:prSet loTypeId="urn:microsoft.com/office/officeart/2005/8/layout/pyramid2" loCatId="pyramid" qsTypeId="urn:microsoft.com/office/officeart/2005/8/quickstyle/simple5" qsCatId="simple" csTypeId="urn:microsoft.com/office/officeart/2005/8/colors/accent2_3" csCatId="accent2" phldr="1"/>
      <dgm:spPr/>
      <dgm:t>
        <a:bodyPr/>
        <a:lstStyle/>
        <a:p>
          <a:endParaRPr lang="ru-RU"/>
        </a:p>
      </dgm:t>
    </dgm:pt>
    <dgm:pt modelId="{44FD26B8-89CD-4982-9888-1E1823FD28E8}">
      <dgm:prSet/>
      <dgm:spPr>
        <a:xfrm>
          <a:off x="2412561" y="467747"/>
          <a:ext cx="3037393" cy="664429"/>
        </a:xfrm>
        <a:prstGeom prst="roundRect">
          <a:avLst/>
        </a:prstGeom>
      </dgm:spPr>
      <dgm:t>
        <a:bodyPr/>
        <a:lstStyle/>
        <a:p>
          <a:pPr rtl="0"/>
          <a:r>
            <a:rPr lang="ru-RU" b="1" dirty="0" smtClean="0">
              <a:ln/>
              <a:effectLst>
                <a:outerShdw blurRad="38100" dist="38100" dir="2700000" algn="tl">
                  <a:srgbClr val="000000">
                    <a:alpha val="43137"/>
                  </a:srgbClr>
                </a:outerShdw>
              </a:effectLst>
              <a:latin typeface="Calibri" panose="020F0502020204030204"/>
              <a:ea typeface="+mn-ea"/>
              <a:cs typeface="+mn-cs"/>
            </a:rPr>
            <a:t>название страны </a:t>
          </a:r>
          <a:endParaRPr lang="ru-RU" b="1" dirty="0">
            <a:ln/>
            <a:effectLst>
              <a:outerShdw blurRad="38100" dist="38100" dir="2700000" algn="tl">
                <a:srgbClr val="000000">
                  <a:alpha val="43137"/>
                </a:srgbClr>
              </a:outerShdw>
            </a:effectLst>
            <a:latin typeface="Calibri" panose="020F0502020204030204"/>
            <a:ea typeface="+mn-ea"/>
            <a:cs typeface="+mn-cs"/>
          </a:endParaRPr>
        </a:p>
      </dgm:t>
    </dgm:pt>
    <dgm:pt modelId="{22BEC6F1-368B-4780-9B86-BCFDD1134364}" type="parTrans" cxnId="{03912185-72E7-4781-B499-C1C500B0AECD}">
      <dgm:prSet/>
      <dgm:spPr/>
      <dgm:t>
        <a:bodyPr/>
        <a:lstStyle/>
        <a:p>
          <a:endParaRPr lang="ru-RU"/>
        </a:p>
      </dgm:t>
    </dgm:pt>
    <dgm:pt modelId="{C488B084-719A-4D04-B7C9-755DFF86724A}" type="sibTrans" cxnId="{03912185-72E7-4781-B499-C1C500B0AECD}">
      <dgm:prSet/>
      <dgm:spPr/>
      <dgm:t>
        <a:bodyPr/>
        <a:lstStyle/>
        <a:p>
          <a:endParaRPr lang="ru-RU"/>
        </a:p>
      </dgm:t>
    </dgm:pt>
    <dgm:pt modelId="{6AFD5623-BCA9-4C08-AA14-A6F01E806962}">
      <dgm:prSet/>
      <dgm:spPr>
        <a:xfrm>
          <a:off x="2412561" y="1215231"/>
          <a:ext cx="3037393" cy="664429"/>
        </a:xfrm>
        <a:prstGeom prst="roundRect">
          <a:avLst/>
        </a:prstGeom>
      </dgm:spPr>
      <dgm:t>
        <a:bodyPr/>
        <a:lstStyle/>
        <a:p>
          <a:pPr rtl="0"/>
          <a:r>
            <a:rPr lang="ru-RU" b="1" u="none" smtClean="0">
              <a:ln/>
              <a:effectLst>
                <a:outerShdw blurRad="38100" dist="38100" dir="2700000" algn="tl">
                  <a:srgbClr val="000000">
                    <a:alpha val="43137"/>
                  </a:srgbClr>
                </a:outerShdw>
              </a:effectLst>
              <a:latin typeface="Calibri" panose="020F0502020204030204"/>
              <a:ea typeface="+mn-ea"/>
              <a:cs typeface="+mn-cs"/>
            </a:rPr>
            <a:t>национальный праздник</a:t>
          </a:r>
          <a:endParaRPr lang="ru-RU" b="1" u="none" dirty="0">
            <a:ln/>
            <a:effectLst>
              <a:outerShdw blurRad="38100" dist="38100" dir="2700000" algn="tl">
                <a:srgbClr val="000000">
                  <a:alpha val="43137"/>
                </a:srgbClr>
              </a:outerShdw>
            </a:effectLst>
            <a:latin typeface="Calibri" panose="020F0502020204030204"/>
            <a:ea typeface="+mn-ea"/>
            <a:cs typeface="+mn-cs"/>
          </a:endParaRPr>
        </a:p>
      </dgm:t>
    </dgm:pt>
    <dgm:pt modelId="{972E89AC-CD05-4034-ABD7-D579999CDE9E}" type="parTrans" cxnId="{061741E3-AE30-4061-99F1-9B366452977E}">
      <dgm:prSet/>
      <dgm:spPr/>
      <dgm:t>
        <a:bodyPr/>
        <a:lstStyle/>
        <a:p>
          <a:endParaRPr lang="ru-RU"/>
        </a:p>
      </dgm:t>
    </dgm:pt>
    <dgm:pt modelId="{37A11C23-05E3-4F9F-89C9-CC9AD982F92D}" type="sibTrans" cxnId="{061741E3-AE30-4061-99F1-9B366452977E}">
      <dgm:prSet/>
      <dgm:spPr/>
      <dgm:t>
        <a:bodyPr/>
        <a:lstStyle/>
        <a:p>
          <a:endParaRPr lang="ru-RU"/>
        </a:p>
      </dgm:t>
    </dgm:pt>
    <dgm:pt modelId="{D342AEF3-6B03-4DC3-9F08-C2380160DF5C}">
      <dgm:prSet/>
      <dgm:spPr>
        <a:xfrm>
          <a:off x="2412561" y="1962714"/>
          <a:ext cx="3037393" cy="664429"/>
        </a:xfrm>
        <a:prstGeom prst="roundRect">
          <a:avLst/>
        </a:prstGeom>
      </dgm:spPr>
      <dgm:t>
        <a:bodyPr/>
        <a:lstStyle/>
        <a:p>
          <a:pPr rtl="0"/>
          <a:r>
            <a:rPr lang="ru-RU" b="1" smtClean="0">
              <a:ln/>
              <a:effectLst>
                <a:outerShdw blurRad="38100" dist="38100" dir="2700000" algn="tl">
                  <a:srgbClr val="000000">
                    <a:alpha val="43137"/>
                  </a:srgbClr>
                </a:outerShdw>
              </a:effectLst>
              <a:latin typeface="Calibri" panose="020F0502020204030204"/>
              <a:ea typeface="+mn-ea"/>
              <a:cs typeface="+mn-cs"/>
            </a:rPr>
            <a:t>флаг </a:t>
          </a:r>
          <a:endParaRPr lang="ru-RU" b="1" dirty="0">
            <a:ln/>
            <a:effectLst>
              <a:outerShdw blurRad="38100" dist="38100" dir="2700000" algn="tl">
                <a:srgbClr val="000000">
                  <a:alpha val="43137"/>
                </a:srgbClr>
              </a:outerShdw>
            </a:effectLst>
            <a:latin typeface="Calibri" panose="020F0502020204030204"/>
            <a:ea typeface="+mn-ea"/>
            <a:cs typeface="+mn-cs"/>
          </a:endParaRPr>
        </a:p>
      </dgm:t>
    </dgm:pt>
    <dgm:pt modelId="{1604135C-94A3-44E6-A7EC-8B85ACE759C7}" type="parTrans" cxnId="{7BA4E744-C0FC-4E95-A6F3-70246106A7FB}">
      <dgm:prSet/>
      <dgm:spPr/>
      <dgm:t>
        <a:bodyPr/>
        <a:lstStyle/>
        <a:p>
          <a:endParaRPr lang="ru-RU"/>
        </a:p>
      </dgm:t>
    </dgm:pt>
    <dgm:pt modelId="{792D9B32-BEB8-4F6E-A850-ED1AE6267F77}" type="sibTrans" cxnId="{7BA4E744-C0FC-4E95-A6F3-70246106A7FB}">
      <dgm:prSet/>
      <dgm:spPr/>
      <dgm:t>
        <a:bodyPr/>
        <a:lstStyle/>
        <a:p>
          <a:endParaRPr lang="ru-RU"/>
        </a:p>
      </dgm:t>
    </dgm:pt>
    <dgm:pt modelId="{C5AFC4AB-00AF-4083-BDFA-B6910C352A75}">
      <dgm:prSet/>
      <dgm:spPr>
        <a:xfrm>
          <a:off x="2412561" y="2710198"/>
          <a:ext cx="3037393" cy="664429"/>
        </a:xfrm>
        <a:prstGeom prst="roundRect">
          <a:avLst/>
        </a:prstGeom>
      </dgm:spPr>
      <dgm:t>
        <a:bodyPr/>
        <a:lstStyle/>
        <a:p>
          <a:pPr rtl="0"/>
          <a:r>
            <a:rPr lang="ru-RU" b="1" smtClean="0">
              <a:ln/>
              <a:effectLst>
                <a:outerShdw blurRad="38100" dist="38100" dir="2700000" algn="tl">
                  <a:srgbClr val="000000">
                    <a:alpha val="43137"/>
                  </a:srgbClr>
                </a:outerShdw>
              </a:effectLst>
              <a:latin typeface="Calibri" panose="020F0502020204030204"/>
              <a:ea typeface="+mn-ea"/>
              <a:cs typeface="+mn-cs"/>
            </a:rPr>
            <a:t>герб</a:t>
          </a:r>
          <a:endParaRPr lang="ru-RU" b="1" dirty="0">
            <a:ln/>
            <a:effectLst>
              <a:outerShdw blurRad="38100" dist="38100" dir="2700000" algn="tl">
                <a:srgbClr val="000000">
                  <a:alpha val="43137"/>
                </a:srgbClr>
              </a:outerShdw>
            </a:effectLst>
            <a:latin typeface="Calibri" panose="020F0502020204030204"/>
            <a:ea typeface="+mn-ea"/>
            <a:cs typeface="+mn-cs"/>
          </a:endParaRPr>
        </a:p>
      </dgm:t>
    </dgm:pt>
    <dgm:pt modelId="{65A01601-C6F8-4BDA-9F85-C52B89C60AB2}" type="parTrans" cxnId="{F75F60DF-D0FB-466A-9837-37B2AE14064C}">
      <dgm:prSet/>
      <dgm:spPr/>
      <dgm:t>
        <a:bodyPr/>
        <a:lstStyle/>
        <a:p>
          <a:endParaRPr lang="ru-RU"/>
        </a:p>
      </dgm:t>
    </dgm:pt>
    <dgm:pt modelId="{EDF7257D-D16B-4B71-AA64-2905D1314951}" type="sibTrans" cxnId="{F75F60DF-D0FB-466A-9837-37B2AE14064C}">
      <dgm:prSet/>
      <dgm:spPr/>
      <dgm:t>
        <a:bodyPr/>
        <a:lstStyle/>
        <a:p>
          <a:endParaRPr lang="ru-RU"/>
        </a:p>
      </dgm:t>
    </dgm:pt>
    <dgm:pt modelId="{9B691229-4687-453B-BBA6-C2463EFA00FA}">
      <dgm:prSet/>
      <dgm:spPr>
        <a:xfrm>
          <a:off x="2400746" y="3457681"/>
          <a:ext cx="3037393" cy="664429"/>
        </a:xfrm>
        <a:prstGeom prst="roundRect">
          <a:avLst/>
        </a:prstGeom>
      </dgm:spPr>
      <dgm:t>
        <a:bodyPr/>
        <a:lstStyle/>
        <a:p>
          <a:pPr rtl="0"/>
          <a:r>
            <a:rPr lang="ru-RU" b="1" smtClean="0">
              <a:ln/>
              <a:effectLst>
                <a:outerShdw blurRad="38100" dist="38100" dir="2700000" algn="tl">
                  <a:srgbClr val="000000">
                    <a:alpha val="43137"/>
                  </a:srgbClr>
                </a:outerShdw>
              </a:effectLst>
              <a:latin typeface="Calibri" panose="020F0502020204030204"/>
              <a:ea typeface="+mn-ea"/>
              <a:cs typeface="+mn-cs"/>
            </a:rPr>
            <a:t>гимн</a:t>
          </a:r>
          <a:endParaRPr lang="ru-RU" b="1" dirty="0">
            <a:ln/>
            <a:effectLst>
              <a:outerShdw blurRad="38100" dist="38100" dir="2700000" algn="tl">
                <a:srgbClr val="000000">
                  <a:alpha val="43137"/>
                </a:srgbClr>
              </a:outerShdw>
            </a:effectLst>
            <a:latin typeface="Calibri" panose="020F0502020204030204"/>
            <a:ea typeface="+mn-ea"/>
            <a:cs typeface="+mn-cs"/>
          </a:endParaRPr>
        </a:p>
      </dgm:t>
    </dgm:pt>
    <dgm:pt modelId="{F66C6EA6-6A69-4298-A014-4BE91ED45416}" type="parTrans" cxnId="{C5BC133B-856D-4DF1-A434-39D1FE487FDD}">
      <dgm:prSet/>
      <dgm:spPr/>
      <dgm:t>
        <a:bodyPr/>
        <a:lstStyle/>
        <a:p>
          <a:endParaRPr lang="ru-RU"/>
        </a:p>
      </dgm:t>
    </dgm:pt>
    <dgm:pt modelId="{FE1BCFC7-E1F7-4E02-B015-C92C5F9B5110}" type="sibTrans" cxnId="{C5BC133B-856D-4DF1-A434-39D1FE487FDD}">
      <dgm:prSet/>
      <dgm:spPr/>
      <dgm:t>
        <a:bodyPr/>
        <a:lstStyle/>
        <a:p>
          <a:endParaRPr lang="ru-RU"/>
        </a:p>
      </dgm:t>
    </dgm:pt>
    <dgm:pt modelId="{5F2C6212-4D2D-4CE4-990C-153A2FD462FA}" type="pres">
      <dgm:prSet presAssocID="{DCF4A2A6-4345-45B6-917C-4424852F805C}" presName="compositeShape" presStyleCnt="0">
        <dgm:presLayoutVars>
          <dgm:dir/>
          <dgm:resizeHandles/>
        </dgm:presLayoutVars>
      </dgm:prSet>
      <dgm:spPr/>
      <dgm:t>
        <a:bodyPr/>
        <a:lstStyle/>
        <a:p>
          <a:endParaRPr lang="ru-RU"/>
        </a:p>
      </dgm:t>
    </dgm:pt>
    <dgm:pt modelId="{AB269424-97DF-45F8-8A4C-7D4B70A430F3}" type="pres">
      <dgm:prSet presAssocID="{DCF4A2A6-4345-45B6-917C-4424852F805C}" presName="pyramid" presStyleLbl="node1" presStyleIdx="0" presStyleCnt="1"/>
      <dgm:spPr>
        <a:xfrm>
          <a:off x="76105" y="0"/>
          <a:ext cx="4672913" cy="4672913"/>
        </a:xfrm>
        <a:prstGeom prst="triangle">
          <a:avLst/>
        </a:prstGeom>
      </dgm:spPr>
      <dgm:t>
        <a:bodyPr/>
        <a:lstStyle/>
        <a:p>
          <a:endParaRPr lang="ru-RU"/>
        </a:p>
      </dgm:t>
    </dgm:pt>
    <dgm:pt modelId="{9D3AD31B-537D-4188-94EB-A91032EA5D89}" type="pres">
      <dgm:prSet presAssocID="{DCF4A2A6-4345-45B6-917C-4424852F805C}" presName="theList" presStyleCnt="0"/>
      <dgm:spPr/>
      <dgm:t>
        <a:bodyPr/>
        <a:lstStyle/>
        <a:p>
          <a:endParaRPr lang="ru-RU"/>
        </a:p>
      </dgm:t>
    </dgm:pt>
    <dgm:pt modelId="{7E97FFF9-7C55-4AC1-A150-97DA7E0B6186}" type="pres">
      <dgm:prSet presAssocID="{44FD26B8-89CD-4982-9888-1E1823FD28E8}" presName="aNode" presStyleLbl="fgAcc1" presStyleIdx="0" presStyleCnt="5">
        <dgm:presLayoutVars>
          <dgm:bulletEnabled val="1"/>
        </dgm:presLayoutVars>
      </dgm:prSet>
      <dgm:spPr/>
      <dgm:t>
        <a:bodyPr/>
        <a:lstStyle/>
        <a:p>
          <a:endParaRPr lang="ru-RU"/>
        </a:p>
      </dgm:t>
    </dgm:pt>
    <dgm:pt modelId="{3C8E17FE-E364-484B-AC39-14F196FDDA58}" type="pres">
      <dgm:prSet presAssocID="{44FD26B8-89CD-4982-9888-1E1823FD28E8}" presName="aSpace" presStyleCnt="0"/>
      <dgm:spPr/>
      <dgm:t>
        <a:bodyPr/>
        <a:lstStyle/>
        <a:p>
          <a:endParaRPr lang="ru-RU"/>
        </a:p>
      </dgm:t>
    </dgm:pt>
    <dgm:pt modelId="{612FF42F-B90B-4D97-B72D-C3BA46311437}" type="pres">
      <dgm:prSet presAssocID="{6AFD5623-BCA9-4C08-AA14-A6F01E806962}" presName="aNode" presStyleLbl="fgAcc1" presStyleIdx="1" presStyleCnt="5">
        <dgm:presLayoutVars>
          <dgm:bulletEnabled val="1"/>
        </dgm:presLayoutVars>
      </dgm:prSet>
      <dgm:spPr/>
      <dgm:t>
        <a:bodyPr/>
        <a:lstStyle/>
        <a:p>
          <a:endParaRPr lang="ru-RU"/>
        </a:p>
      </dgm:t>
    </dgm:pt>
    <dgm:pt modelId="{56A19F44-C02D-4455-9CEF-E78C5205B71C}" type="pres">
      <dgm:prSet presAssocID="{6AFD5623-BCA9-4C08-AA14-A6F01E806962}" presName="aSpace" presStyleCnt="0"/>
      <dgm:spPr/>
      <dgm:t>
        <a:bodyPr/>
        <a:lstStyle/>
        <a:p>
          <a:endParaRPr lang="ru-RU"/>
        </a:p>
      </dgm:t>
    </dgm:pt>
    <dgm:pt modelId="{F0DD5CF3-1BF0-4DEF-8E84-E736FE6616AE}" type="pres">
      <dgm:prSet presAssocID="{D342AEF3-6B03-4DC3-9F08-C2380160DF5C}" presName="aNode" presStyleLbl="fgAcc1" presStyleIdx="2" presStyleCnt="5">
        <dgm:presLayoutVars>
          <dgm:bulletEnabled val="1"/>
        </dgm:presLayoutVars>
      </dgm:prSet>
      <dgm:spPr/>
      <dgm:t>
        <a:bodyPr/>
        <a:lstStyle/>
        <a:p>
          <a:endParaRPr lang="ru-RU"/>
        </a:p>
      </dgm:t>
    </dgm:pt>
    <dgm:pt modelId="{B4B11864-BA38-441B-8510-F92F82F15A02}" type="pres">
      <dgm:prSet presAssocID="{D342AEF3-6B03-4DC3-9F08-C2380160DF5C}" presName="aSpace" presStyleCnt="0"/>
      <dgm:spPr/>
      <dgm:t>
        <a:bodyPr/>
        <a:lstStyle/>
        <a:p>
          <a:endParaRPr lang="ru-RU"/>
        </a:p>
      </dgm:t>
    </dgm:pt>
    <dgm:pt modelId="{5B9AE615-F212-492B-B371-E1305317DD69}" type="pres">
      <dgm:prSet presAssocID="{C5AFC4AB-00AF-4083-BDFA-B6910C352A75}" presName="aNode" presStyleLbl="fgAcc1" presStyleIdx="3" presStyleCnt="5">
        <dgm:presLayoutVars>
          <dgm:bulletEnabled val="1"/>
        </dgm:presLayoutVars>
      </dgm:prSet>
      <dgm:spPr/>
      <dgm:t>
        <a:bodyPr/>
        <a:lstStyle/>
        <a:p>
          <a:endParaRPr lang="ru-RU"/>
        </a:p>
      </dgm:t>
    </dgm:pt>
    <dgm:pt modelId="{059C82CB-AF2B-4052-9163-D9BD67AD3036}" type="pres">
      <dgm:prSet presAssocID="{C5AFC4AB-00AF-4083-BDFA-B6910C352A75}" presName="aSpace" presStyleCnt="0"/>
      <dgm:spPr/>
      <dgm:t>
        <a:bodyPr/>
        <a:lstStyle/>
        <a:p>
          <a:endParaRPr lang="ru-RU"/>
        </a:p>
      </dgm:t>
    </dgm:pt>
    <dgm:pt modelId="{E48F28F2-D8F8-4D5F-A380-5A022E77E24F}" type="pres">
      <dgm:prSet presAssocID="{9B691229-4687-453B-BBA6-C2463EFA00FA}" presName="aNode" presStyleLbl="fgAcc1" presStyleIdx="4" presStyleCnt="5" custLinFactNeighborX="-389" custLinFactNeighborY="0">
        <dgm:presLayoutVars>
          <dgm:bulletEnabled val="1"/>
        </dgm:presLayoutVars>
      </dgm:prSet>
      <dgm:spPr/>
      <dgm:t>
        <a:bodyPr/>
        <a:lstStyle/>
        <a:p>
          <a:endParaRPr lang="ru-RU"/>
        </a:p>
      </dgm:t>
    </dgm:pt>
    <dgm:pt modelId="{F6258F4D-1903-4D8A-A35C-C9EC2873B407}" type="pres">
      <dgm:prSet presAssocID="{9B691229-4687-453B-BBA6-C2463EFA00FA}" presName="aSpace" presStyleCnt="0"/>
      <dgm:spPr/>
      <dgm:t>
        <a:bodyPr/>
        <a:lstStyle/>
        <a:p>
          <a:endParaRPr lang="ru-RU"/>
        </a:p>
      </dgm:t>
    </dgm:pt>
  </dgm:ptLst>
  <dgm:cxnLst>
    <dgm:cxn modelId="{7BA4E744-C0FC-4E95-A6F3-70246106A7FB}" srcId="{DCF4A2A6-4345-45B6-917C-4424852F805C}" destId="{D342AEF3-6B03-4DC3-9F08-C2380160DF5C}" srcOrd="2" destOrd="0" parTransId="{1604135C-94A3-44E6-A7EC-8B85ACE759C7}" sibTransId="{792D9B32-BEB8-4F6E-A850-ED1AE6267F77}"/>
    <dgm:cxn modelId="{8A50097D-AC6E-47B7-9D41-6588F12C1A48}" type="presOf" srcId="{44FD26B8-89CD-4982-9888-1E1823FD28E8}" destId="{7E97FFF9-7C55-4AC1-A150-97DA7E0B6186}" srcOrd="0" destOrd="0" presId="urn:microsoft.com/office/officeart/2005/8/layout/pyramid2"/>
    <dgm:cxn modelId="{AA7FF413-651A-4F0E-B6D9-6D94155871D3}" type="presOf" srcId="{9B691229-4687-453B-BBA6-C2463EFA00FA}" destId="{E48F28F2-D8F8-4D5F-A380-5A022E77E24F}" srcOrd="0" destOrd="0" presId="urn:microsoft.com/office/officeart/2005/8/layout/pyramid2"/>
    <dgm:cxn modelId="{061741E3-AE30-4061-99F1-9B366452977E}" srcId="{DCF4A2A6-4345-45B6-917C-4424852F805C}" destId="{6AFD5623-BCA9-4C08-AA14-A6F01E806962}" srcOrd="1" destOrd="0" parTransId="{972E89AC-CD05-4034-ABD7-D579999CDE9E}" sibTransId="{37A11C23-05E3-4F9F-89C9-CC9AD982F92D}"/>
    <dgm:cxn modelId="{95A64BB0-DC6C-44C0-B142-59A19AE7AFB9}" type="presOf" srcId="{6AFD5623-BCA9-4C08-AA14-A6F01E806962}" destId="{612FF42F-B90B-4D97-B72D-C3BA46311437}" srcOrd="0" destOrd="0" presId="urn:microsoft.com/office/officeart/2005/8/layout/pyramid2"/>
    <dgm:cxn modelId="{C5BC133B-856D-4DF1-A434-39D1FE487FDD}" srcId="{DCF4A2A6-4345-45B6-917C-4424852F805C}" destId="{9B691229-4687-453B-BBA6-C2463EFA00FA}" srcOrd="4" destOrd="0" parTransId="{F66C6EA6-6A69-4298-A014-4BE91ED45416}" sibTransId="{FE1BCFC7-E1F7-4E02-B015-C92C5F9B5110}"/>
    <dgm:cxn modelId="{03912185-72E7-4781-B499-C1C500B0AECD}" srcId="{DCF4A2A6-4345-45B6-917C-4424852F805C}" destId="{44FD26B8-89CD-4982-9888-1E1823FD28E8}" srcOrd="0" destOrd="0" parTransId="{22BEC6F1-368B-4780-9B86-BCFDD1134364}" sibTransId="{C488B084-719A-4D04-B7C9-755DFF86724A}"/>
    <dgm:cxn modelId="{8BC94322-737B-4A48-9318-417AB3A9258E}" type="presOf" srcId="{DCF4A2A6-4345-45B6-917C-4424852F805C}" destId="{5F2C6212-4D2D-4CE4-990C-153A2FD462FA}" srcOrd="0" destOrd="0" presId="urn:microsoft.com/office/officeart/2005/8/layout/pyramid2"/>
    <dgm:cxn modelId="{F75F60DF-D0FB-466A-9837-37B2AE14064C}" srcId="{DCF4A2A6-4345-45B6-917C-4424852F805C}" destId="{C5AFC4AB-00AF-4083-BDFA-B6910C352A75}" srcOrd="3" destOrd="0" parTransId="{65A01601-C6F8-4BDA-9F85-C52B89C60AB2}" sibTransId="{EDF7257D-D16B-4B71-AA64-2905D1314951}"/>
    <dgm:cxn modelId="{67785F83-DFC0-46B0-86D6-4CC43F02413A}" type="presOf" srcId="{C5AFC4AB-00AF-4083-BDFA-B6910C352A75}" destId="{5B9AE615-F212-492B-B371-E1305317DD69}" srcOrd="0" destOrd="0" presId="urn:microsoft.com/office/officeart/2005/8/layout/pyramid2"/>
    <dgm:cxn modelId="{EF5222E1-C2BB-4658-BAB2-A0FE47984D15}" type="presOf" srcId="{D342AEF3-6B03-4DC3-9F08-C2380160DF5C}" destId="{F0DD5CF3-1BF0-4DEF-8E84-E736FE6616AE}" srcOrd="0" destOrd="0" presId="urn:microsoft.com/office/officeart/2005/8/layout/pyramid2"/>
    <dgm:cxn modelId="{561FD2A9-7851-4BFA-8A7B-626A138A4625}" type="presParOf" srcId="{5F2C6212-4D2D-4CE4-990C-153A2FD462FA}" destId="{AB269424-97DF-45F8-8A4C-7D4B70A430F3}" srcOrd="0" destOrd="0" presId="urn:microsoft.com/office/officeart/2005/8/layout/pyramid2"/>
    <dgm:cxn modelId="{BC9DB68B-E85A-48C5-B528-063EA46873AE}" type="presParOf" srcId="{5F2C6212-4D2D-4CE4-990C-153A2FD462FA}" destId="{9D3AD31B-537D-4188-94EB-A91032EA5D89}" srcOrd="1" destOrd="0" presId="urn:microsoft.com/office/officeart/2005/8/layout/pyramid2"/>
    <dgm:cxn modelId="{BE45E008-9017-48BE-AA53-A2A4A10ABCB2}" type="presParOf" srcId="{9D3AD31B-537D-4188-94EB-A91032EA5D89}" destId="{7E97FFF9-7C55-4AC1-A150-97DA7E0B6186}" srcOrd="0" destOrd="0" presId="urn:microsoft.com/office/officeart/2005/8/layout/pyramid2"/>
    <dgm:cxn modelId="{A865F065-86C7-43E6-9F44-AE642E3E108A}" type="presParOf" srcId="{9D3AD31B-537D-4188-94EB-A91032EA5D89}" destId="{3C8E17FE-E364-484B-AC39-14F196FDDA58}" srcOrd="1" destOrd="0" presId="urn:microsoft.com/office/officeart/2005/8/layout/pyramid2"/>
    <dgm:cxn modelId="{4B11D2A7-FA46-4F73-B7C7-6AE51AE601F3}" type="presParOf" srcId="{9D3AD31B-537D-4188-94EB-A91032EA5D89}" destId="{612FF42F-B90B-4D97-B72D-C3BA46311437}" srcOrd="2" destOrd="0" presId="urn:microsoft.com/office/officeart/2005/8/layout/pyramid2"/>
    <dgm:cxn modelId="{A7C9CB9E-D028-4F96-BDF9-E17986E7A532}" type="presParOf" srcId="{9D3AD31B-537D-4188-94EB-A91032EA5D89}" destId="{56A19F44-C02D-4455-9CEF-E78C5205B71C}" srcOrd="3" destOrd="0" presId="urn:microsoft.com/office/officeart/2005/8/layout/pyramid2"/>
    <dgm:cxn modelId="{E2EFDA74-733B-42B4-9284-DCE69F33D357}" type="presParOf" srcId="{9D3AD31B-537D-4188-94EB-A91032EA5D89}" destId="{F0DD5CF3-1BF0-4DEF-8E84-E736FE6616AE}" srcOrd="4" destOrd="0" presId="urn:microsoft.com/office/officeart/2005/8/layout/pyramid2"/>
    <dgm:cxn modelId="{527DDAB4-0F87-4A93-88F8-CB2CB1D1D22F}" type="presParOf" srcId="{9D3AD31B-537D-4188-94EB-A91032EA5D89}" destId="{B4B11864-BA38-441B-8510-F92F82F15A02}" srcOrd="5" destOrd="0" presId="urn:microsoft.com/office/officeart/2005/8/layout/pyramid2"/>
    <dgm:cxn modelId="{72AB6F6D-3F23-44B9-BEBF-F9D00B806AAC}" type="presParOf" srcId="{9D3AD31B-537D-4188-94EB-A91032EA5D89}" destId="{5B9AE615-F212-492B-B371-E1305317DD69}" srcOrd="6" destOrd="0" presId="urn:microsoft.com/office/officeart/2005/8/layout/pyramid2"/>
    <dgm:cxn modelId="{ABD7869D-2B66-483D-B39C-B16ECC74BD9E}" type="presParOf" srcId="{9D3AD31B-537D-4188-94EB-A91032EA5D89}" destId="{059C82CB-AF2B-4052-9163-D9BD67AD3036}" srcOrd="7" destOrd="0" presId="urn:microsoft.com/office/officeart/2005/8/layout/pyramid2"/>
    <dgm:cxn modelId="{7102C7F8-C637-4D2E-9F82-1DC280A64DFA}" type="presParOf" srcId="{9D3AD31B-537D-4188-94EB-A91032EA5D89}" destId="{E48F28F2-D8F8-4D5F-A380-5A022E77E24F}" srcOrd="8" destOrd="0" presId="urn:microsoft.com/office/officeart/2005/8/layout/pyramid2"/>
    <dgm:cxn modelId="{C119E7A0-6E01-447F-AAF4-CBE15B655147}" type="presParOf" srcId="{9D3AD31B-537D-4188-94EB-A91032EA5D89}" destId="{F6258F4D-1903-4D8A-A35C-C9EC2873B407}"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6558FC-5C0C-4A2F-9E32-47257F5D06E0}" type="doc">
      <dgm:prSet loTypeId="urn:microsoft.com/office/officeart/2005/8/layout/venn1" loCatId="relationship" qsTypeId="urn:microsoft.com/office/officeart/2005/8/quickstyle/3d3" qsCatId="3D" csTypeId="urn:microsoft.com/office/officeart/2005/8/colors/colorful1" csCatId="colorful" phldr="1"/>
      <dgm:spPr/>
      <dgm:t>
        <a:bodyPr/>
        <a:lstStyle/>
        <a:p>
          <a:endParaRPr lang="ru-RU"/>
        </a:p>
      </dgm:t>
    </dgm:pt>
    <dgm:pt modelId="{F2B7897B-8104-4BAD-9422-322FE6DB4757}">
      <dgm:prSet custT="1"/>
      <dgm:spPr>
        <a:xfrm>
          <a:off x="2410088" y="5211849"/>
          <a:ext cx="2462986" cy="1318074"/>
        </a:xfrm>
        <a:prstGeom prst="rect">
          <a:avLst/>
        </a:prstGeom>
        <a:noFill/>
        <a:ln w="6350" cap="flat" cmpd="sng" algn="ctr">
          <a:noFill/>
          <a:prstDash val="solid"/>
          <a:miter lim="800000"/>
        </a:ln>
        <a:effectLst/>
        <a:sp3d/>
      </dgm:spPr>
      <dgm:t>
        <a:bodyPr/>
        <a:lstStyle/>
        <a:p>
          <a:pPr rtl="0"/>
          <a:r>
            <a:rPr lang="ru-RU" sz="1800" dirty="0" smtClean="0">
              <a:solidFill>
                <a:schemeClr val="tx1"/>
              </a:solidFill>
              <a:latin typeface="Calibri" panose="020F0502020204030204"/>
              <a:ea typeface="+mn-ea"/>
              <a:cs typeface="+mn-cs"/>
            </a:rPr>
            <a:t>флаг  не  должен касаться земли;</a:t>
          </a:r>
          <a:endParaRPr lang="ru-RU" sz="1800" dirty="0">
            <a:solidFill>
              <a:schemeClr val="tx1"/>
            </a:solidFill>
            <a:latin typeface="Calibri" panose="020F0502020204030204"/>
            <a:ea typeface="+mn-ea"/>
            <a:cs typeface="+mn-cs"/>
          </a:endParaRPr>
        </a:p>
      </dgm:t>
    </dgm:pt>
    <dgm:pt modelId="{1E63045D-7B80-434C-80BD-8696F446112D}" type="parTrans" cxnId="{71CC6A20-0EAE-4543-A2CE-6EF4AF4F5249}">
      <dgm:prSet/>
      <dgm:spPr/>
      <dgm:t>
        <a:bodyPr/>
        <a:lstStyle/>
        <a:p>
          <a:endParaRPr lang="ru-RU"/>
        </a:p>
      </dgm:t>
    </dgm:pt>
    <dgm:pt modelId="{7A0DB00F-4F9C-4245-B047-B4CF176AACDB}" type="sibTrans" cxnId="{71CC6A20-0EAE-4543-A2CE-6EF4AF4F5249}">
      <dgm:prSet/>
      <dgm:spPr/>
      <dgm:t>
        <a:bodyPr/>
        <a:lstStyle/>
        <a:p>
          <a:endParaRPr lang="ru-RU"/>
        </a:p>
      </dgm:t>
    </dgm:pt>
    <dgm:pt modelId="{534C075A-1CDD-4A97-8FFD-B04DCC089AC5}">
      <dgm:prSet custT="1"/>
      <dgm:spPr>
        <a:xfrm>
          <a:off x="8237372" y="1360447"/>
          <a:ext cx="2328641" cy="1449881"/>
        </a:xfrm>
        <a:prstGeom prst="rect">
          <a:avLst/>
        </a:prstGeom>
        <a:noFill/>
        <a:ln w="6350" cap="flat" cmpd="sng" algn="ctr">
          <a:noFill/>
          <a:prstDash val="solid"/>
          <a:miter lim="800000"/>
        </a:ln>
        <a:effectLst/>
        <a:sp3d/>
      </dgm:spPr>
      <dgm:t>
        <a:bodyPr/>
        <a:lstStyle/>
        <a:p>
          <a:pPr rtl="0"/>
          <a:r>
            <a:rPr lang="ru-RU" sz="1800" dirty="0" smtClean="0">
              <a:solidFill>
                <a:schemeClr val="tx1"/>
              </a:solidFill>
              <a:latin typeface="Calibri" panose="020F0502020204030204"/>
              <a:ea typeface="+mn-ea"/>
              <a:cs typeface="+mn-cs"/>
            </a:rPr>
            <a:t>вывешивается с восходом солнца и опускается с заходом (если флаг висит круглосуточно, что возможно, то с наступлением сумерек и в ночное время обеспечивается его освещение);</a:t>
          </a:r>
          <a:endParaRPr lang="ru-RU" sz="1800" dirty="0">
            <a:solidFill>
              <a:schemeClr val="tx1"/>
            </a:solidFill>
            <a:latin typeface="Calibri" panose="020F0502020204030204"/>
            <a:ea typeface="+mn-ea"/>
            <a:cs typeface="+mn-cs"/>
          </a:endParaRPr>
        </a:p>
      </dgm:t>
    </dgm:pt>
    <dgm:pt modelId="{A3B3D5CE-BC68-4F7A-B285-37B3A3F8754C}" type="parTrans" cxnId="{15241D95-42AD-4A9C-AA36-88011AA1018B}">
      <dgm:prSet/>
      <dgm:spPr/>
      <dgm:t>
        <a:bodyPr/>
        <a:lstStyle/>
        <a:p>
          <a:endParaRPr lang="ru-RU"/>
        </a:p>
      </dgm:t>
    </dgm:pt>
    <dgm:pt modelId="{5B1497E5-C1AA-4934-8BDE-92D782D1EEA4}" type="sibTrans" cxnId="{15241D95-42AD-4A9C-AA36-88011AA1018B}">
      <dgm:prSet/>
      <dgm:spPr/>
      <dgm:t>
        <a:bodyPr/>
        <a:lstStyle/>
        <a:p>
          <a:endParaRPr lang="ru-RU"/>
        </a:p>
      </dgm:t>
    </dgm:pt>
    <dgm:pt modelId="{AD50F20F-F0B9-4F22-8813-EF049154A84E}">
      <dgm:prSet custT="1"/>
      <dgm:spPr>
        <a:xfrm>
          <a:off x="4870596" y="56188"/>
          <a:ext cx="2283860" cy="1548737"/>
        </a:xfrm>
        <a:prstGeom prst="rect">
          <a:avLst/>
        </a:prstGeom>
        <a:noFill/>
        <a:ln w="6350" cap="flat" cmpd="sng" algn="ctr">
          <a:noFill/>
          <a:prstDash val="solid"/>
          <a:miter lim="800000"/>
        </a:ln>
        <a:effectLst/>
        <a:sp3d/>
      </dgm:spPr>
      <dgm:t>
        <a:bodyPr/>
        <a:lstStyle/>
        <a:p>
          <a:pPr rtl="0"/>
          <a:r>
            <a:rPr lang="ru-RU" sz="1800" dirty="0" smtClean="0">
              <a:solidFill>
                <a:schemeClr val="tx1"/>
              </a:solidFill>
              <a:latin typeface="Calibri" panose="020F0502020204030204"/>
              <a:ea typeface="+mn-ea"/>
              <a:cs typeface="+mn-cs"/>
            </a:rPr>
            <a:t>поднимается вровень с верхом флагштока (устанавливается на здании или перед ним);</a:t>
          </a:r>
          <a:endParaRPr lang="ru-RU" sz="1800" dirty="0">
            <a:solidFill>
              <a:schemeClr val="tx1"/>
            </a:solidFill>
            <a:latin typeface="Calibri" panose="020F0502020204030204"/>
            <a:ea typeface="+mn-ea"/>
            <a:cs typeface="+mn-cs"/>
          </a:endParaRPr>
        </a:p>
      </dgm:t>
    </dgm:pt>
    <dgm:pt modelId="{01CE6FD8-32A3-4EC7-B654-15FC49F5F93D}" type="parTrans" cxnId="{3EF073D0-6E78-451D-A4AE-BE5B5DC8446E}">
      <dgm:prSet/>
      <dgm:spPr/>
      <dgm:t>
        <a:bodyPr/>
        <a:lstStyle/>
        <a:p>
          <a:endParaRPr lang="ru-RU"/>
        </a:p>
      </dgm:t>
    </dgm:pt>
    <dgm:pt modelId="{8773D2F9-AFB1-4B31-B929-D189E4032B10}" type="sibTrans" cxnId="{3EF073D0-6E78-451D-A4AE-BE5B5DC8446E}">
      <dgm:prSet/>
      <dgm:spPr/>
      <dgm:t>
        <a:bodyPr/>
        <a:lstStyle/>
        <a:p>
          <a:endParaRPr lang="ru-RU"/>
        </a:p>
      </dgm:t>
    </dgm:pt>
    <dgm:pt modelId="{CA48B3A5-4664-466F-935C-0386379E224C}">
      <dgm:prSet custT="1"/>
      <dgm:spPr>
        <a:xfrm>
          <a:off x="7219609" y="5173441"/>
          <a:ext cx="2462986" cy="1416929"/>
        </a:xfrm>
        <a:prstGeom prst="rect">
          <a:avLst/>
        </a:prstGeom>
        <a:noFill/>
        <a:ln w="6350" cap="flat" cmpd="sng" algn="ctr">
          <a:noFill/>
          <a:prstDash val="solid"/>
          <a:miter lim="800000"/>
        </a:ln>
        <a:effectLst/>
        <a:sp3d/>
      </dgm:spPr>
      <dgm:t>
        <a:bodyPr/>
        <a:lstStyle/>
        <a:p>
          <a:pPr rtl="0"/>
          <a:r>
            <a:rPr lang="ru-RU" sz="1800" dirty="0" smtClean="0">
              <a:solidFill>
                <a:schemeClr val="tx1"/>
              </a:solidFill>
              <a:latin typeface="Calibri" panose="020F0502020204030204"/>
              <a:ea typeface="+mn-ea"/>
              <a:cs typeface="+mn-cs"/>
            </a:rPr>
            <a:t>поднимается быстро и опускается медленно</a:t>
          </a:r>
          <a:r>
            <a:rPr lang="ru-RU" sz="1600" dirty="0" smtClean="0">
              <a:solidFill>
                <a:sysClr val="windowText" lastClr="000000">
                  <a:hueOff val="0"/>
                  <a:satOff val="0"/>
                  <a:lumOff val="0"/>
                  <a:alphaOff val="0"/>
                </a:sysClr>
              </a:solidFill>
              <a:latin typeface="Calibri" panose="020F0502020204030204"/>
              <a:ea typeface="+mn-ea"/>
              <a:cs typeface="+mn-cs"/>
            </a:rPr>
            <a:t>; </a:t>
          </a:r>
          <a:endParaRPr lang="ru-RU" sz="1600" dirty="0">
            <a:solidFill>
              <a:sysClr val="windowText" lastClr="000000">
                <a:hueOff val="0"/>
                <a:satOff val="0"/>
                <a:lumOff val="0"/>
                <a:alphaOff val="0"/>
              </a:sysClr>
            </a:solidFill>
            <a:latin typeface="Calibri" panose="020F0502020204030204"/>
            <a:ea typeface="+mn-ea"/>
            <a:cs typeface="+mn-cs"/>
          </a:endParaRPr>
        </a:p>
      </dgm:t>
    </dgm:pt>
    <dgm:pt modelId="{5DE11038-BB5F-42E3-A717-AD0917907F82}" type="parTrans" cxnId="{8049161E-41C6-4820-A970-FD81AF9CD4B3}">
      <dgm:prSet/>
      <dgm:spPr/>
      <dgm:t>
        <a:bodyPr/>
        <a:lstStyle/>
        <a:p>
          <a:endParaRPr lang="ru-RU"/>
        </a:p>
      </dgm:t>
    </dgm:pt>
    <dgm:pt modelId="{051E81B6-2299-4026-A28C-2AD81D609A87}" type="sibTrans" cxnId="{8049161E-41C6-4820-A970-FD81AF9CD4B3}">
      <dgm:prSet/>
      <dgm:spPr/>
      <dgm:t>
        <a:bodyPr/>
        <a:lstStyle/>
        <a:p>
          <a:endParaRPr lang="ru-RU"/>
        </a:p>
      </dgm:t>
    </dgm:pt>
    <dgm:pt modelId="{7F9B8690-E4CD-4FF9-A43B-1F5C656FCEFF}">
      <dgm:prSet custT="1"/>
      <dgm:spPr>
        <a:xfrm>
          <a:off x="1279063" y="3199672"/>
          <a:ext cx="2462986" cy="1416929"/>
        </a:xfrm>
        <a:prstGeom prst="rect">
          <a:avLst/>
        </a:prstGeom>
        <a:noFill/>
        <a:ln w="6350" cap="flat" cmpd="sng" algn="ctr">
          <a:noFill/>
          <a:prstDash val="solid"/>
          <a:miter lim="800000"/>
        </a:ln>
        <a:effectLst/>
        <a:sp3d/>
      </dgm:spPr>
      <dgm:t>
        <a:bodyPr/>
        <a:lstStyle/>
        <a:p>
          <a:pPr rtl="0"/>
          <a:r>
            <a:rPr lang="ru-RU" sz="1800" dirty="0" smtClean="0">
              <a:solidFill>
                <a:schemeClr val="tx1"/>
              </a:solidFill>
              <a:latin typeface="Calibri" panose="020F0502020204030204"/>
              <a:ea typeface="+mn-ea"/>
              <a:cs typeface="+mn-cs"/>
            </a:rPr>
            <a:t>при одновременном вывешивании почетным является крайнее правое место, если смотреть от флагов, или в центре флагов; </a:t>
          </a:r>
          <a:endParaRPr lang="ru-RU" sz="1800" dirty="0">
            <a:solidFill>
              <a:schemeClr val="tx1"/>
            </a:solidFill>
            <a:latin typeface="Calibri" panose="020F0502020204030204"/>
            <a:ea typeface="+mn-ea"/>
            <a:cs typeface="+mn-cs"/>
          </a:endParaRPr>
        </a:p>
      </dgm:t>
    </dgm:pt>
    <dgm:pt modelId="{BA24096F-2952-4B68-AA4A-275829B63FBA}" type="parTrans" cxnId="{DE5D0FED-CEB5-4684-8F15-A4AD6DB8E3C9}">
      <dgm:prSet/>
      <dgm:spPr/>
      <dgm:t>
        <a:bodyPr/>
        <a:lstStyle/>
        <a:p>
          <a:endParaRPr lang="ru-RU"/>
        </a:p>
      </dgm:t>
    </dgm:pt>
    <dgm:pt modelId="{C6FB4C71-0DDE-4444-A4AF-C64FC2E785AD}" type="sibTrans" cxnId="{DE5D0FED-CEB5-4684-8F15-A4AD6DB8E3C9}">
      <dgm:prSet/>
      <dgm:spPr/>
      <dgm:t>
        <a:bodyPr/>
        <a:lstStyle/>
        <a:p>
          <a:endParaRPr lang="ru-RU"/>
        </a:p>
      </dgm:t>
    </dgm:pt>
    <dgm:pt modelId="{824B9DE5-6F53-4BFF-924A-4C7AB4B8D653}">
      <dgm:prSet custT="1"/>
      <dgm:spPr>
        <a:xfrm>
          <a:off x="8301140" y="3409715"/>
          <a:ext cx="2283860" cy="1548737"/>
        </a:xfrm>
        <a:prstGeom prst="rect">
          <a:avLst/>
        </a:prstGeom>
        <a:noFill/>
        <a:ln w="6350" cap="flat" cmpd="sng" algn="ctr">
          <a:noFill/>
          <a:prstDash val="solid"/>
          <a:miter lim="800000"/>
        </a:ln>
        <a:effectLst/>
        <a:sp3d/>
      </dgm:spPr>
      <dgm:t>
        <a:bodyPr/>
        <a:lstStyle/>
        <a:p>
          <a:pPr rtl="0"/>
          <a:r>
            <a:rPr lang="ru-RU" sz="1800" dirty="0" smtClean="0">
              <a:solidFill>
                <a:schemeClr val="tx1"/>
              </a:solidFill>
              <a:latin typeface="Calibri" panose="020F0502020204030204"/>
              <a:ea typeface="+mn-ea"/>
              <a:cs typeface="+mn-cs"/>
            </a:rPr>
            <a:t>при трауре флаг вывешивается наполовину флагштока</a:t>
          </a:r>
          <a:endParaRPr lang="ru-RU" sz="1800" dirty="0">
            <a:solidFill>
              <a:schemeClr val="tx1"/>
            </a:solidFill>
            <a:latin typeface="Calibri" panose="020F0502020204030204"/>
            <a:ea typeface="+mn-ea"/>
            <a:cs typeface="+mn-cs"/>
          </a:endParaRPr>
        </a:p>
      </dgm:t>
    </dgm:pt>
    <dgm:pt modelId="{FC1F3B22-3067-42F8-A6E4-D22EE9CB0230}" type="parTrans" cxnId="{B32A7E62-2271-4CC9-80B0-E9F4B3B89ED8}">
      <dgm:prSet/>
      <dgm:spPr/>
      <dgm:t>
        <a:bodyPr/>
        <a:lstStyle/>
        <a:p>
          <a:endParaRPr lang="ru-RU"/>
        </a:p>
      </dgm:t>
    </dgm:pt>
    <dgm:pt modelId="{6888BD37-0225-4E17-8EB8-1DE02519709B}" type="sibTrans" cxnId="{B32A7E62-2271-4CC9-80B0-E9F4B3B89ED8}">
      <dgm:prSet/>
      <dgm:spPr/>
      <dgm:t>
        <a:bodyPr/>
        <a:lstStyle/>
        <a:p>
          <a:endParaRPr lang="ru-RU"/>
        </a:p>
      </dgm:t>
    </dgm:pt>
    <dgm:pt modelId="{6655396F-D4C7-44F4-BFFC-BEEF2601CB05}">
      <dgm:prSet custT="1"/>
      <dgm:spPr>
        <a:xfrm>
          <a:off x="1711476" y="1252170"/>
          <a:ext cx="2328641" cy="1449881"/>
        </a:xfrm>
        <a:prstGeom prst="rect">
          <a:avLst/>
        </a:prstGeom>
        <a:noFill/>
        <a:ln w="6350" cap="flat" cmpd="sng" algn="ctr">
          <a:noFill/>
          <a:prstDash val="solid"/>
          <a:miter lim="800000"/>
        </a:ln>
        <a:effectLst/>
        <a:sp3d/>
      </dgm:spPr>
      <dgm:t>
        <a:bodyPr/>
        <a:lstStyle/>
        <a:p>
          <a:pPr rtl="0"/>
          <a:r>
            <a:rPr lang="ru-RU" sz="1800" dirty="0" smtClean="0">
              <a:solidFill>
                <a:schemeClr val="tx1"/>
              </a:solidFill>
              <a:latin typeface="Calibri" panose="020F0502020204030204"/>
              <a:ea typeface="+mn-ea"/>
              <a:cs typeface="+mn-cs"/>
            </a:rPr>
            <a:t>при перекрещивании двух флагов почетным местом является правая сторона, если смотреть от флагов</a:t>
          </a:r>
          <a:r>
            <a:rPr lang="ru-RU" sz="1600" dirty="0" smtClean="0">
              <a:solidFill>
                <a:sysClr val="windowText" lastClr="000000">
                  <a:hueOff val="0"/>
                  <a:satOff val="0"/>
                  <a:lumOff val="0"/>
                  <a:alphaOff val="0"/>
                </a:sysClr>
              </a:solidFill>
              <a:latin typeface="Calibri" panose="020F0502020204030204"/>
              <a:ea typeface="+mn-ea"/>
              <a:cs typeface="+mn-cs"/>
            </a:rPr>
            <a:t>; </a:t>
          </a:r>
          <a:endParaRPr lang="ru-RU" sz="1600" dirty="0">
            <a:solidFill>
              <a:sysClr val="windowText" lastClr="000000">
                <a:hueOff val="0"/>
                <a:satOff val="0"/>
                <a:lumOff val="0"/>
                <a:alphaOff val="0"/>
              </a:sysClr>
            </a:solidFill>
            <a:latin typeface="Calibri" panose="020F0502020204030204"/>
            <a:ea typeface="+mn-ea"/>
            <a:cs typeface="+mn-cs"/>
          </a:endParaRPr>
        </a:p>
      </dgm:t>
    </dgm:pt>
    <dgm:pt modelId="{20B4FCCC-9A8B-4DE9-AB65-03FEC198F376}" type="parTrans" cxnId="{1B6A004B-8983-4DE3-BF6C-00F144293734}">
      <dgm:prSet/>
      <dgm:spPr/>
      <dgm:t>
        <a:bodyPr/>
        <a:lstStyle/>
        <a:p>
          <a:endParaRPr lang="ru-RU"/>
        </a:p>
      </dgm:t>
    </dgm:pt>
    <dgm:pt modelId="{F79B34D6-A00F-4A1C-B282-0E098F847ABE}" type="sibTrans" cxnId="{1B6A004B-8983-4DE3-BF6C-00F144293734}">
      <dgm:prSet/>
      <dgm:spPr/>
      <dgm:t>
        <a:bodyPr/>
        <a:lstStyle/>
        <a:p>
          <a:endParaRPr lang="ru-RU"/>
        </a:p>
      </dgm:t>
    </dgm:pt>
    <dgm:pt modelId="{FDC714EA-0704-482A-8B19-819F93F00CD4}">
      <dgm:prSet/>
      <dgm:spPr/>
      <dgm:t>
        <a:bodyPr/>
        <a:lstStyle/>
        <a:p>
          <a:endParaRPr lang="ru-RU"/>
        </a:p>
      </dgm:t>
    </dgm:pt>
    <dgm:pt modelId="{5B15C3EF-741F-4BE8-9AFC-E420D4016BA8}" type="parTrans" cxnId="{FBF280BC-673F-4F08-88EF-D54775CD56B1}">
      <dgm:prSet/>
      <dgm:spPr/>
      <dgm:t>
        <a:bodyPr/>
        <a:lstStyle/>
        <a:p>
          <a:endParaRPr lang="ru-RU"/>
        </a:p>
      </dgm:t>
    </dgm:pt>
    <dgm:pt modelId="{411A150B-DE5A-4380-BBA3-804B05AE2F0A}" type="sibTrans" cxnId="{FBF280BC-673F-4F08-88EF-D54775CD56B1}">
      <dgm:prSet/>
      <dgm:spPr/>
      <dgm:t>
        <a:bodyPr/>
        <a:lstStyle/>
        <a:p>
          <a:endParaRPr lang="ru-RU"/>
        </a:p>
      </dgm:t>
    </dgm:pt>
    <dgm:pt modelId="{14DB4C57-1924-4451-ADC0-49EAF73C8145}">
      <dgm:prSet/>
      <dgm:spPr/>
      <dgm:t>
        <a:bodyPr/>
        <a:lstStyle/>
        <a:p>
          <a:endParaRPr lang="ru-RU"/>
        </a:p>
      </dgm:t>
    </dgm:pt>
    <dgm:pt modelId="{1771C471-01AD-4853-884C-EEE198CD49ED}" type="parTrans" cxnId="{FAE53FEE-AC31-430D-8BF8-547786628990}">
      <dgm:prSet/>
      <dgm:spPr/>
      <dgm:t>
        <a:bodyPr/>
        <a:lstStyle/>
        <a:p>
          <a:endParaRPr lang="ru-RU"/>
        </a:p>
      </dgm:t>
    </dgm:pt>
    <dgm:pt modelId="{24B47161-7B4F-4A37-AF60-0952008FB9CC}" type="sibTrans" cxnId="{FAE53FEE-AC31-430D-8BF8-547786628990}">
      <dgm:prSet/>
      <dgm:spPr/>
      <dgm:t>
        <a:bodyPr/>
        <a:lstStyle/>
        <a:p>
          <a:endParaRPr lang="ru-RU"/>
        </a:p>
      </dgm:t>
    </dgm:pt>
    <dgm:pt modelId="{670454BE-A36A-4CDE-943C-DDAE31EEF29F}">
      <dgm:prSet/>
      <dgm:spPr/>
      <dgm:t>
        <a:bodyPr/>
        <a:lstStyle/>
        <a:p>
          <a:endParaRPr lang="ru-RU"/>
        </a:p>
      </dgm:t>
    </dgm:pt>
    <dgm:pt modelId="{BC14D550-F753-4BE0-B60B-B500700913AF}" type="parTrans" cxnId="{26AAEBD1-27B9-4D6B-A501-572F217FBE68}">
      <dgm:prSet/>
      <dgm:spPr/>
      <dgm:t>
        <a:bodyPr/>
        <a:lstStyle/>
        <a:p>
          <a:endParaRPr lang="ru-RU"/>
        </a:p>
      </dgm:t>
    </dgm:pt>
    <dgm:pt modelId="{951B28B8-D3B3-4526-880D-BC4B2E28276C}" type="sibTrans" cxnId="{26AAEBD1-27B9-4D6B-A501-572F217FBE68}">
      <dgm:prSet/>
      <dgm:spPr/>
      <dgm:t>
        <a:bodyPr/>
        <a:lstStyle/>
        <a:p>
          <a:endParaRPr lang="ru-RU"/>
        </a:p>
      </dgm:t>
    </dgm:pt>
    <dgm:pt modelId="{33E714A7-17BA-4D0B-8ABA-60EA3FBB0376}">
      <dgm:prSet/>
      <dgm:spPr/>
      <dgm:t>
        <a:bodyPr/>
        <a:lstStyle/>
        <a:p>
          <a:endParaRPr lang="ru-RU"/>
        </a:p>
      </dgm:t>
    </dgm:pt>
    <dgm:pt modelId="{1EA68846-B261-42D5-B15D-82301AFFF2BE}" type="parTrans" cxnId="{F538A199-9E29-4C55-A2ED-55C40FFBC9C0}">
      <dgm:prSet/>
      <dgm:spPr/>
      <dgm:t>
        <a:bodyPr/>
        <a:lstStyle/>
        <a:p>
          <a:endParaRPr lang="ru-RU"/>
        </a:p>
      </dgm:t>
    </dgm:pt>
    <dgm:pt modelId="{868F18C4-6B44-498D-BDA3-CBE8CC1D3869}" type="sibTrans" cxnId="{F538A199-9E29-4C55-A2ED-55C40FFBC9C0}">
      <dgm:prSet/>
      <dgm:spPr/>
      <dgm:t>
        <a:bodyPr/>
        <a:lstStyle/>
        <a:p>
          <a:endParaRPr lang="ru-RU"/>
        </a:p>
      </dgm:t>
    </dgm:pt>
    <dgm:pt modelId="{B6C9A200-0E4B-470A-86AB-350EFA67CC52}" type="pres">
      <dgm:prSet presAssocID="{E86558FC-5C0C-4A2F-9E32-47257F5D06E0}" presName="compositeShape" presStyleCnt="0">
        <dgm:presLayoutVars>
          <dgm:chMax val="7"/>
          <dgm:dir/>
          <dgm:resizeHandles val="exact"/>
        </dgm:presLayoutVars>
      </dgm:prSet>
      <dgm:spPr/>
      <dgm:t>
        <a:bodyPr/>
        <a:lstStyle/>
        <a:p>
          <a:endParaRPr lang="ru-RU"/>
        </a:p>
      </dgm:t>
    </dgm:pt>
    <dgm:pt modelId="{D7E8C7BC-1EF7-4C35-97CF-82CBFAD78CF7}" type="pres">
      <dgm:prSet presAssocID="{F2B7897B-8104-4BAD-9422-322FE6DB4757}" presName="circ1" presStyleLbl="vennNode1" presStyleIdx="0" presStyleCnt="7"/>
      <dgm:spPr>
        <a:xfrm>
          <a:off x="4935749" y="1677908"/>
          <a:ext cx="2149515" cy="2149779"/>
        </a:xfrm>
        <a:prstGeom prst="ellipse">
          <a:avLst/>
        </a:prstGeom>
        <a:solidFill>
          <a:srgbClr val="ED7D31">
            <a:alpha val="50000"/>
            <a:hueOff val="0"/>
            <a:satOff val="0"/>
            <a:lumOff val="0"/>
            <a:alphaOff val="0"/>
          </a:srgbClr>
        </a:solidFill>
        <a:ln>
          <a:noFill/>
        </a:ln>
        <a:effectLst/>
        <a:scene3d>
          <a:camera prst="orthographicFront">
            <a:rot lat="0" lon="0" rev="0"/>
          </a:camera>
          <a:lightRig rig="contrasting" dir="t">
            <a:rot lat="0" lon="0" rev="1200000"/>
          </a:lightRig>
        </a:scene3d>
        <a:sp3d contourW="12700" prstMaterial="clear">
          <a:bevelT w="177800" h="254000"/>
          <a:bevelB w="152400"/>
        </a:sp3d>
      </dgm:spPr>
      <dgm:t>
        <a:bodyPr/>
        <a:lstStyle/>
        <a:p>
          <a:endParaRPr lang="ru-RU"/>
        </a:p>
      </dgm:t>
    </dgm:pt>
    <dgm:pt modelId="{12949275-DE17-4D96-8944-8D3F76DE89AB}" type="pres">
      <dgm:prSet presAssocID="{F2B7897B-8104-4BAD-9422-322FE6DB4757}" presName="circ1Tx" presStyleLbl="revTx" presStyleIdx="0" presStyleCnt="0" custLinFactY="195414" custLinFactNeighborX="-96181" custLinFactNeighborY="200000">
        <dgm:presLayoutVars>
          <dgm:chMax val="0"/>
          <dgm:chPref val="0"/>
          <dgm:bulletEnabled val="1"/>
        </dgm:presLayoutVars>
      </dgm:prSet>
      <dgm:spPr/>
      <dgm:t>
        <a:bodyPr/>
        <a:lstStyle/>
        <a:p>
          <a:endParaRPr lang="ru-RU"/>
        </a:p>
      </dgm:t>
    </dgm:pt>
    <dgm:pt modelId="{9D5BE047-9A79-42B1-A839-C0A7968203E5}" type="pres">
      <dgm:prSet presAssocID="{534C075A-1CDD-4A97-8FFD-B04DCC089AC5}" presName="circ2" presStyleLbl="vennNode1" presStyleIdx="1" presStyleCnt="7"/>
      <dgm:spPr>
        <a:xfrm>
          <a:off x="5566273" y="1981065"/>
          <a:ext cx="2149515" cy="2149779"/>
        </a:xfrm>
        <a:prstGeom prst="ellipse">
          <a:avLst/>
        </a:prstGeom>
        <a:solidFill>
          <a:srgbClr val="A5A5A5">
            <a:alpha val="50000"/>
            <a:hueOff val="0"/>
            <a:satOff val="0"/>
            <a:lumOff val="0"/>
            <a:alphaOff val="0"/>
          </a:srgbClr>
        </a:solidFill>
        <a:ln>
          <a:noFill/>
        </a:ln>
        <a:effectLst/>
        <a:scene3d>
          <a:camera prst="orthographicFront">
            <a:rot lat="0" lon="0" rev="0"/>
          </a:camera>
          <a:lightRig rig="contrasting" dir="t">
            <a:rot lat="0" lon="0" rev="1200000"/>
          </a:lightRig>
        </a:scene3d>
        <a:sp3d contourW="12700" prstMaterial="clear">
          <a:bevelT w="177800" h="254000"/>
          <a:bevelB w="152400"/>
        </a:sp3d>
      </dgm:spPr>
      <dgm:t>
        <a:bodyPr/>
        <a:lstStyle/>
        <a:p>
          <a:endParaRPr lang="ru-RU"/>
        </a:p>
      </dgm:t>
    </dgm:pt>
    <dgm:pt modelId="{FD2279DE-8377-4504-A64B-5C6919642ED2}" type="pres">
      <dgm:prSet presAssocID="{534C075A-1CDD-4A97-8FFD-B04DCC089AC5}" presName="circ2Tx" presStyleLbl="revTx" presStyleIdx="0" presStyleCnt="0" custLinFactNeighborX="11014" custLinFactNeighborY="7468">
        <dgm:presLayoutVars>
          <dgm:chMax val="0"/>
          <dgm:chPref val="0"/>
          <dgm:bulletEnabled val="1"/>
        </dgm:presLayoutVars>
      </dgm:prSet>
      <dgm:spPr/>
      <dgm:t>
        <a:bodyPr/>
        <a:lstStyle/>
        <a:p>
          <a:endParaRPr lang="ru-RU"/>
        </a:p>
      </dgm:t>
    </dgm:pt>
    <dgm:pt modelId="{E9033592-7A56-46DF-9353-C45780925EC0}" type="pres">
      <dgm:prSet presAssocID="{AD50F20F-F0B9-4F22-8813-EF049154A84E}" presName="circ3" presStyleLbl="vennNode1" presStyleIdx="2" presStyleCnt="7"/>
      <dgm:spPr>
        <a:xfrm>
          <a:off x="5721218" y="2663168"/>
          <a:ext cx="2149515" cy="2149779"/>
        </a:xfrm>
        <a:prstGeom prst="ellipse">
          <a:avLst/>
        </a:prstGeom>
        <a:solidFill>
          <a:srgbClr val="FFC000">
            <a:alpha val="50000"/>
            <a:hueOff val="0"/>
            <a:satOff val="0"/>
            <a:lumOff val="0"/>
            <a:alphaOff val="0"/>
          </a:srgbClr>
        </a:solidFill>
        <a:ln>
          <a:noFill/>
        </a:ln>
        <a:effectLst/>
        <a:scene3d>
          <a:camera prst="orthographicFront">
            <a:rot lat="0" lon="0" rev="0"/>
          </a:camera>
          <a:lightRig rig="contrasting" dir="t">
            <a:rot lat="0" lon="0" rev="1200000"/>
          </a:lightRig>
        </a:scene3d>
        <a:sp3d contourW="12700" prstMaterial="clear">
          <a:bevelT w="177800" h="254000"/>
          <a:bevelB w="152400"/>
        </a:sp3d>
      </dgm:spPr>
      <dgm:t>
        <a:bodyPr/>
        <a:lstStyle/>
        <a:p>
          <a:endParaRPr lang="ru-RU"/>
        </a:p>
      </dgm:t>
    </dgm:pt>
    <dgm:pt modelId="{8D3E3F2F-332B-4ACB-A9E8-F7BC753249C9}" type="pres">
      <dgm:prSet presAssocID="{AD50F20F-F0B9-4F22-8813-EF049154A84E}" presName="circ3Tx" presStyleLbl="revTx" presStyleIdx="0" presStyleCnt="0" custLinFactX="-45990" custLinFactY="-96372" custLinFactNeighborX="-100000" custLinFactNeighborY="-100000">
        <dgm:presLayoutVars>
          <dgm:chMax val="0"/>
          <dgm:chPref val="0"/>
          <dgm:bulletEnabled val="1"/>
        </dgm:presLayoutVars>
      </dgm:prSet>
      <dgm:spPr/>
      <dgm:t>
        <a:bodyPr/>
        <a:lstStyle/>
        <a:p>
          <a:endParaRPr lang="ru-RU"/>
        </a:p>
      </dgm:t>
    </dgm:pt>
    <dgm:pt modelId="{DBDBAA32-AB90-4643-A362-5EF681CA1A26}" type="pres">
      <dgm:prSet presAssocID="{CA48B3A5-4664-466F-935C-0386379E224C}" presName="circ4" presStyleLbl="vennNode1" presStyleIdx="3" presStyleCnt="7"/>
      <dgm:spPr>
        <a:xfrm>
          <a:off x="5285045" y="3210169"/>
          <a:ext cx="2149515" cy="2149779"/>
        </a:xfrm>
        <a:prstGeom prst="ellipse">
          <a:avLst/>
        </a:prstGeom>
        <a:solidFill>
          <a:srgbClr val="4472C4">
            <a:alpha val="50000"/>
            <a:hueOff val="0"/>
            <a:satOff val="0"/>
            <a:lumOff val="0"/>
            <a:alphaOff val="0"/>
          </a:srgbClr>
        </a:solidFill>
        <a:ln>
          <a:noFill/>
        </a:ln>
        <a:effectLst/>
        <a:scene3d>
          <a:camera prst="orthographicFront">
            <a:rot lat="0" lon="0" rev="0"/>
          </a:camera>
          <a:lightRig rig="contrasting" dir="t">
            <a:rot lat="0" lon="0" rev="1200000"/>
          </a:lightRig>
        </a:scene3d>
        <a:sp3d contourW="12700" prstMaterial="clear">
          <a:bevelT w="177800" h="254000"/>
          <a:bevelB w="152400"/>
        </a:sp3d>
      </dgm:spPr>
      <dgm:t>
        <a:bodyPr/>
        <a:lstStyle/>
        <a:p>
          <a:endParaRPr lang="ru-RU"/>
        </a:p>
      </dgm:t>
    </dgm:pt>
    <dgm:pt modelId="{399C3AAF-40DB-43A3-9CDC-14D8746E66EC}" type="pres">
      <dgm:prSet presAssocID="{CA48B3A5-4664-466F-935C-0386379E224C}" presName="circ4Tx" presStyleLbl="revTx" presStyleIdx="0" presStyleCnt="0">
        <dgm:presLayoutVars>
          <dgm:chMax val="0"/>
          <dgm:chPref val="0"/>
          <dgm:bulletEnabled val="1"/>
        </dgm:presLayoutVars>
      </dgm:prSet>
      <dgm:spPr/>
      <dgm:t>
        <a:bodyPr/>
        <a:lstStyle/>
        <a:p>
          <a:endParaRPr lang="ru-RU"/>
        </a:p>
      </dgm:t>
    </dgm:pt>
    <dgm:pt modelId="{70575999-F75A-42B4-A708-6121BD1802F0}" type="pres">
      <dgm:prSet presAssocID="{7F9B8690-E4CD-4FF9-A43B-1F5C656FCEFF}" presName="circ5" presStyleLbl="vennNode1" presStyleIdx="4" presStyleCnt="7"/>
      <dgm:spPr>
        <a:xfrm>
          <a:off x="4586453" y="3210169"/>
          <a:ext cx="2149515" cy="2149779"/>
        </a:xfrm>
        <a:prstGeom prst="ellipse">
          <a:avLst/>
        </a:prstGeom>
        <a:solidFill>
          <a:srgbClr val="70AD47">
            <a:alpha val="50000"/>
            <a:hueOff val="0"/>
            <a:satOff val="0"/>
            <a:lumOff val="0"/>
            <a:alphaOff val="0"/>
          </a:srgbClr>
        </a:solidFill>
        <a:ln>
          <a:noFill/>
        </a:ln>
        <a:effectLst/>
        <a:scene3d>
          <a:camera prst="orthographicFront">
            <a:rot lat="0" lon="0" rev="0"/>
          </a:camera>
          <a:lightRig rig="contrasting" dir="t">
            <a:rot lat="0" lon="0" rev="1200000"/>
          </a:lightRig>
        </a:scene3d>
        <a:sp3d contourW="12700" prstMaterial="clear">
          <a:bevelT w="177800" h="254000"/>
          <a:bevelB w="152400"/>
        </a:sp3d>
      </dgm:spPr>
      <dgm:t>
        <a:bodyPr/>
        <a:lstStyle/>
        <a:p>
          <a:endParaRPr lang="ru-RU"/>
        </a:p>
      </dgm:t>
    </dgm:pt>
    <dgm:pt modelId="{94ECBF39-3A5A-471E-B1A0-8EB16BC88DAA}" type="pres">
      <dgm:prSet presAssocID="{7F9B8690-E4CD-4FF9-A43B-1F5C656FCEFF}" presName="circ5Tx" presStyleLbl="revTx" presStyleIdx="0" presStyleCnt="0" custLinFactY="-39299" custLinFactNeighborX="-43011" custLinFactNeighborY="-100000">
        <dgm:presLayoutVars>
          <dgm:chMax val="0"/>
          <dgm:chPref val="0"/>
          <dgm:bulletEnabled val="1"/>
        </dgm:presLayoutVars>
      </dgm:prSet>
      <dgm:spPr/>
      <dgm:t>
        <a:bodyPr/>
        <a:lstStyle/>
        <a:p>
          <a:endParaRPr lang="ru-RU"/>
        </a:p>
      </dgm:t>
    </dgm:pt>
    <dgm:pt modelId="{A1FC647C-3E12-4C63-A7BF-834542AE587A}" type="pres">
      <dgm:prSet presAssocID="{824B9DE5-6F53-4BFF-924A-4C7AB4B8D653}" presName="circ6" presStyleLbl="vennNode1" presStyleIdx="5" presStyleCnt="7"/>
      <dgm:spPr>
        <a:xfrm>
          <a:off x="4150280" y="2663168"/>
          <a:ext cx="2149515" cy="2149779"/>
        </a:xfrm>
        <a:prstGeom prst="ellipse">
          <a:avLst/>
        </a:prstGeom>
        <a:solidFill>
          <a:srgbClr val="ED7D31">
            <a:alpha val="50000"/>
            <a:hueOff val="0"/>
            <a:satOff val="0"/>
            <a:lumOff val="0"/>
            <a:alphaOff val="0"/>
          </a:srgbClr>
        </a:solidFill>
        <a:ln>
          <a:noFill/>
        </a:ln>
        <a:effectLst/>
        <a:scene3d>
          <a:camera prst="orthographicFront">
            <a:rot lat="0" lon="0" rev="0"/>
          </a:camera>
          <a:lightRig rig="contrasting" dir="t">
            <a:rot lat="0" lon="0" rev="1200000"/>
          </a:lightRig>
        </a:scene3d>
        <a:sp3d contourW="12700" prstMaterial="clear">
          <a:bevelT w="177800" h="254000"/>
          <a:bevelB w="152400"/>
        </a:sp3d>
      </dgm:spPr>
      <dgm:t>
        <a:bodyPr/>
        <a:lstStyle/>
        <a:p>
          <a:endParaRPr lang="ru-RU"/>
        </a:p>
      </dgm:t>
    </dgm:pt>
    <dgm:pt modelId="{413409E8-B3EF-458B-B773-000F99712AE5}" type="pres">
      <dgm:prSet presAssocID="{824B9DE5-6F53-4BFF-924A-4C7AB4B8D653}" presName="circ6Tx" presStyleLbl="revTx" presStyleIdx="0" presStyleCnt="0" custLinFactX="100000" custLinFactNeighborX="196375" custLinFactNeighborY="20161">
        <dgm:presLayoutVars>
          <dgm:chMax val="0"/>
          <dgm:chPref val="0"/>
          <dgm:bulletEnabled val="1"/>
        </dgm:presLayoutVars>
      </dgm:prSet>
      <dgm:spPr/>
      <dgm:t>
        <a:bodyPr/>
        <a:lstStyle/>
        <a:p>
          <a:endParaRPr lang="ru-RU"/>
        </a:p>
      </dgm:t>
    </dgm:pt>
    <dgm:pt modelId="{5804D1DF-2163-445D-AC59-654E77B742F9}" type="pres">
      <dgm:prSet presAssocID="{6655396F-D4C7-44F4-BFFC-BEEF2601CB05}" presName="circ7" presStyleLbl="vennNode1" presStyleIdx="6" presStyleCnt="7"/>
      <dgm:spPr>
        <a:xfrm>
          <a:off x="4305224" y="1981065"/>
          <a:ext cx="2149515" cy="2149779"/>
        </a:xfrm>
        <a:prstGeom prst="ellipse">
          <a:avLst/>
        </a:prstGeom>
        <a:solidFill>
          <a:srgbClr val="A5A5A5">
            <a:alpha val="50000"/>
            <a:hueOff val="0"/>
            <a:satOff val="0"/>
            <a:lumOff val="0"/>
            <a:alphaOff val="0"/>
          </a:srgbClr>
        </a:solidFill>
        <a:ln>
          <a:noFill/>
        </a:ln>
        <a:effectLst/>
        <a:scene3d>
          <a:camera prst="orthographicFront">
            <a:rot lat="0" lon="0" rev="0"/>
          </a:camera>
          <a:lightRig rig="contrasting" dir="t">
            <a:rot lat="0" lon="0" rev="1200000"/>
          </a:lightRig>
        </a:scene3d>
        <a:sp3d contourW="12700" prstMaterial="clear">
          <a:bevelT w="177800" h="254000"/>
          <a:bevelB w="152400"/>
        </a:sp3d>
      </dgm:spPr>
      <dgm:t>
        <a:bodyPr/>
        <a:lstStyle/>
        <a:p>
          <a:endParaRPr lang="ru-RU"/>
        </a:p>
      </dgm:t>
    </dgm:pt>
    <dgm:pt modelId="{E554FE2D-013C-47CB-A462-2DFCB1C85A63}" type="pres">
      <dgm:prSet presAssocID="{6655396F-D4C7-44F4-BFFC-BEEF2601CB05}" presName="circ7Tx" presStyleLbl="revTx" presStyleIdx="0" presStyleCnt="0">
        <dgm:presLayoutVars>
          <dgm:chMax val="0"/>
          <dgm:chPref val="0"/>
          <dgm:bulletEnabled val="1"/>
        </dgm:presLayoutVars>
      </dgm:prSet>
      <dgm:spPr/>
      <dgm:t>
        <a:bodyPr/>
        <a:lstStyle/>
        <a:p>
          <a:endParaRPr lang="ru-RU"/>
        </a:p>
      </dgm:t>
    </dgm:pt>
  </dgm:ptLst>
  <dgm:cxnLst>
    <dgm:cxn modelId="{82646544-4DBF-4C50-8C3B-A4C4762298BA}" type="presOf" srcId="{CA48B3A5-4664-466F-935C-0386379E224C}" destId="{399C3AAF-40DB-43A3-9CDC-14D8746E66EC}" srcOrd="0" destOrd="0" presId="urn:microsoft.com/office/officeart/2005/8/layout/venn1"/>
    <dgm:cxn modelId="{B32A7E62-2271-4CC9-80B0-E9F4B3B89ED8}" srcId="{E86558FC-5C0C-4A2F-9E32-47257F5D06E0}" destId="{824B9DE5-6F53-4BFF-924A-4C7AB4B8D653}" srcOrd="5" destOrd="0" parTransId="{FC1F3B22-3067-42F8-A6E4-D22EE9CB0230}" sibTransId="{6888BD37-0225-4E17-8EB8-1DE02519709B}"/>
    <dgm:cxn modelId="{2B3D4B25-4E47-4850-90F1-006923AFC968}" type="presOf" srcId="{E86558FC-5C0C-4A2F-9E32-47257F5D06E0}" destId="{B6C9A200-0E4B-470A-86AB-350EFA67CC52}" srcOrd="0" destOrd="0" presId="urn:microsoft.com/office/officeart/2005/8/layout/venn1"/>
    <dgm:cxn modelId="{DE5D0FED-CEB5-4684-8F15-A4AD6DB8E3C9}" srcId="{E86558FC-5C0C-4A2F-9E32-47257F5D06E0}" destId="{7F9B8690-E4CD-4FF9-A43B-1F5C656FCEFF}" srcOrd="4" destOrd="0" parTransId="{BA24096F-2952-4B68-AA4A-275829B63FBA}" sibTransId="{C6FB4C71-0DDE-4444-A4AF-C64FC2E785AD}"/>
    <dgm:cxn modelId="{EDD1D21B-ED06-41F2-8821-707261D7BB33}" type="presOf" srcId="{6655396F-D4C7-44F4-BFFC-BEEF2601CB05}" destId="{E554FE2D-013C-47CB-A462-2DFCB1C85A63}" srcOrd="0" destOrd="0" presId="urn:microsoft.com/office/officeart/2005/8/layout/venn1"/>
    <dgm:cxn modelId="{FBF280BC-673F-4F08-88EF-D54775CD56B1}" srcId="{E86558FC-5C0C-4A2F-9E32-47257F5D06E0}" destId="{FDC714EA-0704-482A-8B19-819F93F00CD4}" srcOrd="7" destOrd="0" parTransId="{5B15C3EF-741F-4BE8-9AFC-E420D4016BA8}" sibTransId="{411A150B-DE5A-4380-BBA3-804B05AE2F0A}"/>
    <dgm:cxn modelId="{3EF073D0-6E78-451D-A4AE-BE5B5DC8446E}" srcId="{E86558FC-5C0C-4A2F-9E32-47257F5D06E0}" destId="{AD50F20F-F0B9-4F22-8813-EF049154A84E}" srcOrd="2" destOrd="0" parTransId="{01CE6FD8-32A3-4EC7-B654-15FC49F5F93D}" sibTransId="{8773D2F9-AFB1-4B31-B929-D189E4032B10}"/>
    <dgm:cxn modelId="{FAE53FEE-AC31-430D-8BF8-547786628990}" srcId="{E86558FC-5C0C-4A2F-9E32-47257F5D06E0}" destId="{14DB4C57-1924-4451-ADC0-49EAF73C8145}" srcOrd="8" destOrd="0" parTransId="{1771C471-01AD-4853-884C-EEE198CD49ED}" sibTransId="{24B47161-7B4F-4A37-AF60-0952008FB9CC}"/>
    <dgm:cxn modelId="{FE0E19F1-2D5F-4A36-BF3D-66703C448A36}" type="presOf" srcId="{7F9B8690-E4CD-4FF9-A43B-1F5C656FCEFF}" destId="{94ECBF39-3A5A-471E-B1A0-8EB16BC88DAA}" srcOrd="0" destOrd="0" presId="urn:microsoft.com/office/officeart/2005/8/layout/venn1"/>
    <dgm:cxn modelId="{15241D95-42AD-4A9C-AA36-88011AA1018B}" srcId="{E86558FC-5C0C-4A2F-9E32-47257F5D06E0}" destId="{534C075A-1CDD-4A97-8FFD-B04DCC089AC5}" srcOrd="1" destOrd="0" parTransId="{A3B3D5CE-BC68-4F7A-B285-37B3A3F8754C}" sibTransId="{5B1497E5-C1AA-4934-8BDE-92D782D1EEA4}"/>
    <dgm:cxn modelId="{1B6A004B-8983-4DE3-BF6C-00F144293734}" srcId="{E86558FC-5C0C-4A2F-9E32-47257F5D06E0}" destId="{6655396F-D4C7-44F4-BFFC-BEEF2601CB05}" srcOrd="6" destOrd="0" parTransId="{20B4FCCC-9A8B-4DE9-AB65-03FEC198F376}" sibTransId="{F79B34D6-A00F-4A1C-B282-0E098F847ABE}"/>
    <dgm:cxn modelId="{84889412-B6D2-4189-B2CF-A1CC62D9BD92}" type="presOf" srcId="{534C075A-1CDD-4A97-8FFD-B04DCC089AC5}" destId="{FD2279DE-8377-4504-A64B-5C6919642ED2}" srcOrd="0" destOrd="0" presId="urn:microsoft.com/office/officeart/2005/8/layout/venn1"/>
    <dgm:cxn modelId="{8049161E-41C6-4820-A970-FD81AF9CD4B3}" srcId="{E86558FC-5C0C-4A2F-9E32-47257F5D06E0}" destId="{CA48B3A5-4664-466F-935C-0386379E224C}" srcOrd="3" destOrd="0" parTransId="{5DE11038-BB5F-42E3-A717-AD0917907F82}" sibTransId="{051E81B6-2299-4026-A28C-2AD81D609A87}"/>
    <dgm:cxn modelId="{26AAEBD1-27B9-4D6B-A501-572F217FBE68}" srcId="{E86558FC-5C0C-4A2F-9E32-47257F5D06E0}" destId="{670454BE-A36A-4CDE-943C-DDAE31EEF29F}" srcOrd="9" destOrd="0" parTransId="{BC14D550-F753-4BE0-B60B-B500700913AF}" sibTransId="{951B28B8-D3B3-4526-880D-BC4B2E28276C}"/>
    <dgm:cxn modelId="{F538A199-9E29-4C55-A2ED-55C40FFBC9C0}" srcId="{E86558FC-5C0C-4A2F-9E32-47257F5D06E0}" destId="{33E714A7-17BA-4D0B-8ABA-60EA3FBB0376}" srcOrd="10" destOrd="0" parTransId="{1EA68846-B261-42D5-B15D-82301AFFF2BE}" sibTransId="{868F18C4-6B44-498D-BDA3-CBE8CC1D3869}"/>
    <dgm:cxn modelId="{71CC6A20-0EAE-4543-A2CE-6EF4AF4F5249}" srcId="{E86558FC-5C0C-4A2F-9E32-47257F5D06E0}" destId="{F2B7897B-8104-4BAD-9422-322FE6DB4757}" srcOrd="0" destOrd="0" parTransId="{1E63045D-7B80-434C-80BD-8696F446112D}" sibTransId="{7A0DB00F-4F9C-4245-B047-B4CF176AACDB}"/>
    <dgm:cxn modelId="{4713FD58-6B7D-4034-BFC8-73E64C7E1AC8}" type="presOf" srcId="{824B9DE5-6F53-4BFF-924A-4C7AB4B8D653}" destId="{413409E8-B3EF-458B-B773-000F99712AE5}" srcOrd="0" destOrd="0" presId="urn:microsoft.com/office/officeart/2005/8/layout/venn1"/>
    <dgm:cxn modelId="{917A9BF7-F5E0-469C-BF6D-B3CC388824EB}" type="presOf" srcId="{AD50F20F-F0B9-4F22-8813-EF049154A84E}" destId="{8D3E3F2F-332B-4ACB-A9E8-F7BC753249C9}" srcOrd="0" destOrd="0" presId="urn:microsoft.com/office/officeart/2005/8/layout/venn1"/>
    <dgm:cxn modelId="{8D8AE429-3865-4CC8-A4C4-7DC5A50B6EDD}" type="presOf" srcId="{F2B7897B-8104-4BAD-9422-322FE6DB4757}" destId="{12949275-DE17-4D96-8944-8D3F76DE89AB}" srcOrd="0" destOrd="0" presId="urn:microsoft.com/office/officeart/2005/8/layout/venn1"/>
    <dgm:cxn modelId="{2E9627CF-AE93-4388-8F90-A744F069742B}" type="presParOf" srcId="{B6C9A200-0E4B-470A-86AB-350EFA67CC52}" destId="{D7E8C7BC-1EF7-4C35-97CF-82CBFAD78CF7}" srcOrd="0" destOrd="0" presId="urn:microsoft.com/office/officeart/2005/8/layout/venn1"/>
    <dgm:cxn modelId="{EB04D655-3DAB-4543-BECA-D45FF53BFEF4}" type="presParOf" srcId="{B6C9A200-0E4B-470A-86AB-350EFA67CC52}" destId="{12949275-DE17-4D96-8944-8D3F76DE89AB}" srcOrd="1" destOrd="0" presId="urn:microsoft.com/office/officeart/2005/8/layout/venn1"/>
    <dgm:cxn modelId="{C195B1DF-E1A6-4063-A5F2-6DCA478B33CD}" type="presParOf" srcId="{B6C9A200-0E4B-470A-86AB-350EFA67CC52}" destId="{9D5BE047-9A79-42B1-A839-C0A7968203E5}" srcOrd="2" destOrd="0" presId="urn:microsoft.com/office/officeart/2005/8/layout/venn1"/>
    <dgm:cxn modelId="{0F389AAB-1CB5-43DE-A222-C1B617291CBE}" type="presParOf" srcId="{B6C9A200-0E4B-470A-86AB-350EFA67CC52}" destId="{FD2279DE-8377-4504-A64B-5C6919642ED2}" srcOrd="3" destOrd="0" presId="urn:microsoft.com/office/officeart/2005/8/layout/venn1"/>
    <dgm:cxn modelId="{0A6199C8-05EF-40EF-A0EF-ED06CCBBBCB3}" type="presParOf" srcId="{B6C9A200-0E4B-470A-86AB-350EFA67CC52}" destId="{E9033592-7A56-46DF-9353-C45780925EC0}" srcOrd="4" destOrd="0" presId="urn:microsoft.com/office/officeart/2005/8/layout/venn1"/>
    <dgm:cxn modelId="{EF723146-A15C-43C7-8BD7-72873CCA7229}" type="presParOf" srcId="{B6C9A200-0E4B-470A-86AB-350EFA67CC52}" destId="{8D3E3F2F-332B-4ACB-A9E8-F7BC753249C9}" srcOrd="5" destOrd="0" presId="urn:microsoft.com/office/officeart/2005/8/layout/venn1"/>
    <dgm:cxn modelId="{9D2362F5-573E-41B6-AF7C-4953571E6FC6}" type="presParOf" srcId="{B6C9A200-0E4B-470A-86AB-350EFA67CC52}" destId="{DBDBAA32-AB90-4643-A362-5EF681CA1A26}" srcOrd="6" destOrd="0" presId="urn:microsoft.com/office/officeart/2005/8/layout/venn1"/>
    <dgm:cxn modelId="{34E8926A-1DCC-4019-9B70-BC0BE6C09851}" type="presParOf" srcId="{B6C9A200-0E4B-470A-86AB-350EFA67CC52}" destId="{399C3AAF-40DB-43A3-9CDC-14D8746E66EC}" srcOrd="7" destOrd="0" presId="urn:microsoft.com/office/officeart/2005/8/layout/venn1"/>
    <dgm:cxn modelId="{6D50C067-1ED4-4A3A-BF25-09EF3B97355D}" type="presParOf" srcId="{B6C9A200-0E4B-470A-86AB-350EFA67CC52}" destId="{70575999-F75A-42B4-A708-6121BD1802F0}" srcOrd="8" destOrd="0" presId="urn:microsoft.com/office/officeart/2005/8/layout/venn1"/>
    <dgm:cxn modelId="{488C95E5-2F90-4993-B6AD-164FF0A7204D}" type="presParOf" srcId="{B6C9A200-0E4B-470A-86AB-350EFA67CC52}" destId="{94ECBF39-3A5A-471E-B1A0-8EB16BC88DAA}" srcOrd="9" destOrd="0" presId="urn:microsoft.com/office/officeart/2005/8/layout/venn1"/>
    <dgm:cxn modelId="{D7350FE1-19E6-4097-8986-D012CE8D79F4}" type="presParOf" srcId="{B6C9A200-0E4B-470A-86AB-350EFA67CC52}" destId="{A1FC647C-3E12-4C63-A7BF-834542AE587A}" srcOrd="10" destOrd="0" presId="urn:microsoft.com/office/officeart/2005/8/layout/venn1"/>
    <dgm:cxn modelId="{C3816321-106A-46EA-A185-D1E344A1E291}" type="presParOf" srcId="{B6C9A200-0E4B-470A-86AB-350EFA67CC52}" destId="{413409E8-B3EF-458B-B773-000F99712AE5}" srcOrd="11" destOrd="0" presId="urn:microsoft.com/office/officeart/2005/8/layout/venn1"/>
    <dgm:cxn modelId="{5951B637-A04B-495F-863C-F8FF1EBE72CF}" type="presParOf" srcId="{B6C9A200-0E4B-470A-86AB-350EFA67CC52}" destId="{5804D1DF-2163-445D-AC59-654E77B742F9}" srcOrd="12" destOrd="0" presId="urn:microsoft.com/office/officeart/2005/8/layout/venn1"/>
    <dgm:cxn modelId="{081EF3A3-E361-4C64-9208-7C5D44E8DAD1}" type="presParOf" srcId="{B6C9A200-0E4B-470A-86AB-350EFA67CC52}" destId="{E554FE2D-013C-47CB-A462-2DFCB1C85A63}" srcOrd="1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5F4C178-3600-4305-96DC-0497B22DE437}" type="datetimeFigureOut">
              <a:rPr lang="ru-RU" smtClean="0"/>
              <a:t>07.06.2021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292A6B-05F8-4BE6-9BEB-862B9BD52C7F}" type="slidenum">
              <a:rPr lang="ru-RU" smtClean="0"/>
              <a:t>‹#›</a:t>
            </a:fld>
            <a:endParaRPr lang="ru-RU"/>
          </a:p>
        </p:txBody>
      </p:sp>
    </p:spTree>
    <p:extLst>
      <p:ext uri="{BB962C8B-B14F-4D97-AF65-F5344CB8AC3E}">
        <p14:creationId xmlns:p14="http://schemas.microsoft.com/office/powerpoint/2010/main" val="2506155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5F4C178-3600-4305-96DC-0497B22DE437}" type="datetimeFigureOut">
              <a:rPr lang="ru-RU" smtClean="0"/>
              <a:t>07.06.2021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292A6B-05F8-4BE6-9BEB-862B9BD52C7F}" type="slidenum">
              <a:rPr lang="ru-RU" smtClean="0"/>
              <a:t>‹#›</a:t>
            </a:fld>
            <a:endParaRPr lang="ru-RU"/>
          </a:p>
        </p:txBody>
      </p:sp>
    </p:spTree>
    <p:extLst>
      <p:ext uri="{BB962C8B-B14F-4D97-AF65-F5344CB8AC3E}">
        <p14:creationId xmlns:p14="http://schemas.microsoft.com/office/powerpoint/2010/main" val="1113531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5F4C178-3600-4305-96DC-0497B22DE437}" type="datetimeFigureOut">
              <a:rPr lang="ru-RU" smtClean="0"/>
              <a:t>07.06.2021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292A6B-05F8-4BE6-9BEB-862B9BD52C7F}" type="slidenum">
              <a:rPr lang="ru-RU" smtClean="0"/>
              <a:t>‹#›</a:t>
            </a:fld>
            <a:endParaRPr lang="ru-RU"/>
          </a:p>
        </p:txBody>
      </p:sp>
    </p:spTree>
    <p:extLst>
      <p:ext uri="{BB962C8B-B14F-4D97-AF65-F5344CB8AC3E}">
        <p14:creationId xmlns:p14="http://schemas.microsoft.com/office/powerpoint/2010/main" val="252081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5F4C178-3600-4305-96DC-0497B22DE437}" type="datetimeFigureOut">
              <a:rPr lang="ru-RU" smtClean="0"/>
              <a:t>07.06.2021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3292A6B-05F8-4BE6-9BEB-862B9BD52C7F}" type="slidenum">
              <a:rPr lang="ru-RU" smtClean="0"/>
              <a:t>‹#›</a:t>
            </a:fld>
            <a:endParaRPr lang="ru-RU"/>
          </a:p>
        </p:txBody>
      </p:sp>
    </p:spTree>
    <p:extLst>
      <p:ext uri="{BB962C8B-B14F-4D97-AF65-F5344CB8AC3E}">
        <p14:creationId xmlns:p14="http://schemas.microsoft.com/office/powerpoint/2010/main" val="1981798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5F4C178-3600-4305-96DC-0497B22DE437}" type="datetimeFigureOut">
              <a:rPr lang="ru-RU" smtClean="0"/>
              <a:t>07.06.2021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3292A6B-05F8-4BE6-9BEB-862B9BD52C7F}" type="slidenum">
              <a:rPr lang="ru-RU" smtClean="0"/>
              <a:t>‹#›</a:t>
            </a:fld>
            <a:endParaRPr lang="ru-RU"/>
          </a:p>
        </p:txBody>
      </p:sp>
    </p:spTree>
    <p:extLst>
      <p:ext uri="{BB962C8B-B14F-4D97-AF65-F5344CB8AC3E}">
        <p14:creationId xmlns:p14="http://schemas.microsoft.com/office/powerpoint/2010/main" val="626203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5F4C178-3600-4305-96DC-0497B22DE437}" type="datetimeFigureOut">
              <a:rPr lang="ru-RU" smtClean="0"/>
              <a:t>07.06.2021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3292A6B-05F8-4BE6-9BEB-862B9BD52C7F}" type="slidenum">
              <a:rPr lang="ru-RU" smtClean="0"/>
              <a:t>‹#›</a:t>
            </a:fld>
            <a:endParaRPr lang="ru-RU"/>
          </a:p>
        </p:txBody>
      </p:sp>
    </p:spTree>
    <p:extLst>
      <p:ext uri="{BB962C8B-B14F-4D97-AF65-F5344CB8AC3E}">
        <p14:creationId xmlns:p14="http://schemas.microsoft.com/office/powerpoint/2010/main" val="1182042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5F4C178-3600-4305-96DC-0497B22DE437}" type="datetimeFigureOut">
              <a:rPr lang="ru-RU" smtClean="0"/>
              <a:t>07.06.2021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3292A6B-05F8-4BE6-9BEB-862B9BD52C7F}" type="slidenum">
              <a:rPr lang="ru-RU" smtClean="0"/>
              <a:t>‹#›</a:t>
            </a:fld>
            <a:endParaRPr lang="ru-RU"/>
          </a:p>
        </p:txBody>
      </p:sp>
    </p:spTree>
    <p:extLst>
      <p:ext uri="{BB962C8B-B14F-4D97-AF65-F5344CB8AC3E}">
        <p14:creationId xmlns:p14="http://schemas.microsoft.com/office/powerpoint/2010/main" val="1738790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5F4C178-3600-4305-96DC-0497B22DE437}" type="datetimeFigureOut">
              <a:rPr lang="ru-RU" smtClean="0"/>
              <a:t>07.06.2021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3292A6B-05F8-4BE6-9BEB-862B9BD52C7F}" type="slidenum">
              <a:rPr lang="ru-RU" smtClean="0"/>
              <a:t>‹#›</a:t>
            </a:fld>
            <a:endParaRPr lang="ru-RU"/>
          </a:p>
        </p:txBody>
      </p:sp>
    </p:spTree>
    <p:extLst>
      <p:ext uri="{BB962C8B-B14F-4D97-AF65-F5344CB8AC3E}">
        <p14:creationId xmlns:p14="http://schemas.microsoft.com/office/powerpoint/2010/main" val="1652451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5F4C178-3600-4305-96DC-0497B22DE437}" type="datetimeFigureOut">
              <a:rPr lang="ru-RU" smtClean="0"/>
              <a:t>07.06.2021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3292A6B-05F8-4BE6-9BEB-862B9BD52C7F}" type="slidenum">
              <a:rPr lang="ru-RU" smtClean="0"/>
              <a:t>‹#›</a:t>
            </a:fld>
            <a:endParaRPr lang="ru-RU"/>
          </a:p>
        </p:txBody>
      </p:sp>
    </p:spTree>
    <p:extLst>
      <p:ext uri="{BB962C8B-B14F-4D97-AF65-F5344CB8AC3E}">
        <p14:creationId xmlns:p14="http://schemas.microsoft.com/office/powerpoint/2010/main" val="174099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5F4C178-3600-4305-96DC-0497B22DE437}" type="datetimeFigureOut">
              <a:rPr lang="ru-RU" smtClean="0"/>
              <a:t>07.06.2021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292A6B-05F8-4BE6-9BEB-862B9BD52C7F}" type="slidenum">
              <a:rPr lang="ru-RU" smtClean="0"/>
              <a:t>‹#›</a:t>
            </a:fld>
            <a:endParaRPr lang="ru-RU"/>
          </a:p>
        </p:txBody>
      </p:sp>
    </p:spTree>
    <p:extLst>
      <p:ext uri="{BB962C8B-B14F-4D97-AF65-F5344CB8AC3E}">
        <p14:creationId xmlns:p14="http://schemas.microsoft.com/office/powerpoint/2010/main" val="1366536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5F4C178-3600-4305-96DC-0497B22DE437}" type="datetimeFigureOut">
              <a:rPr lang="ru-RU" smtClean="0"/>
              <a:t>07.06.2021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292A6B-05F8-4BE6-9BEB-862B9BD52C7F}" type="slidenum">
              <a:rPr lang="ru-RU" smtClean="0"/>
              <a:t>‹#›</a:t>
            </a:fld>
            <a:endParaRPr lang="ru-RU"/>
          </a:p>
        </p:txBody>
      </p:sp>
    </p:spTree>
    <p:extLst>
      <p:ext uri="{BB962C8B-B14F-4D97-AF65-F5344CB8AC3E}">
        <p14:creationId xmlns:p14="http://schemas.microsoft.com/office/powerpoint/2010/main" val="2649829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F4C178-3600-4305-96DC-0497B22DE437}" type="datetimeFigureOut">
              <a:rPr lang="ru-RU" smtClean="0"/>
              <a:t>07.06.2021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292A6B-05F8-4BE6-9BEB-862B9BD52C7F}" type="slidenum">
              <a:rPr lang="ru-RU" smtClean="0"/>
              <a:t>‹#›</a:t>
            </a:fld>
            <a:endParaRPr lang="ru-RU"/>
          </a:p>
        </p:txBody>
      </p:sp>
    </p:spTree>
    <p:extLst>
      <p:ext uri="{BB962C8B-B14F-4D97-AF65-F5344CB8AC3E}">
        <p14:creationId xmlns:p14="http://schemas.microsoft.com/office/powerpoint/2010/main" val="26062347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30401" y="571058"/>
            <a:ext cx="8974666" cy="1261884"/>
          </a:xfrm>
          <a:prstGeom prst="rect">
            <a:avLst/>
          </a:prstGeom>
        </p:spPr>
        <p:txBody>
          <a:bodyPr wrap="square">
            <a:spAutoFit/>
          </a:bodyPr>
          <a:lstStyle/>
          <a:p>
            <a:pPr algn="ctr"/>
            <a:r>
              <a:rPr lang="ru-RU" sz="3200" dirty="0" smtClean="0"/>
              <a:t>Дипломатическая и консульская служба</a:t>
            </a:r>
            <a:br>
              <a:rPr lang="ru-RU" sz="3200" dirty="0" smtClean="0"/>
            </a:br>
            <a:r>
              <a:rPr lang="ru-RU" sz="2400" dirty="0" smtClean="0"/>
              <a:t>тема 14 «Дипломатический протокол»</a:t>
            </a:r>
          </a:p>
          <a:p>
            <a:pPr algn="ctr"/>
            <a:r>
              <a:rPr lang="ru-RU" sz="2000" dirty="0" smtClean="0"/>
              <a:t>Лекция 29 «Символы суверенитета»</a:t>
            </a:r>
            <a:endParaRPr lang="ru-RU" sz="2000" dirty="0"/>
          </a:p>
        </p:txBody>
      </p:sp>
      <p:pic>
        <p:nvPicPr>
          <p:cNvPr id="3" name="Рисунок 2"/>
          <p:cNvPicPr>
            <a:picLocks noChangeAspect="1"/>
          </p:cNvPicPr>
          <p:nvPr/>
        </p:nvPicPr>
        <p:blipFill>
          <a:blip r:embed="rId2"/>
          <a:stretch>
            <a:fillRect/>
          </a:stretch>
        </p:blipFill>
        <p:spPr>
          <a:xfrm>
            <a:off x="4212172" y="2005460"/>
            <a:ext cx="3767655" cy="2847079"/>
          </a:xfrm>
          <a:prstGeom prst="rect">
            <a:avLst/>
          </a:prstGeom>
        </p:spPr>
      </p:pic>
      <p:sp>
        <p:nvSpPr>
          <p:cNvPr id="4" name="Прямоугольник 3"/>
          <p:cNvSpPr/>
          <p:nvPr/>
        </p:nvSpPr>
        <p:spPr>
          <a:xfrm>
            <a:off x="1828799" y="5131767"/>
            <a:ext cx="8342489" cy="1323439"/>
          </a:xfrm>
          <a:prstGeom prst="rect">
            <a:avLst/>
          </a:prstGeom>
        </p:spPr>
        <p:txBody>
          <a:bodyPr wrap="square">
            <a:spAutoFit/>
          </a:bodyPr>
          <a:lstStyle/>
          <a:p>
            <a:pPr algn="ctr"/>
            <a:r>
              <a:rPr lang="ru-RU" sz="2000" dirty="0" smtClean="0"/>
              <a:t>Для специальности: 41.03.05 «Международные отношения» </a:t>
            </a:r>
            <a:br>
              <a:rPr lang="ru-RU" sz="2000" dirty="0" smtClean="0"/>
            </a:br>
            <a:r>
              <a:rPr lang="ru-RU" sz="2000" dirty="0" smtClean="0"/>
              <a:t>Институт права ВГУЭС, Кафедра международных отношений и права</a:t>
            </a:r>
            <a:br>
              <a:rPr lang="ru-RU" sz="2000" dirty="0" smtClean="0"/>
            </a:br>
            <a:r>
              <a:rPr lang="ru-RU" sz="2000" dirty="0" smtClean="0"/>
              <a:t>Сост. ст. преподаватель кафедры Абашева Е. А.</a:t>
            </a:r>
          </a:p>
          <a:p>
            <a:pPr algn="ctr"/>
            <a:r>
              <a:rPr lang="ru-RU" sz="2000" dirty="0" smtClean="0"/>
              <a:t>Владивосток, 2021</a:t>
            </a:r>
            <a:endParaRPr lang="ru-RU" sz="2000" dirty="0"/>
          </a:p>
        </p:txBody>
      </p:sp>
    </p:spTree>
    <p:extLst>
      <p:ext uri="{BB962C8B-B14F-4D97-AF65-F5344CB8AC3E}">
        <p14:creationId xmlns:p14="http://schemas.microsoft.com/office/powerpoint/2010/main" val="1835196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5733" y="546793"/>
            <a:ext cx="10668000" cy="4093428"/>
          </a:xfrm>
          <a:prstGeom prst="rect">
            <a:avLst/>
          </a:prstGeom>
        </p:spPr>
        <p:txBody>
          <a:bodyPr wrap="square">
            <a:spAutoFit/>
          </a:bodyPr>
          <a:lstStyle/>
          <a:p>
            <a:r>
              <a:rPr lang="ru-RU" sz="2000" dirty="0" smtClean="0"/>
              <a:t>Среди историков существуют различные мнения о том, традиции какой страны повлияли больше всего на </a:t>
            </a:r>
            <a:r>
              <a:rPr lang="ru-RU" sz="2000" b="1" dirty="0" smtClean="0">
                <a:solidFill>
                  <a:schemeClr val="accent4">
                    <a:lumMod val="60000"/>
                    <a:lumOff val="40000"/>
                  </a:schemeClr>
                </a:solidFill>
                <a:effectLst>
                  <a:outerShdw blurRad="38100" dist="38100" dir="2700000" algn="tl">
                    <a:srgbClr val="000000">
                      <a:alpha val="43137"/>
                    </a:srgbClr>
                  </a:outerShdw>
                </a:effectLst>
              </a:rPr>
              <a:t>придворный посольский обычай Кремля в XIV-XVII вв</a:t>
            </a:r>
            <a:r>
              <a:rPr lang="ru-RU" sz="2000" dirty="0" smtClean="0"/>
              <a:t>. </a:t>
            </a:r>
          </a:p>
          <a:p>
            <a:endParaRPr lang="ru-RU" sz="2000" dirty="0" smtClean="0"/>
          </a:p>
          <a:p>
            <a:pPr marL="342900" indent="-342900">
              <a:buClr>
                <a:schemeClr val="accent4"/>
              </a:buClr>
              <a:buFont typeface="Wingdings" panose="05000000000000000000" pitchFamily="2" charset="2"/>
              <a:buChar char="Ø"/>
            </a:pPr>
            <a:r>
              <a:rPr lang="ru-RU" sz="2000" dirty="0" smtClean="0"/>
              <a:t>Одни исследователи говорят о влиянии Золотой Орды, в течение двухсот лет насаждавшей свои порядки на Руси. </a:t>
            </a:r>
          </a:p>
          <a:p>
            <a:pPr marL="342900" indent="-342900">
              <a:buClr>
                <a:schemeClr val="accent4"/>
              </a:buClr>
              <a:buFont typeface="Wingdings" panose="05000000000000000000" pitchFamily="2" charset="2"/>
              <a:buChar char="Ø"/>
            </a:pPr>
            <a:endParaRPr lang="ru-RU" sz="2000" dirty="0" smtClean="0"/>
          </a:p>
          <a:p>
            <a:pPr marL="342900" indent="-342900">
              <a:buClr>
                <a:schemeClr val="accent4"/>
              </a:buClr>
              <a:buFont typeface="Wingdings" panose="05000000000000000000" pitchFamily="2" charset="2"/>
              <a:buChar char="Ø"/>
            </a:pPr>
            <a:r>
              <a:rPr lang="ru-RU" sz="2000" dirty="0" smtClean="0"/>
              <a:t>Другие полагают, что основы церемониалов закладывались под влиянием Византии. </a:t>
            </a:r>
          </a:p>
          <a:p>
            <a:pPr marL="342900" indent="-342900">
              <a:buClr>
                <a:schemeClr val="accent4"/>
              </a:buClr>
              <a:buFont typeface="Wingdings" panose="05000000000000000000" pitchFamily="2" charset="2"/>
              <a:buChar char="Ø"/>
            </a:pPr>
            <a:endParaRPr lang="ru-RU" sz="2000" dirty="0" smtClean="0"/>
          </a:p>
          <a:p>
            <a:pPr marL="342900" indent="-342900">
              <a:buClr>
                <a:schemeClr val="accent4"/>
              </a:buClr>
              <a:buFont typeface="Wingdings" panose="05000000000000000000" pitchFamily="2" charset="2"/>
              <a:buChar char="Ø"/>
            </a:pPr>
            <a:r>
              <a:rPr lang="ru-RU" sz="2000" dirty="0" smtClean="0"/>
              <a:t>Многие же считают, что только Европа могла дать пример для русских “варваров”. </a:t>
            </a:r>
          </a:p>
          <a:p>
            <a:pPr marL="342900" indent="-342900">
              <a:buClr>
                <a:schemeClr val="accent4"/>
              </a:buClr>
              <a:buFont typeface="Wingdings" panose="05000000000000000000" pitchFamily="2" charset="2"/>
              <a:buChar char="Ø"/>
            </a:pPr>
            <a:endParaRPr lang="ru-RU" sz="2000" dirty="0" smtClean="0"/>
          </a:p>
          <a:p>
            <a:pPr marL="342900" indent="-342900">
              <a:buClr>
                <a:schemeClr val="accent4"/>
              </a:buClr>
              <a:buFont typeface="Wingdings" panose="05000000000000000000" pitchFamily="2" charset="2"/>
              <a:buChar char="Ø"/>
            </a:pPr>
            <a:r>
              <a:rPr lang="ru-RU" sz="2000" dirty="0" smtClean="0"/>
              <a:t>Иностранцы, побывавшие в Москве, видели сходство основополагающих кремлевских правил общения с дипломатами с церемониалами восточных стран, в частности Персии и Китая.</a:t>
            </a:r>
            <a:endParaRPr lang="ru-RU" sz="2000" dirty="0"/>
          </a:p>
        </p:txBody>
      </p:sp>
      <p:sp>
        <p:nvSpPr>
          <p:cNvPr id="3" name="Прямоугольник 2"/>
          <p:cNvSpPr/>
          <p:nvPr/>
        </p:nvSpPr>
        <p:spPr>
          <a:xfrm>
            <a:off x="914400" y="5114354"/>
            <a:ext cx="10498666" cy="1015663"/>
          </a:xfrm>
          <a:prstGeom prst="rect">
            <a:avLst/>
          </a:prstGeom>
        </p:spPr>
        <p:txBody>
          <a:bodyPr wrap="square">
            <a:spAutoFit/>
          </a:bodyPr>
          <a:lstStyle/>
          <a:p>
            <a:r>
              <a:rPr lang="ru-RU" sz="2000" i="1" dirty="0" smtClean="0">
                <a:solidFill>
                  <a:schemeClr val="accent4">
                    <a:lumMod val="20000"/>
                    <a:lumOff val="80000"/>
                  </a:schemeClr>
                </a:solidFill>
                <a:effectLst>
                  <a:outerShdw blurRad="38100" dist="38100" dir="2700000" algn="tl">
                    <a:srgbClr val="000000">
                      <a:alpha val="43137"/>
                    </a:srgbClr>
                  </a:outerShdw>
                </a:effectLst>
              </a:rPr>
              <a:t>Русь в силу своего географического положения ощущала на себе влияние и Европы, и Азии, одновременно воспринимая тот иностранный опыт, который отвечал запросам русской политической элиты в определенные исторические периоды</a:t>
            </a:r>
            <a:endParaRPr lang="ru-RU" sz="2000" i="1" dirty="0">
              <a:solidFill>
                <a:schemeClr val="accent4">
                  <a:lumMod val="20000"/>
                  <a:lumOff val="80000"/>
                </a:schemeClr>
              </a:solidFill>
              <a:effectLst>
                <a:outerShdw blurRad="38100" dist="38100" dir="2700000" algn="tl">
                  <a:srgbClr val="000000">
                    <a:alpha val="43137"/>
                  </a:srgbClr>
                </a:outerShdw>
              </a:effectLst>
            </a:endParaRPr>
          </a:p>
        </p:txBody>
      </p:sp>
      <p:sp>
        <p:nvSpPr>
          <p:cNvPr id="5" name="TextBox 4"/>
          <p:cNvSpPr txBox="1"/>
          <p:nvPr/>
        </p:nvSpPr>
        <p:spPr>
          <a:xfrm>
            <a:off x="9155591" y="0"/>
            <a:ext cx="3036409" cy="369332"/>
          </a:xfrm>
          <a:prstGeom prst="rect">
            <a:avLst/>
          </a:prstGeom>
          <a:noFill/>
        </p:spPr>
        <p:txBody>
          <a:bodyPr wrap="none" rtlCol="0">
            <a:spAutoFit/>
          </a:bodyPr>
          <a:lstStyle/>
          <a:p>
            <a:r>
              <a:rPr lang="ru-RU" b="1" i="1" dirty="0" smtClean="0">
                <a:solidFill>
                  <a:srgbClr val="92D050"/>
                </a:solidFill>
                <a:effectLst>
                  <a:outerShdw blurRad="38100" dist="38100" dir="2700000" algn="tl">
                    <a:srgbClr val="000000">
                      <a:alpha val="43137"/>
                    </a:srgbClr>
                  </a:outerShdw>
                </a:effectLst>
              </a:rPr>
              <a:t>источники, заимствования</a:t>
            </a:r>
            <a:endParaRPr lang="ru-RU" b="1" i="1" dirty="0">
              <a:solidFill>
                <a:srgbClr val="92D05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14577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6666" y="1353530"/>
            <a:ext cx="10363200" cy="4093428"/>
          </a:xfrm>
          <a:prstGeom prst="rect">
            <a:avLst/>
          </a:prstGeom>
        </p:spPr>
        <p:txBody>
          <a:bodyPr wrap="square">
            <a:spAutoFit/>
          </a:bodyPr>
          <a:lstStyle/>
          <a:p>
            <a:r>
              <a:rPr lang="ru-RU" sz="2000" dirty="0" smtClean="0"/>
              <a:t>Слова </a:t>
            </a:r>
            <a:r>
              <a:rPr lang="ru-RU" sz="2000" b="1" dirty="0" smtClean="0">
                <a:solidFill>
                  <a:schemeClr val="accent4">
                    <a:lumMod val="60000"/>
                    <a:lumOff val="40000"/>
                  </a:schemeClr>
                </a:solidFill>
                <a:effectLst>
                  <a:outerShdw blurRad="38100" dist="38100" dir="2700000" algn="tl">
                    <a:srgbClr val="000000">
                      <a:alpha val="43137"/>
                    </a:srgbClr>
                  </a:outerShdw>
                </a:effectLst>
              </a:rPr>
              <a:t>этикет</a:t>
            </a:r>
            <a:r>
              <a:rPr lang="ru-RU" sz="2000" dirty="0" smtClean="0"/>
              <a:t>, </a:t>
            </a:r>
            <a:r>
              <a:rPr lang="ru-RU" sz="2000" b="1" dirty="0" smtClean="0">
                <a:solidFill>
                  <a:schemeClr val="accent4">
                    <a:lumMod val="60000"/>
                    <a:lumOff val="40000"/>
                  </a:schemeClr>
                </a:solidFill>
                <a:effectLst>
                  <a:outerShdw blurRad="38100" dist="38100" dir="2700000" algn="tl">
                    <a:srgbClr val="000000">
                      <a:alpha val="43137"/>
                    </a:srgbClr>
                  </a:outerShdw>
                </a:effectLst>
              </a:rPr>
              <a:t>церемониал</a:t>
            </a:r>
            <a:r>
              <a:rPr lang="ru-RU" sz="2000" dirty="0" smtClean="0"/>
              <a:t> пришли в Россию гораздо позже, после внедрения Петром I западноевропейских стандартов жизни в российскую действительность. </a:t>
            </a:r>
          </a:p>
          <a:p>
            <a:endParaRPr lang="ru-RU" sz="2000" dirty="0"/>
          </a:p>
          <a:p>
            <a:r>
              <a:rPr lang="ru-RU" sz="2000" dirty="0" smtClean="0"/>
              <a:t>Эти понятия уже никак </a:t>
            </a:r>
            <a:r>
              <a:rPr lang="ru-RU" sz="2000" i="1" dirty="0" smtClean="0">
                <a:solidFill>
                  <a:schemeClr val="accent4">
                    <a:lumMod val="20000"/>
                    <a:lumOff val="80000"/>
                  </a:schemeClr>
                </a:solidFill>
                <a:effectLst>
                  <a:outerShdw blurRad="38100" dist="38100" dir="2700000" algn="tl">
                    <a:srgbClr val="000000">
                      <a:alpha val="43137"/>
                    </a:srgbClr>
                  </a:outerShdw>
                </a:effectLst>
              </a:rPr>
              <a:t>не были связаны с патриархальным, древнерусским укладом </a:t>
            </a:r>
            <a:r>
              <a:rPr lang="ru-RU" sz="2000" dirty="0" smtClean="0"/>
              <a:t>и относились исключительно к высшим кругам российского общества, к их стилю общения. </a:t>
            </a:r>
          </a:p>
          <a:p>
            <a:endParaRPr lang="ru-RU" sz="2000" dirty="0"/>
          </a:p>
          <a:p>
            <a:r>
              <a:rPr lang="ru-RU" sz="2000" dirty="0" smtClean="0"/>
              <a:t>Установленные (почти всегда лично самодержцем) </a:t>
            </a:r>
            <a:r>
              <a:rPr lang="ru-RU" sz="2000" i="1" dirty="0" smtClean="0">
                <a:solidFill>
                  <a:schemeClr val="accent4">
                    <a:lumMod val="20000"/>
                    <a:lumOff val="80000"/>
                  </a:schemeClr>
                </a:solidFill>
                <a:effectLst>
                  <a:outerShdw blurRad="38100" dist="38100" dir="2700000" algn="tl">
                    <a:srgbClr val="000000">
                      <a:alpha val="43137"/>
                    </a:srgbClr>
                  </a:outerShdw>
                </a:effectLst>
              </a:rPr>
              <a:t>правила поведения в обществе складывались порой в запутанную и громоздкую, в то же время всем участвующим понятную систему общения</a:t>
            </a:r>
            <a:r>
              <a:rPr lang="ru-RU" sz="2000" dirty="0" smtClean="0"/>
              <a:t>, нарушение которой влекло за собой осуждение позволившего себе </a:t>
            </a:r>
            <a:r>
              <a:rPr lang="ru-RU" sz="2000" dirty="0" err="1" smtClean="0"/>
              <a:t>faux-pas</a:t>
            </a:r>
            <a:r>
              <a:rPr lang="ru-RU" sz="2000" dirty="0" smtClean="0"/>
              <a:t> (бестактность) со стороны окружающих. </a:t>
            </a:r>
          </a:p>
          <a:p>
            <a:endParaRPr lang="ru-RU" sz="2000" dirty="0"/>
          </a:p>
          <a:p>
            <a:r>
              <a:rPr lang="ru-RU" sz="2000" dirty="0" smtClean="0"/>
              <a:t>Правила этикета касались индивидуально каждого члена высшего света или причислявших себя к нему будь то в Петербурге, Москве или провинциальном городе.</a:t>
            </a:r>
            <a:endParaRPr lang="ru-RU" sz="2000" dirty="0"/>
          </a:p>
        </p:txBody>
      </p:sp>
      <p:sp>
        <p:nvSpPr>
          <p:cNvPr id="5" name="Прямоугольник 4"/>
          <p:cNvSpPr/>
          <p:nvPr/>
        </p:nvSpPr>
        <p:spPr>
          <a:xfrm>
            <a:off x="9100138" y="0"/>
            <a:ext cx="3036409" cy="369332"/>
          </a:xfrm>
          <a:prstGeom prst="rect">
            <a:avLst/>
          </a:prstGeom>
        </p:spPr>
        <p:txBody>
          <a:bodyPr wrap="none">
            <a:spAutoFit/>
          </a:bodyPr>
          <a:lstStyle/>
          <a:p>
            <a:pPr lvl="0"/>
            <a:r>
              <a:rPr lang="ru-RU" b="1" i="1" dirty="0">
                <a:solidFill>
                  <a:srgbClr val="92D050"/>
                </a:solidFill>
                <a:effectLst>
                  <a:outerShdw blurRad="38100" dist="38100" dir="2700000" algn="tl">
                    <a:srgbClr val="000000">
                      <a:alpha val="43137"/>
                    </a:srgbClr>
                  </a:outerShdw>
                </a:effectLst>
              </a:rPr>
              <a:t>источники, заимствования</a:t>
            </a:r>
          </a:p>
        </p:txBody>
      </p:sp>
    </p:spTree>
    <p:extLst>
      <p:ext uri="{BB962C8B-B14F-4D97-AF65-F5344CB8AC3E}">
        <p14:creationId xmlns:p14="http://schemas.microsoft.com/office/powerpoint/2010/main" val="1387032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8008" y="369801"/>
            <a:ext cx="9889067" cy="1015663"/>
          </a:xfrm>
          <a:prstGeom prst="rect">
            <a:avLst/>
          </a:prstGeom>
        </p:spPr>
        <p:txBody>
          <a:bodyPr wrap="square">
            <a:spAutoFit/>
          </a:bodyPr>
          <a:lstStyle/>
          <a:p>
            <a:r>
              <a:rPr lang="ru-RU" sz="2000" dirty="0" smtClean="0"/>
              <a:t>Понятие “протокол”, закрепившееся в практике межгосударственных отношений с XIX в., по своей сути оставалось тем же церемониалом XVIII в., с потерей, однако, пышности и богатства, которые были присущи царствующим дворам Европы того периода</a:t>
            </a:r>
            <a:endParaRPr lang="ru-RU" sz="2000" dirty="0"/>
          </a:p>
        </p:txBody>
      </p:sp>
      <p:sp>
        <p:nvSpPr>
          <p:cNvPr id="4" name="Прямоугольник 3"/>
          <p:cNvSpPr/>
          <p:nvPr/>
        </p:nvSpPr>
        <p:spPr>
          <a:xfrm>
            <a:off x="9155591" y="0"/>
            <a:ext cx="3036409" cy="369332"/>
          </a:xfrm>
          <a:prstGeom prst="rect">
            <a:avLst/>
          </a:prstGeom>
        </p:spPr>
        <p:txBody>
          <a:bodyPr wrap="none">
            <a:spAutoFit/>
          </a:bodyPr>
          <a:lstStyle/>
          <a:p>
            <a:pPr lvl="0"/>
            <a:r>
              <a:rPr lang="ru-RU" b="1" i="1" dirty="0">
                <a:solidFill>
                  <a:srgbClr val="92D050"/>
                </a:solidFill>
                <a:effectLst>
                  <a:outerShdw blurRad="38100" dist="38100" dir="2700000" algn="tl">
                    <a:srgbClr val="000000">
                      <a:alpha val="43137"/>
                    </a:srgbClr>
                  </a:outerShdw>
                </a:effectLst>
              </a:rPr>
              <a:t>источники, заимствования</a:t>
            </a:r>
          </a:p>
        </p:txBody>
      </p:sp>
      <p:pic>
        <p:nvPicPr>
          <p:cNvPr id="5" name="Рисунок 4"/>
          <p:cNvPicPr>
            <a:picLocks noChangeAspect="1"/>
          </p:cNvPicPr>
          <p:nvPr/>
        </p:nvPicPr>
        <p:blipFill>
          <a:blip r:embed="rId2"/>
          <a:stretch>
            <a:fillRect/>
          </a:stretch>
        </p:blipFill>
        <p:spPr>
          <a:xfrm>
            <a:off x="0" y="2401598"/>
            <a:ext cx="12192000" cy="433222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6" name="Прямоугольник 5"/>
          <p:cNvSpPr/>
          <p:nvPr/>
        </p:nvSpPr>
        <p:spPr>
          <a:xfrm>
            <a:off x="4154311" y="1947178"/>
            <a:ext cx="7936089" cy="384721"/>
          </a:xfrm>
          <a:prstGeom prst="rect">
            <a:avLst/>
          </a:prstGeom>
        </p:spPr>
        <p:txBody>
          <a:bodyPr wrap="square">
            <a:spAutoFit/>
          </a:bodyPr>
          <a:lstStyle/>
          <a:p>
            <a:r>
              <a:rPr lang="ru-RU" sz="1900" b="1" i="1" dirty="0" smtClean="0">
                <a:effectLst>
                  <a:outerShdw blurRad="38100" dist="38100" dir="2700000" algn="tl">
                    <a:srgbClr val="000000">
                      <a:alpha val="43137"/>
                    </a:srgbClr>
                  </a:outerShdw>
                </a:effectLst>
              </a:rPr>
              <a:t>Посольство великого князя из Москвы к римско-цесарскому величеству</a:t>
            </a:r>
            <a:endParaRPr lang="ru-RU" sz="19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42182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7689" y="751343"/>
            <a:ext cx="11164711" cy="5324535"/>
          </a:xfrm>
          <a:prstGeom prst="rect">
            <a:avLst/>
          </a:prstGeom>
        </p:spPr>
        <p:txBody>
          <a:bodyPr wrap="square">
            <a:spAutoFit/>
          </a:bodyPr>
          <a:lstStyle/>
          <a:p>
            <a:r>
              <a:rPr lang="ru-RU" sz="2000" dirty="0" smtClean="0"/>
              <a:t>Сформировавшийся при Василии III церемониал, вобрал в себя сочетание самых разнообразных элементов, перенятых Кремлем из разных источников. </a:t>
            </a:r>
          </a:p>
          <a:p>
            <a:r>
              <a:rPr lang="ru-RU" sz="2000" dirty="0" smtClean="0"/>
              <a:t>В некоторых его чертах видно </a:t>
            </a:r>
            <a:r>
              <a:rPr lang="ru-RU" sz="2000" b="1" u="sng" dirty="0" smtClean="0">
                <a:solidFill>
                  <a:schemeClr val="accent4">
                    <a:lumMod val="60000"/>
                    <a:lumOff val="40000"/>
                  </a:schemeClr>
                </a:solidFill>
                <a:effectLst>
                  <a:outerShdw blurRad="38100" dist="38100" dir="2700000" algn="tl">
                    <a:srgbClr val="000000">
                      <a:alpha val="43137"/>
                    </a:srgbClr>
                  </a:outerShdw>
                </a:effectLst>
              </a:rPr>
              <a:t>влияние Византии</a:t>
            </a:r>
            <a:r>
              <a:rPr lang="ru-RU" sz="2000" dirty="0" smtClean="0"/>
              <a:t>: </a:t>
            </a:r>
          </a:p>
          <a:p>
            <a:endParaRPr lang="ru-RU" sz="2000" dirty="0" smtClean="0"/>
          </a:p>
          <a:p>
            <a:pPr marL="342900" indent="-342900">
              <a:buClr>
                <a:schemeClr val="accent4">
                  <a:lumMod val="60000"/>
                  <a:lumOff val="40000"/>
                </a:schemeClr>
              </a:buClr>
              <a:buFont typeface="Wingdings" panose="05000000000000000000" pitchFamily="2" charset="2"/>
              <a:buChar char="Ø"/>
            </a:pPr>
            <a:r>
              <a:rPr lang="ru-RU" sz="2000" dirty="0" smtClean="0"/>
              <a:t>чествование послов и, одновременно, ограничение их свободы, </a:t>
            </a:r>
          </a:p>
          <a:p>
            <a:pPr marL="342900" indent="-342900">
              <a:buClr>
                <a:schemeClr val="accent4">
                  <a:lumMod val="60000"/>
                  <a:lumOff val="40000"/>
                </a:schemeClr>
              </a:buClr>
              <a:buFont typeface="Wingdings" panose="05000000000000000000" pitchFamily="2" charset="2"/>
              <a:buChar char="Ø"/>
            </a:pPr>
            <a:endParaRPr lang="ru-RU" sz="2000" dirty="0" smtClean="0"/>
          </a:p>
          <a:p>
            <a:pPr marL="342900" indent="-342900">
              <a:buClr>
                <a:schemeClr val="accent4">
                  <a:lumMod val="60000"/>
                  <a:lumOff val="40000"/>
                </a:schemeClr>
              </a:buClr>
              <a:buFont typeface="Wingdings" panose="05000000000000000000" pitchFamily="2" charset="2"/>
              <a:buChar char="Ø"/>
            </a:pPr>
            <a:r>
              <a:rPr lang="ru-RU" sz="2000" dirty="0" smtClean="0"/>
              <a:t>демонстрация послам множества войск и народа (совпадает с приемами, употреблявшимися в Византии). </a:t>
            </a:r>
          </a:p>
          <a:p>
            <a:pPr marL="342900" indent="-342900">
              <a:buClr>
                <a:schemeClr val="accent4">
                  <a:lumMod val="60000"/>
                  <a:lumOff val="40000"/>
                </a:schemeClr>
              </a:buClr>
              <a:buFont typeface="Wingdings" panose="05000000000000000000" pitchFamily="2" charset="2"/>
              <a:buChar char="Ø"/>
            </a:pPr>
            <a:endParaRPr lang="ru-RU" sz="2000" dirty="0"/>
          </a:p>
          <a:p>
            <a:pPr marL="342900" indent="-342900">
              <a:buClr>
                <a:schemeClr val="accent4">
                  <a:lumMod val="60000"/>
                  <a:lumOff val="40000"/>
                </a:schemeClr>
              </a:buClr>
              <a:buFont typeface="Wingdings" panose="05000000000000000000" pitchFamily="2" charset="2"/>
              <a:buChar char="Ø"/>
            </a:pPr>
            <a:r>
              <a:rPr lang="ru-RU" sz="2000" dirty="0" smtClean="0"/>
              <a:t>еще одно возможное кремлевское заимствование из посольских церемониалов Византии было то, что, как и император, </a:t>
            </a:r>
            <a:r>
              <a:rPr lang="ru-RU" sz="2000" dirty="0" smtClean="0">
                <a:solidFill>
                  <a:schemeClr val="accent4">
                    <a:lumMod val="60000"/>
                    <a:lumOff val="40000"/>
                  </a:schemeClr>
                </a:solidFill>
              </a:rPr>
              <a:t>великий князь во время торжественных церемониальных приемов не удостаивал посла вопросом лично</a:t>
            </a:r>
            <a:r>
              <a:rPr lang="ru-RU" sz="2000" dirty="0" smtClean="0"/>
              <a:t>, за него это делал вельможа. Интересно, что даже в просвещенном XVIII в. этот обычай сохранился.</a:t>
            </a:r>
          </a:p>
          <a:p>
            <a:pPr marL="342900" indent="-342900">
              <a:buClr>
                <a:schemeClr val="accent4">
                  <a:lumMod val="60000"/>
                  <a:lumOff val="40000"/>
                </a:schemeClr>
              </a:buClr>
              <a:buFont typeface="Wingdings" panose="05000000000000000000" pitchFamily="2" charset="2"/>
              <a:buChar char="Ø"/>
            </a:pPr>
            <a:endParaRPr lang="ru-RU" sz="2000" dirty="0" smtClean="0"/>
          </a:p>
          <a:p>
            <a:pPr marL="342900" indent="-342900">
              <a:buClr>
                <a:schemeClr val="accent4">
                  <a:lumMod val="60000"/>
                  <a:lumOff val="40000"/>
                </a:schemeClr>
              </a:buClr>
              <a:buFont typeface="Wingdings" panose="05000000000000000000" pitchFamily="2" charset="2"/>
              <a:buChar char="Ø"/>
            </a:pPr>
            <a:r>
              <a:rPr lang="ru-RU" sz="2000" dirty="0"/>
              <a:t>в</a:t>
            </a:r>
            <a:r>
              <a:rPr lang="ru-RU" sz="2000" dirty="0" smtClean="0"/>
              <a:t>лияние византийского церемониала, видимо, могло сказаться и </a:t>
            </a:r>
            <a:r>
              <a:rPr lang="ru-RU" sz="2000" dirty="0" smtClean="0">
                <a:solidFill>
                  <a:schemeClr val="accent4">
                    <a:lumMod val="60000"/>
                    <a:lumOff val="40000"/>
                  </a:schemeClr>
                </a:solidFill>
              </a:rPr>
              <a:t>на кремлевском обычае не сажать послов за один стол с великими князьями</a:t>
            </a:r>
            <a:r>
              <a:rPr lang="ru-RU" sz="2000" dirty="0" smtClean="0"/>
              <a:t>, какую бы честь до этого этим послам не оказывали. Это было одной из непреложных норм придворного церемониала Византии </a:t>
            </a:r>
            <a:endParaRPr lang="ru-RU" sz="2000" dirty="0"/>
          </a:p>
        </p:txBody>
      </p:sp>
      <p:sp>
        <p:nvSpPr>
          <p:cNvPr id="3" name="Прямоугольник 2"/>
          <p:cNvSpPr/>
          <p:nvPr/>
        </p:nvSpPr>
        <p:spPr>
          <a:xfrm>
            <a:off x="9155591" y="0"/>
            <a:ext cx="3036409" cy="369332"/>
          </a:xfrm>
          <a:prstGeom prst="rect">
            <a:avLst/>
          </a:prstGeom>
        </p:spPr>
        <p:txBody>
          <a:bodyPr wrap="none">
            <a:spAutoFit/>
          </a:bodyPr>
          <a:lstStyle/>
          <a:p>
            <a:pPr lvl="0"/>
            <a:r>
              <a:rPr lang="ru-RU" b="1" i="1" dirty="0">
                <a:solidFill>
                  <a:srgbClr val="92D050"/>
                </a:solidFill>
                <a:effectLst>
                  <a:outerShdw blurRad="38100" dist="38100" dir="2700000" algn="tl">
                    <a:srgbClr val="000000">
                      <a:alpha val="43137"/>
                    </a:srgbClr>
                  </a:outerShdw>
                </a:effectLst>
              </a:rPr>
              <a:t>источники, заимствования</a:t>
            </a:r>
          </a:p>
        </p:txBody>
      </p:sp>
    </p:spTree>
    <p:extLst>
      <p:ext uri="{BB962C8B-B14F-4D97-AF65-F5344CB8AC3E}">
        <p14:creationId xmlns:p14="http://schemas.microsoft.com/office/powerpoint/2010/main" val="971282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461" y="184666"/>
            <a:ext cx="10554190" cy="6247864"/>
          </a:xfrm>
          <a:prstGeom prst="rect">
            <a:avLst/>
          </a:prstGeom>
        </p:spPr>
        <p:txBody>
          <a:bodyPr wrap="square">
            <a:spAutoFit/>
          </a:bodyPr>
          <a:lstStyle/>
          <a:p>
            <a:r>
              <a:rPr lang="ru-RU" sz="2000" dirty="0" smtClean="0"/>
              <a:t>О возможных </a:t>
            </a:r>
            <a:r>
              <a:rPr lang="ru-RU" sz="2000" b="1" u="sng" dirty="0" smtClean="0">
                <a:solidFill>
                  <a:schemeClr val="accent4">
                    <a:lumMod val="60000"/>
                    <a:lumOff val="40000"/>
                  </a:schemeClr>
                </a:solidFill>
                <a:effectLst>
                  <a:outerShdw blurRad="38100" dist="38100" dir="2700000" algn="tl">
                    <a:srgbClr val="000000">
                      <a:alpha val="43137"/>
                    </a:srgbClr>
                  </a:outerShdw>
                </a:effectLst>
              </a:rPr>
              <a:t>заимствованиях из церемониальных обрядов Востока</a:t>
            </a:r>
            <a:r>
              <a:rPr lang="ru-RU" sz="2000" b="1" dirty="0" smtClean="0">
                <a:solidFill>
                  <a:schemeClr val="accent4">
                    <a:lumMod val="60000"/>
                    <a:lumOff val="40000"/>
                  </a:schemeClr>
                </a:solidFill>
                <a:effectLst>
                  <a:outerShdw blurRad="38100" dist="38100" dir="2700000" algn="tl">
                    <a:srgbClr val="000000">
                      <a:alpha val="43137"/>
                    </a:srgbClr>
                  </a:outerShdw>
                </a:effectLst>
              </a:rPr>
              <a:t>. </a:t>
            </a:r>
          </a:p>
          <a:p>
            <a:endParaRPr lang="ru-RU" sz="2000" b="1" dirty="0">
              <a:solidFill>
                <a:schemeClr val="accent4">
                  <a:lumMod val="60000"/>
                  <a:lumOff val="40000"/>
                </a:schemeClr>
              </a:solidFill>
              <a:effectLst>
                <a:outerShdw blurRad="38100" dist="38100" dir="2700000" algn="tl">
                  <a:srgbClr val="000000">
                    <a:alpha val="43137"/>
                  </a:srgbClr>
                </a:outerShdw>
              </a:effectLst>
            </a:endParaRPr>
          </a:p>
          <a:p>
            <a:r>
              <a:rPr lang="ru-RU" sz="2000" dirty="0" smtClean="0"/>
              <a:t>Прежде всего, это </a:t>
            </a:r>
          </a:p>
          <a:p>
            <a:endParaRPr lang="ru-RU" sz="2000" dirty="0"/>
          </a:p>
          <a:p>
            <a:pPr marL="342900" indent="-342900">
              <a:buClr>
                <a:schemeClr val="accent4">
                  <a:lumMod val="60000"/>
                  <a:lumOff val="40000"/>
                </a:schemeClr>
              </a:buClr>
              <a:buFont typeface="Wingdings" panose="05000000000000000000" pitchFamily="2" charset="2"/>
              <a:buChar char="Ø"/>
            </a:pPr>
            <a:r>
              <a:rPr lang="ru-RU" sz="2000" dirty="0" smtClean="0"/>
              <a:t>пришедшее из Золотой Орды </a:t>
            </a:r>
            <a:r>
              <a:rPr lang="ru-RU" sz="2000" dirty="0" smtClean="0">
                <a:solidFill>
                  <a:schemeClr val="accent4">
                    <a:lumMod val="60000"/>
                    <a:lumOff val="40000"/>
                  </a:schemeClr>
                </a:solidFill>
              </a:rPr>
              <a:t>запрещение</a:t>
            </a:r>
            <a:r>
              <a:rPr lang="ru-RU" sz="2000" dirty="0" smtClean="0"/>
              <a:t> </a:t>
            </a:r>
            <a:r>
              <a:rPr lang="ru-RU" sz="2000" dirty="0" smtClean="0">
                <a:solidFill>
                  <a:schemeClr val="accent4">
                    <a:lumMod val="60000"/>
                    <a:lumOff val="40000"/>
                  </a:schemeClr>
                </a:solidFill>
              </a:rPr>
              <a:t>послам являться на аудиенцию в Кремль с оружием</a:t>
            </a:r>
            <a:r>
              <a:rPr lang="ru-RU" sz="2000" dirty="0" smtClean="0"/>
              <a:t>.</a:t>
            </a:r>
          </a:p>
          <a:p>
            <a:pPr marL="342900" indent="-342900">
              <a:buClr>
                <a:schemeClr val="accent4">
                  <a:lumMod val="60000"/>
                  <a:lumOff val="40000"/>
                </a:schemeClr>
              </a:buClr>
              <a:buFont typeface="Wingdings" panose="05000000000000000000" pitchFamily="2" charset="2"/>
              <a:buChar char="Ø"/>
            </a:pPr>
            <a:endParaRPr lang="ru-RU" sz="2000" dirty="0"/>
          </a:p>
          <a:p>
            <a:pPr marL="342900" indent="-342900">
              <a:buClr>
                <a:schemeClr val="accent4">
                  <a:lumMod val="60000"/>
                  <a:lumOff val="40000"/>
                </a:schemeClr>
              </a:buClr>
              <a:buFont typeface="Wingdings" panose="05000000000000000000" pitchFamily="2" charset="2"/>
              <a:buChar char="Ø"/>
            </a:pPr>
            <a:r>
              <a:rPr lang="ru-RU" sz="2000" dirty="0" smtClean="0"/>
              <a:t>не исключено, что влияние Востока сказалось и на обычае </a:t>
            </a:r>
            <a:r>
              <a:rPr lang="ru-RU" sz="2000" dirty="0" smtClean="0">
                <a:solidFill>
                  <a:schemeClr val="accent4">
                    <a:lumMod val="60000"/>
                    <a:lumOff val="40000"/>
                  </a:schemeClr>
                </a:solidFill>
              </a:rPr>
              <a:t>устанавливать охрану (рынд) вокруг трона и во время пиров</a:t>
            </a:r>
            <a:r>
              <a:rPr lang="ru-RU" sz="2000" dirty="0" smtClean="0"/>
              <a:t> (такого в европейской протокольной практике не наблюдалось).</a:t>
            </a:r>
          </a:p>
          <a:p>
            <a:endParaRPr lang="ru-RU" sz="2000" dirty="0" smtClean="0"/>
          </a:p>
          <a:p>
            <a:r>
              <a:rPr lang="ru-RU" sz="2000" dirty="0" smtClean="0"/>
              <a:t>Из Персии и Китая Кремль перенял </a:t>
            </a:r>
            <a:r>
              <a:rPr lang="ru-RU" sz="2000" dirty="0" smtClean="0">
                <a:solidFill>
                  <a:schemeClr val="accent4">
                    <a:lumMod val="60000"/>
                    <a:lumOff val="40000"/>
                  </a:schemeClr>
                </a:solidFill>
              </a:rPr>
              <a:t>порядок приезда иностранных посольств в Московское государство:</a:t>
            </a:r>
            <a:r>
              <a:rPr lang="ru-RU" sz="2000" dirty="0" smtClean="0"/>
              <a:t> </a:t>
            </a:r>
          </a:p>
          <a:p>
            <a:endParaRPr lang="ru-RU" sz="2000" dirty="0" smtClean="0"/>
          </a:p>
          <a:p>
            <a:pPr marL="342900" indent="-342900">
              <a:buClr>
                <a:schemeClr val="accent4">
                  <a:lumMod val="60000"/>
                  <a:lumOff val="40000"/>
                </a:schemeClr>
              </a:buClr>
              <a:buFont typeface="Wingdings" panose="05000000000000000000" pitchFamily="2" charset="2"/>
              <a:buChar char="Ø"/>
            </a:pPr>
            <a:r>
              <a:rPr lang="ru-RU" sz="2000" dirty="0" smtClean="0"/>
              <a:t>и там, и там иностранцам </a:t>
            </a:r>
            <a:r>
              <a:rPr lang="ru-RU" sz="2000" dirty="0" smtClean="0">
                <a:solidFill>
                  <a:schemeClr val="accent4">
                    <a:lumMod val="60000"/>
                    <a:lumOff val="40000"/>
                  </a:schemeClr>
                </a:solidFill>
              </a:rPr>
              <a:t>запрещалось пересекать границы государства, предварительно не уведомив о своем прибытии </a:t>
            </a:r>
            <a:r>
              <a:rPr lang="ru-RU" sz="2000" dirty="0" smtClean="0"/>
              <a:t>воеводу близлежащего города, который обязан был, в свою очередь, отправить гонца в столицу и дождаться соответствующих царских указаний. </a:t>
            </a:r>
          </a:p>
          <a:p>
            <a:pPr marL="342900" indent="-342900">
              <a:buClr>
                <a:schemeClr val="accent4">
                  <a:lumMod val="60000"/>
                  <a:lumOff val="40000"/>
                </a:schemeClr>
              </a:buClr>
              <a:buFont typeface="Wingdings" panose="05000000000000000000" pitchFamily="2" charset="2"/>
              <a:buChar char="Ø"/>
            </a:pPr>
            <a:endParaRPr lang="ru-RU" sz="2000" dirty="0"/>
          </a:p>
          <a:p>
            <a:pPr marL="342900" indent="-342900">
              <a:buClr>
                <a:schemeClr val="accent4">
                  <a:lumMod val="60000"/>
                  <a:lumOff val="40000"/>
                </a:schemeClr>
              </a:buClr>
              <a:buFont typeface="Wingdings" panose="05000000000000000000" pitchFamily="2" charset="2"/>
              <a:buChar char="Ø"/>
            </a:pPr>
            <a:r>
              <a:rPr lang="ru-RU" sz="2000" dirty="0" smtClean="0"/>
              <a:t>общим правилом как для Московии, так и для Персии и Китая был </a:t>
            </a:r>
            <a:r>
              <a:rPr lang="ru-RU" sz="2000" dirty="0" smtClean="0">
                <a:solidFill>
                  <a:schemeClr val="accent4">
                    <a:lumMod val="60000"/>
                    <a:lumOff val="40000"/>
                  </a:schemeClr>
                </a:solidFill>
              </a:rPr>
              <a:t>обычай брать иностранное посольство на полное государево содержание </a:t>
            </a:r>
            <a:endParaRPr lang="ru-RU" sz="2000" dirty="0">
              <a:solidFill>
                <a:schemeClr val="accent4">
                  <a:lumMod val="60000"/>
                  <a:lumOff val="40000"/>
                </a:schemeClr>
              </a:solidFill>
            </a:endParaRPr>
          </a:p>
        </p:txBody>
      </p:sp>
      <p:sp>
        <p:nvSpPr>
          <p:cNvPr id="3" name="Прямоугольник 2"/>
          <p:cNvSpPr/>
          <p:nvPr/>
        </p:nvSpPr>
        <p:spPr>
          <a:xfrm>
            <a:off x="9144000" y="0"/>
            <a:ext cx="3036409" cy="369332"/>
          </a:xfrm>
          <a:prstGeom prst="rect">
            <a:avLst/>
          </a:prstGeom>
        </p:spPr>
        <p:txBody>
          <a:bodyPr wrap="none">
            <a:spAutoFit/>
          </a:bodyPr>
          <a:lstStyle/>
          <a:p>
            <a:pPr lvl="0"/>
            <a:r>
              <a:rPr lang="ru-RU" b="1" i="1" dirty="0">
                <a:solidFill>
                  <a:srgbClr val="92D050"/>
                </a:solidFill>
                <a:effectLst>
                  <a:outerShdw blurRad="38100" dist="38100" dir="2700000" algn="tl">
                    <a:srgbClr val="000000">
                      <a:alpha val="43137"/>
                    </a:srgbClr>
                  </a:outerShdw>
                </a:effectLst>
              </a:rPr>
              <a:t>источники, заимствования</a:t>
            </a:r>
          </a:p>
        </p:txBody>
      </p:sp>
    </p:spTree>
    <p:extLst>
      <p:ext uri="{BB962C8B-B14F-4D97-AF65-F5344CB8AC3E}">
        <p14:creationId xmlns:p14="http://schemas.microsoft.com/office/powerpoint/2010/main" val="3331726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8796" y="385664"/>
            <a:ext cx="11283248" cy="6247864"/>
          </a:xfrm>
          <a:prstGeom prst="rect">
            <a:avLst/>
          </a:prstGeom>
        </p:spPr>
        <p:txBody>
          <a:bodyPr wrap="square">
            <a:spAutoFit/>
          </a:bodyPr>
          <a:lstStyle/>
          <a:p>
            <a:r>
              <a:rPr lang="ru-RU" sz="2000" dirty="0" smtClean="0"/>
              <a:t>Со строительством Петербурга и переездом туда двора можно смело говорить о кончине традиционного посольского обычая периода боярской Руси.</a:t>
            </a:r>
          </a:p>
          <a:p>
            <a:endParaRPr lang="ru-RU" sz="2000" dirty="0" smtClean="0"/>
          </a:p>
          <a:p>
            <a:r>
              <a:rPr lang="ru-RU" sz="2000" dirty="0" smtClean="0"/>
              <a:t>В 1722 г. Петр I утвердил указ </a:t>
            </a:r>
            <a:r>
              <a:rPr lang="ru-RU" sz="2000" dirty="0" smtClean="0">
                <a:solidFill>
                  <a:schemeClr val="accent4">
                    <a:lumMod val="60000"/>
                    <a:lumOff val="40000"/>
                  </a:schemeClr>
                </a:solidFill>
              </a:rPr>
              <a:t>о чинах русских дипломатических представителей при иностранных дворах</a:t>
            </a:r>
            <a:r>
              <a:rPr lang="ru-RU" sz="2000" dirty="0" smtClean="0"/>
              <a:t> - высшим чином для российского дипломата стал ранг Чрезвычайного и Полномочного Посла.</a:t>
            </a:r>
          </a:p>
          <a:p>
            <a:endParaRPr lang="ru-RU" sz="2000" dirty="0"/>
          </a:p>
          <a:p>
            <a:endParaRPr lang="ru-RU" sz="2000" dirty="0"/>
          </a:p>
          <a:p>
            <a:r>
              <a:rPr lang="ru-RU" sz="2000" dirty="0" smtClean="0"/>
              <a:t>В 1747 г. был разработан общегосударственный акт, получивший название «</a:t>
            </a:r>
            <a:r>
              <a:rPr lang="ru-RU" sz="2000" dirty="0" smtClean="0">
                <a:solidFill>
                  <a:schemeClr val="accent4">
                    <a:lumMod val="60000"/>
                    <a:lumOff val="40000"/>
                  </a:schemeClr>
                </a:solidFill>
              </a:rPr>
              <a:t>Церемониал о послах чужестранных государей при императорском всероссийском дворе</a:t>
            </a:r>
            <a:r>
              <a:rPr lang="ru-RU" sz="2000" dirty="0" smtClean="0"/>
              <a:t>». </a:t>
            </a:r>
          </a:p>
          <a:p>
            <a:endParaRPr lang="ru-RU" sz="2000" dirty="0"/>
          </a:p>
          <a:p>
            <a:r>
              <a:rPr lang="ru-RU" sz="2000" dirty="0" smtClean="0"/>
              <a:t>В нем был детально описан </a:t>
            </a:r>
          </a:p>
          <a:p>
            <a:endParaRPr lang="ru-RU" sz="2000" dirty="0" smtClean="0"/>
          </a:p>
          <a:p>
            <a:pPr marL="342900" indent="-342900">
              <a:buClr>
                <a:schemeClr val="accent4">
                  <a:lumMod val="60000"/>
                  <a:lumOff val="40000"/>
                </a:schemeClr>
              </a:buClr>
              <a:buFont typeface="Wingdings" panose="05000000000000000000" pitchFamily="2" charset="2"/>
              <a:buChar char="§"/>
            </a:pPr>
            <a:r>
              <a:rPr lang="ru-RU" sz="2000" dirty="0" smtClean="0"/>
              <a:t>порядок приема иностранных послов, </a:t>
            </a:r>
          </a:p>
          <a:p>
            <a:pPr marL="342900" indent="-342900">
              <a:buClr>
                <a:schemeClr val="accent4">
                  <a:lumMod val="60000"/>
                  <a:lumOff val="40000"/>
                </a:schemeClr>
              </a:buClr>
              <a:buFont typeface="Wingdings" panose="05000000000000000000" pitchFamily="2" charset="2"/>
              <a:buChar char="§"/>
            </a:pPr>
            <a:r>
              <a:rPr lang="ru-RU" sz="2000" dirty="0" smtClean="0"/>
              <a:t>привилегии и иммунитеты, </a:t>
            </a:r>
          </a:p>
          <a:p>
            <a:pPr marL="342900" indent="-342900">
              <a:buClr>
                <a:schemeClr val="accent4">
                  <a:lumMod val="60000"/>
                  <a:lumOff val="40000"/>
                </a:schemeClr>
              </a:buClr>
              <a:buFont typeface="Wingdings" panose="05000000000000000000" pitchFamily="2" charset="2"/>
              <a:buChar char="§"/>
            </a:pPr>
            <a:r>
              <a:rPr lang="ru-RU" sz="2000" dirty="0" smtClean="0"/>
              <a:t>учет принципа взаимности, </a:t>
            </a:r>
          </a:p>
          <a:p>
            <a:pPr marL="342900" indent="-342900">
              <a:buClr>
                <a:schemeClr val="accent4">
                  <a:lumMod val="60000"/>
                  <a:lumOff val="40000"/>
                </a:schemeClr>
              </a:buClr>
              <a:buFont typeface="Wingdings" panose="05000000000000000000" pitchFamily="2" charset="2"/>
              <a:buChar char="§"/>
            </a:pPr>
            <a:r>
              <a:rPr lang="ru-RU" sz="2000" dirty="0" smtClean="0"/>
              <a:t>правила нанесения визитов </a:t>
            </a:r>
          </a:p>
          <a:p>
            <a:pPr marL="342900" indent="-342900">
              <a:buClr>
                <a:schemeClr val="accent4">
                  <a:lumMod val="60000"/>
                  <a:lumOff val="40000"/>
                </a:schemeClr>
              </a:buClr>
              <a:buFont typeface="Wingdings" panose="05000000000000000000" pitchFamily="2" charset="2"/>
              <a:buChar char="§"/>
            </a:pPr>
            <a:r>
              <a:rPr lang="ru-RU" sz="2000" dirty="0" smtClean="0"/>
              <a:t>вручения «</a:t>
            </a:r>
            <a:r>
              <a:rPr lang="ru-RU" sz="2000" dirty="0" err="1" smtClean="0"/>
              <a:t>верющих</a:t>
            </a:r>
            <a:r>
              <a:rPr lang="ru-RU" sz="2000" dirty="0" smtClean="0"/>
              <a:t> грамот». </a:t>
            </a:r>
          </a:p>
          <a:p>
            <a:endParaRPr lang="ru-RU" sz="2000" dirty="0"/>
          </a:p>
          <a:p>
            <a:r>
              <a:rPr lang="ru-RU" sz="2000" dirty="0" smtClean="0"/>
              <a:t>За соблюдением всех вышеперечисленных норм следил </a:t>
            </a:r>
            <a:r>
              <a:rPr lang="ru-RU" sz="2000" dirty="0" smtClean="0">
                <a:solidFill>
                  <a:schemeClr val="accent4">
                    <a:lumMod val="60000"/>
                    <a:lumOff val="40000"/>
                  </a:schemeClr>
                </a:solidFill>
              </a:rPr>
              <a:t>Церемониальный департамент во главе с обер-церемониймейстером.</a:t>
            </a:r>
            <a:endParaRPr lang="ru-RU" sz="2000" dirty="0">
              <a:solidFill>
                <a:schemeClr val="accent4">
                  <a:lumMod val="60000"/>
                  <a:lumOff val="40000"/>
                </a:schemeClr>
              </a:solidFill>
            </a:endParaRPr>
          </a:p>
        </p:txBody>
      </p:sp>
      <p:pic>
        <p:nvPicPr>
          <p:cNvPr id="5" name="Рисунок 4"/>
          <p:cNvPicPr>
            <a:picLocks noChangeAspect="1"/>
          </p:cNvPicPr>
          <p:nvPr/>
        </p:nvPicPr>
        <p:blipFill rotWithShape="1">
          <a:blip r:embed="rId2">
            <a:duotone>
              <a:prstClr val="black"/>
              <a:schemeClr val="accent4">
                <a:tint val="45000"/>
                <a:satMod val="400000"/>
              </a:schemeClr>
            </a:duotone>
          </a:blip>
          <a:srcRect l="16477" t="37515" r="14275" b="19310"/>
          <a:stretch/>
        </p:blipFill>
        <p:spPr>
          <a:xfrm>
            <a:off x="7337776" y="3341513"/>
            <a:ext cx="3979682" cy="2481218"/>
          </a:xfrm>
          <a:prstGeom prst="rect">
            <a:avLst/>
          </a:prstGeom>
        </p:spPr>
      </p:pic>
    </p:spTree>
    <p:extLst>
      <p:ext uri="{BB962C8B-B14F-4D97-AF65-F5344CB8AC3E}">
        <p14:creationId xmlns:p14="http://schemas.microsoft.com/office/powerpoint/2010/main" val="1847660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1021" y="1385207"/>
            <a:ext cx="10092269" cy="3785652"/>
          </a:xfrm>
          <a:prstGeom prst="rect">
            <a:avLst/>
          </a:prstGeom>
        </p:spPr>
        <p:txBody>
          <a:bodyPr wrap="square">
            <a:spAutoFit/>
          </a:bodyPr>
          <a:lstStyle/>
          <a:p>
            <a:r>
              <a:rPr lang="ru-RU" sz="2000" dirty="0" smtClean="0"/>
              <a:t>К 1816 году МИД обрел четкую структуру, которая сохранялась стабильной до 40-х годов XIX века.</a:t>
            </a:r>
          </a:p>
          <a:p>
            <a:endParaRPr lang="ru-RU" sz="2000" dirty="0"/>
          </a:p>
          <a:p>
            <a:r>
              <a:rPr lang="ru-RU" sz="2000" dirty="0" smtClean="0"/>
              <a:t> Главой МИДа являлось второе после императора лицо в государственном управлении - министр иностранных дел в чине канцлера. </a:t>
            </a:r>
          </a:p>
          <a:p>
            <a:endParaRPr lang="ru-RU" sz="2000" dirty="0"/>
          </a:p>
          <a:p>
            <a:r>
              <a:rPr lang="ru-RU" sz="2000" dirty="0" smtClean="0"/>
              <a:t>Заместителями или помощниками министра назначались два статс-секретаря МИДа. </a:t>
            </a:r>
          </a:p>
          <a:p>
            <a:endParaRPr lang="ru-RU" sz="2000" dirty="0"/>
          </a:p>
          <a:p>
            <a:r>
              <a:rPr lang="ru-RU" sz="2000" dirty="0" smtClean="0"/>
              <a:t>Чиновникам присваивались ранги в соответствии с международной классификацией, установленной Венским конгрессом (1815). Принятые в 1815 году дипломатические ранги просуществовали в России до октября 1917 года.</a:t>
            </a:r>
          </a:p>
          <a:p>
            <a:endParaRPr lang="ru-RU" sz="2000" dirty="0"/>
          </a:p>
        </p:txBody>
      </p:sp>
    </p:spTree>
    <p:extLst>
      <p:ext uri="{BB962C8B-B14F-4D97-AF65-F5344CB8AC3E}">
        <p14:creationId xmlns:p14="http://schemas.microsoft.com/office/powerpoint/2010/main" val="2422678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4088" y="1519327"/>
            <a:ext cx="10690578" cy="369332"/>
          </a:xfrm>
          <a:prstGeom prst="rect">
            <a:avLst/>
          </a:prstGeom>
        </p:spPr>
        <p:txBody>
          <a:bodyPr wrap="square">
            <a:spAutoFit/>
          </a:bodyPr>
          <a:lstStyle/>
          <a:p>
            <a:r>
              <a:rPr lang="ru-RU" dirty="0" smtClean="0"/>
              <a:t>.</a:t>
            </a:r>
            <a:endParaRPr lang="ru-RU" dirty="0"/>
          </a:p>
        </p:txBody>
      </p:sp>
      <p:sp>
        <p:nvSpPr>
          <p:cNvPr id="4" name="Прямоугольник 3"/>
          <p:cNvSpPr/>
          <p:nvPr/>
        </p:nvSpPr>
        <p:spPr>
          <a:xfrm>
            <a:off x="553156" y="3777105"/>
            <a:ext cx="10871200" cy="2554545"/>
          </a:xfrm>
          <a:prstGeom prst="rect">
            <a:avLst/>
          </a:prstGeom>
        </p:spPr>
        <p:txBody>
          <a:bodyPr wrap="square">
            <a:spAutoFit/>
          </a:bodyPr>
          <a:lstStyle/>
          <a:p>
            <a:r>
              <a:rPr lang="ru-RU" sz="2000" dirty="0" smtClean="0"/>
              <a:t> При утверждении измененной штатной структуры Николай I дал указание впредь “</a:t>
            </a:r>
            <a:r>
              <a:rPr lang="ru-RU" sz="2000" dirty="0" smtClean="0">
                <a:solidFill>
                  <a:schemeClr val="accent4">
                    <a:lumMod val="60000"/>
                    <a:lumOff val="40000"/>
                  </a:schemeClr>
                </a:solidFill>
              </a:rPr>
              <a:t>наименовать экспедицией</a:t>
            </a:r>
            <a:r>
              <a:rPr lang="ru-RU" sz="2000" dirty="0" smtClean="0"/>
              <a:t>” присоединенный к Особой канцелярии Департамент церемониальных дел (“по ограниченному числу составляющий оный чиновников”).</a:t>
            </a:r>
          </a:p>
          <a:p>
            <a:endParaRPr lang="ru-RU" sz="2000" dirty="0" smtClean="0"/>
          </a:p>
          <a:p>
            <a:r>
              <a:rPr lang="ru-RU" sz="2100" b="1" u="sng" dirty="0" smtClean="0">
                <a:solidFill>
                  <a:schemeClr val="accent4">
                    <a:lumMod val="60000"/>
                    <a:lumOff val="40000"/>
                  </a:schemeClr>
                </a:solidFill>
                <a:effectLst>
                  <a:outerShdw blurRad="38100" dist="38100" dir="2700000" algn="tl">
                    <a:srgbClr val="000000">
                      <a:alpha val="43137"/>
                    </a:srgbClr>
                  </a:outerShdw>
                </a:effectLst>
              </a:rPr>
              <a:t>Экспедиция церемониальных дел </a:t>
            </a:r>
            <a:r>
              <a:rPr lang="ru-RU" sz="2000" dirty="0" smtClean="0"/>
              <a:t>с находившимися в ее ведении </a:t>
            </a:r>
            <a:r>
              <a:rPr lang="ru-RU" sz="2000" dirty="0" smtClean="0">
                <a:solidFill>
                  <a:schemeClr val="accent4">
                    <a:lumMod val="60000"/>
                    <a:lumOff val="40000"/>
                  </a:schemeClr>
                </a:solidFill>
              </a:rPr>
              <a:t>церемониймейстерами Императорского двора </a:t>
            </a:r>
            <a:r>
              <a:rPr lang="ru-RU" sz="2000" dirty="0" smtClean="0"/>
              <a:t>сохраняла свое </a:t>
            </a:r>
            <a:r>
              <a:rPr lang="ru-RU" sz="2000" i="1" dirty="0" smtClean="0">
                <a:solidFill>
                  <a:schemeClr val="accent4">
                    <a:lumMod val="20000"/>
                    <a:lumOff val="80000"/>
                  </a:schemeClr>
                </a:solidFill>
                <a:effectLst>
                  <a:outerShdw blurRad="38100" dist="38100" dir="2700000" algn="tl">
                    <a:srgbClr val="000000">
                      <a:alpha val="43137"/>
                    </a:srgbClr>
                  </a:outerShdw>
                </a:effectLst>
              </a:rPr>
              <a:t>обособленное положение в качестве протокольного подразделения </a:t>
            </a:r>
            <a:r>
              <a:rPr lang="ru-RU" sz="2000" dirty="0" smtClean="0"/>
              <a:t>российского внешнеполитического ведомства вплоть до второй половины XIX столетия</a:t>
            </a:r>
            <a:endParaRPr lang="ru-RU" sz="2000" dirty="0"/>
          </a:p>
        </p:txBody>
      </p:sp>
      <p:sp>
        <p:nvSpPr>
          <p:cNvPr id="5" name="Прямоугольник 4"/>
          <p:cNvSpPr/>
          <p:nvPr/>
        </p:nvSpPr>
        <p:spPr>
          <a:xfrm>
            <a:off x="677324" y="1570861"/>
            <a:ext cx="1913481" cy="1320800"/>
          </a:xfrm>
          <a:prstGeom prst="rect">
            <a:avLst/>
          </a:prstGeom>
          <a:solidFill>
            <a:schemeClr val="accent6"/>
          </a:solidFill>
          <a:ln>
            <a:solidFill>
              <a:srgbClr val="2E47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rgbClr val="2E471D"/>
                </a:solidFill>
              </a:rPr>
              <a:t>Департамент внешних сношений </a:t>
            </a:r>
            <a:endParaRPr lang="ru-RU" sz="2000" dirty="0">
              <a:solidFill>
                <a:srgbClr val="2E471D"/>
              </a:solidFill>
            </a:endParaRPr>
          </a:p>
        </p:txBody>
      </p:sp>
      <p:sp>
        <p:nvSpPr>
          <p:cNvPr id="6" name="Прямоугольник 5"/>
          <p:cNvSpPr/>
          <p:nvPr/>
        </p:nvSpPr>
        <p:spPr>
          <a:xfrm>
            <a:off x="5311416" y="1570212"/>
            <a:ext cx="1907823" cy="1307996"/>
          </a:xfrm>
          <a:prstGeom prst="rect">
            <a:avLst/>
          </a:prstGeom>
          <a:solidFill>
            <a:schemeClr val="accent6"/>
          </a:solidFill>
          <a:ln>
            <a:solidFill>
              <a:srgbClr val="2E47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rgbClr val="2E471D"/>
                </a:solidFill>
              </a:rPr>
              <a:t>Особую канцелярию министерства</a:t>
            </a:r>
            <a:endParaRPr lang="ru-RU" sz="2000" dirty="0">
              <a:solidFill>
                <a:srgbClr val="2E471D"/>
              </a:solidFill>
            </a:endParaRPr>
          </a:p>
        </p:txBody>
      </p:sp>
      <p:sp>
        <p:nvSpPr>
          <p:cNvPr id="7" name="Прямоугольник 6"/>
          <p:cNvSpPr/>
          <p:nvPr/>
        </p:nvSpPr>
        <p:spPr>
          <a:xfrm>
            <a:off x="9383886" y="1556760"/>
            <a:ext cx="1890887" cy="1334901"/>
          </a:xfrm>
          <a:prstGeom prst="rect">
            <a:avLst/>
          </a:prstGeom>
          <a:solidFill>
            <a:schemeClr val="accent6"/>
          </a:solidFill>
          <a:ln>
            <a:solidFill>
              <a:srgbClr val="2E47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rgbClr val="2E471D"/>
                </a:solidFill>
              </a:rPr>
              <a:t>Департамент церемониальных дел</a:t>
            </a:r>
            <a:endParaRPr lang="ru-RU" sz="2000" dirty="0">
              <a:solidFill>
                <a:srgbClr val="2E471D"/>
              </a:solidFill>
            </a:endParaRPr>
          </a:p>
        </p:txBody>
      </p:sp>
      <p:sp>
        <p:nvSpPr>
          <p:cNvPr id="8" name="Стрелка вправо 7"/>
          <p:cNvSpPr/>
          <p:nvPr/>
        </p:nvSpPr>
        <p:spPr>
          <a:xfrm>
            <a:off x="2878669" y="2367671"/>
            <a:ext cx="1975553" cy="457863"/>
          </a:xfrm>
          <a:prstGeom prst="rightArrow">
            <a:avLst/>
          </a:prstGeom>
          <a:solidFill>
            <a:schemeClr val="accent6">
              <a:lumMod val="60000"/>
              <a:lumOff val="40000"/>
            </a:schemeClr>
          </a:solidFill>
          <a:ln>
            <a:solidFill>
              <a:srgbClr val="2E47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2820811" y="1935804"/>
            <a:ext cx="2246489" cy="384721"/>
          </a:xfrm>
          <a:prstGeom prst="rect">
            <a:avLst/>
          </a:prstGeom>
          <a:noFill/>
        </p:spPr>
        <p:txBody>
          <a:bodyPr wrap="square" rtlCol="0">
            <a:spAutoFit/>
          </a:bodyPr>
          <a:lstStyle/>
          <a:p>
            <a:r>
              <a:rPr lang="ru-RU" sz="1900" b="1" dirty="0" smtClean="0">
                <a:effectLst>
                  <a:outerShdw blurRad="38100" dist="38100" dir="2700000" algn="tl">
                    <a:srgbClr val="000000">
                      <a:alpha val="43137"/>
                    </a:srgbClr>
                  </a:outerShdw>
                </a:effectLst>
              </a:rPr>
              <a:t>был преобразован </a:t>
            </a:r>
            <a:r>
              <a:rPr lang="ru-RU" sz="1900" b="1" dirty="0" smtClean="0">
                <a:effectLst>
                  <a:outerShdw blurRad="38100" dist="38100" dir="2700000" algn="tl">
                    <a:srgbClr val="000000">
                      <a:alpha val="43137"/>
                    </a:srgbClr>
                  </a:outerShdw>
                </a:effectLst>
              </a:rPr>
              <a:t> </a:t>
            </a:r>
            <a:endParaRPr lang="ru-RU" sz="1900" b="1" dirty="0">
              <a:effectLst>
                <a:outerShdw blurRad="38100" dist="38100" dir="2700000" algn="tl">
                  <a:srgbClr val="000000">
                    <a:alpha val="43137"/>
                  </a:srgbClr>
                </a:outerShdw>
              </a:effectLst>
            </a:endParaRPr>
          </a:p>
        </p:txBody>
      </p:sp>
      <p:sp>
        <p:nvSpPr>
          <p:cNvPr id="10" name="Прямоугольник 9"/>
          <p:cNvSpPr/>
          <p:nvPr/>
        </p:nvSpPr>
        <p:spPr>
          <a:xfrm>
            <a:off x="7543796" y="1565493"/>
            <a:ext cx="1840090" cy="677108"/>
          </a:xfrm>
          <a:prstGeom prst="rect">
            <a:avLst/>
          </a:prstGeom>
        </p:spPr>
        <p:txBody>
          <a:bodyPr wrap="square">
            <a:spAutoFit/>
          </a:bodyPr>
          <a:lstStyle/>
          <a:p>
            <a:r>
              <a:rPr lang="ru-RU" sz="1900" b="1" dirty="0" smtClean="0">
                <a:effectLst>
                  <a:outerShdw blurRad="38100" dist="38100" dir="2700000" algn="tl">
                    <a:srgbClr val="000000">
                      <a:alpha val="43137"/>
                    </a:srgbClr>
                  </a:outerShdw>
                </a:effectLst>
              </a:rPr>
              <a:t>к которой был присоединен и </a:t>
            </a:r>
            <a:endParaRPr lang="ru-RU" sz="1900" b="1" dirty="0">
              <a:effectLst>
                <a:outerShdw blurRad="38100" dist="38100" dir="2700000" algn="tl">
                  <a:srgbClr val="000000">
                    <a:alpha val="43137"/>
                  </a:srgbClr>
                </a:outerShdw>
              </a:effectLst>
            </a:endParaRPr>
          </a:p>
        </p:txBody>
      </p:sp>
      <p:sp>
        <p:nvSpPr>
          <p:cNvPr id="11" name="Крест 10"/>
          <p:cNvSpPr/>
          <p:nvPr/>
        </p:nvSpPr>
        <p:spPr>
          <a:xfrm>
            <a:off x="8105424" y="2324139"/>
            <a:ext cx="428977" cy="411916"/>
          </a:xfrm>
          <a:prstGeom prst="plus">
            <a:avLst/>
          </a:prstGeom>
          <a:solidFill>
            <a:schemeClr val="accent6">
              <a:lumMod val="60000"/>
              <a:lumOff val="40000"/>
            </a:schemeClr>
          </a:solidFill>
          <a:ln>
            <a:solidFill>
              <a:srgbClr val="2E47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621311" y="298695"/>
            <a:ext cx="10803045" cy="1015663"/>
          </a:xfrm>
          <a:prstGeom prst="rect">
            <a:avLst/>
          </a:prstGeom>
        </p:spPr>
        <p:txBody>
          <a:bodyPr wrap="square">
            <a:spAutoFit/>
          </a:bodyPr>
          <a:lstStyle/>
          <a:p>
            <a:r>
              <a:rPr lang="ru-RU" sz="2000" dirty="0" smtClean="0"/>
              <a:t>10 декабря 1846 г. был произведен ряд изменений в штатной структуре, затронувших и протокольную службу</a:t>
            </a:r>
          </a:p>
          <a:p>
            <a:r>
              <a:rPr lang="ru-RU" sz="2000" dirty="0" smtClean="0"/>
              <a:t> </a:t>
            </a:r>
          </a:p>
        </p:txBody>
      </p:sp>
    </p:spTree>
    <p:extLst>
      <p:ext uri="{BB962C8B-B14F-4D97-AF65-F5344CB8AC3E}">
        <p14:creationId xmlns:p14="http://schemas.microsoft.com/office/powerpoint/2010/main" val="307838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1153" y="792119"/>
            <a:ext cx="9460089" cy="4708981"/>
          </a:xfrm>
          <a:prstGeom prst="rect">
            <a:avLst/>
          </a:prstGeom>
        </p:spPr>
        <p:txBody>
          <a:bodyPr wrap="square">
            <a:spAutoFit/>
          </a:bodyPr>
          <a:lstStyle/>
          <a:p>
            <a:r>
              <a:rPr lang="ru-RU" sz="2000" dirty="0" smtClean="0"/>
              <a:t>В конце 50-х годов XIX века протокольная служба Министерства претерпела весьма существенные изменения.</a:t>
            </a:r>
          </a:p>
          <a:p>
            <a:endParaRPr lang="ru-RU" sz="2000" dirty="0"/>
          </a:p>
          <a:p>
            <a:r>
              <a:rPr lang="ru-RU" sz="2000" dirty="0" smtClean="0"/>
              <a:t> 29 октября 1858 г. императорским указом </a:t>
            </a:r>
            <a:r>
              <a:rPr lang="ru-RU" sz="2000" b="1" dirty="0" smtClean="0">
                <a:solidFill>
                  <a:schemeClr val="accent4">
                    <a:lumMod val="60000"/>
                    <a:lumOff val="40000"/>
                  </a:schemeClr>
                </a:solidFill>
                <a:effectLst>
                  <a:outerShdw blurRad="38100" dist="38100" dir="2700000" algn="tl">
                    <a:srgbClr val="000000">
                      <a:alpha val="43137"/>
                    </a:srgbClr>
                  </a:outerShdw>
                </a:effectLst>
              </a:rPr>
              <a:t>Экспедиция церемониальных дел </a:t>
            </a:r>
            <a:r>
              <a:rPr lang="ru-RU" sz="2000" dirty="0" smtClean="0"/>
              <a:t>во главе с обер-церемониймейстером, находившимся до этого в подчинении Министра иностранных дел, </a:t>
            </a:r>
            <a:r>
              <a:rPr lang="ru-RU" sz="2000" dirty="0" smtClean="0">
                <a:solidFill>
                  <a:schemeClr val="accent4">
                    <a:lumMod val="60000"/>
                    <a:lumOff val="40000"/>
                  </a:schemeClr>
                </a:solidFill>
              </a:rPr>
              <a:t>была причислена к составу </a:t>
            </a:r>
            <a:r>
              <a:rPr lang="ru-RU" sz="2000" u="sng" dirty="0" smtClean="0">
                <a:solidFill>
                  <a:schemeClr val="accent4">
                    <a:lumMod val="60000"/>
                    <a:lumOff val="40000"/>
                  </a:schemeClr>
                </a:solidFill>
              </a:rPr>
              <a:t>министерства Императорского двора</a:t>
            </a:r>
            <a:r>
              <a:rPr lang="ru-RU" sz="2000" dirty="0" smtClean="0"/>
              <a:t>. </a:t>
            </a:r>
          </a:p>
          <a:p>
            <a:endParaRPr lang="ru-RU" sz="2000" dirty="0"/>
          </a:p>
          <a:p>
            <a:endParaRPr lang="ru-RU" sz="2000" dirty="0" smtClean="0"/>
          </a:p>
          <a:p>
            <a:r>
              <a:rPr lang="ru-RU" sz="2000" dirty="0" smtClean="0"/>
              <a:t>Таким образом, </a:t>
            </a:r>
          </a:p>
          <a:p>
            <a:pPr marL="457200" indent="-457200">
              <a:buClr>
                <a:schemeClr val="accent4">
                  <a:lumMod val="60000"/>
                  <a:lumOff val="40000"/>
                </a:schemeClr>
              </a:buClr>
              <a:buFont typeface="+mj-lt"/>
              <a:buAutoNum type="arabicPeriod"/>
            </a:pPr>
            <a:r>
              <a:rPr lang="ru-RU" sz="2000" dirty="0" smtClean="0"/>
              <a:t>вопросы церемониала и этикета были изъяты из ведения МИД вместе с соответствующим подразделением в его структуре, </a:t>
            </a:r>
          </a:p>
          <a:p>
            <a:pPr marL="457200" indent="-457200">
              <a:buClr>
                <a:schemeClr val="accent4">
                  <a:lumMod val="60000"/>
                  <a:lumOff val="40000"/>
                </a:schemeClr>
              </a:buClr>
              <a:buFont typeface="+mj-lt"/>
              <a:buAutoNum type="arabicPeriod"/>
            </a:pPr>
            <a:r>
              <a:rPr lang="ru-RU" sz="2000" dirty="0" smtClean="0"/>
              <a:t>часть протокольной тематики перешла в ведение других департаментов. </a:t>
            </a:r>
          </a:p>
          <a:p>
            <a:pPr marL="457200" indent="-457200">
              <a:buFont typeface="+mj-lt"/>
              <a:buAutoNum type="arabicPeriod"/>
            </a:pPr>
            <a:endParaRPr lang="ru-RU" sz="2000" dirty="0"/>
          </a:p>
          <a:p>
            <a:r>
              <a:rPr lang="ru-RU" sz="2000" dirty="0" smtClean="0"/>
              <a:t>К началу XX столетия это был Департамент общих дел Министерства </a:t>
            </a:r>
          </a:p>
          <a:p>
            <a:r>
              <a:rPr lang="ru-RU" sz="2000" dirty="0" smtClean="0"/>
              <a:t>(до 1897 г. — Департамент внутренних сношений). </a:t>
            </a:r>
            <a:endParaRPr lang="ru-RU" sz="2000" dirty="0"/>
          </a:p>
        </p:txBody>
      </p:sp>
    </p:spTree>
    <p:extLst>
      <p:ext uri="{BB962C8B-B14F-4D97-AF65-F5344CB8AC3E}">
        <p14:creationId xmlns:p14="http://schemas.microsoft.com/office/powerpoint/2010/main" val="3153579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2844" y="249916"/>
            <a:ext cx="11446934" cy="1323439"/>
          </a:xfrm>
          <a:prstGeom prst="rect">
            <a:avLst/>
          </a:prstGeom>
        </p:spPr>
        <p:txBody>
          <a:bodyPr wrap="square">
            <a:spAutoFit/>
          </a:bodyPr>
          <a:lstStyle/>
          <a:p>
            <a:r>
              <a:rPr lang="ru-RU" sz="2000" dirty="0" smtClean="0"/>
              <a:t>После февральской революции 1917 года и отречения Николая II от престола </a:t>
            </a:r>
            <a:r>
              <a:rPr lang="ru-RU" sz="2000" i="1" dirty="0" smtClean="0">
                <a:solidFill>
                  <a:schemeClr val="accent4">
                    <a:lumMod val="20000"/>
                    <a:lumOff val="80000"/>
                  </a:schemeClr>
                </a:solidFill>
                <a:effectLst>
                  <a:outerShdw blurRad="38100" dist="38100" dir="2700000" algn="tl">
                    <a:srgbClr val="000000">
                      <a:alpha val="43137"/>
                    </a:srgbClr>
                  </a:outerShdw>
                </a:effectLst>
              </a:rPr>
              <a:t>прекратило свое существование Министерство Двора</a:t>
            </a:r>
            <a:r>
              <a:rPr lang="ru-RU" sz="2000" dirty="0" smtClean="0"/>
              <a:t>, являвшееся основным законодателем норм посольского протокола и придворного этикета (после изъятия из МИД церемониальной части).</a:t>
            </a:r>
          </a:p>
          <a:p>
            <a:r>
              <a:rPr lang="ru-RU" sz="2000" i="1" dirty="0" smtClean="0">
                <a:solidFill>
                  <a:schemeClr val="accent4">
                    <a:lumMod val="20000"/>
                    <a:lumOff val="80000"/>
                  </a:schemeClr>
                </a:solidFill>
                <a:effectLst>
                  <a:outerShdw blurRad="38100" dist="38100" dir="2700000" algn="tl">
                    <a:srgbClr val="000000">
                      <a:alpha val="43137"/>
                    </a:srgbClr>
                  </a:outerShdw>
                </a:effectLst>
              </a:rPr>
              <a:t>Вопросы протокола вновь перешли в ведение Министерства иностранных дел</a:t>
            </a:r>
            <a:endParaRPr lang="ru-RU" sz="2000" i="1" dirty="0">
              <a:solidFill>
                <a:schemeClr val="accent4">
                  <a:lumMod val="20000"/>
                  <a:lumOff val="80000"/>
                </a:schemeClr>
              </a:solidFill>
              <a:effectLst>
                <a:outerShdw blurRad="38100" dist="38100" dir="2700000" algn="tl">
                  <a:srgbClr val="000000">
                    <a:alpha val="43137"/>
                  </a:srgbClr>
                </a:outerShdw>
              </a:effectLst>
            </a:endParaRPr>
          </a:p>
        </p:txBody>
      </p:sp>
      <p:sp>
        <p:nvSpPr>
          <p:cNvPr id="5" name="Прямоугольник 4"/>
          <p:cNvSpPr/>
          <p:nvPr/>
        </p:nvSpPr>
        <p:spPr>
          <a:xfrm>
            <a:off x="248354" y="1932687"/>
            <a:ext cx="11661424" cy="1631216"/>
          </a:xfrm>
          <a:prstGeom prst="rect">
            <a:avLst/>
          </a:prstGeom>
        </p:spPr>
        <p:txBody>
          <a:bodyPr wrap="square">
            <a:spAutoFit/>
          </a:bodyPr>
          <a:lstStyle/>
          <a:p>
            <a:r>
              <a:rPr lang="ru-RU" sz="2000" dirty="0" smtClean="0"/>
              <a:t>После Октябрьской революции вместе с другим “буржуазным хламом” оказались выброшены за борт также исторически сложившиеся нормы дипломатического протокола и этикета.</a:t>
            </a:r>
          </a:p>
          <a:p>
            <a:r>
              <a:rPr lang="ru-RU" sz="2000" u="sng" dirty="0" smtClean="0"/>
              <a:t>Мотивация</a:t>
            </a:r>
            <a:r>
              <a:rPr lang="ru-RU" sz="2000" dirty="0" smtClean="0"/>
              <a:t> была проста: “</a:t>
            </a:r>
            <a:r>
              <a:rPr lang="ru-RU" sz="2000" i="1" dirty="0" smtClean="0">
                <a:solidFill>
                  <a:schemeClr val="accent4">
                    <a:lumMod val="20000"/>
                    <a:lumOff val="80000"/>
                  </a:schemeClr>
                </a:solidFill>
                <a:effectLst>
                  <a:outerShdw blurRad="38100" dist="38100" dir="2700000" algn="tl">
                    <a:srgbClr val="000000">
                      <a:alpha val="43137"/>
                    </a:srgbClr>
                  </a:outerShdw>
                </a:effectLst>
              </a:rPr>
              <a:t>Мы не придаем никакого значения всяким церемониям и стараемся их упростить</a:t>
            </a:r>
            <a:r>
              <a:rPr lang="ru-RU" sz="2000" dirty="0" smtClean="0"/>
              <a:t>”, поскольку представителям рабоче-крестьянского правительства “</a:t>
            </a:r>
            <a:r>
              <a:rPr lang="ru-RU" sz="2000" i="1" dirty="0" smtClean="0">
                <a:solidFill>
                  <a:schemeClr val="accent4">
                    <a:lumMod val="20000"/>
                    <a:lumOff val="80000"/>
                  </a:schemeClr>
                </a:solidFill>
                <a:effectLst>
                  <a:outerShdw blurRad="38100" dist="38100" dir="2700000" algn="tl">
                    <a:srgbClr val="000000">
                      <a:alpha val="43137"/>
                    </a:srgbClr>
                  </a:outerShdw>
                </a:effectLst>
              </a:rPr>
              <a:t>не следует становиться рабом чуждого нам по духу этикета</a:t>
            </a:r>
            <a:r>
              <a:rPr lang="ru-RU" sz="2000" dirty="0" smtClean="0"/>
              <a:t>”. </a:t>
            </a:r>
            <a:endParaRPr lang="ru-RU" sz="2000" dirty="0"/>
          </a:p>
        </p:txBody>
      </p:sp>
      <p:sp>
        <p:nvSpPr>
          <p:cNvPr id="6" name="Прямоугольник 5"/>
          <p:cNvSpPr/>
          <p:nvPr/>
        </p:nvSpPr>
        <p:spPr>
          <a:xfrm>
            <a:off x="327376" y="3923235"/>
            <a:ext cx="10882490" cy="2554545"/>
          </a:xfrm>
          <a:prstGeom prst="rect">
            <a:avLst/>
          </a:prstGeom>
        </p:spPr>
        <p:txBody>
          <a:bodyPr wrap="square">
            <a:spAutoFit/>
          </a:bodyPr>
          <a:lstStyle/>
          <a:p>
            <a:r>
              <a:rPr lang="ru-RU" sz="2000" dirty="0" smtClean="0"/>
              <a:t>Достаточно быстро пришло понимание того, что во взаимоотношениях </a:t>
            </a:r>
          </a:p>
          <a:p>
            <a:pPr marL="342900" indent="-342900">
              <a:buClr>
                <a:schemeClr val="accent4">
                  <a:lumMod val="60000"/>
                  <a:lumOff val="40000"/>
                </a:schemeClr>
              </a:buClr>
              <a:buFont typeface="Arial" panose="020B0604020202020204" pitchFamily="34" charset="0"/>
              <a:buChar char="•"/>
            </a:pPr>
            <a:r>
              <a:rPr lang="ru-RU" sz="2000" dirty="0" smtClean="0"/>
              <a:t>с иностранными правительствами, </a:t>
            </a:r>
          </a:p>
          <a:p>
            <a:pPr marL="342900" indent="-342900">
              <a:buClr>
                <a:schemeClr val="accent4">
                  <a:lumMod val="60000"/>
                  <a:lumOff val="40000"/>
                </a:schemeClr>
              </a:buClr>
              <a:buFont typeface="Arial" panose="020B0604020202020204" pitchFamily="34" charset="0"/>
              <a:buChar char="•"/>
            </a:pPr>
            <a:r>
              <a:rPr lang="ru-RU" sz="2000" dirty="0" smtClean="0"/>
              <a:t>с властями той или иной страны, </a:t>
            </a:r>
          </a:p>
          <a:p>
            <a:pPr marL="342900" indent="-342900">
              <a:buClr>
                <a:schemeClr val="accent4">
                  <a:lumMod val="60000"/>
                  <a:lumOff val="40000"/>
                </a:schemeClr>
              </a:buClr>
              <a:buFont typeface="Arial" panose="020B0604020202020204" pitchFamily="34" charset="0"/>
              <a:buChar char="•"/>
            </a:pPr>
            <a:r>
              <a:rPr lang="ru-RU" sz="2000" dirty="0" smtClean="0"/>
              <a:t>с дипломатическими представительствами </a:t>
            </a:r>
          </a:p>
          <a:p>
            <a:pPr marL="342900" indent="-342900">
              <a:buClr>
                <a:schemeClr val="accent4">
                  <a:lumMod val="60000"/>
                  <a:lumOff val="40000"/>
                </a:schemeClr>
              </a:buClr>
              <a:buFont typeface="Arial" panose="020B0604020202020204" pitchFamily="34" charset="0"/>
              <a:buChar char="•"/>
            </a:pPr>
            <a:r>
              <a:rPr lang="ru-RU" sz="2000" dirty="0" smtClean="0"/>
              <a:t>международными организациями </a:t>
            </a:r>
          </a:p>
          <a:p>
            <a:r>
              <a:rPr lang="ru-RU" sz="2000" b="1" i="1" dirty="0" smtClean="0">
                <a:solidFill>
                  <a:schemeClr val="accent4">
                    <a:lumMod val="60000"/>
                    <a:lumOff val="40000"/>
                  </a:schemeClr>
                </a:solidFill>
                <a:effectLst>
                  <a:outerShdw blurRad="38100" dist="38100" dir="2700000" algn="tl">
                    <a:srgbClr val="000000">
                      <a:alpha val="43137"/>
                    </a:srgbClr>
                  </a:outerShdw>
                </a:effectLst>
              </a:rPr>
              <a:t>необходимо </a:t>
            </a:r>
          </a:p>
          <a:p>
            <a:pPr marL="342900" indent="-342900">
              <a:buClr>
                <a:schemeClr val="accent4">
                  <a:lumMod val="60000"/>
                  <a:lumOff val="40000"/>
                </a:schemeClr>
              </a:buClr>
              <a:buFont typeface="Wingdings" panose="05000000000000000000" pitchFamily="2" charset="2"/>
              <a:buChar char="Ø"/>
            </a:pPr>
            <a:r>
              <a:rPr lang="ru-RU" sz="2000" dirty="0" smtClean="0"/>
              <a:t>соблюдать определенные протокольные нормы и правила международной вежливости, </a:t>
            </a:r>
          </a:p>
          <a:p>
            <a:pPr marL="342900" indent="-342900">
              <a:buClr>
                <a:schemeClr val="accent4">
                  <a:lumMod val="60000"/>
                  <a:lumOff val="40000"/>
                </a:schemeClr>
              </a:buClr>
              <a:buFont typeface="Wingdings" panose="05000000000000000000" pitchFamily="2" charset="2"/>
              <a:buChar char="Ø"/>
            </a:pPr>
            <a:r>
              <a:rPr lang="ru-RU" sz="2000" dirty="0" smtClean="0"/>
              <a:t>также учитывать национальные особенности, традиции и условности.</a:t>
            </a:r>
          </a:p>
        </p:txBody>
      </p:sp>
    </p:spTree>
    <p:extLst>
      <p:ext uri="{BB962C8B-B14F-4D97-AF65-F5344CB8AC3E}">
        <p14:creationId xmlns:p14="http://schemas.microsoft.com/office/powerpoint/2010/main" val="124023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82133" y="955105"/>
            <a:ext cx="9572978" cy="1631216"/>
          </a:xfrm>
          <a:prstGeom prst="rect">
            <a:avLst/>
          </a:prstGeom>
        </p:spPr>
        <p:txBody>
          <a:bodyPr wrap="square">
            <a:spAutoFit/>
          </a:bodyPr>
          <a:lstStyle/>
          <a:p>
            <a:pPr lvl="0"/>
            <a:r>
              <a:rPr lang="ru-RU" sz="2000" dirty="0">
                <a:solidFill>
                  <a:prstClr val="white"/>
                </a:solidFill>
              </a:rPr>
              <a:t>История Протокольной службы Министерства иностранных дел в XX столетии ведет свое начало с 1922 года, когда была создана отдельная Протокольная часть, которая вскоре была преобразована в </a:t>
            </a:r>
            <a:r>
              <a:rPr lang="ru-RU" sz="2000" b="1" dirty="0">
                <a:solidFill>
                  <a:srgbClr val="FFC000">
                    <a:lumMod val="60000"/>
                    <a:lumOff val="40000"/>
                  </a:srgbClr>
                </a:solidFill>
                <a:effectLst>
                  <a:outerShdw blurRad="38100" dist="38100" dir="2700000" algn="tl">
                    <a:srgbClr val="000000">
                      <a:alpha val="43137"/>
                    </a:srgbClr>
                  </a:outerShdw>
                </a:effectLst>
              </a:rPr>
              <a:t>Протокольный отдел НКИД СССР. </a:t>
            </a:r>
            <a:r>
              <a:rPr lang="ru-RU" sz="2000" dirty="0">
                <a:solidFill>
                  <a:prstClr val="white"/>
                </a:solidFill>
              </a:rPr>
              <a:t>До этого протокольными делами занимался один из сотрудников Секретариата нового внешнеполитического ведомства.</a:t>
            </a:r>
          </a:p>
        </p:txBody>
      </p:sp>
      <p:sp>
        <p:nvSpPr>
          <p:cNvPr id="3" name="Прямоугольник 2"/>
          <p:cNvSpPr/>
          <p:nvPr/>
        </p:nvSpPr>
        <p:spPr>
          <a:xfrm>
            <a:off x="982133" y="3953794"/>
            <a:ext cx="10239022" cy="1631216"/>
          </a:xfrm>
          <a:prstGeom prst="rect">
            <a:avLst/>
          </a:prstGeom>
        </p:spPr>
        <p:txBody>
          <a:bodyPr wrap="square">
            <a:spAutoFit/>
          </a:bodyPr>
          <a:lstStyle/>
          <a:p>
            <a:pPr lvl="0"/>
            <a:r>
              <a:rPr lang="ru-RU" sz="2000" dirty="0">
                <a:solidFill>
                  <a:prstClr val="white"/>
                </a:solidFill>
              </a:rPr>
              <a:t>В первом Положении о Народном комиссариате по иностранным делам указывалось, что “ведение учетом дипломатического корпуса иностранных представительств” входит в обязанности Секретариата НКИД. </a:t>
            </a:r>
            <a:endParaRPr lang="ru-RU" sz="2000" dirty="0" smtClean="0">
              <a:solidFill>
                <a:prstClr val="white"/>
              </a:solidFill>
            </a:endParaRPr>
          </a:p>
          <a:p>
            <a:pPr lvl="0"/>
            <a:endParaRPr lang="ru-RU" sz="2000" dirty="0">
              <a:solidFill>
                <a:prstClr val="white"/>
              </a:solidFill>
            </a:endParaRPr>
          </a:p>
          <a:p>
            <a:pPr lvl="0"/>
            <a:r>
              <a:rPr lang="ru-RU" sz="2000" i="1" dirty="0">
                <a:solidFill>
                  <a:srgbClr val="FFC000">
                    <a:lumMod val="20000"/>
                    <a:lumOff val="80000"/>
                  </a:srgbClr>
                </a:solidFill>
                <a:effectLst>
                  <a:outerShdw blurRad="38100" dist="38100" dir="2700000" algn="tl">
                    <a:srgbClr val="000000">
                      <a:alpha val="43137"/>
                    </a:srgbClr>
                  </a:outerShdw>
                </a:effectLst>
              </a:rPr>
              <a:t>Курировал вопросы протокола заместитель наркома Максим Максимович Литвинов </a:t>
            </a:r>
          </a:p>
        </p:txBody>
      </p:sp>
    </p:spTree>
    <p:extLst>
      <p:ext uri="{BB962C8B-B14F-4D97-AF65-F5344CB8AC3E}">
        <p14:creationId xmlns:p14="http://schemas.microsoft.com/office/powerpoint/2010/main" val="3962880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9576" y="185550"/>
            <a:ext cx="11667067" cy="2862322"/>
          </a:xfrm>
          <a:prstGeom prst="rect">
            <a:avLst/>
          </a:prstGeom>
        </p:spPr>
        <p:txBody>
          <a:bodyPr wrap="square">
            <a:spAutoFit/>
          </a:bodyPr>
          <a:lstStyle/>
          <a:p>
            <a:r>
              <a:rPr lang="ru-RU" sz="2000" dirty="0" smtClean="0"/>
              <a:t>С 1921 г. иностранным дипломатам стали выдаваться дипломатические карточки. </a:t>
            </a:r>
          </a:p>
          <a:p>
            <a:endParaRPr lang="ru-RU" sz="2000" dirty="0"/>
          </a:p>
          <a:p>
            <a:r>
              <a:rPr lang="ru-RU" sz="2000" dirty="0" smtClean="0"/>
              <a:t>В 1937 г. была утверждена инструкция Народного комиссариата иностранных дел (НКИД) СССР «</a:t>
            </a:r>
            <a:r>
              <a:rPr lang="ru-RU" sz="2000" i="1" dirty="0" smtClean="0">
                <a:solidFill>
                  <a:schemeClr val="accent4">
                    <a:lumMod val="20000"/>
                    <a:lumOff val="80000"/>
                  </a:schemeClr>
                </a:solidFill>
                <a:effectLst>
                  <a:outerShdw blurRad="38100" dist="38100" dir="2700000" algn="tl">
                    <a:srgbClr val="000000">
                      <a:alpha val="43137"/>
                    </a:srgbClr>
                  </a:outerShdw>
                </a:effectLst>
              </a:rPr>
              <a:t>О порядке прописки членов дипломатического корпуса в СССР и сотрудников иностранных посольств и миссий</a:t>
            </a:r>
            <a:r>
              <a:rPr lang="ru-RU" sz="2000" dirty="0" smtClean="0"/>
              <a:t>», которая регулировала вопросы регистрации дипломатов и членов персонала диппредставительств.</a:t>
            </a:r>
          </a:p>
          <a:p>
            <a:endParaRPr lang="ru-RU" sz="2000" dirty="0" smtClean="0"/>
          </a:p>
          <a:p>
            <a:r>
              <a:rPr lang="ru-RU" sz="2000" dirty="0" smtClean="0"/>
              <a:t>В 1924 г. Постановлением Президиума ЦИК </a:t>
            </a:r>
            <a:r>
              <a:rPr lang="ru-RU" sz="2000" b="1" dirty="0" smtClean="0">
                <a:solidFill>
                  <a:schemeClr val="accent4">
                    <a:lumMod val="20000"/>
                    <a:lumOff val="80000"/>
                  </a:schemeClr>
                </a:solidFill>
                <a:effectLst>
                  <a:outerShdw blurRad="38100" dist="38100" dir="2700000" algn="tl">
                    <a:srgbClr val="000000">
                      <a:alpha val="43137"/>
                    </a:srgbClr>
                  </a:outerShdw>
                </a:effectLst>
              </a:rPr>
              <a:t>Протокольный отдел НКИД выработал общую линию</a:t>
            </a:r>
            <a:r>
              <a:rPr lang="ru-RU" sz="2000" dirty="0" smtClean="0"/>
              <a:t> по вопросам взаимодействия с иностранными </a:t>
            </a:r>
            <a:r>
              <a:rPr lang="ru-RU" sz="2000" dirty="0" err="1" smtClean="0"/>
              <a:t>диппредставителями</a:t>
            </a:r>
            <a:r>
              <a:rPr lang="ru-RU" sz="2000" dirty="0" smtClean="0"/>
              <a:t>.</a:t>
            </a:r>
            <a:endParaRPr lang="ru-RU" sz="2000" dirty="0"/>
          </a:p>
        </p:txBody>
      </p:sp>
      <p:sp>
        <p:nvSpPr>
          <p:cNvPr id="3" name="Прямоугольник 2"/>
          <p:cNvSpPr/>
          <p:nvPr/>
        </p:nvSpPr>
        <p:spPr>
          <a:xfrm>
            <a:off x="149576" y="3567161"/>
            <a:ext cx="11573933" cy="3170099"/>
          </a:xfrm>
          <a:prstGeom prst="rect">
            <a:avLst/>
          </a:prstGeom>
        </p:spPr>
        <p:txBody>
          <a:bodyPr wrap="square">
            <a:spAutoFit/>
          </a:bodyPr>
          <a:lstStyle/>
          <a:p>
            <a:r>
              <a:rPr lang="ru-RU" sz="2000" dirty="0" smtClean="0"/>
              <a:t>К середине 20-х годов использование международных протокольных норм достаточно прочно вошло в обиход российской дипломатической службы. </a:t>
            </a:r>
          </a:p>
          <a:p>
            <a:r>
              <a:rPr lang="ru-RU" sz="2000" dirty="0" smtClean="0"/>
              <a:t>Попытки </a:t>
            </a:r>
          </a:p>
          <a:p>
            <a:pPr marL="342900" indent="-342900">
              <a:buClr>
                <a:schemeClr val="accent4">
                  <a:lumMod val="60000"/>
                  <a:lumOff val="40000"/>
                </a:schemeClr>
              </a:buClr>
              <a:buFont typeface="Arial" panose="020B0604020202020204" pitchFamily="34" charset="0"/>
              <a:buChar char="•"/>
            </a:pPr>
            <a:r>
              <a:rPr lang="ru-RU" sz="2000" dirty="0" smtClean="0"/>
              <a:t>игнорировать их в первые годы революции, </a:t>
            </a:r>
          </a:p>
          <a:p>
            <a:pPr marL="342900" indent="-342900">
              <a:buClr>
                <a:schemeClr val="accent4">
                  <a:lumMod val="60000"/>
                  <a:lumOff val="40000"/>
                </a:schemeClr>
              </a:buClr>
              <a:buFont typeface="Arial" panose="020B0604020202020204" pitchFamily="34" charset="0"/>
              <a:buChar char="•"/>
            </a:pPr>
            <a:r>
              <a:rPr lang="ru-RU" sz="2000" dirty="0" smtClean="0"/>
              <a:t>наполнить классовым содержанием </a:t>
            </a:r>
          </a:p>
          <a:p>
            <a:r>
              <a:rPr lang="ru-RU" sz="2000" dirty="0" smtClean="0"/>
              <a:t>успеха не имели. </a:t>
            </a:r>
          </a:p>
          <a:p>
            <a:r>
              <a:rPr lang="ru-RU" sz="2000" dirty="0" smtClean="0"/>
              <a:t>Они лишь подтвердили тезис о том, что </a:t>
            </a:r>
            <a:r>
              <a:rPr lang="ru-RU" sz="2000" i="1" dirty="0" smtClean="0">
                <a:solidFill>
                  <a:schemeClr val="accent4">
                    <a:lumMod val="60000"/>
                    <a:lumOff val="40000"/>
                  </a:schemeClr>
                </a:solidFill>
                <a:effectLst>
                  <a:outerShdw blurRad="38100" dist="38100" dir="2700000" algn="tl">
                    <a:srgbClr val="000000">
                      <a:alpha val="43137"/>
                    </a:srgbClr>
                  </a:outerShdw>
                </a:effectLst>
              </a:rPr>
              <a:t>протокол по самой своей природе интернационален и внепартиен</a:t>
            </a:r>
            <a:r>
              <a:rPr lang="ru-RU" sz="2000" dirty="0" smtClean="0">
                <a:solidFill>
                  <a:schemeClr val="accent4">
                    <a:lumMod val="60000"/>
                    <a:lumOff val="40000"/>
                  </a:schemeClr>
                </a:solidFill>
              </a:rPr>
              <a:t>. </a:t>
            </a:r>
          </a:p>
          <a:p>
            <a:r>
              <a:rPr lang="ru-RU" sz="2000" dirty="0" smtClean="0"/>
              <a:t>Тем не менее собственный свод протокольных правил вырабатывался еще довольно долго и складывался в основном эмпирическим путем</a:t>
            </a:r>
            <a:r>
              <a:rPr lang="ru-RU" dirty="0" smtClean="0"/>
              <a:t>.</a:t>
            </a:r>
            <a:endParaRPr lang="ru-RU" dirty="0"/>
          </a:p>
        </p:txBody>
      </p:sp>
    </p:spTree>
    <p:extLst>
      <p:ext uri="{BB962C8B-B14F-4D97-AF65-F5344CB8AC3E}">
        <p14:creationId xmlns:p14="http://schemas.microsoft.com/office/powerpoint/2010/main" val="2414614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1513" y="1292704"/>
            <a:ext cx="9482666" cy="2554545"/>
          </a:xfrm>
          <a:prstGeom prst="rect">
            <a:avLst/>
          </a:prstGeom>
        </p:spPr>
        <p:txBody>
          <a:bodyPr wrap="square">
            <a:spAutoFit/>
          </a:bodyPr>
          <a:lstStyle/>
          <a:p>
            <a:r>
              <a:rPr lang="ru-RU" sz="2000" dirty="0"/>
              <a:t>О</a:t>
            </a:r>
            <a:r>
              <a:rPr lang="ru-RU" sz="2000" dirty="0" smtClean="0"/>
              <a:t>твет, данный на обращение китайской миссии в Москве в мае 1925 года с просьбой проинформировать о действующих правилах советского церемониала и этикета. </a:t>
            </a:r>
          </a:p>
          <a:p>
            <a:endParaRPr lang="ru-RU" sz="2000" dirty="0"/>
          </a:p>
          <a:p>
            <a:r>
              <a:rPr lang="ru-RU" sz="2000" dirty="0" smtClean="0"/>
              <a:t>В своем ответе НКИД ограничился лишь следующим общим замечанием: </a:t>
            </a:r>
          </a:p>
          <a:p>
            <a:endParaRPr lang="ru-RU" sz="2000" dirty="0"/>
          </a:p>
          <a:p>
            <a:r>
              <a:rPr lang="ru-RU" sz="2000" dirty="0" smtClean="0"/>
              <a:t>“</a:t>
            </a:r>
            <a:r>
              <a:rPr lang="ru-RU" sz="2000" i="1" dirty="0" smtClean="0">
                <a:solidFill>
                  <a:schemeClr val="accent4">
                    <a:lumMod val="20000"/>
                    <a:lumOff val="80000"/>
                  </a:schemeClr>
                </a:solidFill>
                <a:effectLst>
                  <a:outerShdw blurRad="38100" dist="38100" dir="2700000" algn="tl">
                    <a:srgbClr val="000000">
                      <a:alpha val="43137"/>
                    </a:srgbClr>
                  </a:outerShdw>
                </a:effectLst>
              </a:rPr>
              <a:t>Задача протокольной части состоит в том, чтобы сочетать принятые в других странах и освященные международными обычаями условности с принципами простоты, отвечающими строю СССР</a:t>
            </a:r>
            <a:r>
              <a:rPr lang="ru-RU" sz="2000" dirty="0" smtClean="0"/>
              <a:t>”</a:t>
            </a:r>
            <a:endParaRPr lang="ru-RU" sz="2000" dirty="0"/>
          </a:p>
        </p:txBody>
      </p:sp>
      <p:sp>
        <p:nvSpPr>
          <p:cNvPr id="3" name="TextBox 2"/>
          <p:cNvSpPr txBox="1"/>
          <p:nvPr/>
        </p:nvSpPr>
        <p:spPr>
          <a:xfrm>
            <a:off x="395111" y="248356"/>
            <a:ext cx="1034257" cy="400110"/>
          </a:xfrm>
          <a:prstGeom prst="rect">
            <a:avLst/>
          </a:prstGeom>
          <a:noFill/>
        </p:spPr>
        <p:txBody>
          <a:bodyPr wrap="none" rtlCol="0">
            <a:spAutoFit/>
          </a:bodyPr>
          <a:lstStyle/>
          <a:p>
            <a:r>
              <a:rPr lang="ru-RU" sz="2000" b="1" i="1" dirty="0" smtClean="0">
                <a:solidFill>
                  <a:schemeClr val="accent6">
                    <a:lumMod val="60000"/>
                    <a:lumOff val="40000"/>
                  </a:schemeClr>
                </a:solidFill>
              </a:rPr>
              <a:t>пример</a:t>
            </a:r>
            <a:endParaRPr lang="ru-RU" sz="2000" b="1" i="1" dirty="0">
              <a:solidFill>
                <a:schemeClr val="accent6">
                  <a:lumMod val="60000"/>
                  <a:lumOff val="40000"/>
                </a:schemeClr>
              </a:solidFill>
            </a:endParaRPr>
          </a:p>
        </p:txBody>
      </p:sp>
    </p:spTree>
    <p:extLst>
      <p:ext uri="{BB962C8B-B14F-4D97-AF65-F5344CB8AC3E}">
        <p14:creationId xmlns:p14="http://schemas.microsoft.com/office/powerpoint/2010/main" val="3534370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8311" y="575440"/>
            <a:ext cx="10690578" cy="2246769"/>
          </a:xfrm>
          <a:prstGeom prst="rect">
            <a:avLst/>
          </a:prstGeom>
        </p:spPr>
        <p:txBody>
          <a:bodyPr wrap="square">
            <a:spAutoFit/>
          </a:bodyPr>
          <a:lstStyle/>
          <a:p>
            <a:r>
              <a:rPr lang="ru-RU" sz="2000" dirty="0" smtClean="0"/>
              <a:t>20 декабря 1937 г. была утверждена </a:t>
            </a:r>
            <a:r>
              <a:rPr lang="ru-RU" sz="2000" u="sng" dirty="0" smtClean="0"/>
              <a:t>инструкция НКИД СССР </a:t>
            </a:r>
            <a:r>
              <a:rPr lang="ru-RU" sz="2000" dirty="0" smtClean="0"/>
              <a:t>“</a:t>
            </a:r>
            <a:r>
              <a:rPr lang="ru-RU" sz="2000" i="1" dirty="0" smtClean="0">
                <a:solidFill>
                  <a:schemeClr val="accent4">
                    <a:lumMod val="20000"/>
                    <a:lumOff val="80000"/>
                  </a:schemeClr>
                </a:solidFill>
                <a:effectLst>
                  <a:outerShdw blurRad="38100" dist="38100" dir="2700000" algn="tl">
                    <a:srgbClr val="000000">
                      <a:alpha val="43137"/>
                    </a:srgbClr>
                  </a:outerShdw>
                </a:effectLst>
              </a:rPr>
              <a:t>О порядке прописки членов дипломатического корпуса в СССР и сотрудников иностранных посольств и миссий</a:t>
            </a:r>
            <a:r>
              <a:rPr lang="ru-RU" sz="2000" dirty="0" smtClean="0"/>
              <a:t>”, которая регулировала вопросы регистрации дипломатов и членов персонала диппредставительств. </a:t>
            </a:r>
          </a:p>
          <a:p>
            <a:endParaRPr lang="ru-RU" sz="2000" dirty="0" smtClean="0"/>
          </a:p>
          <a:p>
            <a:r>
              <a:rPr lang="ru-RU" sz="2000" dirty="0" smtClean="0"/>
              <a:t>В мае 1941 года </a:t>
            </a:r>
            <a:r>
              <a:rPr lang="ru-RU" sz="2000" u="sng" dirty="0" smtClean="0">
                <a:solidFill>
                  <a:schemeClr val="accent4">
                    <a:lumMod val="20000"/>
                    <a:lumOff val="80000"/>
                  </a:schemeClr>
                </a:solidFill>
              </a:rPr>
              <a:t>статус дипломатических представителей </a:t>
            </a:r>
            <a:r>
              <a:rPr lang="ru-RU" sz="2000" dirty="0" smtClean="0"/>
              <a:t>Советского Союза, которые до того именовались полпредами, был приведен </a:t>
            </a:r>
            <a:r>
              <a:rPr lang="ru-RU" sz="2000" i="1" dirty="0" smtClean="0">
                <a:solidFill>
                  <a:schemeClr val="accent4">
                    <a:lumMod val="20000"/>
                    <a:lumOff val="80000"/>
                  </a:schemeClr>
                </a:solidFill>
                <a:effectLst>
                  <a:outerShdw blurRad="38100" dist="38100" dir="2700000" algn="tl">
                    <a:srgbClr val="000000">
                      <a:alpha val="43137"/>
                    </a:srgbClr>
                  </a:outerShdw>
                </a:effectLst>
              </a:rPr>
              <a:t>в соответствие с международной классификацией</a:t>
            </a:r>
            <a:r>
              <a:rPr lang="ru-RU" sz="2000" dirty="0" smtClean="0"/>
              <a:t>, и они получили соответственно </a:t>
            </a:r>
            <a:r>
              <a:rPr lang="ru-RU" sz="2000" b="1" dirty="0" smtClean="0">
                <a:solidFill>
                  <a:schemeClr val="accent4">
                    <a:lumMod val="60000"/>
                    <a:lumOff val="40000"/>
                  </a:schemeClr>
                </a:solidFill>
                <a:effectLst>
                  <a:outerShdw blurRad="38100" dist="38100" dir="2700000" algn="tl">
                    <a:srgbClr val="000000">
                      <a:alpha val="43137"/>
                    </a:srgbClr>
                  </a:outerShdw>
                </a:effectLst>
              </a:rPr>
              <a:t>ранги (классы) послов, посланников и поверенных в делах.</a:t>
            </a:r>
            <a:endParaRPr lang="ru-RU" sz="2000" b="1" dirty="0">
              <a:solidFill>
                <a:schemeClr val="accent4">
                  <a:lumMod val="60000"/>
                  <a:lumOff val="40000"/>
                </a:schemeClr>
              </a:solidFill>
              <a:effectLst>
                <a:outerShdw blurRad="38100" dist="38100" dir="2700000" algn="tl">
                  <a:srgbClr val="000000">
                    <a:alpha val="43137"/>
                  </a:srgbClr>
                </a:outerShdw>
              </a:effectLst>
            </a:endParaRPr>
          </a:p>
        </p:txBody>
      </p:sp>
      <p:sp>
        <p:nvSpPr>
          <p:cNvPr id="3" name="Прямоугольник 2"/>
          <p:cNvSpPr/>
          <p:nvPr/>
        </p:nvSpPr>
        <p:spPr>
          <a:xfrm>
            <a:off x="699911" y="3701324"/>
            <a:ext cx="11017956" cy="2554545"/>
          </a:xfrm>
          <a:prstGeom prst="rect">
            <a:avLst/>
          </a:prstGeom>
        </p:spPr>
        <p:txBody>
          <a:bodyPr wrap="square">
            <a:spAutoFit/>
          </a:bodyPr>
          <a:lstStyle/>
          <a:p>
            <a:r>
              <a:rPr lang="ru-RU" sz="2000" dirty="0" smtClean="0"/>
              <a:t>28 мая 1943 г. Указом Президиума Верховного Совета СССР были введены </a:t>
            </a:r>
            <a:r>
              <a:rPr lang="ru-RU" sz="2000" b="1" dirty="0" smtClean="0">
                <a:solidFill>
                  <a:schemeClr val="accent4">
                    <a:lumMod val="60000"/>
                    <a:lumOff val="40000"/>
                  </a:schemeClr>
                </a:solidFill>
                <a:effectLst>
                  <a:outerShdw blurRad="38100" dist="38100" dir="2700000" algn="tl">
                    <a:srgbClr val="000000">
                      <a:alpha val="43137"/>
                    </a:srgbClr>
                  </a:outerShdw>
                </a:effectLst>
              </a:rPr>
              <a:t>личные ранги </a:t>
            </a:r>
            <a:r>
              <a:rPr lang="ru-RU" sz="2000" dirty="0" smtClean="0"/>
              <a:t>для сотрудников дипломатических представительств и центрального аппарата. </a:t>
            </a:r>
          </a:p>
          <a:p>
            <a:endParaRPr lang="ru-RU" sz="2000" dirty="0"/>
          </a:p>
          <a:p>
            <a:r>
              <a:rPr lang="ru-RU" sz="2000" dirty="0" smtClean="0"/>
              <a:t>Тогда же Постановлением Совнаркома была введена форменная одежда, которая позднее осталась только у послов и посланников. </a:t>
            </a:r>
            <a:r>
              <a:rPr lang="ru-RU" sz="2000" i="1" dirty="0" smtClean="0">
                <a:solidFill>
                  <a:schemeClr val="accent4">
                    <a:lumMod val="20000"/>
                    <a:lumOff val="80000"/>
                  </a:schemeClr>
                </a:solidFill>
                <a:effectLst>
                  <a:outerShdw blurRad="38100" dist="38100" dir="2700000" algn="tl">
                    <a:srgbClr val="000000">
                      <a:alpha val="43137"/>
                    </a:srgbClr>
                  </a:outerShdw>
                </a:effectLst>
              </a:rPr>
              <a:t>Какого-либо единого нормативного документа, обобщающего в целом действующую практику дипломатического протокола в советский период, не было вплоть до 50-х годов</a:t>
            </a:r>
            <a:r>
              <a:rPr lang="ru-RU" sz="2000" dirty="0" smtClean="0"/>
              <a:t>. В решении Коллегии МИД СССР в мае 1955 года этот факт был отмечен как один из серьезных недостатков в работе Протокольного отдела.</a:t>
            </a:r>
            <a:endParaRPr lang="ru-RU" sz="2000" dirty="0"/>
          </a:p>
        </p:txBody>
      </p:sp>
    </p:spTree>
    <p:extLst>
      <p:ext uri="{BB962C8B-B14F-4D97-AF65-F5344CB8AC3E}">
        <p14:creationId xmlns:p14="http://schemas.microsoft.com/office/powerpoint/2010/main" val="514559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7378" y="262046"/>
            <a:ext cx="11345333" cy="6247864"/>
          </a:xfrm>
          <a:prstGeom prst="rect">
            <a:avLst/>
          </a:prstGeom>
        </p:spPr>
        <p:txBody>
          <a:bodyPr wrap="square">
            <a:spAutoFit/>
          </a:bodyPr>
          <a:lstStyle/>
          <a:p>
            <a:r>
              <a:rPr lang="ru-RU" sz="2000" dirty="0" smtClean="0"/>
              <a:t>Правда, в 1935 году учебным отделом НКИД была издана брошюра Н. </a:t>
            </a:r>
            <a:r>
              <a:rPr lang="ru-RU" sz="2000" dirty="0" err="1" smtClean="0"/>
              <a:t>Колчановского</a:t>
            </a:r>
            <a:r>
              <a:rPr lang="ru-RU" sz="2000" dirty="0" smtClean="0"/>
              <a:t> “</a:t>
            </a:r>
            <a:r>
              <a:rPr lang="ru-RU" sz="2000" dirty="0" smtClean="0">
                <a:solidFill>
                  <a:schemeClr val="accent4">
                    <a:lumMod val="60000"/>
                    <a:lumOff val="40000"/>
                  </a:schemeClr>
                </a:solidFill>
              </a:rPr>
              <a:t>Дипломатические техники</a:t>
            </a:r>
            <a:r>
              <a:rPr lang="ru-RU" sz="2000" dirty="0" smtClean="0"/>
              <a:t>”.  В 1938 году она была переиздана весьма ограниченным тиражом (2 тыс. экземпляров). </a:t>
            </a:r>
          </a:p>
          <a:p>
            <a:r>
              <a:rPr lang="ru-RU" sz="2000" dirty="0" smtClean="0"/>
              <a:t>Издание, носившее гриф “Для служебного пользования”, состояло из двух частей. </a:t>
            </a:r>
          </a:p>
          <a:p>
            <a:endParaRPr lang="ru-RU" sz="2000" dirty="0" smtClean="0"/>
          </a:p>
          <a:p>
            <a:r>
              <a:rPr lang="ru-RU" sz="2000" u="sng" dirty="0" smtClean="0"/>
              <a:t>Первая часть </a:t>
            </a:r>
            <a:r>
              <a:rPr lang="ru-RU" sz="2000" dirty="0" smtClean="0"/>
              <a:t>“</a:t>
            </a:r>
            <a:r>
              <a:rPr lang="ru-RU" sz="2000" i="1" dirty="0" smtClean="0">
                <a:solidFill>
                  <a:schemeClr val="accent4">
                    <a:lumMod val="20000"/>
                    <a:lumOff val="80000"/>
                  </a:schemeClr>
                </a:solidFill>
                <a:effectLst>
                  <a:outerShdw blurRad="38100" dist="38100" dir="2700000" algn="tl">
                    <a:srgbClr val="000000">
                      <a:alpha val="43137"/>
                    </a:srgbClr>
                  </a:outerShdw>
                </a:effectLst>
              </a:rPr>
              <a:t>Техника ведения дипломатических сношений</a:t>
            </a:r>
            <a:r>
              <a:rPr lang="ru-RU" sz="2000" dirty="0" smtClean="0"/>
              <a:t>” </a:t>
            </a:r>
          </a:p>
          <a:p>
            <a:pPr marL="342900" indent="-342900">
              <a:buClr>
                <a:schemeClr val="accent4">
                  <a:lumMod val="60000"/>
                  <a:lumOff val="40000"/>
                </a:schemeClr>
              </a:buClr>
              <a:buFont typeface="Wingdings" panose="05000000000000000000" pitchFamily="2" charset="2"/>
              <a:buChar char="Ø"/>
            </a:pPr>
            <a:r>
              <a:rPr lang="ru-RU" sz="2000" dirty="0" smtClean="0"/>
              <a:t>в основном повторяла инструкцию протокольной части НКИД 1923 года и затрагивала </a:t>
            </a:r>
            <a:r>
              <a:rPr lang="ru-RU" sz="2000" i="1" dirty="0" smtClean="0">
                <a:solidFill>
                  <a:schemeClr val="accent4">
                    <a:lumMod val="20000"/>
                    <a:lumOff val="80000"/>
                  </a:schemeClr>
                </a:solidFill>
                <a:effectLst>
                  <a:outerShdw blurRad="38100" dist="38100" dir="2700000" algn="tl">
                    <a:srgbClr val="000000">
                      <a:alpha val="43137"/>
                    </a:srgbClr>
                  </a:outerShdw>
                </a:effectLst>
              </a:rPr>
              <a:t>круг вопросов, касающихся деятельности дипломатических представительств</a:t>
            </a:r>
            <a:r>
              <a:rPr lang="ru-RU" sz="2000" dirty="0" smtClean="0"/>
              <a:t> (структура, функции, состав, порядок назначения и вступления в должность, вопросы протокольного старшинства, привилегии и иммунитеты). </a:t>
            </a:r>
          </a:p>
          <a:p>
            <a:pPr marL="342900" indent="-342900">
              <a:buClr>
                <a:schemeClr val="accent4">
                  <a:lumMod val="60000"/>
                  <a:lumOff val="40000"/>
                </a:schemeClr>
              </a:buClr>
              <a:buFont typeface="Wingdings" panose="05000000000000000000" pitchFamily="2" charset="2"/>
              <a:buChar char="Ø"/>
            </a:pPr>
            <a:r>
              <a:rPr lang="ru-RU" sz="2000" dirty="0"/>
              <a:t>о</a:t>
            </a:r>
            <a:r>
              <a:rPr lang="ru-RU" sz="2000" dirty="0" smtClean="0"/>
              <a:t>тдельный раздел был посвящен </a:t>
            </a:r>
            <a:r>
              <a:rPr lang="ru-RU" sz="2000" i="1" dirty="0" smtClean="0">
                <a:solidFill>
                  <a:schemeClr val="accent4">
                    <a:lumMod val="20000"/>
                    <a:lumOff val="80000"/>
                  </a:schemeClr>
                </a:solidFill>
                <a:effectLst>
                  <a:outerShdw blurRad="38100" dist="38100" dir="2700000" algn="tl">
                    <a:srgbClr val="000000">
                      <a:alpha val="43137"/>
                    </a:srgbClr>
                  </a:outerShdw>
                </a:effectLst>
              </a:rPr>
              <a:t>вопросам дипломатического этикета </a:t>
            </a:r>
            <a:r>
              <a:rPr lang="ru-RU" sz="2000" dirty="0" smtClean="0"/>
              <a:t>(правила пользования флагом, визитные карточки и их возможности, поздравления и соболезнования, дипломатическая переписка и ее оформление, проведение приемов, протокольная одежда и т. п.). </a:t>
            </a:r>
          </a:p>
          <a:p>
            <a:endParaRPr lang="ru-RU" sz="2000" dirty="0" smtClean="0"/>
          </a:p>
          <a:p>
            <a:r>
              <a:rPr lang="ru-RU" sz="2000" u="sng" dirty="0" smtClean="0"/>
              <a:t>Вторая часть </a:t>
            </a:r>
            <a:r>
              <a:rPr lang="ru-RU" sz="2000" dirty="0" smtClean="0"/>
              <a:t>брошюры “Техника заключения международных договоров и проведения международных конференций” включала весь круг связанных с этим вопросов. </a:t>
            </a:r>
          </a:p>
          <a:p>
            <a:endParaRPr lang="ru-RU" sz="2000" dirty="0"/>
          </a:p>
          <a:p>
            <a:r>
              <a:rPr lang="ru-RU" sz="2200" b="1" i="1" dirty="0" smtClean="0">
                <a:solidFill>
                  <a:schemeClr val="accent4">
                    <a:lumMod val="60000"/>
                    <a:lumOff val="40000"/>
                  </a:schemeClr>
                </a:solidFill>
                <a:effectLst>
                  <a:outerShdw blurRad="38100" dist="38100" dir="2700000" algn="tl">
                    <a:srgbClr val="000000">
                      <a:alpha val="43137"/>
                    </a:srgbClr>
                  </a:outerShdw>
                </a:effectLst>
              </a:rPr>
              <a:t>Однако! </a:t>
            </a:r>
          </a:p>
          <a:p>
            <a:r>
              <a:rPr lang="ru-RU" sz="2000" dirty="0" smtClean="0"/>
              <a:t>эта брошюра была издана в качестве “пособия для сдачи техминимума” и в качестве обобщающего нормативного документа рассматриваться не могла.</a:t>
            </a:r>
            <a:endParaRPr lang="ru-RU" sz="2000" dirty="0"/>
          </a:p>
        </p:txBody>
      </p:sp>
    </p:spTree>
    <p:extLst>
      <p:ext uri="{BB962C8B-B14F-4D97-AF65-F5344CB8AC3E}">
        <p14:creationId xmlns:p14="http://schemas.microsoft.com/office/powerpoint/2010/main" val="2326267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3466" y="1144265"/>
            <a:ext cx="11221156" cy="3785652"/>
          </a:xfrm>
          <a:prstGeom prst="rect">
            <a:avLst/>
          </a:prstGeom>
        </p:spPr>
        <p:txBody>
          <a:bodyPr wrap="square">
            <a:spAutoFit/>
          </a:bodyPr>
          <a:lstStyle/>
          <a:p>
            <a:r>
              <a:rPr lang="ru-RU" sz="2000" dirty="0" smtClean="0"/>
              <a:t>Протокольный отдел МИД СССР активно </a:t>
            </a:r>
            <a:r>
              <a:rPr lang="ru-RU" sz="2000" i="1" dirty="0" smtClean="0">
                <a:effectLst>
                  <a:outerShdw blurRad="38100" dist="38100" dir="2700000" algn="tl">
                    <a:srgbClr val="000000">
                      <a:alpha val="43137"/>
                    </a:srgbClr>
                  </a:outerShdw>
                </a:effectLst>
              </a:rPr>
              <a:t>работал над составлением основных положений протокольной практики</a:t>
            </a:r>
            <a:r>
              <a:rPr lang="ru-RU" sz="2000" dirty="0" smtClean="0"/>
              <a:t>, которые призваны были обеспечить единообразный подход ко всему комплексу вопросов дипломатического протокола и этикета. </a:t>
            </a:r>
          </a:p>
          <a:p>
            <a:endParaRPr lang="ru-RU" sz="2000" dirty="0"/>
          </a:p>
          <a:p>
            <a:r>
              <a:rPr lang="ru-RU" sz="2000" dirty="0" smtClean="0">
                <a:solidFill>
                  <a:schemeClr val="accent4">
                    <a:lumMod val="60000"/>
                    <a:lumOff val="40000"/>
                  </a:schemeClr>
                </a:solidFill>
              </a:rPr>
              <a:t>Во второй половине 50-х годов были, наконец, систематизированы нормы, правила и церемониал визитов на высшем уровне</a:t>
            </a:r>
            <a:r>
              <a:rPr lang="ru-RU" sz="2000" dirty="0" smtClean="0"/>
              <a:t>. </a:t>
            </a:r>
          </a:p>
          <a:p>
            <a:r>
              <a:rPr lang="ru-RU" sz="2000" dirty="0" smtClean="0"/>
              <a:t>В апреле 1958 года был разработан и утвержден специальный нормативный документ по вопросам организации работы с иностранными делегациями.</a:t>
            </a:r>
          </a:p>
          <a:p>
            <a:r>
              <a:rPr lang="ru-RU" sz="2000" dirty="0" smtClean="0"/>
              <a:t> </a:t>
            </a:r>
          </a:p>
          <a:p>
            <a:r>
              <a:rPr lang="ru-RU" sz="2000" dirty="0" smtClean="0"/>
              <a:t>Практически все нормативные документы по протокольным вопросам вплоть до 90-х годов утверждались решениями и постановлениями высших партийных инстанций и носили закрытый характер</a:t>
            </a:r>
            <a:endParaRPr lang="ru-RU" sz="2000" dirty="0"/>
          </a:p>
        </p:txBody>
      </p:sp>
    </p:spTree>
    <p:extLst>
      <p:ext uri="{BB962C8B-B14F-4D97-AF65-F5344CB8AC3E}">
        <p14:creationId xmlns:p14="http://schemas.microsoft.com/office/powerpoint/2010/main" val="3511097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1198" y="564656"/>
            <a:ext cx="10984089" cy="5324535"/>
          </a:xfrm>
          <a:prstGeom prst="rect">
            <a:avLst/>
          </a:prstGeom>
        </p:spPr>
        <p:txBody>
          <a:bodyPr wrap="square">
            <a:spAutoFit/>
          </a:bodyPr>
          <a:lstStyle/>
          <a:p>
            <a:r>
              <a:rPr lang="ru-RU" sz="2000" dirty="0" smtClean="0"/>
              <a:t>В 1976 году Министерством иностранных дел был разработан основополагающий документ “</a:t>
            </a:r>
            <a:r>
              <a:rPr lang="ru-RU" sz="2000" i="1" dirty="0" smtClean="0">
                <a:solidFill>
                  <a:schemeClr val="accent4">
                    <a:lumMod val="60000"/>
                    <a:lumOff val="40000"/>
                  </a:schemeClr>
                </a:solidFill>
                <a:effectLst>
                  <a:outerShdw blurRad="38100" dist="38100" dir="2700000" algn="tl">
                    <a:srgbClr val="000000">
                      <a:alpha val="43137"/>
                    </a:srgbClr>
                  </a:outerShdw>
                </a:effectLst>
              </a:rPr>
              <a:t>Основные положения протокольной практики</a:t>
            </a:r>
            <a:r>
              <a:rPr lang="ru-RU" sz="2000" dirty="0" smtClean="0"/>
              <a:t>”, который был утвержден Постановлением Политбюро ЦК КПСС. </a:t>
            </a:r>
          </a:p>
          <a:p>
            <a:r>
              <a:rPr lang="ru-RU" sz="2000" dirty="0" smtClean="0"/>
              <a:t>В документе были четко сформулированы </a:t>
            </a:r>
          </a:p>
          <a:p>
            <a:pPr marL="342900" indent="-342900">
              <a:buClr>
                <a:schemeClr val="accent4">
                  <a:lumMod val="60000"/>
                  <a:lumOff val="40000"/>
                </a:schemeClr>
              </a:buClr>
              <a:buFont typeface="Arial" panose="020B0604020202020204" pitchFamily="34" charset="0"/>
              <a:buChar char="•"/>
            </a:pPr>
            <a:r>
              <a:rPr lang="ru-RU" sz="2000" dirty="0" smtClean="0"/>
              <a:t>единые правила приема иностранных делегаций </a:t>
            </a:r>
          </a:p>
          <a:p>
            <a:pPr marL="342900" indent="-342900">
              <a:buClr>
                <a:schemeClr val="accent4">
                  <a:lumMod val="60000"/>
                  <a:lumOff val="40000"/>
                </a:schemeClr>
              </a:buClr>
              <a:buFont typeface="Arial" panose="020B0604020202020204" pitchFamily="34" charset="0"/>
              <a:buChar char="•"/>
            </a:pPr>
            <a:r>
              <a:rPr lang="ru-RU" sz="2000" dirty="0" smtClean="0"/>
              <a:t>определены обязанности министерств и ведомств в связи с приемом иностранных делегаций и высших должностных лиц. </a:t>
            </a:r>
          </a:p>
          <a:p>
            <a:endParaRPr lang="ru-RU" sz="2000" dirty="0"/>
          </a:p>
          <a:p>
            <a:r>
              <a:rPr lang="ru-RU" sz="2000" dirty="0" smtClean="0"/>
              <a:t>На Протокольный отдел МИД СССР была возложена задача </a:t>
            </a:r>
            <a:r>
              <a:rPr lang="ru-RU" sz="2000" dirty="0" smtClean="0">
                <a:solidFill>
                  <a:schemeClr val="accent4">
                    <a:lumMod val="60000"/>
                    <a:lumOff val="40000"/>
                  </a:schemeClr>
                </a:solidFill>
              </a:rPr>
              <a:t>координации</a:t>
            </a:r>
            <a:r>
              <a:rPr lang="ru-RU" sz="2000" dirty="0" smtClean="0"/>
              <a:t> всех вопросов, связанных с применением Основных положений протокольной практики, </a:t>
            </a:r>
            <a:r>
              <a:rPr lang="ru-RU" sz="2000" dirty="0" smtClean="0">
                <a:solidFill>
                  <a:schemeClr val="accent4">
                    <a:lumMod val="60000"/>
                    <a:lumOff val="40000"/>
                  </a:schemeClr>
                </a:solidFill>
              </a:rPr>
              <a:t>в качестве единого государственного протокола</a:t>
            </a:r>
            <a:r>
              <a:rPr lang="ru-RU" sz="2000" dirty="0" smtClean="0"/>
              <a:t>. </a:t>
            </a:r>
          </a:p>
          <a:p>
            <a:r>
              <a:rPr lang="ru-RU" sz="2000" dirty="0" smtClean="0"/>
              <a:t>Об основных положениях протокольной практики были проинформированы официальные дипломатические представители иностранных государств, аккредитованные в Москве.</a:t>
            </a:r>
          </a:p>
          <a:p>
            <a:endParaRPr lang="ru-RU" sz="2000" dirty="0" smtClean="0"/>
          </a:p>
          <a:p>
            <a:r>
              <a:rPr lang="ru-RU" sz="2000" dirty="0" smtClean="0"/>
              <a:t>В 80-е годы в основные положения протокольной практики вносились отдельные изменения, которые в значительной мере были продиктованы сугубо личностными мотивами, и в первую очередь состоянием здоровья высших советских руководителей в эти годы.</a:t>
            </a:r>
            <a:endParaRPr lang="ru-RU" sz="2000" dirty="0"/>
          </a:p>
        </p:txBody>
      </p:sp>
    </p:spTree>
    <p:extLst>
      <p:ext uri="{BB962C8B-B14F-4D97-AF65-F5344CB8AC3E}">
        <p14:creationId xmlns:p14="http://schemas.microsoft.com/office/powerpoint/2010/main" val="4011525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4755" y="1577118"/>
            <a:ext cx="10668001" cy="3170099"/>
          </a:xfrm>
          <a:prstGeom prst="rect">
            <a:avLst/>
          </a:prstGeom>
        </p:spPr>
        <p:txBody>
          <a:bodyPr wrap="square">
            <a:spAutoFit/>
          </a:bodyPr>
          <a:lstStyle/>
          <a:p>
            <a:r>
              <a:rPr lang="ru-RU" sz="2000" dirty="0" smtClean="0"/>
              <a:t>Дальнейшие изменения в действующую протокольную практику в плане ее определенной демократизации, а также более единообразного применения правил и норм, определяющих характер и уровень протокольных мероприятий, были внесены в годы Перестройки. </a:t>
            </a:r>
          </a:p>
          <a:p>
            <a:endParaRPr lang="ru-RU" sz="2000" dirty="0"/>
          </a:p>
          <a:p>
            <a:r>
              <a:rPr lang="ru-RU" sz="2000" dirty="0" smtClean="0"/>
              <a:t>Протокольный отдел Министерства иностранных дел был преобразован: </a:t>
            </a:r>
          </a:p>
          <a:p>
            <a:pPr marL="457200" indent="-457200">
              <a:buClr>
                <a:schemeClr val="accent4">
                  <a:lumMod val="60000"/>
                  <a:lumOff val="40000"/>
                </a:schemeClr>
              </a:buClr>
              <a:buFont typeface="+mj-lt"/>
              <a:buAutoNum type="arabicPeriod"/>
            </a:pPr>
            <a:r>
              <a:rPr lang="ru-RU" sz="2000" dirty="0" smtClean="0"/>
              <a:t>сначала в </a:t>
            </a:r>
            <a:r>
              <a:rPr lang="ru-RU" sz="2000" i="1" dirty="0" smtClean="0">
                <a:solidFill>
                  <a:schemeClr val="accent4">
                    <a:lumMod val="20000"/>
                    <a:lumOff val="80000"/>
                  </a:schemeClr>
                </a:solidFill>
                <a:effectLst>
                  <a:outerShdw blurRad="38100" dist="38100" dir="2700000" algn="tl">
                    <a:srgbClr val="000000">
                      <a:alpha val="43137"/>
                    </a:srgbClr>
                  </a:outerShdw>
                </a:effectLst>
              </a:rPr>
              <a:t>Службу государственного протокола</a:t>
            </a:r>
            <a:r>
              <a:rPr lang="ru-RU" sz="2000" dirty="0" smtClean="0"/>
              <a:t>, </a:t>
            </a:r>
          </a:p>
          <a:p>
            <a:pPr marL="457200" indent="-457200">
              <a:buClr>
                <a:schemeClr val="accent4">
                  <a:lumMod val="60000"/>
                  <a:lumOff val="40000"/>
                </a:schemeClr>
              </a:buClr>
              <a:buFont typeface="+mj-lt"/>
              <a:buAutoNum type="arabicPeriod"/>
            </a:pPr>
            <a:r>
              <a:rPr lang="ru-RU" sz="2000" dirty="0" smtClean="0"/>
              <a:t>затем в </a:t>
            </a:r>
            <a:r>
              <a:rPr lang="ru-RU" sz="2000" i="1" dirty="0" smtClean="0">
                <a:solidFill>
                  <a:schemeClr val="accent4">
                    <a:lumMod val="20000"/>
                    <a:lumOff val="80000"/>
                  </a:schemeClr>
                </a:solidFill>
                <a:effectLst>
                  <a:outerShdw blurRad="38100" dist="38100" dir="2700000" algn="tl">
                    <a:srgbClr val="000000">
                      <a:alpha val="43137"/>
                    </a:srgbClr>
                  </a:outerShdw>
                </a:effectLst>
              </a:rPr>
              <a:t>Управление государственного протокола</a:t>
            </a:r>
            <a:r>
              <a:rPr lang="ru-RU" sz="2000" dirty="0" smtClean="0">
                <a:solidFill>
                  <a:schemeClr val="accent4">
                    <a:lumMod val="20000"/>
                    <a:lumOff val="80000"/>
                  </a:schemeClr>
                </a:solidFill>
              </a:rPr>
              <a:t>. </a:t>
            </a:r>
          </a:p>
          <a:p>
            <a:endParaRPr lang="ru-RU" sz="2000" dirty="0"/>
          </a:p>
          <a:p>
            <a:r>
              <a:rPr lang="ru-RU" sz="2000" dirty="0" smtClean="0"/>
              <a:t>После избрания Горбачева Президентом Советского Союза в мае 1990 года </a:t>
            </a:r>
            <a:r>
              <a:rPr lang="ru-RU" sz="2000" dirty="0" smtClean="0">
                <a:solidFill>
                  <a:schemeClr val="accent4">
                    <a:lumMod val="60000"/>
                    <a:lumOff val="40000"/>
                  </a:schemeClr>
                </a:solidFill>
              </a:rPr>
              <a:t>в рамках Управления делами Президента был создан Протокольный отдел.</a:t>
            </a:r>
            <a:endParaRPr lang="ru-RU" sz="2000" dirty="0">
              <a:solidFill>
                <a:schemeClr val="accent4">
                  <a:lumMod val="60000"/>
                  <a:lumOff val="40000"/>
                </a:schemeClr>
              </a:solidFill>
            </a:endParaRPr>
          </a:p>
        </p:txBody>
      </p:sp>
    </p:spTree>
    <p:extLst>
      <p:ext uri="{BB962C8B-B14F-4D97-AF65-F5344CB8AC3E}">
        <p14:creationId xmlns:p14="http://schemas.microsoft.com/office/powerpoint/2010/main" val="3069657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9900" y="0"/>
            <a:ext cx="4253344" cy="384721"/>
          </a:xfrm>
          <a:prstGeom prst="rect">
            <a:avLst/>
          </a:prstGeom>
        </p:spPr>
        <p:txBody>
          <a:bodyPr wrap="none">
            <a:spAutoFit/>
          </a:bodyPr>
          <a:lstStyle/>
          <a:p>
            <a:r>
              <a:rPr lang="ru-RU" sz="1900" b="1" i="1" dirty="0" smtClean="0">
                <a:solidFill>
                  <a:schemeClr val="accent6">
                    <a:lumMod val="60000"/>
                    <a:lumOff val="40000"/>
                  </a:schemeClr>
                </a:solidFill>
                <a:effectLst>
                  <a:outerShdw blurRad="38100" dist="38100" dir="2700000" algn="tl">
                    <a:srgbClr val="000000">
                      <a:alpha val="43137"/>
                    </a:srgbClr>
                  </a:outerShdw>
                </a:effectLst>
              </a:rPr>
              <a:t>После распада СССР в конце 1991 года</a:t>
            </a:r>
            <a:endParaRPr lang="ru-RU" sz="1900" b="1" i="1" dirty="0">
              <a:solidFill>
                <a:schemeClr val="accent6">
                  <a:lumMod val="60000"/>
                  <a:lumOff val="40000"/>
                </a:schemeClr>
              </a:solidFill>
              <a:effectLst>
                <a:outerShdw blurRad="38100" dist="38100" dir="2700000" algn="tl">
                  <a:srgbClr val="000000">
                    <a:alpha val="43137"/>
                  </a:srgbClr>
                </a:outerShdw>
              </a:effectLst>
            </a:endParaRPr>
          </a:p>
        </p:txBody>
      </p:sp>
      <p:sp>
        <p:nvSpPr>
          <p:cNvPr id="3" name="Прямоугольник 2"/>
          <p:cNvSpPr/>
          <p:nvPr/>
        </p:nvSpPr>
        <p:spPr>
          <a:xfrm>
            <a:off x="282223" y="808000"/>
            <a:ext cx="11153421" cy="5632311"/>
          </a:xfrm>
          <a:prstGeom prst="rect">
            <a:avLst/>
          </a:prstGeom>
        </p:spPr>
        <p:txBody>
          <a:bodyPr wrap="square">
            <a:spAutoFit/>
          </a:bodyPr>
          <a:lstStyle/>
          <a:p>
            <a:r>
              <a:rPr lang="ru-RU" sz="2000" dirty="0" smtClean="0"/>
              <a:t>В одном из первых указов Президента Российской Федерации от 18 декабря 1991 г., касающихся формирования российского внешнеполитического ведомства, была </a:t>
            </a:r>
            <a:r>
              <a:rPr lang="ru-RU" sz="2000" u="sng" dirty="0" smtClean="0"/>
              <a:t>поставлена задача создания </a:t>
            </a:r>
            <a:r>
              <a:rPr lang="ru-RU" sz="2000" b="1" dirty="0" smtClean="0">
                <a:solidFill>
                  <a:schemeClr val="accent4">
                    <a:lumMod val="60000"/>
                    <a:lumOff val="40000"/>
                  </a:schemeClr>
                </a:solidFill>
                <a:effectLst>
                  <a:outerShdw blurRad="38100" dist="38100" dir="2700000" algn="tl">
                    <a:srgbClr val="000000">
                      <a:alpha val="43137"/>
                    </a:srgbClr>
                  </a:outerShdw>
                </a:effectLst>
              </a:rPr>
              <a:t>Службы Государственного протокола</a:t>
            </a:r>
            <a:r>
              <a:rPr lang="ru-RU" sz="2000" dirty="0" smtClean="0"/>
              <a:t>, обеспечивающей единую протокольную практику в Российской Федерации.</a:t>
            </a:r>
          </a:p>
          <a:p>
            <a:endParaRPr lang="ru-RU" sz="2000" dirty="0" smtClean="0"/>
          </a:p>
          <a:p>
            <a:r>
              <a:rPr lang="ru-RU" sz="2000" dirty="0" smtClean="0"/>
              <a:t>В соответствии с этим Указом была проделана большая работа по разработке протокольных норм новой России, которые должны единообразно применяться на всей территории Российской Федерации. В начале 1992 года протокольное подразделение при Президенте было реорганизовано в Службу протокола Администрации Президента, которая в 1995 году преобразована в Управление протокола Президента Российской Федерации. Подразделения, занимающиеся вопросами протокола, созданы в настоящее время в аппарате Правительства России, в ряде центральных органов федеральной власти, а также в администрациях глав субъектов Российской Федерации.</a:t>
            </a:r>
          </a:p>
          <a:p>
            <a:endParaRPr lang="ru-RU" sz="2000" dirty="0" smtClean="0"/>
          </a:p>
          <a:p>
            <a:r>
              <a:rPr lang="ru-RU" sz="2000" dirty="0" smtClean="0"/>
              <a:t>27 июля 1992 г. утверждено “Положение об организационно-протокольном обеспечении международных контактов российского руководства”, а вслед за этим разработаны соответствующие нормативные документы, определяющие единую практику приема в Российской Федерации глав государств, глав правительств и министров иностранных дел иностранных государств.</a:t>
            </a:r>
            <a:endParaRPr lang="ru-RU" sz="2000" dirty="0"/>
          </a:p>
        </p:txBody>
      </p:sp>
    </p:spTree>
    <p:extLst>
      <p:ext uri="{BB962C8B-B14F-4D97-AF65-F5344CB8AC3E}">
        <p14:creationId xmlns:p14="http://schemas.microsoft.com/office/powerpoint/2010/main" val="4215953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3822" y="895573"/>
            <a:ext cx="11176000" cy="5078313"/>
          </a:xfrm>
          <a:prstGeom prst="rect">
            <a:avLst/>
          </a:prstGeom>
        </p:spPr>
        <p:txBody>
          <a:bodyPr wrap="square">
            <a:spAutoFit/>
          </a:bodyPr>
          <a:lstStyle/>
          <a:p>
            <a:r>
              <a:rPr lang="ru-RU" dirty="0" smtClean="0"/>
              <a:t>Основные положения российской протокольной практики приема зарубежных государственных деятелей на высшем и высоком уровне определяются на сегодня </a:t>
            </a:r>
            <a:r>
              <a:rPr lang="ru-RU" dirty="0" smtClean="0">
                <a:solidFill>
                  <a:schemeClr val="accent4">
                    <a:lumMod val="20000"/>
                    <a:lumOff val="80000"/>
                  </a:schemeClr>
                </a:solidFill>
                <a:effectLst>
                  <a:outerShdw blurRad="38100" dist="38100" dir="2700000" algn="tl">
                    <a:srgbClr val="000000">
                      <a:alpha val="43137"/>
                    </a:srgbClr>
                  </a:outerShdw>
                </a:effectLst>
              </a:rPr>
              <a:t>указами Президента Российской Федерации от 6 мая 1994 г. и 22 февраля 1997 г</a:t>
            </a:r>
            <a:r>
              <a:rPr lang="ru-RU" dirty="0" smtClean="0"/>
              <a:t>. Положения этих документов регулируют проведение ключевых мероприятий, связанных с приемом всех иностранных гостей высокого уровня, и определяют протокольное старшинство официальных должностных лиц и других участников любых мероприятий государственного характера.</a:t>
            </a:r>
          </a:p>
          <a:p>
            <a:endParaRPr lang="ru-RU" dirty="0" smtClean="0"/>
          </a:p>
          <a:p>
            <a:r>
              <a:rPr lang="ru-RU" i="1" dirty="0" smtClean="0">
                <a:solidFill>
                  <a:schemeClr val="accent4">
                    <a:lumMod val="20000"/>
                    <a:lumOff val="80000"/>
                  </a:schemeClr>
                </a:solidFill>
                <a:effectLst>
                  <a:outerShdw blurRad="38100" dist="38100" dir="2700000" algn="tl">
                    <a:srgbClr val="000000">
                      <a:alpha val="43137"/>
                    </a:srgbClr>
                  </a:outerShdw>
                </a:effectLst>
              </a:rPr>
              <a:t>В июне 1995 года утверждено Положение о Департаменте Государственного протокола МИД</a:t>
            </a:r>
            <a:r>
              <a:rPr lang="ru-RU" dirty="0" smtClean="0"/>
              <a:t>, которое подводит соответствующую правовую основу под его деятельность. Основной задачей ДГП является обеспечение “средствами и нормами дипломатического протокола внешнеполитических мероприятий Российской Федерации, применения единой протокольной практики при приеме иностранных официальных делегаций и осуществления визитов руководителей России в зарубежные страны”.</a:t>
            </a:r>
          </a:p>
          <a:p>
            <a:endParaRPr lang="ru-RU" dirty="0" smtClean="0"/>
          </a:p>
          <a:p>
            <a:r>
              <a:rPr lang="ru-RU" dirty="0" smtClean="0"/>
              <a:t>Департамент строит свою работу с учетом общепринятых в международной практике протокольных норм, положений Венской конвенции о дипломатических сношениях (1961 г.), характера двусторонних отношений между государствами и руководствуется в своей деятельности федеральным законодательством, указами и распоряжениями Президента Российской Федерации, постановлениями и распоряжениями Правительства, другими нормативными актами.</a:t>
            </a:r>
          </a:p>
          <a:p>
            <a:endParaRPr lang="ru-RU" dirty="0"/>
          </a:p>
        </p:txBody>
      </p:sp>
    </p:spTree>
    <p:extLst>
      <p:ext uri="{BB962C8B-B14F-4D97-AF65-F5344CB8AC3E}">
        <p14:creationId xmlns:p14="http://schemas.microsoft.com/office/powerpoint/2010/main" val="3041189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3000"/>
                <a:satMod val="150000"/>
                <a:shade val="98000"/>
                <a:lumMod val="102000"/>
              </a:schemeClr>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8" name="Пятиугольник 7"/>
          <p:cNvSpPr/>
          <p:nvPr/>
        </p:nvSpPr>
        <p:spPr>
          <a:xfrm>
            <a:off x="496711" y="3257996"/>
            <a:ext cx="6671733" cy="1230685"/>
          </a:xfrm>
          <a:prstGeom prst="homePlate">
            <a:avLst/>
          </a:prstGeom>
          <a:solidFill>
            <a:srgbClr val="FC96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203200" y="384721"/>
            <a:ext cx="11988800" cy="1015663"/>
          </a:xfrm>
          <a:prstGeom prst="rect">
            <a:avLst/>
          </a:prstGeom>
        </p:spPr>
        <p:txBody>
          <a:bodyPr wrap="square">
            <a:spAutoFit/>
          </a:bodyPr>
          <a:lstStyle/>
          <a:p>
            <a:r>
              <a:rPr lang="ru-RU" sz="2000" dirty="0"/>
              <a:t>Правила дипломатического протокола основываются на принципах «международной вежливости» - совокупности общепринятых в международном общении правил этикета, почтительного, уважительного отношения к государству и его официальным представителям.</a:t>
            </a:r>
          </a:p>
        </p:txBody>
      </p:sp>
      <p:sp>
        <p:nvSpPr>
          <p:cNvPr id="4" name="TextBox 3"/>
          <p:cNvSpPr txBox="1"/>
          <p:nvPr/>
        </p:nvSpPr>
        <p:spPr>
          <a:xfrm>
            <a:off x="0" y="0"/>
            <a:ext cx="3114186" cy="384721"/>
          </a:xfrm>
          <a:prstGeom prst="rect">
            <a:avLst/>
          </a:prstGeom>
          <a:noFill/>
        </p:spPr>
        <p:txBody>
          <a:bodyPr wrap="none" rtlCol="0">
            <a:spAutoFit/>
          </a:bodyPr>
          <a:lstStyle/>
          <a:p>
            <a:r>
              <a:rPr lang="ru-RU" sz="1900" b="1" i="1" u="sng" dirty="0">
                <a:solidFill>
                  <a:schemeClr val="accent6"/>
                </a:solidFill>
                <a:effectLst>
                  <a:outerShdw blurRad="38100" dist="38100" dir="2700000" algn="tl">
                    <a:srgbClr val="000000">
                      <a:alpha val="43137"/>
                    </a:srgbClr>
                  </a:outerShdw>
                </a:effectLst>
              </a:rPr>
              <a:t>г</a:t>
            </a:r>
            <a:r>
              <a:rPr lang="ru-RU" sz="1900" b="1" i="1" u="sng" dirty="0" smtClean="0">
                <a:solidFill>
                  <a:schemeClr val="accent6"/>
                </a:solidFill>
                <a:effectLst>
                  <a:outerShdw blurRad="38100" dist="38100" dir="2700000" algn="tl">
                    <a:srgbClr val="000000">
                      <a:alpha val="43137"/>
                    </a:srgbClr>
                  </a:outerShdw>
                </a:effectLst>
              </a:rPr>
              <a:t>осударственные символы</a:t>
            </a:r>
            <a:endParaRPr lang="ru-RU" sz="1900" b="1" i="1" u="sng" dirty="0">
              <a:solidFill>
                <a:schemeClr val="accent6"/>
              </a:solidFill>
              <a:effectLst>
                <a:outerShdw blurRad="38100" dist="38100" dir="2700000" algn="tl">
                  <a:srgbClr val="000000">
                    <a:alpha val="43137"/>
                  </a:srgbClr>
                </a:outerShdw>
              </a:effectLst>
            </a:endParaRPr>
          </a:p>
        </p:txBody>
      </p:sp>
      <p:sp>
        <p:nvSpPr>
          <p:cNvPr id="5" name="Прямоугольник 4"/>
          <p:cNvSpPr/>
          <p:nvPr/>
        </p:nvSpPr>
        <p:spPr>
          <a:xfrm>
            <a:off x="598310" y="3321572"/>
            <a:ext cx="6096000" cy="1015663"/>
          </a:xfrm>
          <a:prstGeom prst="rect">
            <a:avLst/>
          </a:prstGeom>
          <a:noFill/>
          <a:effectLst/>
        </p:spPr>
        <p:style>
          <a:lnRef idx="0">
            <a:schemeClr val="accent2"/>
          </a:lnRef>
          <a:fillRef idx="3">
            <a:schemeClr val="accent2"/>
          </a:fillRef>
          <a:effectRef idx="3">
            <a:schemeClr val="accent2"/>
          </a:effectRef>
          <a:fontRef idx="minor">
            <a:schemeClr val="lt1"/>
          </a:fontRef>
        </p:style>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2000" b="0" i="1" u="none" strike="noStrike" kern="0" cap="none" spc="0" normalizeH="0" baseline="0" noProof="0" dirty="0" smtClean="0">
                <a:solidFill>
                  <a:srgbClr val="321704"/>
                </a:solidFill>
                <a:uLnTx/>
                <a:uFillTx/>
              </a:rPr>
              <a:t>Правила международной вежливости диктуют </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2000" b="0" i="1" u="none" strike="noStrike" kern="0" cap="none" spc="0" normalizeH="0" baseline="0" noProof="0" dirty="0" smtClean="0">
                <a:solidFill>
                  <a:srgbClr val="321704"/>
                </a:solidFill>
                <a:uLnTx/>
                <a:uFillTx/>
              </a:rPr>
              <a:t>определенное протокольное отношение  к </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2000" b="1" i="1" u="none" strike="noStrike" kern="0" cap="none" spc="0" normalizeH="0" baseline="0" noProof="0" dirty="0" smtClean="0">
                <a:solidFill>
                  <a:srgbClr val="321704"/>
                </a:solidFill>
                <a:uLnTx/>
                <a:uFillTx/>
              </a:rPr>
              <a:t>символам суверенитета государства</a:t>
            </a:r>
            <a:endParaRPr kumimoji="0" lang="ru-RU" sz="2000" b="0" i="1" u="none" strike="noStrike" kern="0" cap="none" spc="0" normalizeH="0" baseline="0" noProof="0" dirty="0">
              <a:solidFill>
                <a:prstClr val="black"/>
              </a:solidFill>
              <a:uLnTx/>
              <a:uFillTx/>
            </a:endParaRPr>
          </a:p>
        </p:txBody>
      </p:sp>
      <p:sp>
        <p:nvSpPr>
          <p:cNvPr id="6" name="Прямоугольник 5"/>
          <p:cNvSpPr/>
          <p:nvPr/>
        </p:nvSpPr>
        <p:spPr>
          <a:xfrm>
            <a:off x="496711" y="5078526"/>
            <a:ext cx="6096000" cy="1015663"/>
          </a:xfrm>
          <a:prstGeom prst="rect">
            <a:avLst/>
          </a:prstGeom>
        </p:spPr>
        <p:txBody>
          <a:bodyPr>
            <a:spAutoFit/>
          </a:bodyPr>
          <a:lstStyle/>
          <a:p>
            <a:r>
              <a:rPr lang="ru-RU" sz="2000" dirty="0"/>
              <a:t>В международной протокольной практике сложился определенный </a:t>
            </a:r>
            <a:r>
              <a:rPr lang="ru-RU" sz="2000" b="1" i="1" dirty="0">
                <a:solidFill>
                  <a:srgbClr val="FC9642"/>
                </a:solidFill>
                <a:effectLst>
                  <a:outerShdw blurRad="38100" dist="38100" dir="2700000" algn="tl">
                    <a:srgbClr val="000000">
                      <a:alpha val="43137"/>
                    </a:srgbClr>
                  </a:outerShdw>
                </a:effectLst>
              </a:rPr>
              <a:t>этикет</a:t>
            </a:r>
            <a:r>
              <a:rPr lang="ru-RU" sz="2000" dirty="0"/>
              <a:t> использования ключевых государственных символов. </a:t>
            </a:r>
          </a:p>
        </p:txBody>
      </p:sp>
      <p:graphicFrame>
        <p:nvGraphicFramePr>
          <p:cNvPr id="7" name="Схема 6"/>
          <p:cNvGraphicFramePr/>
          <p:nvPr>
            <p:extLst>
              <p:ext uri="{D42A27DB-BD31-4B8C-83A1-F6EECF244321}">
                <p14:modId xmlns:p14="http://schemas.microsoft.com/office/powerpoint/2010/main" val="3577094613"/>
              </p:ext>
            </p:extLst>
          </p:nvPr>
        </p:nvGraphicFramePr>
        <p:xfrm>
          <a:off x="6694310" y="1512711"/>
          <a:ext cx="5350933" cy="4920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Прямоугольник 8"/>
          <p:cNvSpPr/>
          <p:nvPr/>
        </p:nvSpPr>
        <p:spPr>
          <a:xfrm>
            <a:off x="400755" y="1913027"/>
            <a:ext cx="7721600" cy="984885"/>
          </a:xfrm>
          <a:prstGeom prst="rect">
            <a:avLst/>
          </a:prstGeom>
        </p:spPr>
        <p:txBody>
          <a:bodyPr wrap="square">
            <a:spAutoFit/>
          </a:bodyPr>
          <a:lstStyle/>
          <a:p>
            <a:r>
              <a:rPr lang="ru-RU" sz="2000" b="1" dirty="0">
                <a:solidFill>
                  <a:srgbClr val="FC9642"/>
                </a:solidFill>
                <a:effectLst>
                  <a:outerShdw blurRad="38100" dist="38100" dir="2700000" algn="tl">
                    <a:srgbClr val="000000">
                      <a:alpha val="43137"/>
                    </a:srgbClr>
                  </a:outerShdw>
                </a:effectLst>
              </a:rPr>
              <a:t>Международная вежливость касается всего, что символизирует или представляет государство. </a:t>
            </a:r>
          </a:p>
          <a:p>
            <a:endParaRPr lang="ru-RU" dirty="0"/>
          </a:p>
        </p:txBody>
      </p:sp>
    </p:spTree>
    <p:extLst>
      <p:ext uri="{BB962C8B-B14F-4D97-AF65-F5344CB8AC3E}">
        <p14:creationId xmlns:p14="http://schemas.microsoft.com/office/powerpoint/2010/main" val="3202244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5422" y="978806"/>
            <a:ext cx="8624712" cy="2862322"/>
          </a:xfrm>
          <a:prstGeom prst="rect">
            <a:avLst/>
          </a:prstGeom>
        </p:spPr>
        <p:txBody>
          <a:bodyPr wrap="square">
            <a:spAutoFit/>
          </a:bodyPr>
          <a:lstStyle/>
          <a:p>
            <a:pPr lvl="0">
              <a:buClr>
                <a:schemeClr val="accent4">
                  <a:lumMod val="60000"/>
                  <a:lumOff val="40000"/>
                </a:schemeClr>
              </a:buClr>
            </a:pPr>
            <a:r>
              <a:rPr lang="ru-RU" sz="2000" kern="0" dirty="0" smtClean="0"/>
              <a:t>В </a:t>
            </a:r>
            <a:r>
              <a:rPr lang="ru-RU" sz="2000" kern="0" dirty="0"/>
              <a:t>2000 </a:t>
            </a:r>
            <a:r>
              <a:rPr lang="ru-RU" sz="2000" kern="0" dirty="0" smtClean="0"/>
              <a:t>году </a:t>
            </a:r>
            <a:r>
              <a:rPr lang="ru-RU" sz="2000" kern="0" dirty="0"/>
              <a:t>были приняты </a:t>
            </a:r>
            <a:r>
              <a:rPr lang="ru-RU" sz="2000" kern="0" dirty="0" smtClean="0"/>
              <a:t> </a:t>
            </a:r>
            <a:r>
              <a:rPr kumimoji="0" lang="ru-RU" sz="2000" b="0" i="0" u="none" strike="noStrike" kern="0" cap="none" spc="0" normalizeH="0" baseline="0" noProof="0" dirty="0" smtClean="0">
                <a:ln>
                  <a:noFill/>
                </a:ln>
                <a:effectLst/>
                <a:uLnTx/>
                <a:uFillTx/>
              </a:rPr>
              <a:t>три федеральных конституционных закона :</a:t>
            </a:r>
          </a:p>
          <a:p>
            <a:pPr lvl="0">
              <a:buClr>
                <a:schemeClr val="accent4">
                  <a:lumMod val="60000"/>
                  <a:lumOff val="40000"/>
                </a:schemeClr>
              </a:buClr>
            </a:pPr>
            <a:endParaRPr kumimoji="0" lang="ru-RU" sz="2000" b="0" i="0" u="none" strike="noStrike" kern="0" cap="none" spc="0" normalizeH="0" baseline="0" noProof="0" dirty="0" smtClean="0">
              <a:ln>
                <a:noFill/>
              </a:ln>
              <a:effectLst/>
              <a:uLnTx/>
              <a:uFillTx/>
            </a:endParaRPr>
          </a:p>
          <a:p>
            <a:pPr marL="0" marR="0" lvl="0" indent="0" defTabSz="914400" eaLnBrk="1" fontAlgn="auto" latinLnBrk="0" hangingPunct="1">
              <a:lnSpc>
                <a:spcPct val="100000"/>
              </a:lnSpc>
              <a:spcBef>
                <a:spcPts val="0"/>
              </a:spcBef>
              <a:spcAft>
                <a:spcPts val="0"/>
              </a:spcAft>
              <a:buClr>
                <a:schemeClr val="accent4">
                  <a:lumMod val="60000"/>
                  <a:lumOff val="40000"/>
                </a:schemeClr>
              </a:buClr>
              <a:buSzTx/>
              <a:buFontTx/>
              <a:buNone/>
              <a:tabLst/>
              <a:defRPr/>
            </a:pPr>
            <a:endParaRPr kumimoji="0" lang="ru-RU" sz="2000" b="0" i="0" u="none" strike="noStrike" kern="0" cap="none" spc="0" normalizeH="0" baseline="0" noProof="0" dirty="0" smtClean="0">
              <a:ln>
                <a:noFill/>
              </a:ln>
              <a:effectLst/>
              <a:uLnTx/>
              <a:uFillTx/>
            </a:endParaRPr>
          </a:p>
          <a:p>
            <a:pPr marL="285750" marR="0" lvl="0" indent="-285750" defTabSz="914400" eaLnBrk="1" fontAlgn="auto" latinLnBrk="0" hangingPunct="1">
              <a:lnSpc>
                <a:spcPct val="100000"/>
              </a:lnSpc>
              <a:spcBef>
                <a:spcPts val="0"/>
              </a:spcBef>
              <a:spcAft>
                <a:spcPts val="0"/>
              </a:spcAft>
              <a:buClr>
                <a:schemeClr val="accent4">
                  <a:lumMod val="60000"/>
                  <a:lumOff val="40000"/>
                </a:schemeClr>
              </a:buClr>
              <a:buSzPct val="120000"/>
              <a:buFont typeface="Wingdings" panose="05000000000000000000" pitchFamily="2" charset="2"/>
              <a:buChar char="Ø"/>
              <a:tabLst/>
              <a:defRPr/>
            </a:pPr>
            <a:r>
              <a:rPr kumimoji="0" lang="ru-RU" sz="2000" b="0" i="0" u="none" strike="noStrike" kern="0" cap="none" spc="0" normalizeH="0" baseline="0" noProof="0" dirty="0" smtClean="0">
                <a:ln>
                  <a:noFill/>
                </a:ln>
                <a:effectLst/>
                <a:uLnTx/>
                <a:uFillTx/>
              </a:rPr>
              <a:t>«О Государственном флаге Российской Федерации», </a:t>
            </a:r>
          </a:p>
          <a:p>
            <a:pPr marL="285750" marR="0" lvl="0" indent="-285750" defTabSz="914400" eaLnBrk="1" fontAlgn="auto" latinLnBrk="0" hangingPunct="1">
              <a:lnSpc>
                <a:spcPct val="100000"/>
              </a:lnSpc>
              <a:spcBef>
                <a:spcPts val="0"/>
              </a:spcBef>
              <a:spcAft>
                <a:spcPts val="0"/>
              </a:spcAft>
              <a:buClr>
                <a:schemeClr val="accent4">
                  <a:lumMod val="60000"/>
                  <a:lumOff val="40000"/>
                </a:schemeClr>
              </a:buClr>
              <a:buSzPct val="120000"/>
              <a:buFont typeface="Wingdings" panose="05000000000000000000" pitchFamily="2" charset="2"/>
              <a:buChar char="Ø"/>
              <a:tabLst/>
              <a:defRPr/>
            </a:pPr>
            <a:endParaRPr kumimoji="0" lang="ru-RU" sz="2000" b="0" i="0" u="none" strike="noStrike" kern="0" cap="none" spc="0" normalizeH="0" baseline="0" noProof="0" dirty="0" smtClean="0">
              <a:ln>
                <a:noFill/>
              </a:ln>
              <a:effectLst/>
              <a:uLnTx/>
              <a:uFillTx/>
            </a:endParaRPr>
          </a:p>
          <a:p>
            <a:pPr marL="285750" marR="0" lvl="0" indent="-285750" defTabSz="914400" eaLnBrk="1" fontAlgn="auto" latinLnBrk="0" hangingPunct="1">
              <a:lnSpc>
                <a:spcPct val="100000"/>
              </a:lnSpc>
              <a:spcBef>
                <a:spcPts val="0"/>
              </a:spcBef>
              <a:spcAft>
                <a:spcPts val="0"/>
              </a:spcAft>
              <a:buClr>
                <a:schemeClr val="accent4">
                  <a:lumMod val="60000"/>
                  <a:lumOff val="40000"/>
                </a:schemeClr>
              </a:buClr>
              <a:buSzPct val="120000"/>
              <a:buFont typeface="Wingdings" panose="05000000000000000000" pitchFamily="2" charset="2"/>
              <a:buChar char="Ø"/>
              <a:tabLst/>
              <a:defRPr/>
            </a:pPr>
            <a:r>
              <a:rPr kumimoji="0" lang="ru-RU" sz="2000" b="0" i="0" u="none" strike="noStrike" kern="0" cap="none" spc="0" normalizeH="0" baseline="0" noProof="0" dirty="0" smtClean="0">
                <a:ln>
                  <a:noFill/>
                </a:ln>
                <a:effectLst/>
                <a:uLnTx/>
                <a:uFillTx/>
              </a:rPr>
              <a:t>«О Государственном гербе Российской Федерации» </a:t>
            </a:r>
          </a:p>
          <a:p>
            <a:pPr marL="285750" marR="0" lvl="0" indent="-285750" defTabSz="914400" eaLnBrk="1" fontAlgn="auto" latinLnBrk="0" hangingPunct="1">
              <a:lnSpc>
                <a:spcPct val="100000"/>
              </a:lnSpc>
              <a:spcBef>
                <a:spcPts val="0"/>
              </a:spcBef>
              <a:spcAft>
                <a:spcPts val="0"/>
              </a:spcAft>
              <a:buClr>
                <a:schemeClr val="accent4">
                  <a:lumMod val="60000"/>
                  <a:lumOff val="40000"/>
                </a:schemeClr>
              </a:buClr>
              <a:buSzPct val="120000"/>
              <a:buFont typeface="Wingdings" panose="05000000000000000000" pitchFamily="2" charset="2"/>
              <a:buChar char="Ø"/>
              <a:tabLst/>
              <a:defRPr/>
            </a:pPr>
            <a:endParaRPr kumimoji="0" lang="ru-RU" sz="2000" b="0" i="0" u="none" strike="noStrike" kern="0" cap="none" spc="0" normalizeH="0" baseline="0" noProof="0" dirty="0" smtClean="0">
              <a:ln>
                <a:noFill/>
              </a:ln>
              <a:effectLst/>
              <a:uLnTx/>
              <a:uFillTx/>
            </a:endParaRPr>
          </a:p>
          <a:p>
            <a:pPr marL="285750" marR="0" lvl="0" indent="-285750" defTabSz="914400" eaLnBrk="1" fontAlgn="auto" latinLnBrk="0" hangingPunct="1">
              <a:lnSpc>
                <a:spcPct val="100000"/>
              </a:lnSpc>
              <a:spcBef>
                <a:spcPts val="0"/>
              </a:spcBef>
              <a:spcAft>
                <a:spcPts val="0"/>
              </a:spcAft>
              <a:buClr>
                <a:schemeClr val="accent4">
                  <a:lumMod val="60000"/>
                  <a:lumOff val="40000"/>
                </a:schemeClr>
              </a:buClr>
              <a:buSzPct val="120000"/>
              <a:buFont typeface="Wingdings" panose="05000000000000000000" pitchFamily="2" charset="2"/>
              <a:buChar char="Ø"/>
              <a:tabLst/>
              <a:defRPr/>
            </a:pPr>
            <a:r>
              <a:rPr kumimoji="0" lang="ru-RU" sz="2000" b="0" i="0" u="none" strike="noStrike" kern="0" cap="none" spc="0" normalizeH="0" baseline="0" noProof="0" dirty="0" smtClean="0">
                <a:ln>
                  <a:noFill/>
                </a:ln>
                <a:effectLst/>
                <a:uLnTx/>
                <a:uFillTx/>
              </a:rPr>
              <a:t> «О Государственном гимне Российской Федерации» </a:t>
            </a:r>
          </a:p>
          <a:p>
            <a:pPr marL="285750" marR="0" lvl="0" indent="-285750" defTabSz="914400" eaLnBrk="1" fontAlgn="auto" latinLnBrk="0" hangingPunct="1">
              <a:lnSpc>
                <a:spcPct val="100000"/>
              </a:lnSpc>
              <a:spcBef>
                <a:spcPts val="0"/>
              </a:spcBef>
              <a:spcAft>
                <a:spcPts val="0"/>
              </a:spcAft>
              <a:buClr>
                <a:schemeClr val="accent4">
                  <a:lumMod val="60000"/>
                  <a:lumOff val="40000"/>
                </a:schemeClr>
              </a:buClr>
              <a:buSzPct val="120000"/>
              <a:buFont typeface="Wingdings" panose="05000000000000000000" pitchFamily="2" charset="2"/>
              <a:buChar char="Ø"/>
              <a:tabLst/>
              <a:defRPr/>
            </a:pPr>
            <a:endParaRPr kumimoji="0" lang="ru-RU" sz="2000" b="0" i="0" u="none" strike="noStrike" kern="0" cap="none" spc="0" normalizeH="0" baseline="0" noProof="0" dirty="0">
              <a:ln>
                <a:noFill/>
              </a:ln>
              <a:effectLst/>
              <a:uLnTx/>
              <a:uFillTx/>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3478" y="237067"/>
            <a:ext cx="2425887" cy="3458179"/>
          </a:xfrm>
          <a:prstGeom prst="rect">
            <a:avLst/>
          </a:prstGeom>
        </p:spPr>
      </p:pic>
      <p:sp>
        <p:nvSpPr>
          <p:cNvPr id="4" name="Прямоугольник 3"/>
          <p:cNvSpPr/>
          <p:nvPr/>
        </p:nvSpPr>
        <p:spPr>
          <a:xfrm>
            <a:off x="485422" y="3987009"/>
            <a:ext cx="10735734" cy="2554545"/>
          </a:xfrm>
          <a:prstGeom prst="rect">
            <a:avLst/>
          </a:prstGeom>
        </p:spPr>
        <p:txBody>
          <a:bodyPr wrap="square">
            <a:spAutoFit/>
          </a:bodyPr>
          <a:lstStyle/>
          <a:p>
            <a:r>
              <a:rPr lang="ru-RU" sz="1900" dirty="0"/>
              <a:t>Принятые законы динамично развиваются вместе со страной. Законодатели вносят в эти документы дополнения и изменения, выходят Указы Президента, которые регулируют вопросы государственной символики</a:t>
            </a:r>
            <a:r>
              <a:rPr lang="ru-RU" sz="2000" dirty="0"/>
              <a:t>.</a:t>
            </a:r>
          </a:p>
          <a:p>
            <a:endParaRPr lang="ru-RU" sz="2000" dirty="0"/>
          </a:p>
          <a:p>
            <a:r>
              <a:rPr lang="ru-RU" sz="2000" dirty="0"/>
              <a:t>Помимо нормативных актов, регулирующих порядок использования государственных символов, существуют и традиции международного протокола, национальные и государственные традиции, которые также </a:t>
            </a:r>
            <a:r>
              <a:rPr lang="ru-RU" sz="2000" i="1" dirty="0">
                <a:solidFill>
                  <a:schemeClr val="accent4">
                    <a:lumMod val="20000"/>
                    <a:lumOff val="80000"/>
                  </a:schemeClr>
                </a:solidFill>
                <a:effectLst>
                  <a:outerShdw blurRad="38100" dist="38100" dir="2700000" algn="tl">
                    <a:srgbClr val="000000">
                      <a:alpha val="43137"/>
                    </a:srgbClr>
                  </a:outerShdw>
                </a:effectLst>
              </a:rPr>
              <a:t>необходимо учитывать при использовании государственной и иной символики</a:t>
            </a:r>
          </a:p>
        </p:txBody>
      </p:sp>
    </p:spTree>
    <p:extLst>
      <p:ext uri="{BB962C8B-B14F-4D97-AF65-F5344CB8AC3E}">
        <p14:creationId xmlns:p14="http://schemas.microsoft.com/office/powerpoint/2010/main" val="2214089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6710" y="379316"/>
            <a:ext cx="11198578" cy="5632311"/>
          </a:xfrm>
          <a:prstGeom prst="rect">
            <a:avLst/>
          </a:prstGeom>
        </p:spPr>
        <p:txBody>
          <a:bodyPr wrap="square">
            <a:spAutoFit/>
          </a:bodyPr>
          <a:lstStyle/>
          <a:p>
            <a:r>
              <a:rPr lang="ru-RU" sz="2000" dirty="0"/>
              <a:t>Согласно международной протокольной практике основу этикета использования ключевых государственных символов составляет </a:t>
            </a:r>
            <a:r>
              <a:rPr lang="ru-RU" sz="2000" i="1" dirty="0">
                <a:solidFill>
                  <a:schemeClr val="accent4">
                    <a:lumMod val="20000"/>
                    <a:lumOff val="80000"/>
                  </a:schemeClr>
                </a:solidFill>
                <a:effectLst>
                  <a:outerShdw blurRad="38100" dist="38100" dir="2700000" algn="tl">
                    <a:srgbClr val="000000">
                      <a:alpha val="43137"/>
                    </a:srgbClr>
                  </a:outerShdw>
                </a:effectLst>
              </a:rPr>
              <a:t>строгое соответствие флага и герба утвержденному в законодательном порядке описанию. </a:t>
            </a:r>
          </a:p>
          <a:p>
            <a:endParaRPr lang="ru-RU" sz="2000" dirty="0"/>
          </a:p>
          <a:p>
            <a:pPr marL="457200" indent="-457200">
              <a:buFont typeface="Wingdings" panose="05000000000000000000" pitchFamily="2" charset="2"/>
              <a:buChar char="Ø"/>
            </a:pPr>
            <a:r>
              <a:rPr lang="ru-RU" sz="2000" dirty="0">
                <a:solidFill>
                  <a:schemeClr val="accent4">
                    <a:lumMod val="60000"/>
                    <a:lumOff val="40000"/>
                  </a:schemeClr>
                </a:solidFill>
              </a:rPr>
              <a:t>Текст и аранжировка гимна должны соответствовать утвержденным тексту и партитуре</a:t>
            </a:r>
            <a:r>
              <a:rPr lang="ru-RU" sz="2000" dirty="0"/>
              <a:t>.</a:t>
            </a:r>
          </a:p>
          <a:p>
            <a:pPr marL="457200" indent="-457200">
              <a:buFont typeface="Wingdings" panose="05000000000000000000" pitchFamily="2" charset="2"/>
              <a:buChar char="Ø"/>
            </a:pPr>
            <a:endParaRPr lang="ru-RU" sz="2000" dirty="0"/>
          </a:p>
          <a:p>
            <a:pPr marL="457200" indent="-457200">
              <a:buFont typeface="Wingdings" panose="05000000000000000000" pitchFamily="2" charset="2"/>
              <a:buChar char="Ø"/>
            </a:pPr>
            <a:r>
              <a:rPr lang="ru-RU" sz="2000" dirty="0">
                <a:solidFill>
                  <a:schemeClr val="accent4">
                    <a:lumMod val="60000"/>
                    <a:lumOff val="40000"/>
                  </a:schemeClr>
                </a:solidFill>
              </a:rPr>
              <a:t>Описание государственного флага входит в текст конституции страны</a:t>
            </a:r>
            <a:r>
              <a:rPr lang="ru-RU" sz="2000" dirty="0"/>
              <a:t>, и ему как святыне должны воздаваться </a:t>
            </a:r>
            <a:r>
              <a:rPr lang="ru-RU" sz="2000" dirty="0">
                <a:solidFill>
                  <a:schemeClr val="accent4">
                    <a:lumMod val="60000"/>
                    <a:lumOff val="40000"/>
                  </a:schemeClr>
                </a:solidFill>
              </a:rPr>
              <a:t>высшие государственные почести</a:t>
            </a:r>
            <a:r>
              <a:rPr lang="ru-RU" sz="2000" dirty="0"/>
              <a:t>. </a:t>
            </a:r>
          </a:p>
          <a:p>
            <a:pPr marL="457200" indent="-457200">
              <a:buFont typeface="Wingdings" panose="05000000000000000000" pitchFamily="2" charset="2"/>
              <a:buChar char="Ø"/>
            </a:pPr>
            <a:endParaRPr lang="ru-RU" sz="2000" dirty="0"/>
          </a:p>
          <a:p>
            <a:pPr marL="457200" indent="-457200">
              <a:buFont typeface="Wingdings" panose="05000000000000000000" pitchFamily="2" charset="2"/>
              <a:buChar char="Ø"/>
            </a:pPr>
            <a:r>
              <a:rPr lang="ru-RU" sz="2000" dirty="0">
                <a:solidFill>
                  <a:schemeClr val="accent4">
                    <a:lumMod val="60000"/>
                    <a:lumOff val="40000"/>
                  </a:schemeClr>
                </a:solidFill>
              </a:rPr>
              <a:t>Предметы</a:t>
            </a:r>
            <a:r>
              <a:rPr lang="ru-RU" sz="2000" dirty="0"/>
              <a:t>, на которые нанесены </a:t>
            </a:r>
            <a:r>
              <a:rPr lang="ru-RU" sz="2000" dirty="0">
                <a:solidFill>
                  <a:schemeClr val="accent4">
                    <a:lumMod val="60000"/>
                    <a:lumOff val="40000"/>
                  </a:schemeClr>
                </a:solidFill>
              </a:rPr>
              <a:t>изображения флага и герба, </a:t>
            </a:r>
            <a:r>
              <a:rPr lang="ru-RU" sz="2000" dirty="0" smtClean="0">
                <a:solidFill>
                  <a:schemeClr val="accent4">
                    <a:lumMod val="60000"/>
                    <a:lumOff val="40000"/>
                  </a:schemeClr>
                </a:solidFill>
              </a:rPr>
              <a:t>а </a:t>
            </a:r>
          </a:p>
          <a:p>
            <a:r>
              <a:rPr lang="ru-RU" sz="2000" dirty="0">
                <a:solidFill>
                  <a:schemeClr val="accent4">
                    <a:lumMod val="60000"/>
                    <a:lumOff val="40000"/>
                  </a:schemeClr>
                </a:solidFill>
              </a:rPr>
              <a:t> </a:t>
            </a:r>
            <a:r>
              <a:rPr lang="ru-RU" sz="2000" dirty="0" smtClean="0">
                <a:solidFill>
                  <a:schemeClr val="accent4">
                    <a:lumMod val="60000"/>
                    <a:lumOff val="40000"/>
                  </a:schemeClr>
                </a:solidFill>
              </a:rPr>
              <a:t>       также </a:t>
            </a:r>
            <a:r>
              <a:rPr lang="ru-RU" sz="2000" dirty="0">
                <a:solidFill>
                  <a:schemeClr val="accent4">
                    <a:lumMod val="60000"/>
                    <a:lumOff val="40000"/>
                  </a:schemeClr>
                </a:solidFill>
              </a:rPr>
              <a:t>документы, скрепленные гербовой печатью</a:t>
            </a:r>
            <a:r>
              <a:rPr lang="ru-RU" sz="2000" dirty="0"/>
              <a:t>, </a:t>
            </a:r>
            <a:r>
              <a:rPr lang="ru-RU" sz="2000" dirty="0" smtClean="0"/>
              <a:t>приобретают </a:t>
            </a:r>
          </a:p>
          <a:p>
            <a:r>
              <a:rPr lang="ru-RU" sz="2000" dirty="0"/>
              <a:t> </a:t>
            </a:r>
            <a:r>
              <a:rPr lang="ru-RU" sz="2000" dirty="0" smtClean="0"/>
              <a:t>       особую </a:t>
            </a:r>
            <a:r>
              <a:rPr lang="ru-RU" sz="2000" dirty="0"/>
              <a:t>значимость. </a:t>
            </a:r>
          </a:p>
          <a:p>
            <a:pPr marL="457200" indent="-457200">
              <a:buFont typeface="Wingdings" panose="05000000000000000000" pitchFamily="2" charset="2"/>
              <a:buChar char="Ø"/>
            </a:pPr>
            <a:endParaRPr lang="ru-RU" sz="2000" dirty="0"/>
          </a:p>
          <a:p>
            <a:pPr marL="457200" indent="-457200">
              <a:buFont typeface="Wingdings" panose="05000000000000000000" pitchFamily="2" charset="2"/>
              <a:buChar char="Ø"/>
            </a:pPr>
            <a:r>
              <a:rPr lang="ru-RU" sz="2000" dirty="0"/>
              <a:t>Официальную национальную символику </a:t>
            </a:r>
            <a:r>
              <a:rPr lang="ru-RU" sz="2000" dirty="0">
                <a:solidFill>
                  <a:schemeClr val="accent4">
                    <a:lumMod val="60000"/>
                    <a:lumOff val="40000"/>
                  </a:schemeClr>
                </a:solidFill>
              </a:rPr>
              <a:t>запрещено использовать </a:t>
            </a:r>
            <a:endParaRPr lang="ru-RU" sz="2000" dirty="0" smtClean="0">
              <a:solidFill>
                <a:schemeClr val="accent4">
                  <a:lumMod val="60000"/>
                  <a:lumOff val="40000"/>
                </a:schemeClr>
              </a:solidFill>
            </a:endParaRPr>
          </a:p>
          <a:p>
            <a:r>
              <a:rPr lang="ru-RU" sz="2000" dirty="0" smtClean="0">
                <a:solidFill>
                  <a:schemeClr val="accent4">
                    <a:lumMod val="60000"/>
                    <a:lumOff val="40000"/>
                  </a:schemeClr>
                </a:solidFill>
              </a:rPr>
              <a:t>        в качестве </a:t>
            </a:r>
            <a:r>
              <a:rPr lang="ru-RU" sz="2000" dirty="0">
                <a:solidFill>
                  <a:schemeClr val="accent4">
                    <a:lumMod val="60000"/>
                    <a:lumOff val="40000"/>
                  </a:schemeClr>
                </a:solidFill>
              </a:rPr>
              <a:t>торговой </a:t>
            </a:r>
            <a:r>
              <a:rPr lang="ru-RU" sz="2000" dirty="0" smtClean="0">
                <a:solidFill>
                  <a:schemeClr val="accent4">
                    <a:lumMod val="60000"/>
                    <a:lumOff val="40000"/>
                  </a:schemeClr>
                </a:solidFill>
              </a:rPr>
              <a:t>марки. </a:t>
            </a:r>
          </a:p>
          <a:p>
            <a:pPr marL="342900" indent="-342900">
              <a:buFont typeface="Wingdings" panose="05000000000000000000" pitchFamily="2" charset="2"/>
              <a:buChar char="Ø"/>
            </a:pPr>
            <a:endParaRPr lang="ru-RU" sz="2000" dirty="0">
              <a:solidFill>
                <a:schemeClr val="accent4">
                  <a:lumMod val="60000"/>
                  <a:lumOff val="40000"/>
                </a:schemeClr>
              </a:solidFill>
            </a:endParaRPr>
          </a:p>
          <a:p>
            <a:pPr marL="342900" indent="-342900">
              <a:buFont typeface="Wingdings" panose="05000000000000000000" pitchFamily="2" charset="2"/>
              <a:buChar char="Ø"/>
            </a:pPr>
            <a:r>
              <a:rPr lang="ru-RU" sz="2000" dirty="0" smtClean="0"/>
              <a:t>  Многие </a:t>
            </a:r>
            <a:r>
              <a:rPr lang="ru-RU" sz="2000" dirty="0"/>
              <a:t>положения, касающиеся применения государственной </a:t>
            </a:r>
            <a:endParaRPr lang="ru-RU" sz="2000" dirty="0" smtClean="0"/>
          </a:p>
          <a:p>
            <a:r>
              <a:rPr lang="ru-RU" sz="2000" dirty="0"/>
              <a:t> </a:t>
            </a:r>
            <a:r>
              <a:rPr lang="ru-RU" sz="2000" dirty="0" smtClean="0"/>
              <a:t>       символики</a:t>
            </a:r>
            <a:r>
              <a:rPr lang="ru-RU" sz="2000" dirty="0"/>
              <a:t>, </a:t>
            </a:r>
            <a:r>
              <a:rPr lang="ru-RU" sz="2000" dirty="0" smtClean="0">
                <a:solidFill>
                  <a:schemeClr val="accent4">
                    <a:lumMod val="60000"/>
                    <a:lumOff val="40000"/>
                  </a:schemeClr>
                </a:solidFill>
              </a:rPr>
              <a:t>закреплены </a:t>
            </a:r>
            <a:r>
              <a:rPr lang="ru-RU" sz="2000" dirty="0">
                <a:solidFill>
                  <a:schemeClr val="accent4">
                    <a:lumMod val="60000"/>
                    <a:lumOff val="40000"/>
                  </a:schemeClr>
                </a:solidFill>
              </a:rPr>
              <a:t>в ряде международных соглашений</a:t>
            </a:r>
          </a:p>
        </p:txBody>
      </p:sp>
      <p:pic>
        <p:nvPicPr>
          <p:cNvPr id="4" name="Рисунок 3"/>
          <p:cNvPicPr>
            <a:picLocks noChangeAspect="1"/>
          </p:cNvPicPr>
          <p:nvPr/>
        </p:nvPicPr>
        <p:blipFill rotWithShape="1">
          <a:blip r:embed="rId2"/>
          <a:srcRect l="3709" t="3790" r="3335" b="3626"/>
          <a:stretch/>
        </p:blipFill>
        <p:spPr>
          <a:xfrm>
            <a:off x="9121422" y="3239911"/>
            <a:ext cx="2810934" cy="3160889"/>
          </a:xfrm>
          <a:prstGeom prst="rect">
            <a:avLst/>
          </a:prstGeom>
          <a:ln>
            <a:solidFill>
              <a:srgbClr val="D1AC0D"/>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3337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0266" y="570889"/>
            <a:ext cx="11096978" cy="400110"/>
          </a:xfrm>
          <a:prstGeom prst="rect">
            <a:avLst/>
          </a:prstGeom>
        </p:spPr>
        <p:txBody>
          <a:bodyPr wrap="square">
            <a:spAutoFit/>
          </a:bodyPr>
          <a:lstStyle/>
          <a:p>
            <a:r>
              <a:rPr lang="ru-RU" sz="2000" dirty="0"/>
              <a:t>Прообразом государственного флага Российской Федерации стал </a:t>
            </a:r>
            <a:r>
              <a:rPr lang="ru-RU" sz="2000" dirty="0" smtClean="0"/>
              <a:t> флаг </a:t>
            </a:r>
            <a:r>
              <a:rPr lang="ru-RU" sz="2000" dirty="0"/>
              <a:t>дореволюционной России.</a:t>
            </a:r>
          </a:p>
        </p:txBody>
      </p:sp>
      <p:sp>
        <p:nvSpPr>
          <p:cNvPr id="3" name="Прямоугольник 2"/>
          <p:cNvSpPr/>
          <p:nvPr/>
        </p:nvSpPr>
        <p:spPr>
          <a:xfrm>
            <a:off x="609599" y="1753865"/>
            <a:ext cx="11063112" cy="4478149"/>
          </a:xfrm>
          <a:prstGeom prst="rect">
            <a:avLst/>
          </a:prstGeom>
        </p:spPr>
        <p:txBody>
          <a:bodyPr wrap="square">
            <a:spAutoFit/>
          </a:bodyPr>
          <a:lstStyle/>
          <a:p>
            <a:r>
              <a:rPr lang="ru-RU" sz="1900" dirty="0"/>
              <a:t>Флаг был восстановлен Законом РСФСР от 1 ноября 1991 года</a:t>
            </a:r>
          </a:p>
          <a:p>
            <a:r>
              <a:rPr lang="ru-RU" sz="1900" dirty="0"/>
              <a:t> "</a:t>
            </a:r>
            <a:r>
              <a:rPr lang="ru-RU" sz="1900" dirty="0">
                <a:solidFill>
                  <a:schemeClr val="accent4">
                    <a:lumMod val="20000"/>
                    <a:lumOff val="80000"/>
                  </a:schemeClr>
                </a:solidFill>
              </a:rPr>
              <a:t>Об изменениях и дополнениях </a:t>
            </a:r>
          </a:p>
          <a:p>
            <a:r>
              <a:rPr lang="ru-RU" sz="1900" dirty="0">
                <a:solidFill>
                  <a:schemeClr val="accent4">
                    <a:lumMod val="20000"/>
                    <a:lumOff val="80000"/>
                  </a:schemeClr>
                </a:solidFill>
              </a:rPr>
              <a:t>Конституции (Основного Закона) РСФСР</a:t>
            </a:r>
            <a:r>
              <a:rPr lang="ru-RU" sz="1900" dirty="0"/>
              <a:t>" и </a:t>
            </a:r>
          </a:p>
          <a:p>
            <a:r>
              <a:rPr lang="ru-RU" sz="1900" dirty="0"/>
              <a:t>описанный в статье 181 Конституции (Основном Законе)</a:t>
            </a:r>
          </a:p>
          <a:p>
            <a:r>
              <a:rPr lang="ru-RU" sz="1900" dirty="0"/>
              <a:t> Российской Советской Федеративной Социалистической Республики, </a:t>
            </a:r>
          </a:p>
          <a:p>
            <a:r>
              <a:rPr lang="ru-RU" sz="1900" dirty="0"/>
              <a:t>при этом отношение ширины флага к его длине тогда </a:t>
            </a:r>
          </a:p>
          <a:p>
            <a:r>
              <a:rPr lang="ru-RU" sz="1900" dirty="0"/>
              <a:t>было установлено как 1:2. </a:t>
            </a:r>
          </a:p>
          <a:p>
            <a:endParaRPr lang="ru-RU" sz="1900" dirty="0"/>
          </a:p>
          <a:p>
            <a:r>
              <a:rPr lang="ru-RU" sz="1900" b="1" i="1" dirty="0">
                <a:solidFill>
                  <a:schemeClr val="accent4">
                    <a:lumMod val="20000"/>
                    <a:lumOff val="80000"/>
                  </a:schemeClr>
                </a:solidFill>
                <a:effectLst>
                  <a:outerShdw blurRad="38100" dist="38100" dir="2700000" algn="tl">
                    <a:srgbClr val="000000">
                      <a:alpha val="43137"/>
                    </a:srgbClr>
                  </a:outerShdw>
                </a:effectLst>
              </a:rPr>
              <a:t>Соотношение сторон как 2:3 было изменено </a:t>
            </a:r>
            <a:r>
              <a:rPr lang="ru-RU" sz="1900" dirty="0"/>
              <a:t>11 декабря 1993 г. Указом Президента РФ №2126 "</a:t>
            </a:r>
            <a:r>
              <a:rPr lang="ru-RU" sz="1900" dirty="0">
                <a:solidFill>
                  <a:schemeClr val="accent4">
                    <a:lumMod val="20000"/>
                    <a:lumOff val="80000"/>
                  </a:schemeClr>
                </a:solidFill>
              </a:rPr>
              <a:t>О Государственном флаге Российской Федерации</a:t>
            </a:r>
            <a:r>
              <a:rPr lang="ru-RU" sz="1900" dirty="0"/>
              <a:t>", которым было утверждено Положение о Государственном флаге РФ. </a:t>
            </a:r>
          </a:p>
          <a:p>
            <a:endParaRPr lang="ru-RU" sz="1900" dirty="0"/>
          </a:p>
          <a:p>
            <a:r>
              <a:rPr lang="ru-RU" sz="1900" dirty="0"/>
              <a:t>Федеральный конституционный закон «</a:t>
            </a:r>
            <a:r>
              <a:rPr lang="ru-RU" sz="1900" dirty="0">
                <a:solidFill>
                  <a:schemeClr val="accent4">
                    <a:lumMod val="20000"/>
                    <a:lumOff val="80000"/>
                  </a:schemeClr>
                </a:solidFill>
              </a:rPr>
              <a:t>О Государственном флаге Российской Федерации</a:t>
            </a:r>
            <a:r>
              <a:rPr lang="ru-RU" sz="1900" dirty="0"/>
              <a:t>» был принят Государственной Думой 8 декабря 2000 года, одобрен Советом Федерации 20 декабря 2000 года и подписан Президентом РФ 25 декабря 2000 г.</a:t>
            </a:r>
          </a:p>
        </p:txBody>
      </p:sp>
      <p:pic>
        <p:nvPicPr>
          <p:cNvPr id="4" name="Рисунок 3"/>
          <p:cNvPicPr>
            <a:picLocks noChangeAspect="1"/>
          </p:cNvPicPr>
          <p:nvPr/>
        </p:nvPicPr>
        <p:blipFill>
          <a:blip r:embed="rId2"/>
          <a:stretch>
            <a:fillRect/>
          </a:stretch>
        </p:blipFill>
        <p:spPr>
          <a:xfrm>
            <a:off x="8045277" y="1385912"/>
            <a:ext cx="3627434" cy="2334970"/>
          </a:xfrm>
          <a:prstGeom prst="rect">
            <a:avLst/>
          </a:prstGeom>
        </p:spPr>
      </p:pic>
    </p:spTree>
    <p:extLst>
      <p:ext uri="{BB962C8B-B14F-4D97-AF65-F5344CB8AC3E}">
        <p14:creationId xmlns:p14="http://schemas.microsoft.com/office/powerpoint/2010/main" val="435447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4755" y="466763"/>
            <a:ext cx="8263466" cy="2246769"/>
          </a:xfrm>
          <a:prstGeom prst="rect">
            <a:avLst/>
          </a:prstGeom>
        </p:spPr>
        <p:txBody>
          <a:bodyPr wrap="square">
            <a:spAutoFit/>
          </a:bodyPr>
          <a:lstStyle/>
          <a:p>
            <a:r>
              <a:rPr lang="ru-RU" sz="2000" b="1" dirty="0">
                <a:solidFill>
                  <a:schemeClr val="accent4">
                    <a:lumMod val="20000"/>
                    <a:lumOff val="80000"/>
                  </a:schemeClr>
                </a:solidFill>
                <a:effectLst>
                  <a:outerShdw blurRad="38100" dist="38100" dir="2700000" algn="tl">
                    <a:srgbClr val="000000">
                      <a:alpha val="43137"/>
                    </a:srgbClr>
                  </a:outerShdw>
                </a:effectLst>
              </a:rPr>
              <a:t>В Положении указывается, что флаг поднимается – постоянно</a:t>
            </a:r>
            <a:endParaRPr lang="ru-RU" sz="2000" b="1" dirty="0" smtClean="0">
              <a:solidFill>
                <a:schemeClr val="accent4">
                  <a:lumMod val="20000"/>
                  <a:lumOff val="80000"/>
                </a:schemeClr>
              </a:solidFill>
              <a:effectLst>
                <a:outerShdw blurRad="38100" dist="38100" dir="2700000" algn="tl">
                  <a:srgbClr val="000000">
                    <a:alpha val="43137"/>
                  </a:srgbClr>
                </a:outerShdw>
              </a:effectLst>
            </a:endParaRPr>
          </a:p>
          <a:p>
            <a:pPr marL="342900" indent="-342900">
              <a:buClr>
                <a:schemeClr val="accent4">
                  <a:lumMod val="60000"/>
                  <a:lumOff val="40000"/>
                </a:schemeClr>
              </a:buClr>
              <a:buFont typeface="Arial" panose="020B0604020202020204" pitchFamily="34" charset="0"/>
              <a:buChar char="•"/>
            </a:pPr>
            <a:r>
              <a:rPr lang="ru-RU" sz="2000" dirty="0" smtClean="0"/>
              <a:t>на </a:t>
            </a:r>
            <a:r>
              <a:rPr lang="ru-RU" sz="2000" dirty="0"/>
              <a:t>зданиях, где проводятся заседания палат Федерального Собрания,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на </a:t>
            </a:r>
            <a:r>
              <a:rPr lang="ru-RU" sz="2000" dirty="0"/>
              <a:t>зданиях-резиденциях Президента РФ</a:t>
            </a:r>
            <a:r>
              <a:rPr lang="ru-RU" sz="2000" dirty="0" smtClean="0"/>
              <a:t>,</a:t>
            </a:r>
          </a:p>
          <a:p>
            <a:pPr marL="342900" indent="-342900">
              <a:buClr>
                <a:schemeClr val="accent4">
                  <a:lumMod val="60000"/>
                  <a:lumOff val="40000"/>
                </a:schemeClr>
              </a:buClr>
              <a:buFont typeface="Arial" panose="020B0604020202020204" pitchFamily="34" charset="0"/>
              <a:buChar char="•"/>
            </a:pPr>
            <a:r>
              <a:rPr lang="ru-RU" sz="2000" dirty="0"/>
              <a:t> на </a:t>
            </a:r>
            <a:r>
              <a:rPr lang="ru-RU" sz="2000" dirty="0" smtClean="0"/>
              <a:t>зданиях Правительства </a:t>
            </a:r>
            <a:r>
              <a:rPr lang="ru-RU" sz="2000" dirty="0"/>
              <a:t>РФ,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Конституционного </a:t>
            </a:r>
            <a:r>
              <a:rPr lang="ru-RU" sz="2000" dirty="0"/>
              <a:t>суда РФ,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Верховного </a:t>
            </a:r>
            <a:r>
              <a:rPr lang="ru-RU" sz="2000" dirty="0"/>
              <a:t>суда РФ,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Арбитражного </a:t>
            </a:r>
            <a:r>
              <a:rPr lang="ru-RU" sz="2000" dirty="0"/>
              <a:t>суда </a:t>
            </a:r>
            <a:r>
              <a:rPr lang="ru-RU" sz="2000" dirty="0" smtClean="0"/>
              <a:t>РФ</a:t>
            </a:r>
            <a:endParaRPr lang="ru-RU" sz="2000" dirty="0"/>
          </a:p>
        </p:txBody>
      </p:sp>
      <p:sp>
        <p:nvSpPr>
          <p:cNvPr id="3" name="Прямоугольник 2"/>
          <p:cNvSpPr/>
          <p:nvPr/>
        </p:nvSpPr>
        <p:spPr>
          <a:xfrm>
            <a:off x="654755" y="3832558"/>
            <a:ext cx="11266310" cy="2554545"/>
          </a:xfrm>
          <a:prstGeom prst="rect">
            <a:avLst/>
          </a:prstGeom>
        </p:spPr>
        <p:txBody>
          <a:bodyPr wrap="square">
            <a:spAutoFit/>
          </a:bodyPr>
          <a:lstStyle/>
          <a:p>
            <a:r>
              <a:rPr lang="ru-RU" sz="2000" b="1" dirty="0">
                <a:solidFill>
                  <a:schemeClr val="accent4">
                    <a:lumMod val="20000"/>
                    <a:lumOff val="80000"/>
                  </a:schemeClr>
                </a:solidFill>
              </a:rPr>
              <a:t>Особо оговаривается подъем Государственного флага на зданиях </a:t>
            </a:r>
            <a:endParaRPr lang="ru-RU" sz="2000" b="1" dirty="0" smtClean="0">
              <a:solidFill>
                <a:schemeClr val="accent4">
                  <a:lumMod val="20000"/>
                  <a:lumOff val="80000"/>
                </a:schemeClr>
              </a:solidFill>
            </a:endParaRPr>
          </a:p>
          <a:p>
            <a:pPr marL="285750" indent="-285750">
              <a:buClr>
                <a:schemeClr val="accent4">
                  <a:lumMod val="60000"/>
                  <a:lumOff val="40000"/>
                </a:schemeClr>
              </a:buClr>
              <a:buFont typeface="Arial" panose="020B0604020202020204" pitchFamily="34" charset="0"/>
              <a:buChar char="•"/>
            </a:pPr>
            <a:r>
              <a:rPr lang="ru-RU" sz="2000" dirty="0" smtClean="0"/>
              <a:t>дипломатических </a:t>
            </a:r>
            <a:r>
              <a:rPr lang="ru-RU" sz="2000" dirty="0"/>
              <a:t>представительств, </a:t>
            </a:r>
            <a:endParaRPr lang="ru-RU" sz="2000" dirty="0" smtClean="0"/>
          </a:p>
          <a:p>
            <a:pPr marL="285750" indent="-285750">
              <a:buClr>
                <a:schemeClr val="accent4">
                  <a:lumMod val="60000"/>
                  <a:lumOff val="40000"/>
                </a:schemeClr>
              </a:buClr>
              <a:buFont typeface="Arial" panose="020B0604020202020204" pitchFamily="34" charset="0"/>
              <a:buChar char="•"/>
            </a:pPr>
            <a:r>
              <a:rPr lang="ru-RU" sz="2000" dirty="0" smtClean="0"/>
              <a:t>консульских </a:t>
            </a:r>
            <a:r>
              <a:rPr lang="ru-RU" sz="2000" dirty="0"/>
              <a:t>учреждениях </a:t>
            </a:r>
            <a:endParaRPr lang="ru-RU" sz="2000" dirty="0" smtClean="0"/>
          </a:p>
          <a:p>
            <a:pPr marL="285750" indent="-285750">
              <a:buClr>
                <a:schemeClr val="accent4">
                  <a:lumMod val="60000"/>
                  <a:lumOff val="40000"/>
                </a:schemeClr>
              </a:buClr>
              <a:buFont typeface="Arial" panose="020B0604020202020204" pitchFamily="34" charset="0"/>
              <a:buChar char="•"/>
            </a:pPr>
            <a:r>
              <a:rPr lang="ru-RU" sz="2000" dirty="0" smtClean="0"/>
              <a:t>иных </a:t>
            </a:r>
            <a:r>
              <a:rPr lang="ru-RU" sz="2000" dirty="0"/>
              <a:t>официальных  представительств   РФ за рубежом или при международных </a:t>
            </a:r>
            <a:r>
              <a:rPr lang="ru-RU" sz="2000" dirty="0" smtClean="0"/>
              <a:t>организациях</a:t>
            </a:r>
          </a:p>
          <a:p>
            <a:r>
              <a:rPr lang="ru-RU" sz="2000" b="1" dirty="0" smtClean="0">
                <a:solidFill>
                  <a:schemeClr val="accent4">
                    <a:lumMod val="20000"/>
                    <a:lumOff val="80000"/>
                  </a:schemeClr>
                </a:solidFill>
              </a:rPr>
              <a:t> </a:t>
            </a:r>
            <a:r>
              <a:rPr lang="ru-RU" sz="2000" b="1" dirty="0">
                <a:solidFill>
                  <a:schemeClr val="accent4">
                    <a:lumMod val="20000"/>
                    <a:lumOff val="80000"/>
                  </a:schemeClr>
                </a:solidFill>
              </a:rPr>
              <a:t>– в соответствии с нормами </a:t>
            </a:r>
            <a:endParaRPr lang="ru-RU" sz="2000" b="1" dirty="0" smtClean="0">
              <a:solidFill>
                <a:schemeClr val="accent4">
                  <a:lumMod val="20000"/>
                  <a:lumOff val="80000"/>
                </a:schemeClr>
              </a:solidFill>
            </a:endParaRPr>
          </a:p>
          <a:p>
            <a:pPr marL="285750" indent="-285750">
              <a:buClr>
                <a:schemeClr val="accent4">
                  <a:lumMod val="60000"/>
                  <a:lumOff val="40000"/>
                </a:schemeClr>
              </a:buClr>
              <a:buFont typeface="Arial" panose="020B0604020202020204" pitchFamily="34" charset="0"/>
              <a:buChar char="•"/>
            </a:pPr>
            <a:r>
              <a:rPr lang="ru-RU" sz="2000" dirty="0" smtClean="0"/>
              <a:t>международного </a:t>
            </a:r>
            <a:r>
              <a:rPr lang="ru-RU" sz="2000" dirty="0"/>
              <a:t>права, </a:t>
            </a:r>
            <a:endParaRPr lang="ru-RU" sz="2000" dirty="0" smtClean="0"/>
          </a:p>
          <a:p>
            <a:pPr marL="285750" indent="-285750">
              <a:buClr>
                <a:schemeClr val="accent4">
                  <a:lumMod val="60000"/>
                  <a:lumOff val="40000"/>
                </a:schemeClr>
              </a:buClr>
              <a:buFont typeface="Arial" panose="020B0604020202020204" pitchFamily="34" charset="0"/>
              <a:buChar char="•"/>
            </a:pPr>
            <a:r>
              <a:rPr lang="ru-RU" sz="2000" dirty="0" smtClean="0"/>
              <a:t>правилами </a:t>
            </a:r>
            <a:r>
              <a:rPr lang="ru-RU" sz="2000" dirty="0"/>
              <a:t>дипломатического протокола </a:t>
            </a:r>
            <a:endParaRPr lang="ru-RU" sz="2000" dirty="0" smtClean="0"/>
          </a:p>
          <a:p>
            <a:pPr marL="285750" indent="-285750">
              <a:buClr>
                <a:schemeClr val="accent4">
                  <a:lumMod val="60000"/>
                  <a:lumOff val="40000"/>
                </a:schemeClr>
              </a:buClr>
              <a:buFont typeface="Arial" panose="020B0604020202020204" pitchFamily="34" charset="0"/>
              <a:buChar char="•"/>
            </a:pPr>
            <a:r>
              <a:rPr lang="ru-RU" sz="2000" dirty="0" smtClean="0"/>
              <a:t>традициями </a:t>
            </a:r>
            <a:r>
              <a:rPr lang="ru-RU" sz="2000" dirty="0"/>
              <a:t>страны пребывания. </a:t>
            </a:r>
          </a:p>
        </p:txBody>
      </p:sp>
      <p:pic>
        <p:nvPicPr>
          <p:cNvPr id="5" name="Рисунок 4"/>
          <p:cNvPicPr>
            <a:picLocks noChangeAspect="1"/>
          </p:cNvPicPr>
          <p:nvPr/>
        </p:nvPicPr>
        <p:blipFill>
          <a:blip r:embed="rId2"/>
          <a:stretch>
            <a:fillRect/>
          </a:stretch>
        </p:blipFill>
        <p:spPr>
          <a:xfrm>
            <a:off x="6829777" y="1278113"/>
            <a:ext cx="4468755" cy="2554445"/>
          </a:xfrm>
          <a:prstGeom prst="rect">
            <a:avLst/>
          </a:prstGeom>
        </p:spPr>
      </p:pic>
    </p:spTree>
    <p:extLst>
      <p:ext uri="{BB962C8B-B14F-4D97-AF65-F5344CB8AC3E}">
        <p14:creationId xmlns:p14="http://schemas.microsoft.com/office/powerpoint/2010/main" val="3570474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3110" y="724386"/>
            <a:ext cx="9640713" cy="5047536"/>
          </a:xfrm>
          <a:prstGeom prst="rect">
            <a:avLst/>
          </a:prstGeom>
        </p:spPr>
        <p:txBody>
          <a:bodyPr wrap="square">
            <a:spAutoFit/>
          </a:bodyPr>
          <a:lstStyle/>
          <a:p>
            <a:r>
              <a:rPr lang="ru-RU" sz="2000" dirty="0"/>
              <a:t>Правила использования государственных флагов дипломатическими представительствами </a:t>
            </a:r>
            <a:r>
              <a:rPr lang="ru-RU" sz="2000" dirty="0">
                <a:solidFill>
                  <a:schemeClr val="accent4">
                    <a:lumMod val="20000"/>
                    <a:lumOff val="80000"/>
                  </a:schemeClr>
                </a:solidFill>
              </a:rPr>
              <a:t>устанавливаются самим представляемым государством, </a:t>
            </a:r>
            <a:endParaRPr lang="ru-RU" sz="2000" dirty="0" smtClean="0">
              <a:solidFill>
                <a:schemeClr val="accent4">
                  <a:lumMod val="20000"/>
                  <a:lumOff val="80000"/>
                </a:schemeClr>
              </a:solidFill>
            </a:endParaRPr>
          </a:p>
          <a:p>
            <a:endParaRPr lang="ru-RU" sz="2000" dirty="0" smtClean="0">
              <a:solidFill>
                <a:schemeClr val="accent4">
                  <a:lumMod val="20000"/>
                  <a:lumOff val="80000"/>
                </a:schemeClr>
              </a:solidFill>
            </a:endParaRPr>
          </a:p>
          <a:p>
            <a:r>
              <a:rPr lang="ru-RU" sz="2200" b="1" i="1" dirty="0" smtClean="0">
                <a:solidFill>
                  <a:schemeClr val="accent4">
                    <a:lumMod val="60000"/>
                    <a:lumOff val="40000"/>
                  </a:schemeClr>
                </a:solidFill>
                <a:effectLst>
                  <a:outerShdw blurRad="38100" dist="38100" dir="2700000" algn="tl">
                    <a:srgbClr val="000000">
                      <a:alpha val="43137"/>
                    </a:srgbClr>
                  </a:outerShdw>
                </a:effectLst>
              </a:rPr>
              <a:t>однако!</a:t>
            </a:r>
          </a:p>
          <a:p>
            <a:endParaRPr lang="ru-RU" sz="2000" dirty="0" smtClean="0"/>
          </a:p>
          <a:p>
            <a:r>
              <a:rPr lang="ru-RU" sz="2000" dirty="0" smtClean="0"/>
              <a:t>порядок </a:t>
            </a:r>
            <a:r>
              <a:rPr lang="ru-RU" sz="2000" dirty="0"/>
              <a:t>использования флага принимающего государства наряду с государственным флагом представляемого государства </a:t>
            </a:r>
            <a:r>
              <a:rPr lang="ru-RU" sz="2000" i="1" dirty="0">
                <a:solidFill>
                  <a:schemeClr val="accent4">
                    <a:lumMod val="20000"/>
                    <a:lumOff val="80000"/>
                  </a:schemeClr>
                </a:solidFill>
                <a:effectLst>
                  <a:outerShdw blurRad="38100" dist="38100" dir="2700000" algn="tl">
                    <a:srgbClr val="000000">
                      <a:alpha val="43137"/>
                    </a:srgbClr>
                  </a:outerShdw>
                </a:effectLst>
              </a:rPr>
              <a:t>является вопросом дипломатического протокола.</a:t>
            </a:r>
          </a:p>
          <a:p>
            <a:endParaRPr lang="ru-RU" sz="2000" dirty="0" smtClean="0"/>
          </a:p>
          <a:p>
            <a:endParaRPr lang="ru-RU" sz="2000" dirty="0"/>
          </a:p>
          <a:p>
            <a:r>
              <a:rPr lang="ru-RU" sz="2000" dirty="0"/>
              <a:t>При одновременном вывешивании флагов нескольких стран, </a:t>
            </a:r>
            <a:endParaRPr lang="ru-RU" sz="2000" dirty="0" smtClean="0"/>
          </a:p>
          <a:p>
            <a:pPr marL="342900" indent="-342900">
              <a:buClr>
                <a:schemeClr val="accent4">
                  <a:lumMod val="60000"/>
                  <a:lumOff val="40000"/>
                </a:schemeClr>
              </a:buClr>
              <a:buFont typeface="Wingdings" panose="05000000000000000000" pitchFamily="2" charset="2"/>
              <a:buChar char="Ø"/>
            </a:pPr>
            <a:r>
              <a:rPr lang="ru-RU" sz="2000" dirty="0" smtClean="0"/>
              <a:t>государственный </a:t>
            </a:r>
            <a:r>
              <a:rPr lang="ru-RU" sz="2000" dirty="0"/>
              <a:t>флаг должен быть размещен в центре, выражая особое почтение к нему, </a:t>
            </a:r>
            <a:endParaRPr lang="ru-RU" sz="2000" dirty="0" smtClean="0"/>
          </a:p>
          <a:p>
            <a:pPr marL="342900" indent="-342900">
              <a:buClr>
                <a:schemeClr val="accent4">
                  <a:lumMod val="60000"/>
                  <a:lumOff val="40000"/>
                </a:schemeClr>
              </a:buClr>
              <a:buFont typeface="Wingdings" panose="05000000000000000000" pitchFamily="2" charset="2"/>
              <a:buChar char="Ø"/>
            </a:pPr>
            <a:r>
              <a:rPr lang="ru-RU" sz="2000" dirty="0" smtClean="0"/>
              <a:t> </a:t>
            </a:r>
            <a:r>
              <a:rPr lang="ru-RU" sz="2000" dirty="0"/>
              <a:t>остальные флаги размещаются попеременно справа и слева от центральной оси (где установлен государственный флаг) согласно алфавитному порядку названий стран</a:t>
            </a:r>
            <a:r>
              <a:rPr lang="ru-RU" dirty="0"/>
              <a:t>.</a:t>
            </a:r>
          </a:p>
        </p:txBody>
      </p:sp>
    </p:spTree>
    <p:extLst>
      <p:ext uri="{BB962C8B-B14F-4D97-AF65-F5344CB8AC3E}">
        <p14:creationId xmlns:p14="http://schemas.microsoft.com/office/powerpoint/2010/main" val="22196795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6710" y="455135"/>
            <a:ext cx="11040533" cy="1015663"/>
          </a:xfrm>
          <a:prstGeom prst="rect">
            <a:avLst/>
          </a:prstGeom>
        </p:spPr>
        <p:txBody>
          <a:bodyPr wrap="square">
            <a:spAutoFit/>
          </a:bodyPr>
          <a:lstStyle/>
          <a:p>
            <a:r>
              <a:rPr lang="ru-RU" sz="2000" dirty="0"/>
              <a:t>В международной протокольной практике сложился определенный этикет флага. </a:t>
            </a:r>
          </a:p>
          <a:p>
            <a:endParaRPr lang="ru-RU" sz="2000" dirty="0"/>
          </a:p>
          <a:p>
            <a:r>
              <a:rPr lang="ru-RU" sz="2000" dirty="0"/>
              <a:t>Государственный флаг поднимается на специальном флагштоке перед зданием или на здании</a:t>
            </a:r>
          </a:p>
        </p:txBody>
      </p:sp>
      <p:sp>
        <p:nvSpPr>
          <p:cNvPr id="3" name="Прямоугольник 2"/>
          <p:cNvSpPr/>
          <p:nvPr/>
        </p:nvSpPr>
        <p:spPr>
          <a:xfrm>
            <a:off x="496710" y="1771556"/>
            <a:ext cx="4109155" cy="2031325"/>
          </a:xfrm>
          <a:prstGeom prst="rect">
            <a:avLst/>
          </a:prstGeom>
        </p:spPr>
        <p:txBody>
          <a:bodyPr wrap="square">
            <a:spAutoFit/>
          </a:bodyPr>
          <a:lstStyle/>
          <a:p>
            <a:r>
              <a:rPr lang="ru-RU" dirty="0"/>
              <a:t>Принято учитывать соответствие величины флагштока и размер флага. Не следует использовать небольшой </a:t>
            </a:r>
          </a:p>
          <a:p>
            <a:r>
              <a:rPr lang="ru-RU" dirty="0"/>
              <a:t>по размеру флаг на высоком флагштоке и наоборот. Считается оптимальным соотношение размера ширины флага и высоты флагштока 1:6</a:t>
            </a:r>
          </a:p>
        </p:txBody>
      </p:sp>
      <p:sp>
        <p:nvSpPr>
          <p:cNvPr id="4" name="Прямоугольник 3"/>
          <p:cNvSpPr/>
          <p:nvPr/>
        </p:nvSpPr>
        <p:spPr>
          <a:xfrm>
            <a:off x="496710" y="4312903"/>
            <a:ext cx="4425246" cy="2308324"/>
          </a:xfrm>
          <a:prstGeom prst="rect">
            <a:avLst/>
          </a:prstGeom>
        </p:spPr>
        <p:txBody>
          <a:bodyPr wrap="square">
            <a:spAutoFit/>
          </a:bodyPr>
          <a:lstStyle/>
          <a:p>
            <a:r>
              <a:rPr lang="ru-RU" dirty="0"/>
              <a:t>Если поднимается несколько государственных флагов одновременно, то каждый из них на отдельном флагштоке. Флагштоки и флаги должны быть одинакового размера.</a:t>
            </a:r>
          </a:p>
          <a:p>
            <a:endParaRPr lang="ru-RU" dirty="0"/>
          </a:p>
          <a:p>
            <a:r>
              <a:rPr lang="ru-RU" dirty="0"/>
              <a:t>Нельзя располагать флаги на разных уровнях, а также друг над другом. </a:t>
            </a:r>
          </a:p>
        </p:txBody>
      </p:sp>
      <p:pic>
        <p:nvPicPr>
          <p:cNvPr id="5" name="Рисунок 4"/>
          <p:cNvPicPr>
            <a:picLocks noChangeAspect="1"/>
          </p:cNvPicPr>
          <p:nvPr/>
        </p:nvPicPr>
        <p:blipFill>
          <a:blip r:embed="rId2"/>
          <a:stretch>
            <a:fillRect/>
          </a:stretch>
        </p:blipFill>
        <p:spPr>
          <a:xfrm>
            <a:off x="5374357" y="2127297"/>
            <a:ext cx="6523285" cy="4371211"/>
          </a:xfrm>
          <a:prstGeom prst="rect">
            <a:avLst/>
          </a:prstGeom>
        </p:spPr>
      </p:pic>
    </p:spTree>
    <p:extLst>
      <p:ext uri="{BB962C8B-B14F-4D97-AF65-F5344CB8AC3E}">
        <p14:creationId xmlns:p14="http://schemas.microsoft.com/office/powerpoint/2010/main" val="3849263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270627343"/>
              </p:ext>
            </p:extLst>
          </p:nvPr>
        </p:nvGraphicFramePr>
        <p:xfrm>
          <a:off x="91964" y="158690"/>
          <a:ext cx="12021014" cy="6590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170987" y="158367"/>
            <a:ext cx="3565636"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2400" b="1" i="0" u="none" strike="noStrike" kern="0" cap="none" spc="0" normalizeH="0" baseline="0" noProof="0" dirty="0" smtClean="0">
                <a:ln>
                  <a:solidFill>
                    <a:schemeClr val="accent4">
                      <a:lumMod val="75000"/>
                    </a:schemeClr>
                  </a:solidFill>
                </a:ln>
                <a:solidFill>
                  <a:schemeClr val="accent4">
                    <a:lumMod val="60000"/>
                    <a:lumOff val="40000"/>
                  </a:schemeClr>
                </a:solidFill>
                <a:effectLst/>
                <a:uLnTx/>
                <a:uFillTx/>
              </a:rPr>
              <a:t>Международный  этикет  предполагает: </a:t>
            </a:r>
            <a:endParaRPr kumimoji="0" lang="ru-RU" sz="2400" b="1" i="0" u="none" strike="noStrike" kern="0" cap="none" spc="0" normalizeH="0" baseline="0" noProof="0" dirty="0">
              <a:ln>
                <a:solidFill>
                  <a:schemeClr val="accent4">
                    <a:lumMod val="75000"/>
                  </a:schemeClr>
                </a:solidFill>
              </a:ln>
              <a:solidFill>
                <a:schemeClr val="accent4">
                  <a:lumMod val="60000"/>
                  <a:lumOff val="40000"/>
                </a:schemeClr>
              </a:solidFill>
              <a:effectLst/>
              <a:uLnTx/>
              <a:uFillTx/>
            </a:endParaRPr>
          </a:p>
        </p:txBody>
      </p:sp>
    </p:spTree>
    <p:extLst>
      <p:ext uri="{BB962C8B-B14F-4D97-AF65-F5344CB8AC3E}">
        <p14:creationId xmlns:p14="http://schemas.microsoft.com/office/powerpoint/2010/main" val="3741411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8000" y="428683"/>
            <a:ext cx="6615290" cy="3170099"/>
          </a:xfrm>
          <a:prstGeom prst="rect">
            <a:avLst/>
          </a:prstGeom>
        </p:spPr>
        <p:txBody>
          <a:bodyPr wrap="square">
            <a:spAutoFit/>
          </a:bodyPr>
          <a:lstStyle/>
          <a:p>
            <a:r>
              <a:rPr lang="ru-RU" sz="2000" dirty="0"/>
              <a:t>Утвержден Указом Президента РФ (#2050) "О Государственном гербе Российской Федерации" от 30 ноября 1993 года; </a:t>
            </a:r>
          </a:p>
          <a:p>
            <a:endParaRPr lang="ru-RU" sz="2000" dirty="0"/>
          </a:p>
          <a:p>
            <a:r>
              <a:rPr lang="ru-RU" sz="2000" dirty="0"/>
              <a:t>Федеральным конституционным законом (#2-ФКЗ) «О Государственном гербе Российской Федерации», принятом 8 декабря 2000 года постановлением (#899-III) ГД Государственной Думы Федерального Собрания РФ, одобренным 20 декабря 2000 года Советом Федерации и подписанным Президентом РФ 25 декабря 2000 года.</a:t>
            </a:r>
          </a:p>
        </p:txBody>
      </p:sp>
      <p:sp>
        <p:nvSpPr>
          <p:cNvPr id="3" name="Прямоугольник 2"/>
          <p:cNvSpPr/>
          <p:nvPr/>
        </p:nvSpPr>
        <p:spPr>
          <a:xfrm>
            <a:off x="355598" y="4111053"/>
            <a:ext cx="11514667" cy="2339102"/>
          </a:xfrm>
          <a:prstGeom prst="rect">
            <a:avLst/>
          </a:prstGeom>
        </p:spPr>
        <p:txBody>
          <a:bodyPr wrap="square">
            <a:spAutoFit/>
          </a:bodyPr>
          <a:lstStyle/>
          <a:p>
            <a:r>
              <a:rPr lang="ru-RU" sz="2000" dirty="0"/>
              <a:t>Официальное описание в конституционном законе:</a:t>
            </a:r>
          </a:p>
          <a:p>
            <a:endParaRPr lang="ru-RU" dirty="0"/>
          </a:p>
          <a:p>
            <a:r>
              <a:rPr lang="ru-RU" i="1" dirty="0">
                <a:solidFill>
                  <a:schemeClr val="accent4">
                    <a:lumMod val="20000"/>
                    <a:lumOff val="80000"/>
                  </a:schemeClr>
                </a:solidFill>
                <a:effectLst>
                  <a:outerShdw blurRad="38100" dist="38100" dir="2700000" algn="tl">
                    <a:srgbClr val="000000">
                      <a:alpha val="43137"/>
                    </a:srgbClr>
                  </a:outerShdw>
                </a:effectLst>
              </a:rPr>
              <a:t>Государственный герб Российской Федерации представляет собой четырехугольный, с закругленными нижними углами, заостренный в оконечности красный геральдический щит с золотым двуглавым орлом, поднявшим вверх распущенные крылья. Орел увенчан двумя малыми коронами и - над ними - одной большой короной, соединенными лентой. В правой лапе орла - скипетр, в левой - держава. На груди орла, в красном щите, - серебряный всадник в синем плаще на серебряном коне, поражающий серебряным копьем черного опрокинутого навзничь и попранного конем дракона</a:t>
            </a:r>
            <a:r>
              <a:rPr lang="ru-RU" dirty="0"/>
              <a:t>.</a:t>
            </a:r>
          </a:p>
        </p:txBody>
      </p:sp>
      <p:pic>
        <p:nvPicPr>
          <p:cNvPr id="4" name="Рисунок 3"/>
          <p:cNvPicPr>
            <a:picLocks noChangeAspect="1"/>
          </p:cNvPicPr>
          <p:nvPr/>
        </p:nvPicPr>
        <p:blipFill>
          <a:blip r:embed="rId2"/>
          <a:stretch>
            <a:fillRect/>
          </a:stretch>
        </p:blipFill>
        <p:spPr>
          <a:xfrm>
            <a:off x="8405466" y="428683"/>
            <a:ext cx="2944623" cy="3535986"/>
          </a:xfrm>
          <a:prstGeom prst="rect">
            <a:avLst/>
          </a:prstGeom>
        </p:spPr>
      </p:pic>
    </p:spTree>
    <p:extLst>
      <p:ext uri="{BB962C8B-B14F-4D97-AF65-F5344CB8AC3E}">
        <p14:creationId xmlns:p14="http://schemas.microsoft.com/office/powerpoint/2010/main" val="4260947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0932" y="4125430"/>
            <a:ext cx="7732890" cy="2431435"/>
          </a:xfrm>
          <a:prstGeom prst="rect">
            <a:avLst/>
          </a:prstGeom>
        </p:spPr>
        <p:txBody>
          <a:bodyPr wrap="square">
            <a:spAutoFit/>
          </a:bodyPr>
          <a:lstStyle/>
          <a:p>
            <a:r>
              <a:rPr lang="ru-RU" sz="1900" dirty="0"/>
              <a:t>В 1991 году, спустя почти 200 лет, мелодия, созданная на основе «Патриотической песни» Глинки, ненадолго стала гимном демократической России, однако конституционный закон, закрепляющий это решение президента Б. Н. Ельцина, не был принят Государственной думой. Наконец, после долгих споров и обсуждений, уже при президенте В. В. Путине 20 декабря 2000 года гимном Российской Федерации вновь стал гимн Александрова с измененным С. В. Михалковым текстом.</a:t>
            </a:r>
          </a:p>
        </p:txBody>
      </p:sp>
      <p:sp>
        <p:nvSpPr>
          <p:cNvPr id="3" name="Прямоугольник 2"/>
          <p:cNvSpPr/>
          <p:nvPr/>
        </p:nvSpPr>
        <p:spPr>
          <a:xfrm>
            <a:off x="90310" y="169763"/>
            <a:ext cx="12101690" cy="677108"/>
          </a:xfrm>
          <a:prstGeom prst="rect">
            <a:avLst/>
          </a:prstGeom>
        </p:spPr>
        <p:txBody>
          <a:bodyPr wrap="square">
            <a:spAutoFit/>
          </a:bodyPr>
          <a:lstStyle/>
          <a:p>
            <a:r>
              <a:rPr lang="ru-RU" sz="1900" dirty="0"/>
              <a:t>Первый российский гимн был создан по указанию императора Николая I в 1833 году. До этого торжественные события сопровождались церковными песнопениями, а при Петре Великом — военными маршами</a:t>
            </a:r>
          </a:p>
        </p:txBody>
      </p:sp>
      <p:sp>
        <p:nvSpPr>
          <p:cNvPr id="4" name="Прямоугольник 3"/>
          <p:cNvSpPr/>
          <p:nvPr/>
        </p:nvSpPr>
        <p:spPr>
          <a:xfrm>
            <a:off x="270932" y="2949981"/>
            <a:ext cx="7349068" cy="954107"/>
          </a:xfrm>
          <a:prstGeom prst="rect">
            <a:avLst/>
          </a:prstGeom>
        </p:spPr>
        <p:txBody>
          <a:bodyPr wrap="square">
            <a:spAutoFit/>
          </a:bodyPr>
          <a:lstStyle/>
          <a:p>
            <a:r>
              <a:rPr lang="ru-RU" dirty="0"/>
              <a:t>В первые месяцы советской власти «Марсельезу» сменил «Интернационал». И лишь 1 января 1944 года наконец прозвучал гимн Александрова на стихи С. Михалкова и Эль-</a:t>
            </a:r>
            <a:r>
              <a:rPr lang="ru-RU" dirty="0" err="1"/>
              <a:t>Регистана</a:t>
            </a:r>
            <a:r>
              <a:rPr lang="ru-RU" sz="2000" dirty="0"/>
              <a:t>, </a:t>
            </a:r>
          </a:p>
        </p:txBody>
      </p:sp>
      <p:pic>
        <p:nvPicPr>
          <p:cNvPr id="5" name="Рисунок 4"/>
          <p:cNvPicPr>
            <a:picLocks noChangeAspect="1"/>
          </p:cNvPicPr>
          <p:nvPr/>
        </p:nvPicPr>
        <p:blipFill>
          <a:blip r:embed="rId2"/>
          <a:stretch>
            <a:fillRect/>
          </a:stretch>
        </p:blipFill>
        <p:spPr>
          <a:xfrm>
            <a:off x="8199863" y="1551351"/>
            <a:ext cx="3694496" cy="4877223"/>
          </a:xfrm>
          <a:prstGeom prst="rect">
            <a:avLst/>
          </a:prstGeom>
        </p:spPr>
      </p:pic>
      <p:sp>
        <p:nvSpPr>
          <p:cNvPr id="6" name="Прямоугольник 5"/>
          <p:cNvSpPr/>
          <p:nvPr/>
        </p:nvSpPr>
        <p:spPr>
          <a:xfrm>
            <a:off x="191910" y="1021263"/>
            <a:ext cx="7507111" cy="1754326"/>
          </a:xfrm>
          <a:prstGeom prst="rect">
            <a:avLst/>
          </a:prstGeom>
        </p:spPr>
        <p:txBody>
          <a:bodyPr wrap="square">
            <a:spAutoFit/>
          </a:bodyPr>
          <a:lstStyle/>
          <a:p>
            <a:r>
              <a:rPr lang="ru-RU" dirty="0"/>
              <a:t>Когда в 1833 году государь повелел своим подданным создать гимн, в негласном конкурсе приняли участие многие поэты и композиторы, среди них — воспитатель наследника престола Василий Андреевич Жуковский и композитор Алексей Федорович Львов. Царю больше всех понравилось их сочинение, названное «Молитва русского народа» — своей простой, легко запоминающейся мелодией и проникновенными словами</a:t>
            </a:r>
          </a:p>
        </p:txBody>
      </p:sp>
    </p:spTree>
    <p:extLst>
      <p:ext uri="{BB962C8B-B14F-4D97-AF65-F5344CB8AC3E}">
        <p14:creationId xmlns:p14="http://schemas.microsoft.com/office/powerpoint/2010/main" val="3148619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9599" y="670974"/>
            <a:ext cx="10357934" cy="5324535"/>
          </a:xfrm>
          <a:prstGeom prst="rect">
            <a:avLst/>
          </a:prstGeom>
        </p:spPr>
        <p:txBody>
          <a:bodyPr wrap="square">
            <a:spAutoFit/>
          </a:bodyPr>
          <a:lstStyle/>
          <a:p>
            <a:r>
              <a:rPr lang="ru-RU" sz="2000" b="1" dirty="0">
                <a:solidFill>
                  <a:schemeClr val="accent4">
                    <a:lumMod val="60000"/>
                    <a:lumOff val="40000"/>
                  </a:schemeClr>
                </a:solidFill>
                <a:effectLst>
                  <a:outerShdw blurRad="38100" dist="38100" dir="2700000" algn="tl">
                    <a:srgbClr val="000000">
                      <a:alpha val="43137"/>
                    </a:srgbClr>
                  </a:outerShdw>
                </a:effectLst>
              </a:rPr>
              <a:t>Национальные дни </a:t>
            </a:r>
            <a:r>
              <a:rPr lang="ru-RU" sz="2000" dirty="0"/>
              <a:t>(официальные праздники) каждой страны являются </a:t>
            </a:r>
            <a:r>
              <a:rPr lang="ru-RU" sz="2000" i="1" dirty="0">
                <a:solidFill>
                  <a:schemeClr val="accent4">
                    <a:lumMod val="20000"/>
                    <a:lumOff val="80000"/>
                  </a:schemeClr>
                </a:solidFill>
                <a:effectLst>
                  <a:outerShdw blurRad="38100" dist="38100" dir="2700000" algn="tl">
                    <a:srgbClr val="000000">
                      <a:alpha val="43137"/>
                    </a:srgbClr>
                  </a:outerShdw>
                </a:effectLst>
              </a:rPr>
              <a:t>символами, отражающими поворотные события в ее истории</a:t>
            </a:r>
            <a:r>
              <a:rPr lang="ru-RU" sz="2000" dirty="0"/>
              <a:t>: </a:t>
            </a:r>
            <a:endParaRPr lang="ru-RU" sz="2000" dirty="0" smtClean="0"/>
          </a:p>
          <a:p>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победу </a:t>
            </a:r>
            <a:r>
              <a:rPr lang="ru-RU" sz="2000" dirty="0"/>
              <a:t>революции,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достижение </a:t>
            </a:r>
            <a:r>
              <a:rPr lang="ru-RU" sz="2000" dirty="0"/>
              <a:t>национальной независимости,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провозглашение </a:t>
            </a:r>
            <a:r>
              <a:rPr lang="ru-RU" sz="2000" dirty="0"/>
              <a:t>республики и др. </a:t>
            </a:r>
            <a:endParaRPr lang="ru-RU" sz="2000" dirty="0" smtClean="0"/>
          </a:p>
          <a:p>
            <a:endParaRPr lang="ru-RU" sz="2000" dirty="0" smtClean="0"/>
          </a:p>
          <a:p>
            <a:r>
              <a:rPr lang="ru-RU" sz="2000" dirty="0" smtClean="0"/>
              <a:t>В </a:t>
            </a:r>
            <a:r>
              <a:rPr lang="ru-RU" sz="2000" dirty="0"/>
              <a:t>ряде стран с монархическим строем дни рождения монарха являются национальными праздниками</a:t>
            </a:r>
            <a:r>
              <a:rPr lang="ru-RU" sz="2000" dirty="0" smtClean="0"/>
              <a:t>.</a:t>
            </a:r>
          </a:p>
          <a:p>
            <a:endParaRPr lang="ru-RU" sz="2000" dirty="0"/>
          </a:p>
          <a:p>
            <a:r>
              <a:rPr lang="ru-RU" sz="2000" i="1" dirty="0">
                <a:solidFill>
                  <a:schemeClr val="accent4">
                    <a:lumMod val="20000"/>
                    <a:lumOff val="80000"/>
                  </a:schemeClr>
                </a:solidFill>
                <a:effectLst>
                  <a:outerShdw blurRad="38100" dist="38100" dir="2700000" algn="tl">
                    <a:srgbClr val="000000">
                      <a:alpha val="43137"/>
                    </a:srgbClr>
                  </a:outerShdw>
                </a:effectLst>
              </a:rPr>
              <a:t>Международная протокольная практика </a:t>
            </a:r>
            <a:endParaRPr lang="ru-RU" sz="2000" i="1" dirty="0" smtClean="0">
              <a:solidFill>
                <a:schemeClr val="accent4">
                  <a:lumMod val="20000"/>
                  <a:lumOff val="80000"/>
                </a:schemeClr>
              </a:solidFill>
              <a:effectLst>
                <a:outerShdw blurRad="38100" dist="38100" dir="2700000" algn="tl">
                  <a:srgbClr val="000000">
                    <a:alpha val="43137"/>
                  </a:srgbClr>
                </a:outerShdw>
              </a:effectLst>
            </a:endParaRPr>
          </a:p>
          <a:p>
            <a:r>
              <a:rPr lang="ru-RU" sz="2000" i="1" dirty="0" smtClean="0">
                <a:solidFill>
                  <a:schemeClr val="accent4">
                    <a:lumMod val="20000"/>
                    <a:lumOff val="80000"/>
                  </a:schemeClr>
                </a:solidFill>
                <a:effectLst>
                  <a:outerShdw blurRad="38100" dist="38100" dir="2700000" algn="tl">
                    <a:srgbClr val="000000">
                      <a:alpha val="43137"/>
                    </a:srgbClr>
                  </a:outerShdw>
                </a:effectLst>
              </a:rPr>
              <a:t>предполагает соответствующее </a:t>
            </a:r>
            <a:r>
              <a:rPr lang="ru-RU" sz="2000" i="1" dirty="0">
                <a:solidFill>
                  <a:schemeClr val="accent4">
                    <a:lumMod val="20000"/>
                    <a:lumOff val="80000"/>
                  </a:schemeClr>
                </a:solidFill>
                <a:effectLst>
                  <a:outerShdw blurRad="38100" dist="38100" dir="2700000" algn="tl">
                    <a:srgbClr val="000000">
                      <a:alpha val="43137"/>
                    </a:srgbClr>
                  </a:outerShdw>
                </a:effectLst>
              </a:rPr>
              <a:t>реагирование </a:t>
            </a:r>
            <a:endParaRPr lang="ru-RU" sz="2000" i="1" dirty="0" smtClean="0">
              <a:solidFill>
                <a:schemeClr val="accent4">
                  <a:lumMod val="20000"/>
                  <a:lumOff val="80000"/>
                </a:schemeClr>
              </a:solidFill>
              <a:effectLst>
                <a:outerShdw blurRad="38100" dist="38100" dir="2700000" algn="tl">
                  <a:srgbClr val="000000">
                    <a:alpha val="43137"/>
                  </a:srgbClr>
                </a:outerShdw>
              </a:effectLst>
            </a:endParaRPr>
          </a:p>
          <a:p>
            <a:r>
              <a:rPr lang="ru-RU" sz="2000" i="1" dirty="0" smtClean="0">
                <a:solidFill>
                  <a:schemeClr val="accent4">
                    <a:lumMod val="20000"/>
                    <a:lumOff val="80000"/>
                  </a:schemeClr>
                </a:solidFill>
                <a:effectLst>
                  <a:outerShdw blurRad="38100" dist="38100" dir="2700000" algn="tl">
                    <a:srgbClr val="000000">
                      <a:alpha val="43137"/>
                    </a:srgbClr>
                  </a:outerShdw>
                </a:effectLst>
              </a:rPr>
              <a:t>на </a:t>
            </a:r>
            <a:r>
              <a:rPr lang="ru-RU" sz="2000" i="1" dirty="0">
                <a:solidFill>
                  <a:schemeClr val="accent4">
                    <a:lumMod val="20000"/>
                    <a:lumOff val="80000"/>
                  </a:schemeClr>
                </a:solidFill>
                <a:effectLst>
                  <a:outerShdw blurRad="38100" dist="38100" dir="2700000" algn="tl">
                    <a:srgbClr val="000000">
                      <a:alpha val="43137"/>
                    </a:srgbClr>
                  </a:outerShdw>
                </a:effectLst>
              </a:rPr>
              <a:t>упомянутые события. </a:t>
            </a:r>
            <a:endParaRPr lang="ru-RU" sz="2000" i="1" dirty="0" smtClean="0">
              <a:solidFill>
                <a:schemeClr val="accent4">
                  <a:lumMod val="20000"/>
                  <a:lumOff val="80000"/>
                </a:schemeClr>
              </a:solidFill>
              <a:effectLst>
                <a:outerShdw blurRad="38100" dist="38100" dir="2700000" algn="tl">
                  <a:srgbClr val="000000">
                    <a:alpha val="43137"/>
                  </a:srgbClr>
                </a:outerShdw>
              </a:effectLst>
            </a:endParaRPr>
          </a:p>
          <a:p>
            <a:r>
              <a:rPr lang="ru-RU" sz="2000" dirty="0" smtClean="0"/>
              <a:t>Его </a:t>
            </a:r>
            <a:r>
              <a:rPr lang="ru-RU" sz="2000" dirty="0"/>
              <a:t>степень и характер определяются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состоянием межгосударственных </a:t>
            </a:r>
            <a:r>
              <a:rPr lang="ru-RU" sz="2000" dirty="0"/>
              <a:t>отношений,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важностью события </a:t>
            </a:r>
          </a:p>
          <a:p>
            <a:pPr marL="342900" indent="-342900">
              <a:buClr>
                <a:schemeClr val="accent4">
                  <a:lumMod val="60000"/>
                  <a:lumOff val="40000"/>
                </a:schemeClr>
              </a:buClr>
              <a:buFont typeface="Arial" panose="020B0604020202020204" pitchFamily="34" charset="0"/>
              <a:buChar char="•"/>
            </a:pPr>
            <a:r>
              <a:rPr lang="ru-RU" sz="2000" dirty="0" smtClean="0"/>
              <a:t>местной </a:t>
            </a:r>
            <a:r>
              <a:rPr lang="ru-RU" sz="2000" dirty="0"/>
              <a:t>протокольной практикой</a:t>
            </a:r>
          </a:p>
        </p:txBody>
      </p:sp>
      <p:pic>
        <p:nvPicPr>
          <p:cNvPr id="3" name="Рисунок 2"/>
          <p:cNvPicPr>
            <a:picLocks noChangeAspect="1"/>
          </p:cNvPicPr>
          <p:nvPr/>
        </p:nvPicPr>
        <p:blipFill>
          <a:blip r:embed="rId2"/>
          <a:stretch>
            <a:fillRect/>
          </a:stretch>
        </p:blipFill>
        <p:spPr>
          <a:xfrm>
            <a:off x="6524978" y="3714045"/>
            <a:ext cx="5108600" cy="2749421"/>
          </a:xfrm>
          <a:prstGeom prst="rect">
            <a:avLst/>
          </a:prstGeom>
        </p:spPr>
      </p:pic>
    </p:spTree>
    <p:extLst>
      <p:ext uri="{BB962C8B-B14F-4D97-AF65-F5344CB8AC3E}">
        <p14:creationId xmlns:p14="http://schemas.microsoft.com/office/powerpoint/2010/main" val="1381417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9288" y="430537"/>
            <a:ext cx="11300179" cy="5940088"/>
          </a:xfrm>
          <a:prstGeom prst="rect">
            <a:avLst/>
          </a:prstGeom>
        </p:spPr>
        <p:txBody>
          <a:bodyPr wrap="square">
            <a:spAutoFit/>
          </a:bodyPr>
          <a:lstStyle/>
          <a:p>
            <a:r>
              <a:rPr lang="ru-RU" sz="1900" dirty="0"/>
              <a:t>В большинстве случаев поступают </a:t>
            </a:r>
            <a:r>
              <a:rPr lang="ru-RU" sz="1900" dirty="0">
                <a:solidFill>
                  <a:schemeClr val="accent4">
                    <a:lumMod val="60000"/>
                    <a:lumOff val="40000"/>
                  </a:schemeClr>
                </a:solidFill>
              </a:rPr>
              <a:t>приветственные телеграммы в адрес главы государства</a:t>
            </a:r>
            <a:r>
              <a:rPr lang="ru-RU" sz="1900" dirty="0"/>
              <a:t>. </a:t>
            </a:r>
            <a:endParaRPr lang="ru-RU" sz="1900" dirty="0" smtClean="0"/>
          </a:p>
          <a:p>
            <a:endParaRPr lang="ru-RU" sz="1900" dirty="0" smtClean="0"/>
          </a:p>
          <a:p>
            <a:r>
              <a:rPr lang="ru-RU" sz="1900" dirty="0" smtClean="0"/>
              <a:t>В </a:t>
            </a:r>
            <a:r>
              <a:rPr lang="ru-RU" sz="1900" dirty="0"/>
              <a:t>этих важных дипломатических документах, помимо поздравления, содержатся </a:t>
            </a:r>
            <a:endParaRPr lang="ru-RU" sz="1900" dirty="0" smtClean="0"/>
          </a:p>
          <a:p>
            <a:pPr marL="285750" indent="-285750">
              <a:buClr>
                <a:schemeClr val="accent4">
                  <a:lumMod val="60000"/>
                  <a:lumOff val="40000"/>
                </a:schemeClr>
              </a:buClr>
              <a:buFont typeface="Arial" panose="020B0604020202020204" pitchFamily="34" charset="0"/>
              <a:buChar char="•"/>
            </a:pPr>
            <a:r>
              <a:rPr lang="ru-RU" sz="1900" dirty="0" smtClean="0"/>
              <a:t>оценка </a:t>
            </a:r>
            <a:r>
              <a:rPr lang="ru-RU" sz="1900" dirty="0"/>
              <a:t>двусторонних отношений на данный момент, </a:t>
            </a:r>
            <a:endParaRPr lang="ru-RU" sz="1900" dirty="0" smtClean="0"/>
          </a:p>
          <a:p>
            <a:pPr marL="285750" indent="-285750">
              <a:buClr>
                <a:schemeClr val="accent4">
                  <a:lumMod val="60000"/>
                  <a:lumOff val="40000"/>
                </a:schemeClr>
              </a:buClr>
              <a:buFont typeface="Arial" panose="020B0604020202020204" pitchFamily="34" charset="0"/>
              <a:buChar char="•"/>
            </a:pPr>
            <a:r>
              <a:rPr lang="ru-RU" sz="1900" dirty="0" smtClean="0"/>
              <a:t>пожелания </a:t>
            </a:r>
            <a:r>
              <a:rPr lang="ru-RU" sz="1900" dirty="0"/>
              <a:t>их дальнейшего развития, </a:t>
            </a:r>
            <a:endParaRPr lang="ru-RU" sz="1900" dirty="0" smtClean="0"/>
          </a:p>
          <a:p>
            <a:pPr marL="285750" indent="-285750">
              <a:buClr>
                <a:schemeClr val="accent4">
                  <a:lumMod val="60000"/>
                  <a:lumOff val="40000"/>
                </a:schemeClr>
              </a:buClr>
              <a:buFont typeface="Arial" panose="020B0604020202020204" pitchFamily="34" charset="0"/>
              <a:buChar char="•"/>
            </a:pPr>
            <a:r>
              <a:rPr lang="ru-RU" sz="1900" dirty="0" smtClean="0"/>
              <a:t>при </a:t>
            </a:r>
            <a:r>
              <a:rPr lang="ru-RU" sz="1900" dirty="0"/>
              <a:t>необходимости — высказывается надежда на устранение препятствий, мешающих их всестороннему сотрудничеству. </a:t>
            </a:r>
          </a:p>
          <a:p>
            <a:endParaRPr lang="ru-RU" sz="1900" dirty="0"/>
          </a:p>
          <a:p>
            <a:r>
              <a:rPr lang="ru-RU" sz="1900" dirty="0">
                <a:solidFill>
                  <a:schemeClr val="accent4">
                    <a:lumMod val="60000"/>
                    <a:lumOff val="40000"/>
                  </a:schemeClr>
                </a:solidFill>
              </a:rPr>
              <a:t>Телеграммы передаются через послов</a:t>
            </a:r>
            <a:r>
              <a:rPr lang="ru-RU" sz="1900" dirty="0"/>
              <a:t>, которые с учетом действующих правил </a:t>
            </a:r>
            <a:r>
              <a:rPr lang="ru-RU" sz="1900" dirty="0">
                <a:solidFill>
                  <a:schemeClr val="accent4">
                    <a:lumMod val="60000"/>
                    <a:lumOff val="40000"/>
                  </a:schemeClr>
                </a:solidFill>
              </a:rPr>
              <a:t>наносят специальные визиты главам государств или лицам, ими указанным</a:t>
            </a:r>
            <a:r>
              <a:rPr lang="ru-RU" sz="1900" dirty="0"/>
              <a:t> (чаще всего это министры иностранных дел, их заместители, генеральные секретари внешнеполитических ведомств).</a:t>
            </a:r>
          </a:p>
          <a:p>
            <a:endParaRPr lang="ru-RU" sz="1900" dirty="0"/>
          </a:p>
          <a:p>
            <a:r>
              <a:rPr lang="ru-RU" sz="1900" dirty="0">
                <a:solidFill>
                  <a:schemeClr val="accent4">
                    <a:lumMod val="60000"/>
                    <a:lumOff val="40000"/>
                  </a:schemeClr>
                </a:solidFill>
              </a:rPr>
              <a:t>В посольствах проводятся официальные приемы</a:t>
            </a:r>
            <a:r>
              <a:rPr lang="ru-RU" sz="1900" dirty="0"/>
              <a:t>. </a:t>
            </a:r>
          </a:p>
          <a:p>
            <a:endParaRPr lang="ru-RU" sz="1900" dirty="0"/>
          </a:p>
          <a:p>
            <a:r>
              <a:rPr lang="ru-RU" sz="1900" dirty="0"/>
              <a:t>В некоторых странах существует традиция предоставления послам иностранных </a:t>
            </a:r>
            <a:r>
              <a:rPr lang="ru-RU" sz="1900" dirty="0" smtClean="0"/>
              <a:t> государств </a:t>
            </a:r>
            <a:r>
              <a:rPr lang="ru-RU" sz="1900" dirty="0"/>
              <a:t>возможности выступить по телевидению по случаю национальных </a:t>
            </a:r>
            <a:r>
              <a:rPr lang="ru-RU" sz="1900" dirty="0" smtClean="0"/>
              <a:t>праздников</a:t>
            </a:r>
            <a:r>
              <a:rPr lang="ru-RU" sz="1900" dirty="0"/>
              <a:t>, опубликовать в печати информационные и иные материалы, </a:t>
            </a:r>
            <a:r>
              <a:rPr lang="ru-RU" sz="1900" dirty="0" smtClean="0"/>
              <a:t>посвященные своему </a:t>
            </a:r>
            <a:r>
              <a:rPr lang="ru-RU" sz="1900" dirty="0"/>
              <a:t>государству и отношениям со страной пребывания. </a:t>
            </a:r>
            <a:endParaRPr lang="ru-RU" sz="1900" dirty="0" smtClean="0"/>
          </a:p>
          <a:p>
            <a:r>
              <a:rPr lang="ru-RU" sz="1900" dirty="0" smtClean="0"/>
              <a:t>Иногда </a:t>
            </a:r>
            <a:r>
              <a:rPr lang="ru-RU" sz="1900" dirty="0"/>
              <a:t>к национальным </a:t>
            </a:r>
            <a:r>
              <a:rPr lang="ru-RU" sz="1900" dirty="0" smtClean="0"/>
              <a:t> праздникам </a:t>
            </a:r>
            <a:r>
              <a:rPr lang="ru-RU" sz="1900" dirty="0"/>
              <a:t>приурочиваются приезд театральных, музыкальных и фольклорных </a:t>
            </a:r>
            <a:r>
              <a:rPr lang="ru-RU" sz="1900" dirty="0" smtClean="0"/>
              <a:t>коллективов, открытие </a:t>
            </a:r>
            <a:r>
              <a:rPr lang="ru-RU" sz="1900" dirty="0"/>
              <a:t>художественных выставок, проведение дней культуры, спортивных соревнований и иных мероприятий.</a:t>
            </a:r>
          </a:p>
        </p:txBody>
      </p:sp>
    </p:spTree>
    <p:extLst>
      <p:ext uri="{BB962C8B-B14F-4D97-AF65-F5344CB8AC3E}">
        <p14:creationId xmlns:p14="http://schemas.microsoft.com/office/powerpoint/2010/main" val="7146993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110" y="232055"/>
            <a:ext cx="6096000" cy="6232475"/>
          </a:xfrm>
          <a:prstGeom prst="rect">
            <a:avLst/>
          </a:prstGeom>
        </p:spPr>
        <p:txBody>
          <a:bodyPr>
            <a:spAutoFit/>
          </a:bodyPr>
          <a:lstStyle/>
          <a:p>
            <a:r>
              <a:rPr lang="ru-RU" sz="1900" dirty="0"/>
              <a:t>Обмен телеграммами происходит и </a:t>
            </a:r>
            <a:r>
              <a:rPr lang="ru-RU" sz="1900" dirty="0" smtClean="0"/>
              <a:t>по </a:t>
            </a:r>
            <a:r>
              <a:rPr lang="ru-RU" sz="1900" dirty="0"/>
              <a:t>случаю </a:t>
            </a:r>
            <a:endParaRPr lang="ru-RU" sz="1900" dirty="0" smtClean="0"/>
          </a:p>
          <a:p>
            <a:pPr marL="342900" indent="-342900">
              <a:buClr>
                <a:schemeClr val="accent4">
                  <a:lumMod val="60000"/>
                  <a:lumOff val="40000"/>
                </a:schemeClr>
              </a:buClr>
              <a:buFont typeface="Arial" panose="020B0604020202020204" pitchFamily="34" charset="0"/>
              <a:buChar char="•"/>
            </a:pPr>
            <a:r>
              <a:rPr lang="ru-RU" sz="1900" dirty="0" smtClean="0"/>
              <a:t>годовщин </a:t>
            </a:r>
            <a:r>
              <a:rPr lang="ru-RU" sz="1900" dirty="0"/>
              <a:t>договоров о дружбе, сотрудничестве и взаимной помощи, </a:t>
            </a:r>
            <a:endParaRPr lang="ru-RU" sz="1900" dirty="0" smtClean="0"/>
          </a:p>
          <a:p>
            <a:pPr marL="342900" indent="-342900">
              <a:buClr>
                <a:schemeClr val="accent4">
                  <a:lumMod val="60000"/>
                  <a:lumOff val="40000"/>
                </a:schemeClr>
              </a:buClr>
              <a:buFont typeface="Arial" panose="020B0604020202020204" pitchFamily="34" charset="0"/>
              <a:buChar char="•"/>
            </a:pPr>
            <a:r>
              <a:rPr lang="ru-RU" sz="1900" dirty="0" smtClean="0"/>
              <a:t>годовщин </a:t>
            </a:r>
            <a:r>
              <a:rPr lang="ru-RU" sz="1900" dirty="0"/>
              <a:t>установления дипломатических отношений.</a:t>
            </a:r>
          </a:p>
          <a:p>
            <a:pPr marL="342900" indent="-342900">
              <a:buClr>
                <a:schemeClr val="accent4">
                  <a:lumMod val="60000"/>
                  <a:lumOff val="40000"/>
                </a:schemeClr>
              </a:buClr>
              <a:buFont typeface="Arial" panose="020B0604020202020204" pitchFamily="34" charset="0"/>
              <a:buChar char="•"/>
            </a:pPr>
            <a:endParaRPr lang="ru-RU" sz="1900" dirty="0"/>
          </a:p>
          <a:p>
            <a:r>
              <a:rPr lang="ru-RU" sz="1900" dirty="0"/>
              <a:t>Стало доброй традицией по случаю Нового года обмениваться поздравлениями. В них главы государств, правительств, министры иностранных дел выражают друг другу пожелания здоровья и успехов. </a:t>
            </a:r>
          </a:p>
          <a:p>
            <a:endParaRPr lang="ru-RU" sz="1900" dirty="0"/>
          </a:p>
          <a:p>
            <a:r>
              <a:rPr lang="ru-RU" sz="1900" dirty="0"/>
              <a:t>В большинстве стран для этого готовятся специальные новогодние художественные открытки. На художественную открытку с личной подписью главы государства, правительства, министра иностранных дел </a:t>
            </a:r>
            <a:r>
              <a:rPr lang="ru-RU" sz="1900" i="1" dirty="0">
                <a:solidFill>
                  <a:schemeClr val="accent4">
                    <a:lumMod val="20000"/>
                    <a:lumOff val="80000"/>
                  </a:schemeClr>
                </a:solidFill>
                <a:effectLst>
                  <a:outerShdw blurRad="38100" dist="38100" dir="2700000" algn="tl">
                    <a:srgbClr val="000000">
                      <a:alpha val="43137"/>
                    </a:srgbClr>
                  </a:outerShdw>
                </a:effectLst>
              </a:rPr>
              <a:t>принято отвечать аналогичным образом</a:t>
            </a:r>
            <a:r>
              <a:rPr lang="ru-RU" sz="1900" dirty="0"/>
              <a:t>. Иначе говоря, соблюдается </a:t>
            </a:r>
            <a:r>
              <a:rPr lang="ru-RU" sz="1900" dirty="0">
                <a:solidFill>
                  <a:schemeClr val="accent4">
                    <a:lumMod val="60000"/>
                    <a:lumOff val="40000"/>
                  </a:schemeClr>
                </a:solidFill>
              </a:rPr>
              <a:t>принцип взаимности</a:t>
            </a:r>
            <a:r>
              <a:rPr lang="ru-RU" sz="1900" dirty="0"/>
              <a:t>. На открытку без подписи будет дан такой же ответ. </a:t>
            </a:r>
          </a:p>
          <a:p>
            <a:endParaRPr lang="ru-RU" sz="1900" dirty="0"/>
          </a:p>
          <a:p>
            <a:r>
              <a:rPr lang="ru-RU" sz="1900" dirty="0"/>
              <a:t>Этого порядка придерживаются и другие официальные лица при обмене новогодними поздравлениями.</a:t>
            </a:r>
          </a:p>
        </p:txBody>
      </p:sp>
      <p:sp>
        <p:nvSpPr>
          <p:cNvPr id="3" name="TextBox 2"/>
          <p:cNvSpPr txBox="1"/>
          <p:nvPr/>
        </p:nvSpPr>
        <p:spPr>
          <a:xfrm>
            <a:off x="7012542" y="1083733"/>
            <a:ext cx="4852080" cy="5257743"/>
          </a:xfrm>
          <a:prstGeom prst="rect">
            <a:avLst/>
          </a:prstGeom>
          <a:solidFill>
            <a:srgbClr val="DAD570"/>
          </a:solidFill>
          <a:effectLst>
            <a:innerShdw blurRad="114300">
              <a:prstClr val="black"/>
            </a:innerShd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rPr>
              <a:t>Его Превосходительству</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rPr>
              <a:t>Господину Борису Николаевичу Ельцину,</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rPr>
              <a:t>Президенту Российской Федерации</a:t>
            </a:r>
          </a:p>
          <a:p>
            <a:pPr marL="0" marR="0" lvl="0" indent="0" defTabSz="914400" eaLnBrk="1" fontAlgn="auto" latinLnBrk="0" hangingPunct="1">
              <a:lnSpc>
                <a:spcPct val="100000"/>
              </a:lnSpc>
              <a:spcBef>
                <a:spcPts val="0"/>
              </a:spcBef>
              <a:spcAft>
                <a:spcPts val="0"/>
              </a:spcAft>
              <a:buClrTx/>
              <a:buSzTx/>
              <a:buFontTx/>
              <a:buNone/>
              <a:tabLst/>
              <a:defRPr/>
            </a:pPr>
            <a:endPar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rPr>
              <a:t>     От имени кубинского народа и от себя лично благодарю Ваше Превосходительство за сердечные поздравления и добрые пожелания по случаю Нового года и 37й годовщины Кубинской революции.</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rPr>
              <a:t>      Подтверждая нашу решимость и впредь укреплять дружественные связи и сотрудничество между Кубой и Россией, выражаю наилучшие пожелания благополучия и счастья народу Вашей страны, а также Вам лично.</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rPr>
              <a:t>      С самым высоким уважением</a:t>
            </a:r>
          </a:p>
          <a:p>
            <a:pPr marL="0" marR="0" lvl="0" indent="0" defTabSz="914400" eaLnBrk="1" fontAlgn="auto" latinLnBrk="0" hangingPunct="1">
              <a:lnSpc>
                <a:spcPct val="100000"/>
              </a:lnSpc>
              <a:spcBef>
                <a:spcPts val="0"/>
              </a:spcBef>
              <a:spcAft>
                <a:spcPts val="0"/>
              </a:spcAft>
              <a:buClrTx/>
              <a:buSzTx/>
              <a:buFontTx/>
              <a:buNone/>
              <a:tabLst/>
              <a:defRPr/>
            </a:pPr>
            <a:endPar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endParaRPr>
          </a:p>
          <a:p>
            <a:pPr marL="0" marR="0" lvl="0" indent="0" algn="r" defTabSz="914400" eaLnBrk="1" fontAlgn="auto" latinLnBrk="0" hangingPunct="1">
              <a:lnSpc>
                <a:spcPct val="100000"/>
              </a:lnSpc>
              <a:spcBef>
                <a:spcPts val="0"/>
              </a:spcBef>
              <a:spcAft>
                <a:spcPts val="0"/>
              </a:spcAft>
              <a:buClrTx/>
              <a:buSzTx/>
              <a:buFontTx/>
              <a:buNone/>
              <a:tabLst/>
              <a:defRPr/>
            </a:pPr>
            <a:r>
              <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rPr>
              <a:t>Фидель Кастро Рус, Председатель</a:t>
            </a:r>
          </a:p>
          <a:p>
            <a:pPr marL="0" marR="0" lvl="0" indent="0" algn="r" defTabSz="914400" eaLnBrk="1" fontAlgn="auto" latinLnBrk="0" hangingPunct="1">
              <a:lnSpc>
                <a:spcPct val="100000"/>
              </a:lnSpc>
              <a:spcBef>
                <a:spcPts val="0"/>
              </a:spcBef>
              <a:spcAft>
                <a:spcPts val="0"/>
              </a:spcAft>
              <a:buClrTx/>
              <a:buSzTx/>
              <a:buFontTx/>
              <a:buNone/>
              <a:tabLst/>
              <a:defRPr/>
            </a:pPr>
            <a:r>
              <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rPr>
              <a:t>Государственного совета и Совета</a:t>
            </a:r>
          </a:p>
          <a:p>
            <a:pPr marL="0" marR="0" lvl="0" indent="0" algn="r" defTabSz="914400" eaLnBrk="1" fontAlgn="auto" latinLnBrk="0" hangingPunct="1">
              <a:lnSpc>
                <a:spcPct val="100000"/>
              </a:lnSpc>
              <a:spcBef>
                <a:spcPts val="0"/>
              </a:spcBef>
              <a:spcAft>
                <a:spcPts val="0"/>
              </a:spcAft>
              <a:buClrTx/>
              <a:buSzTx/>
              <a:buFontTx/>
              <a:buNone/>
              <a:tabLst/>
              <a:defRPr/>
            </a:pPr>
            <a:r>
              <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rPr>
              <a:t>министров Республики Куба</a:t>
            </a:r>
          </a:p>
          <a:p>
            <a:pPr marL="0" marR="0" lvl="0" indent="0" algn="r" defTabSz="914400" eaLnBrk="1" fontAlgn="auto" latinLnBrk="0" hangingPunct="1">
              <a:lnSpc>
                <a:spcPct val="100000"/>
              </a:lnSpc>
              <a:spcBef>
                <a:spcPts val="0"/>
              </a:spcBef>
              <a:spcAft>
                <a:spcPts val="0"/>
              </a:spcAft>
              <a:buClrTx/>
              <a:buSzTx/>
              <a:buFontTx/>
              <a:buNone/>
              <a:tabLst/>
              <a:defRPr/>
            </a:pPr>
            <a:endParaRPr kumimoji="0" lang="ru-RU" sz="1600" b="0" i="0" u="none" strike="noStrike" kern="0" cap="none" spc="0" normalizeH="0" baseline="0" noProof="0" dirty="0" smtClean="0">
              <a:ln w="0"/>
              <a:solidFill>
                <a:prstClr val="black"/>
              </a:solidFill>
              <a:effectLst>
                <a:outerShdw blurRad="38100" dist="19050" dir="2700000" algn="tl" rotWithShape="0">
                  <a:prstClr val="black">
                    <a:alpha val="40000"/>
                  </a:prstClr>
                </a:outerShdw>
              </a:effectLst>
              <a:uLnTx/>
              <a:uFillTx/>
            </a:endParaRPr>
          </a:p>
        </p:txBody>
      </p:sp>
      <p:sp>
        <p:nvSpPr>
          <p:cNvPr id="4" name="Прямоугольник 3"/>
          <p:cNvSpPr/>
          <p:nvPr/>
        </p:nvSpPr>
        <p:spPr>
          <a:xfrm>
            <a:off x="8009320" y="401388"/>
            <a:ext cx="3073214" cy="369332"/>
          </a:xfrm>
          <a:prstGeom prst="rect">
            <a:avLst/>
          </a:prstGeom>
        </p:spPr>
        <p:txBody>
          <a:bodyPr wrap="none">
            <a:spAutoFit/>
          </a:bodyPr>
          <a:lstStyle/>
          <a:p>
            <a:r>
              <a:rPr lang="ru-RU" b="1" i="1" dirty="0">
                <a:solidFill>
                  <a:schemeClr val="accent4"/>
                </a:solidFill>
              </a:rPr>
              <a:t>Пример текста документа</a:t>
            </a:r>
          </a:p>
        </p:txBody>
      </p:sp>
    </p:spTree>
    <p:extLst>
      <p:ext uri="{BB962C8B-B14F-4D97-AF65-F5344CB8AC3E}">
        <p14:creationId xmlns:p14="http://schemas.microsoft.com/office/powerpoint/2010/main" val="6870479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7243" y="873332"/>
            <a:ext cx="8771467" cy="4401205"/>
          </a:xfrm>
          <a:prstGeom prst="rect">
            <a:avLst/>
          </a:prstGeom>
        </p:spPr>
        <p:txBody>
          <a:bodyPr wrap="square">
            <a:spAutoFit/>
          </a:bodyPr>
          <a:lstStyle/>
          <a:p>
            <a:r>
              <a:rPr lang="ru-RU" sz="2000" dirty="0"/>
              <a:t>Правила международной вежливости и дипломатического этикета  рекомендуют </a:t>
            </a:r>
            <a:r>
              <a:rPr lang="ru-RU" sz="2000" dirty="0">
                <a:solidFill>
                  <a:schemeClr val="accent4">
                    <a:lumMod val="60000"/>
                    <a:lumOff val="40000"/>
                  </a:schemeClr>
                </a:solidFill>
              </a:rPr>
              <a:t>не пренебрегать и менее значительными событиями</a:t>
            </a:r>
            <a:r>
              <a:rPr lang="ru-RU" sz="2000" dirty="0"/>
              <a:t>. </a:t>
            </a:r>
          </a:p>
          <a:p>
            <a:endParaRPr lang="ru-RU" sz="2000" dirty="0"/>
          </a:p>
          <a:p>
            <a:r>
              <a:rPr lang="ru-RU" sz="2000" dirty="0"/>
              <a:t>Уместной может быть реакция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на </a:t>
            </a:r>
            <a:r>
              <a:rPr lang="ru-RU" sz="2000" dirty="0"/>
              <a:t>день рождения </a:t>
            </a:r>
            <a:r>
              <a:rPr lang="ru-RU" sz="2000" dirty="0" smtClean="0"/>
              <a:t>главы государства</a:t>
            </a:r>
            <a:r>
              <a:rPr lang="ru-RU" sz="2000" dirty="0"/>
              <a:t>, правительства, министра иностранных дел, </a:t>
            </a:r>
          </a:p>
          <a:p>
            <a:pPr marL="342900" indent="-342900">
              <a:buClr>
                <a:schemeClr val="accent4">
                  <a:lumMod val="60000"/>
                  <a:lumOff val="40000"/>
                </a:schemeClr>
              </a:buClr>
              <a:buFont typeface="Arial" panose="020B0604020202020204" pitchFamily="34" charset="0"/>
              <a:buChar char="•"/>
            </a:pPr>
            <a:r>
              <a:rPr lang="ru-RU" sz="2000" dirty="0"/>
              <a:t>на награждение их высокими государственными наградами, </a:t>
            </a:r>
            <a:r>
              <a:rPr lang="ru-RU" sz="2000" dirty="0" smtClean="0"/>
              <a:t>повышение </a:t>
            </a:r>
            <a:r>
              <a:rPr lang="ru-RU" sz="2000" dirty="0"/>
              <a:t>в должности государственного деятеля. </a:t>
            </a:r>
          </a:p>
          <a:p>
            <a:pPr marL="342900" indent="-342900">
              <a:buClr>
                <a:schemeClr val="accent4">
                  <a:lumMod val="60000"/>
                  <a:lumOff val="40000"/>
                </a:schemeClr>
              </a:buClr>
              <a:buFont typeface="Arial" panose="020B0604020202020204" pitchFamily="34" charset="0"/>
              <a:buChar char="•"/>
            </a:pPr>
            <a:endParaRPr lang="ru-RU" sz="2000" dirty="0"/>
          </a:p>
          <a:p>
            <a:r>
              <a:rPr lang="ru-RU" sz="2000" dirty="0"/>
              <a:t>О таких событиях нередко сообщает местная печать, что дает </a:t>
            </a:r>
          </a:p>
          <a:p>
            <a:r>
              <a:rPr lang="ru-RU" sz="2000" dirty="0"/>
              <a:t>основание  отреагировать на них. </a:t>
            </a:r>
          </a:p>
          <a:p>
            <a:endParaRPr lang="ru-RU" sz="2000" dirty="0"/>
          </a:p>
          <a:p>
            <a:r>
              <a:rPr lang="ru-RU" sz="2000" b="1" dirty="0">
                <a:solidFill>
                  <a:schemeClr val="accent4">
                    <a:lumMod val="20000"/>
                    <a:lumOff val="80000"/>
                  </a:schemeClr>
                </a:solidFill>
                <a:effectLst>
                  <a:outerShdw blurRad="38100" dist="38100" dir="2700000" algn="tl">
                    <a:srgbClr val="000000">
                      <a:alpha val="43137"/>
                    </a:srgbClr>
                  </a:outerShdw>
                </a:effectLst>
              </a:rPr>
              <a:t>Формы реагирования </a:t>
            </a:r>
            <a:r>
              <a:rPr lang="ru-RU" sz="2000" dirty="0"/>
              <a:t>– личное письмо, визитная карточка с </a:t>
            </a:r>
          </a:p>
          <a:p>
            <a:r>
              <a:rPr lang="ru-RU" sz="2000" dirty="0"/>
              <a:t>соответствующей надписью</a:t>
            </a:r>
            <a:r>
              <a:rPr lang="ru-RU" dirty="0"/>
              <a:t>.</a:t>
            </a:r>
          </a:p>
        </p:txBody>
      </p:sp>
    </p:spTree>
    <p:extLst>
      <p:ext uri="{BB962C8B-B14F-4D97-AF65-F5344CB8AC3E}">
        <p14:creationId xmlns:p14="http://schemas.microsoft.com/office/powerpoint/2010/main" val="21109278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8638" y="248187"/>
            <a:ext cx="9211733" cy="646330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ru-RU" dirty="0"/>
              <a:t>ТЕЛЕГРАММА</a:t>
            </a:r>
          </a:p>
          <a:p>
            <a:pPr algn="ctr"/>
            <a:r>
              <a:rPr lang="ru-RU" dirty="0"/>
              <a:t>Его Превосходительству Господину Ясиру Арафату,</a:t>
            </a:r>
          </a:p>
          <a:p>
            <a:pPr algn="ctr"/>
            <a:r>
              <a:rPr lang="ru-RU" dirty="0"/>
              <a:t>Председателю Исполкома</a:t>
            </a:r>
          </a:p>
          <a:p>
            <a:pPr algn="ctr"/>
            <a:r>
              <a:rPr lang="ru-RU" dirty="0"/>
              <a:t>Организации освобождения Палестины,</a:t>
            </a:r>
          </a:p>
          <a:p>
            <a:pPr algn="ctr"/>
            <a:r>
              <a:rPr lang="ru-RU" dirty="0"/>
              <a:t>главе исполнительной власти Палестинского совета</a:t>
            </a:r>
          </a:p>
          <a:p>
            <a:r>
              <a:rPr lang="ru-RU" dirty="0"/>
              <a:t>      Уважаемый господин Арафат,</a:t>
            </a:r>
          </a:p>
          <a:p>
            <a:r>
              <a:rPr lang="ru-RU" dirty="0"/>
              <a:t>      В связи с избранием Вас главой палестинской исполнительной власти рад</a:t>
            </a:r>
          </a:p>
          <a:p>
            <a:r>
              <a:rPr lang="ru-RU" dirty="0"/>
              <a:t>направить Вам и в Вашем лице всем членам Палестинского совета самые искренние и сердечные поздравления.</a:t>
            </a:r>
          </a:p>
          <a:p>
            <a:r>
              <a:rPr lang="ru-RU" dirty="0"/>
              <a:t>       Впервые состоявшиеся в истории палестинского народа демократические выборы, убежден, знаменуют собой новую важную веху в осуществлении неотъемлемых прав и национальных чаяний палестинцев. Как коспонсор арабо-израильских переговоров, испытываем особое удовлетворение в связи с тем, что итоги выборов продемонстрировали широкую народную поддержку проводимому под Вашим руководством политическому курсу на продвижение мирного процесса, утверждение в отношениях с Израилем принципов согласия и добрососедства.</a:t>
            </a:r>
          </a:p>
          <a:p>
            <a:r>
              <a:rPr lang="ru-RU" dirty="0"/>
              <a:t>       Позвольте выразить уверенность в том, что добрые традиции российско-палестинской дружбы и взаимодействия будут и впредь углубляться и совершенствоваться на благо наших народов, в интересах установления всеобъемлющего мира на Ближнем Востоке.</a:t>
            </a:r>
          </a:p>
          <a:p>
            <a:r>
              <a:rPr lang="ru-RU" dirty="0"/>
              <a:t>       Желаю Вам, господин Арафат, плодотворной работы на Вашем новом ответственном посту, а палестинскому народу – прогресса и процветания.</a:t>
            </a:r>
          </a:p>
          <a:p>
            <a:pPr algn="r"/>
            <a:r>
              <a:rPr lang="ru-RU" dirty="0"/>
              <a:t>Б. Ельцин</a:t>
            </a:r>
          </a:p>
          <a:p>
            <a:r>
              <a:rPr lang="ru-RU" dirty="0"/>
              <a:t>Москва, Кремль</a:t>
            </a:r>
          </a:p>
        </p:txBody>
      </p:sp>
      <p:sp>
        <p:nvSpPr>
          <p:cNvPr id="3" name="Прямоугольник 2"/>
          <p:cNvSpPr/>
          <p:nvPr/>
        </p:nvSpPr>
        <p:spPr>
          <a:xfrm>
            <a:off x="9520371" y="0"/>
            <a:ext cx="2671629"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smtClean="0">
                <a:ln>
                  <a:noFill/>
                </a:ln>
                <a:solidFill>
                  <a:prstClr val="black"/>
                </a:solidFill>
                <a:effectLst/>
                <a:uLnTx/>
                <a:uFillTx/>
              </a:rPr>
              <a:t>образец текста телеграммы</a:t>
            </a:r>
            <a:endParaRPr kumimoji="0" lang="ru-RU" sz="1600" b="1"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987563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8312" y="558589"/>
            <a:ext cx="10859910" cy="5940088"/>
          </a:xfrm>
          <a:prstGeom prst="rect">
            <a:avLst/>
          </a:prstGeom>
        </p:spPr>
        <p:txBody>
          <a:bodyPr wrap="square">
            <a:spAutoFit/>
          </a:bodyPr>
          <a:lstStyle/>
          <a:p>
            <a:r>
              <a:rPr lang="ru-RU" sz="2000" dirty="0"/>
              <a:t>Помимо поздравлений от имени руководства страны приветственные телеграммы и письма могут направлять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общественные </a:t>
            </a:r>
            <a:r>
              <a:rPr lang="ru-RU" sz="2000" dirty="0"/>
              <a:t>организации,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партии</a:t>
            </a:r>
            <a:r>
              <a:rPr lang="ru-RU" sz="2000" dirty="0"/>
              <a:t>,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творческие </a:t>
            </a:r>
            <a:r>
              <a:rPr lang="ru-RU" sz="2000" dirty="0"/>
              <a:t>союзы,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главы </a:t>
            </a:r>
            <a:r>
              <a:rPr lang="ru-RU" sz="2000" dirty="0"/>
              <a:t>породненных городов и т.д. </a:t>
            </a:r>
            <a:endParaRPr lang="ru-RU" sz="2000" dirty="0" smtClean="0"/>
          </a:p>
          <a:p>
            <a:r>
              <a:rPr lang="ru-RU" sz="2000" dirty="0" smtClean="0"/>
              <a:t>В </a:t>
            </a:r>
            <a:r>
              <a:rPr lang="ru-RU" sz="2000" dirty="0"/>
              <a:t>принципе, все, кто занят в сфере международного сотрудничества, должны помнить, что поздравление зарубежного партнера по случаю национального праздника его страны </a:t>
            </a:r>
            <a:r>
              <a:rPr lang="ru-RU" sz="2000" dirty="0">
                <a:solidFill>
                  <a:schemeClr val="accent4">
                    <a:lumMod val="60000"/>
                    <a:lumOff val="40000"/>
                  </a:schemeClr>
                </a:solidFill>
              </a:rPr>
              <a:t>всегда протокольно уместно.</a:t>
            </a:r>
          </a:p>
          <a:p>
            <a:endParaRPr lang="ru-RU" sz="2000" dirty="0">
              <a:solidFill>
                <a:schemeClr val="accent4">
                  <a:lumMod val="60000"/>
                  <a:lumOff val="40000"/>
                </a:schemeClr>
              </a:solidFill>
            </a:endParaRPr>
          </a:p>
          <a:p>
            <a:endParaRPr lang="ru-RU" sz="2000" dirty="0"/>
          </a:p>
          <a:p>
            <a:r>
              <a:rPr lang="ru-RU" sz="2000" dirty="0"/>
              <a:t>В межгосударственных отношениях обмен </a:t>
            </a:r>
            <a:r>
              <a:rPr lang="ru-RU" sz="2000" dirty="0" smtClean="0"/>
              <a:t>телеграммами происходит </a:t>
            </a:r>
            <a:r>
              <a:rPr lang="ru-RU" sz="2000" dirty="0"/>
              <a:t>также по случаю </a:t>
            </a:r>
            <a:endParaRPr lang="ru-RU" sz="2000" dirty="0" smtClean="0"/>
          </a:p>
          <a:p>
            <a:pPr marL="342900" indent="-342900">
              <a:buClr>
                <a:schemeClr val="accent4">
                  <a:lumMod val="60000"/>
                  <a:lumOff val="40000"/>
                </a:schemeClr>
              </a:buClr>
              <a:buFont typeface="Arial" panose="020B0604020202020204" pitchFamily="34" charset="0"/>
              <a:buChar char="•"/>
            </a:pPr>
            <a:r>
              <a:rPr lang="ru-RU" sz="2000" dirty="0" smtClean="0"/>
              <a:t>годовщин </a:t>
            </a:r>
            <a:r>
              <a:rPr lang="ru-RU" sz="2000" dirty="0"/>
              <a:t>договоров о дружбе, </a:t>
            </a:r>
          </a:p>
          <a:p>
            <a:pPr marL="342900" indent="-342900">
              <a:buClr>
                <a:schemeClr val="accent4">
                  <a:lumMod val="60000"/>
                  <a:lumOff val="40000"/>
                </a:schemeClr>
              </a:buClr>
              <a:buFont typeface="Arial" panose="020B0604020202020204" pitchFamily="34" charset="0"/>
              <a:buChar char="•"/>
            </a:pPr>
            <a:r>
              <a:rPr lang="ru-RU" sz="2000" dirty="0"/>
              <a:t>установления дипломатических отношений. </a:t>
            </a:r>
            <a:endParaRPr lang="ru-RU" sz="2000" dirty="0" smtClean="0"/>
          </a:p>
          <a:p>
            <a:pPr marL="342900" indent="-342900">
              <a:buClr>
                <a:schemeClr val="accent4">
                  <a:lumMod val="60000"/>
                  <a:lumOff val="40000"/>
                </a:schemeClr>
              </a:buClr>
              <a:buFont typeface="Arial" panose="020B0604020202020204" pitchFamily="34" charset="0"/>
              <a:buChar char="•"/>
            </a:pPr>
            <a:endParaRPr lang="ru-RU" sz="2000" dirty="0" smtClean="0"/>
          </a:p>
          <a:p>
            <a:r>
              <a:rPr lang="ru-RU" sz="2000" dirty="0" smtClean="0"/>
              <a:t>Не </a:t>
            </a:r>
            <a:r>
              <a:rPr lang="ru-RU" sz="2000" dirty="0"/>
              <a:t>будет ошибкой </a:t>
            </a:r>
            <a:r>
              <a:rPr lang="ru-RU" sz="2000" dirty="0" smtClean="0"/>
              <a:t>со </a:t>
            </a:r>
            <a:r>
              <a:rPr lang="ru-RU" sz="2000" dirty="0"/>
              <a:t>стороны иных субъектов международного общения соответствующее </a:t>
            </a:r>
          </a:p>
          <a:p>
            <a:r>
              <a:rPr lang="ru-RU" sz="2000" dirty="0"/>
              <a:t>протокольное реагирование на </a:t>
            </a:r>
            <a:r>
              <a:rPr lang="ru-RU" sz="2000" dirty="0">
                <a:solidFill>
                  <a:schemeClr val="accent4">
                    <a:lumMod val="20000"/>
                    <a:lumOff val="80000"/>
                  </a:schemeClr>
                </a:solidFill>
              </a:rPr>
              <a:t>знаковые даты в двустороннем </a:t>
            </a:r>
            <a:r>
              <a:rPr lang="ru-RU" sz="2000" dirty="0" smtClean="0">
                <a:solidFill>
                  <a:schemeClr val="accent4">
                    <a:lumMod val="20000"/>
                    <a:lumOff val="80000"/>
                  </a:schemeClr>
                </a:solidFill>
              </a:rPr>
              <a:t> сотрудничестве </a:t>
            </a:r>
            <a:r>
              <a:rPr lang="ru-RU" sz="2000" dirty="0">
                <a:solidFill>
                  <a:schemeClr val="accent4">
                    <a:lumMod val="20000"/>
                    <a:lumOff val="80000"/>
                  </a:schemeClr>
                </a:solidFill>
              </a:rPr>
              <a:t>с зарубежными партнерами. </a:t>
            </a:r>
            <a:endParaRPr lang="ru-RU" sz="2000" dirty="0" smtClean="0">
              <a:solidFill>
                <a:schemeClr val="accent4">
                  <a:lumMod val="20000"/>
                  <a:lumOff val="80000"/>
                </a:schemeClr>
              </a:solidFill>
            </a:endParaRPr>
          </a:p>
          <a:p>
            <a:r>
              <a:rPr lang="ru-RU" sz="2000" dirty="0" smtClean="0"/>
              <a:t>Более </a:t>
            </a:r>
            <a:r>
              <a:rPr lang="ru-RU" sz="2000" dirty="0"/>
              <a:t>того, такой стиль </a:t>
            </a:r>
            <a:r>
              <a:rPr lang="ru-RU" sz="2000" dirty="0" smtClean="0"/>
              <a:t> уместен </a:t>
            </a:r>
            <a:r>
              <a:rPr lang="ru-RU" sz="2000" dirty="0"/>
              <a:t>и в отношениях с деловыми партнерами-соотечественниками</a:t>
            </a:r>
          </a:p>
        </p:txBody>
      </p:sp>
    </p:spTree>
    <p:extLst>
      <p:ext uri="{BB962C8B-B14F-4D97-AF65-F5344CB8AC3E}">
        <p14:creationId xmlns:p14="http://schemas.microsoft.com/office/powerpoint/2010/main" val="38007989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9288" y="179430"/>
            <a:ext cx="10905068" cy="3000821"/>
          </a:xfrm>
          <a:prstGeom prst="rect">
            <a:avLst/>
          </a:prstGeom>
        </p:spPr>
        <p:txBody>
          <a:bodyPr wrap="square">
            <a:spAutoFit/>
          </a:bodyPr>
          <a:lstStyle/>
          <a:p>
            <a:r>
              <a:rPr lang="ru-RU" sz="1900" dirty="0"/>
              <a:t>Важной формой протокольного реагирования является проявление сочувствия и направление соболезнования на соответствующем уровне, иногда – участие в траурных мероприятиях. </a:t>
            </a:r>
            <a:r>
              <a:rPr lang="ru-RU" sz="1900" i="1" dirty="0">
                <a:solidFill>
                  <a:schemeClr val="accent4">
                    <a:lumMod val="20000"/>
                    <a:lumOff val="80000"/>
                  </a:schemeClr>
                </a:solidFill>
                <a:effectLst>
                  <a:outerShdw blurRad="38100" dist="38100" dir="2700000" algn="tl">
                    <a:srgbClr val="000000">
                      <a:alpha val="43137"/>
                    </a:srgbClr>
                  </a:outerShdw>
                </a:effectLst>
              </a:rPr>
              <a:t>Причем приглашения на траурные мероприятия не высылаются</a:t>
            </a:r>
            <a:r>
              <a:rPr lang="ru-RU" sz="1900" dirty="0"/>
              <a:t>. О времени и порядке проведения траурных государственных мероприятий по случаю кончины главы государства, главы правительства министерство иностранных дел сообщает правительствам иностранных государств через свои посольства. Об этом же протокольная служба информирует дипломатический корпус. </a:t>
            </a:r>
          </a:p>
          <a:p>
            <a:r>
              <a:rPr lang="ru-RU" sz="1900" dirty="0"/>
              <a:t>Принимающая сторона должна оказать внимание прибывающим делегациям – организовать встречу (проводы) официальных лиц, размещение в гостиницах, обеспечение транспортом и т.д. При этом церемониал проводов и встречи не предусматривает поднятия флагов и исполнения гимнов.</a:t>
            </a:r>
          </a:p>
          <a:p>
            <a:endParaRPr lang="ru-RU" dirty="0"/>
          </a:p>
        </p:txBody>
      </p:sp>
      <p:sp>
        <p:nvSpPr>
          <p:cNvPr id="3" name="Прямоугольник 2"/>
          <p:cNvSpPr/>
          <p:nvPr/>
        </p:nvSpPr>
        <p:spPr>
          <a:xfrm>
            <a:off x="519288" y="3333915"/>
            <a:ext cx="6050845" cy="3139321"/>
          </a:xfrm>
          <a:prstGeom prst="rect">
            <a:avLst/>
          </a:prstGeom>
        </p:spPr>
        <p:txBody>
          <a:bodyPr wrap="square">
            <a:spAutoFit/>
          </a:bodyPr>
          <a:lstStyle/>
          <a:p>
            <a:r>
              <a:rPr lang="ru-RU" dirty="0"/>
              <a:t>В протокольной практике приняты </a:t>
            </a:r>
            <a:endParaRPr lang="ru-RU" dirty="0" smtClean="0"/>
          </a:p>
          <a:p>
            <a:pPr marL="285750" indent="-285750">
              <a:buClr>
                <a:schemeClr val="accent4">
                  <a:lumMod val="60000"/>
                  <a:lumOff val="40000"/>
                </a:schemeClr>
              </a:buClr>
              <a:buFont typeface="Arial" panose="020B0604020202020204" pitchFamily="34" charset="0"/>
              <a:buChar char="•"/>
            </a:pPr>
            <a:r>
              <a:rPr lang="ru-RU" dirty="0" smtClean="0"/>
              <a:t>направление </a:t>
            </a:r>
            <a:r>
              <a:rPr lang="ru-RU" dirty="0"/>
              <a:t>телеграммы соболезнования от руководства страны, </a:t>
            </a:r>
            <a:endParaRPr lang="ru-RU" dirty="0" smtClean="0"/>
          </a:p>
          <a:p>
            <a:pPr marL="285750" indent="-285750">
              <a:buClr>
                <a:schemeClr val="accent4">
                  <a:lumMod val="60000"/>
                  <a:lumOff val="40000"/>
                </a:schemeClr>
              </a:buClr>
              <a:buFont typeface="Arial" panose="020B0604020202020204" pitchFamily="34" charset="0"/>
              <a:buChar char="•"/>
            </a:pPr>
            <a:r>
              <a:rPr lang="ru-RU" dirty="0" smtClean="0"/>
              <a:t>посещение </a:t>
            </a:r>
            <a:r>
              <a:rPr lang="ru-RU" dirty="0"/>
              <a:t>высшими должностными лицами посольства </a:t>
            </a:r>
            <a:endParaRPr lang="ru-RU" dirty="0" smtClean="0"/>
          </a:p>
          <a:p>
            <a:pPr marL="285750" indent="-285750">
              <a:buClr>
                <a:schemeClr val="accent4">
                  <a:lumMod val="60000"/>
                  <a:lumOff val="40000"/>
                </a:schemeClr>
              </a:buClr>
              <a:buFont typeface="Arial" panose="020B0604020202020204" pitchFamily="34" charset="0"/>
              <a:buChar char="•"/>
            </a:pPr>
            <a:r>
              <a:rPr lang="ru-RU" dirty="0" smtClean="0"/>
              <a:t>роспись </a:t>
            </a:r>
            <a:r>
              <a:rPr lang="ru-RU" dirty="0"/>
              <a:t>в книге соболезнований. </a:t>
            </a:r>
            <a:endParaRPr lang="ru-RU" dirty="0" smtClean="0"/>
          </a:p>
          <a:p>
            <a:endParaRPr lang="ru-RU" dirty="0"/>
          </a:p>
          <a:p>
            <a:r>
              <a:rPr lang="ru-RU" dirty="0"/>
              <a:t>МИД в ответ на ноту посольства со скорбным сообщением направляет ответную ноту с выражением соболезнования. </a:t>
            </a:r>
            <a:endParaRPr lang="ru-RU" dirty="0" smtClean="0"/>
          </a:p>
          <a:p>
            <a:endParaRPr lang="ru-RU" dirty="0"/>
          </a:p>
          <a:p>
            <a:r>
              <a:rPr lang="ru-RU" dirty="0" smtClean="0"/>
              <a:t>Дипломаты </a:t>
            </a:r>
            <a:r>
              <a:rPr lang="ru-RU" dirty="0"/>
              <a:t>МИДа также выражают соболезнование, направляя визитные карточки сотрудникам посольства на </a:t>
            </a:r>
          </a:p>
        </p:txBody>
      </p:sp>
      <p:sp>
        <p:nvSpPr>
          <p:cNvPr id="4" name="Прямоугольник 3"/>
          <p:cNvSpPr/>
          <p:nvPr/>
        </p:nvSpPr>
        <p:spPr>
          <a:xfrm>
            <a:off x="7642577" y="3472414"/>
            <a:ext cx="3905956" cy="2862322"/>
          </a:xfrm>
          <a:prstGeom prst="rect">
            <a:avLst/>
          </a:prstGeom>
          <a:ln w="19050">
            <a:solidFill>
              <a:schemeClr val="accent4"/>
            </a:solidFill>
          </a:ln>
        </p:spPr>
        <p:style>
          <a:lnRef idx="1">
            <a:schemeClr val="dk1"/>
          </a:lnRef>
          <a:fillRef idx="2">
            <a:schemeClr val="dk1"/>
          </a:fillRef>
          <a:effectRef idx="1">
            <a:schemeClr val="dk1"/>
          </a:effectRef>
          <a:fontRef idx="minor">
            <a:schemeClr val="dk1"/>
          </a:fontRef>
        </p:style>
        <p:txBody>
          <a:bodyPr wrap="square">
            <a:spAutoFit/>
          </a:bodyPr>
          <a:lstStyle/>
          <a:p>
            <a:r>
              <a:rPr lang="ru-RU" dirty="0"/>
              <a:t>Соболезнования выражаются и в случае крупных стихийных бедствий или катастроф, повлекших человеческие жертвы. </a:t>
            </a:r>
            <a:endParaRPr lang="ru-RU" dirty="0" smtClean="0"/>
          </a:p>
          <a:p>
            <a:r>
              <a:rPr lang="ru-RU" dirty="0" smtClean="0"/>
              <a:t>Необходимо </a:t>
            </a:r>
            <a:r>
              <a:rPr lang="ru-RU" dirty="0"/>
              <a:t>помнить, что </a:t>
            </a:r>
            <a:r>
              <a:rPr lang="ru-RU" b="1" dirty="0">
                <a:solidFill>
                  <a:schemeClr val="accent4">
                    <a:lumMod val="60000"/>
                    <a:lumOff val="40000"/>
                  </a:schemeClr>
                </a:solidFill>
                <a:effectLst>
                  <a:outerShdw blurRad="38100" dist="38100" dir="2700000" algn="tl">
                    <a:srgbClr val="000000">
                      <a:alpha val="43137"/>
                    </a:srgbClr>
                  </a:outerShdw>
                </a:effectLst>
              </a:rPr>
              <a:t>всякое соболезнование (официальное, частное) возможно только при личной встрече или письменно</a:t>
            </a:r>
            <a:r>
              <a:rPr lang="ru-RU" dirty="0"/>
              <a:t>. Соболезнование по телефону не высказывается.</a:t>
            </a:r>
          </a:p>
        </p:txBody>
      </p:sp>
    </p:spTree>
    <p:extLst>
      <p:ext uri="{BB962C8B-B14F-4D97-AF65-F5344CB8AC3E}">
        <p14:creationId xmlns:p14="http://schemas.microsoft.com/office/powerpoint/2010/main" val="4285332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40525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1960</TotalTime>
  <Words>4418</Words>
  <Application>Microsoft Office PowerPoint</Application>
  <PresentationFormat>Широкоэкранный</PresentationFormat>
  <Paragraphs>383</Paragraphs>
  <Slides>39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39</vt:i4>
      </vt:variant>
    </vt:vector>
  </HeadingPairs>
  <TitlesOfParts>
    <vt:vector size="44" baseType="lpstr">
      <vt:lpstr>Arial</vt:lpstr>
      <vt:lpstr>Calibri</vt:lpstr>
      <vt:lpstr>Calibri Light</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Elena Abasheva</dc:creator>
  <cp:lastModifiedBy>Elena Abasheva</cp:lastModifiedBy>
  <cp:revision>46</cp:revision>
  <dcterms:created xsi:type="dcterms:W3CDTF">2021-05-16T22:28:23Z</dcterms:created>
  <dcterms:modified xsi:type="dcterms:W3CDTF">2021-06-07T07:35:52Z</dcterms:modified>
</cp:coreProperties>
</file>