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7" r:id="rId6"/>
    <p:sldId id="268" r:id="rId7"/>
    <p:sldId id="262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7" r:id="rId16"/>
    <p:sldId id="279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 промышленности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0.4</c:v>
                </c:pt>
                <c:pt idx="1">
                  <c:v>1.7</c:v>
                </c:pt>
                <c:pt idx="3">
                  <c:v>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спад промышленности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2">
                  <c:v>-3.4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432576"/>
        <c:axId val="21446656"/>
      </c:barChart>
      <c:catAx>
        <c:axId val="2143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446656"/>
        <c:crosses val="autoZero"/>
        <c:auto val="1"/>
        <c:lblAlgn val="ctr"/>
        <c:lblOffset val="100"/>
        <c:noMultiLvlLbl val="0"/>
      </c:catAx>
      <c:valAx>
        <c:axId val="21446656"/>
        <c:scaling>
          <c:orientation val="minMax"/>
          <c:max val="2"/>
          <c:min val="-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32576"/>
        <c:crosses val="autoZero"/>
        <c:crossBetween val="between"/>
        <c:majorUnit val="1"/>
        <c:minorUnit val="0.2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Обрабатывающая промышленность</c:v>
                </c:pt>
              </c:strCache>
            </c:strRef>
          </c:tx>
          <c:explosion val="25"/>
          <c:cat>
            <c:strRef>
              <c:f>Лист1!$A$2:$A$7</c:f>
              <c:strCache>
                <c:ptCount val="6"/>
                <c:pt idx="0">
                  <c:v>Мясо</c:v>
                </c:pt>
                <c:pt idx="1">
                  <c:v>Сыр</c:v>
                </c:pt>
                <c:pt idx="2">
                  <c:v>Подсолнеч   ное масло</c:v>
                </c:pt>
                <c:pt idx="3">
                  <c:v>водка</c:v>
                </c:pt>
                <c:pt idx="4">
                  <c:v>ткани</c:v>
                </c:pt>
                <c:pt idx="5">
                  <c:v>Деревян  ные шкафы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20.100000000000001</c:v>
                </c:pt>
                <c:pt idx="1">
                  <c:v>32.700000000000003</c:v>
                </c:pt>
                <c:pt idx="2">
                  <c:v>11.6</c:v>
                </c:pt>
                <c:pt idx="3">
                  <c:v>16.100000000000001</c:v>
                </c:pt>
                <c:pt idx="4">
                  <c:v>19.3</c:v>
                </c:pt>
                <c:pt idx="5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191259820397806"/>
          <c:y val="0.26177678108175539"/>
          <c:w val="0.34366526283610116"/>
          <c:h val="0.721891594247773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Отрасли машиностроения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Автобусы</c:v>
                </c:pt>
                <c:pt idx="1">
                  <c:v>Грузовые вагоны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18.8</c:v>
                </c:pt>
                <c:pt idx="1">
                  <c:v>28.8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Виды производства</c:v>
                </c:pt>
              </c:strCache>
            </c:strRef>
          </c:tx>
          <c:explosion val="25"/>
          <c:cat>
            <c:numRef>
              <c:f>Лист1!$A$2:$A$4</c:f>
              <c:numCache>
                <c:formatCode>0%</c:formatCode>
                <c:ptCount val="3"/>
                <c:pt idx="0">
                  <c:v>0.65</c:v>
                </c:pt>
                <c:pt idx="1">
                  <c:v>0.24</c:v>
                </c:pt>
                <c:pt idx="2">
                  <c:v>0.11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2.2999999999999998</c:v>
                </c:pt>
                <c:pt idx="1">
                  <c:v>1.4</c:v>
                </c:pt>
                <c:pt idx="2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0872727272727274"/>
          <c:y val="0.43823706209434637"/>
          <c:w val="0.17230039525691698"/>
          <c:h val="0.302987457557441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0.04841</cdr:x>
      <cdr:y>0</cdr:y>
    </cdr:from>
    <cdr:to>
      <cdr:x>0.04841</cdr:x>
      <cdr:y>0</cdr:y>
    </cdr:to>
    <cdr:grpSp>
      <cdr:nvGrpSpPr>
        <cdr:cNvPr id="2" name="Group 6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194428" y="0"/>
          <a:ext cx="0" cy="0"/>
          <a:chOff x="194428" y="0"/>
          <a:chExt cx="0" cy="0"/>
        </a:xfrm>
      </cdr:grpSpPr>
      <cdr:pic>
        <cdr:nvPicPr>
          <cdr:cNvPr id="3" name="Picture 7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87" y="272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  <cdr:pic>
        <cdr:nvPicPr>
          <cdr:cNvPr id="4" name="Picture 8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-87" y="272"/>
            <a:ext cx="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</cdr:pic>
    </cdr:grp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375490"/>
            <a:ext cx="6120680" cy="22857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endParaRPr lang="ru-RU" sz="2000" dirty="0" smtClean="0"/>
          </a:p>
          <a:p>
            <a:r>
              <a:rPr lang="ru-RU" sz="2000" dirty="0" smtClean="0"/>
              <a:t>Кандидат </a:t>
            </a:r>
            <a:r>
              <a:rPr lang="ru-RU" sz="2000" dirty="0"/>
              <a:t>политических наук</a:t>
            </a:r>
          </a:p>
          <a:p>
            <a:r>
              <a:rPr lang="ru-RU" sz="2000" dirty="0"/>
              <a:t>Кошевая Елена Сергеевна</a:t>
            </a:r>
          </a:p>
          <a:p>
            <a:r>
              <a:rPr lang="ru-RU" sz="2000" dirty="0"/>
              <a:t>Кафедра Управления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Презентация по курсу «Основы промышленной политики»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96752"/>
            <a:ext cx="7543800" cy="215265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Лекция 5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</a:rPr>
              <a:t>Анализ развития российского промышленного производства и основных направлений промышленной политики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452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340767"/>
            <a:ext cx="7344816" cy="338437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7030A0"/>
              </a:buClr>
            </a:pPr>
            <a:endParaRPr lang="ru-RU" dirty="0" smtClean="0"/>
          </a:p>
          <a:p>
            <a:pPr marL="457200" lvl="0" indent="-457200">
              <a:buClr>
                <a:srgbClr val="7030A0"/>
              </a:buClr>
              <a:buFont typeface="+mj-lt"/>
              <a:buAutoNum type="arabicPeriod"/>
            </a:pPr>
            <a:r>
              <a:rPr lang="ru-RU" dirty="0" smtClean="0"/>
              <a:t>Динамика </a:t>
            </a:r>
            <a:r>
              <a:rPr lang="ru-RU" dirty="0"/>
              <a:t>промышленного производства</a:t>
            </a:r>
            <a:r>
              <a:rPr lang="ru-RU" dirty="0" smtClean="0"/>
              <a:t>.</a:t>
            </a:r>
            <a:endParaRPr lang="ru-RU" dirty="0"/>
          </a:p>
          <a:p>
            <a:pPr marL="228600" lvl="0" indent="-228600">
              <a:buClr>
                <a:srgbClr val="7030A0"/>
              </a:buClr>
              <a:buFont typeface="+mj-lt"/>
              <a:buAutoNum type="arabicPeriod"/>
            </a:pPr>
            <a:endParaRPr lang="ru-RU" sz="1000" dirty="0" smtClean="0"/>
          </a:p>
          <a:p>
            <a:pPr marL="457200" lvl="0" indent="-457200">
              <a:buClr>
                <a:srgbClr val="7030A0"/>
              </a:buClr>
              <a:buFont typeface="+mj-lt"/>
              <a:buAutoNum type="arabicPeriod"/>
            </a:pPr>
            <a:r>
              <a:rPr lang="ru-RU" dirty="0" smtClean="0"/>
              <a:t>Государственный </a:t>
            </a:r>
            <a:r>
              <a:rPr lang="ru-RU" dirty="0"/>
              <a:t>заказ – как средство поддержания и развития промышленности.</a:t>
            </a:r>
          </a:p>
          <a:p>
            <a:pPr marL="228600" lvl="0" indent="-228600">
              <a:buClr>
                <a:srgbClr val="7030A0"/>
              </a:buClr>
              <a:buFont typeface="+mj-lt"/>
              <a:buAutoNum type="arabicPeriod"/>
            </a:pPr>
            <a:endParaRPr lang="ru-RU" sz="800" dirty="0" smtClean="0"/>
          </a:p>
          <a:p>
            <a:pPr marL="457200" lvl="0" indent="-457200">
              <a:buClr>
                <a:srgbClr val="7030A0"/>
              </a:buClr>
              <a:buFont typeface="+mj-lt"/>
              <a:buAutoNum type="arabicPeriod"/>
            </a:pPr>
            <a:r>
              <a:rPr lang="ru-RU" dirty="0" smtClean="0"/>
              <a:t>Кодекс </a:t>
            </a:r>
            <a:r>
              <a:rPr lang="ru-RU" dirty="0"/>
              <a:t>добросовестных практик – как регулятор взаимоотношений между торговыми сетями и поставщиками потребительских товаров.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175351" cy="648072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 smtClean="0">
                <a:effectLst/>
              </a:rPr>
              <a:t>План </a:t>
            </a:r>
            <a:r>
              <a:rPr lang="ru-RU" sz="2800" dirty="0">
                <a:effectLst/>
              </a:rPr>
              <a:t>лекции</a:t>
            </a:r>
            <a:r>
              <a:rPr lang="ru-RU" sz="2800" dirty="0" smtClean="0">
                <a:effectLst/>
              </a:rPr>
              <a:t>: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44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980727"/>
            <a:ext cx="7848872" cy="496855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b="1" i="1" dirty="0" smtClean="0"/>
              <a:t>Статистика </a:t>
            </a:r>
            <a:r>
              <a:rPr lang="ru-RU" b="1" i="1" dirty="0"/>
              <a:t>Росстата (</a:t>
            </a:r>
            <a:r>
              <a:rPr lang="ru-RU" b="1" i="1" dirty="0" smtClean="0"/>
              <a:t>Госкомстата) - </a:t>
            </a:r>
            <a:r>
              <a:rPr lang="ru-RU" dirty="0" smtClean="0"/>
              <a:t>важнейший информационный источник для </a:t>
            </a:r>
            <a:r>
              <a:rPr lang="ru-RU" dirty="0"/>
              <a:t>анализа динамики </a:t>
            </a:r>
            <a:r>
              <a:rPr lang="ru-RU" dirty="0" smtClean="0"/>
              <a:t>производства.</a:t>
            </a:r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endParaRPr lang="ru-RU" sz="800" dirty="0" smtClean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Госкомстат (в последствии Росстат</a:t>
            </a:r>
            <a:r>
              <a:rPr lang="ru-RU" dirty="0" smtClean="0"/>
              <a:t>)– государственное подразделение, занимающееся </a:t>
            </a:r>
            <a:r>
              <a:rPr lang="ru-RU" dirty="0"/>
              <a:t>сбором и анализом статистики производства. Нынешнее название - Федеральная служба Государственной </a:t>
            </a:r>
            <a:r>
              <a:rPr lang="ru-RU" dirty="0" smtClean="0"/>
              <a:t>Статистики </a:t>
            </a:r>
            <a:r>
              <a:rPr lang="ru-RU" dirty="0"/>
              <a:t>РФ (ФСГС РФ</a:t>
            </a:r>
            <a:r>
              <a:rPr lang="ru-RU" dirty="0" smtClean="0"/>
              <a:t>).</a:t>
            </a:r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endParaRPr lang="ru-RU" sz="800" dirty="0" smtClean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Росстат </a:t>
            </a:r>
            <a:r>
              <a:rPr lang="ru-RU" dirty="0"/>
              <a:t>показал </a:t>
            </a:r>
            <a:r>
              <a:rPr lang="ru-RU" dirty="0" smtClean="0"/>
              <a:t>рост промышленного производства в: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2013 году </a:t>
            </a:r>
            <a:r>
              <a:rPr lang="ru-RU" dirty="0"/>
              <a:t>— </a:t>
            </a:r>
            <a:r>
              <a:rPr lang="ru-RU" dirty="0" smtClean="0"/>
              <a:t>0,4</a:t>
            </a:r>
            <a:r>
              <a:rPr lang="ru-RU" dirty="0"/>
              <a:t>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2014 году</a:t>
            </a:r>
            <a:r>
              <a:rPr lang="ru-RU" dirty="0"/>
              <a:t> — </a:t>
            </a:r>
            <a:r>
              <a:rPr lang="ru-RU" dirty="0" smtClean="0"/>
              <a:t>1,7</a:t>
            </a:r>
            <a:r>
              <a:rPr lang="ru-RU" dirty="0"/>
              <a:t>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2015 году </a:t>
            </a:r>
            <a:r>
              <a:rPr lang="ru-RU" dirty="0"/>
              <a:t>— </a:t>
            </a:r>
            <a:r>
              <a:rPr lang="ru-RU" dirty="0" smtClean="0"/>
              <a:t>-3,4</a:t>
            </a:r>
            <a:r>
              <a:rPr lang="ru-RU" dirty="0"/>
              <a:t> </a:t>
            </a:r>
            <a:r>
              <a:rPr lang="ru-RU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2016 году </a:t>
            </a:r>
            <a:r>
              <a:rPr lang="ru-RU" dirty="0"/>
              <a:t> — 1,7 </a:t>
            </a:r>
            <a:r>
              <a:rPr lang="ru-RU" dirty="0" smtClean="0"/>
              <a:t>%;</a:t>
            </a:r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endParaRPr lang="ru-RU" sz="2000" dirty="0"/>
          </a:p>
          <a:p>
            <a:pPr indent="288000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44624"/>
            <a:ext cx="8856984" cy="576064"/>
          </a:xfrm>
        </p:spPr>
        <p:txBody>
          <a:bodyPr/>
          <a:lstStyle/>
          <a:p>
            <a:pPr marL="182880" lvl="0" indent="0" algn="ctr">
              <a:buNone/>
            </a:pPr>
            <a:r>
              <a:rPr lang="ru-RU" sz="2800" dirty="0">
                <a:effectLst/>
              </a:rPr>
              <a:t>Динамика промышленного производства</a:t>
            </a:r>
            <a:r>
              <a:rPr lang="ru-RU" sz="2800" dirty="0" smtClean="0">
                <a:effectLst/>
              </a:rPr>
              <a:t>.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2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37312"/>
            <a:ext cx="6512511" cy="49492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Промышленность России</a:t>
            </a:r>
          </a:p>
        </p:txBody>
      </p:sp>
      <p:graphicFrame>
        <p:nvGraphicFramePr>
          <p:cNvPr id="4" name="Объект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34164130"/>
              </p:ext>
            </p:extLst>
          </p:nvPr>
        </p:nvGraphicFramePr>
        <p:xfrm>
          <a:off x="683568" y="404664"/>
          <a:ext cx="770485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409606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707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7344816" cy="540059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dirty="0"/>
              <a:t>Рост показали те отрасли промышленности, где происходит импортозамещение из-за продовольственного эмбарго и девальвации </a:t>
            </a:r>
            <a:r>
              <a:rPr lang="ru-RU" sz="2400" dirty="0" smtClean="0"/>
              <a:t>рубля: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sz="2400" dirty="0" smtClean="0"/>
              <a:t>отрасли </a:t>
            </a:r>
            <a:r>
              <a:rPr lang="ru-RU" sz="2400" dirty="0"/>
              <a:t>обрабатывающей </a:t>
            </a:r>
            <a:r>
              <a:rPr lang="ru-RU" sz="2400" dirty="0" smtClean="0"/>
              <a:t>промышленности: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производство </a:t>
            </a:r>
            <a:r>
              <a:rPr lang="ru-RU" sz="2400" dirty="0"/>
              <a:t>мяса – 20,1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сыра – 32,7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подсолнечное масло – 11,6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водка – 16,1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ткани – 19,3</a:t>
            </a:r>
            <a:r>
              <a:rPr lang="ru-RU" sz="2400" dirty="0" smtClean="0"/>
              <a:t>%;</a:t>
            </a:r>
          </a:p>
          <a:p>
            <a:pPr marL="612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производство деревянных шкафов – 12,5</a:t>
            </a:r>
            <a:r>
              <a:rPr lang="ru-RU" sz="2400" dirty="0" smtClean="0"/>
              <a:t>%;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sz="2400" dirty="0" smtClean="0"/>
              <a:t> </a:t>
            </a:r>
            <a:r>
              <a:rPr lang="ru-RU" sz="2400" dirty="0"/>
              <a:t>отрасли </a:t>
            </a:r>
            <a:r>
              <a:rPr lang="ru-RU" sz="2400" dirty="0" smtClean="0"/>
              <a:t>машиностроения: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производство </a:t>
            </a:r>
            <a:r>
              <a:rPr lang="ru-RU" sz="2400" dirty="0"/>
              <a:t>автобусов – 18,6</a:t>
            </a:r>
            <a:r>
              <a:rPr lang="ru-RU" sz="2400" dirty="0" smtClean="0"/>
              <a:t>%;</a:t>
            </a:r>
          </a:p>
          <a:p>
            <a:pPr marL="612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грузовых вагонов – 28,8% ). </a:t>
            </a:r>
            <a:br>
              <a:rPr lang="ru-RU" sz="2400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24936" cy="504056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>
                <a:effectLst/>
              </a:rPr>
              <a:t>Динамика промышленного производства.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8601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080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309320"/>
            <a:ext cx="6624736" cy="4229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Отрасли промышленности РФ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44691308"/>
              </p:ext>
            </p:extLst>
          </p:nvPr>
        </p:nvGraphicFramePr>
        <p:xfrm>
          <a:off x="86497" y="731838"/>
          <a:ext cx="4557511" cy="44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601755035"/>
              </p:ext>
            </p:extLst>
          </p:nvPr>
        </p:nvGraphicFramePr>
        <p:xfrm>
          <a:off x="4860032" y="764704"/>
          <a:ext cx="4066481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028384" y="6448425"/>
            <a:ext cx="1033463" cy="409575"/>
            <a:chOff x="4876" y="4062"/>
            <a:chExt cx="651" cy="258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0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4320479" cy="313563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Промышленность </a:t>
            </a:r>
            <a:r>
              <a:rPr lang="ru-RU" dirty="0" smtClean="0"/>
              <a:t>России</a:t>
            </a:r>
            <a:br>
              <a:rPr lang="ru-RU" dirty="0" smtClean="0"/>
            </a:br>
            <a:r>
              <a:rPr lang="ru-RU" dirty="0"/>
              <a:t> </a:t>
            </a:r>
            <a:br>
              <a:rPr lang="ru-RU" dirty="0"/>
            </a:br>
            <a:r>
              <a:rPr lang="ru-RU" b="0" dirty="0"/>
              <a:t>Представлена множеством отраслей и </a:t>
            </a:r>
            <a:r>
              <a:rPr lang="ru-RU" b="0" dirty="0" smtClean="0"/>
              <a:t>предприятий</a:t>
            </a:r>
            <a:br>
              <a:rPr lang="ru-RU" b="0" dirty="0" smtClean="0"/>
            </a:br>
            <a:endParaRPr lang="ru-RU" b="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5784850"/>
              </p:ext>
            </p:extLst>
          </p:nvPr>
        </p:nvGraphicFramePr>
        <p:xfrm>
          <a:off x="4594225" y="731838"/>
          <a:ext cx="4016375" cy="489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3497802"/>
            <a:ext cx="4536504" cy="31715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Предприятия и отрасли обрабатывающей промышленности 65%;</a:t>
            </a:r>
          </a:p>
          <a:p>
            <a:r>
              <a:rPr lang="ru-RU" sz="2000" dirty="0" smtClean="0"/>
              <a:t>Предприятия и отрасли добывающей промышленности 24%;</a:t>
            </a:r>
          </a:p>
          <a:p>
            <a:r>
              <a:rPr lang="ru-RU" sz="2000" dirty="0" smtClean="0"/>
              <a:t>Предприятия и отрасли производства и распределения электроэнергии, газа и воды – 11%.</a:t>
            </a:r>
          </a:p>
          <a:p>
            <a:endParaRPr lang="ru-RU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523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200800" cy="424847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Динамика </a:t>
            </a:r>
            <a:r>
              <a:rPr lang="ru-RU" dirty="0"/>
              <a:t>промышленного производства положительна. С исключением сезонных и календарных факторов, добыча полезных ископаемых составила 0,3% месяц к месяцу, динамика обрабатывающих производств — 1,4% к предыдущему месяцу, производство и распределение электроэнергии, газа и воды выросло на 1,1% год к году.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175351" cy="584742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 smtClean="0"/>
              <a:t>Промышленность России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403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416824" cy="468051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indent="360000"/>
            <a:r>
              <a:rPr lang="ru-RU" dirty="0" smtClean="0"/>
              <a:t>Государственный заказ - заказываемая продукция, обладающая рядом преимуществ: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признается </a:t>
            </a:r>
            <a:r>
              <a:rPr lang="ru-RU" dirty="0"/>
              <a:t>государственной нуждой; </a:t>
            </a:r>
            <a:endParaRPr lang="ru-RU" dirty="0" smtClean="0"/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оплачивается </a:t>
            </a:r>
            <a:r>
              <a:rPr lang="ru-RU" dirty="0"/>
              <a:t>(полностью или частично) из бюджета соответствующего уровня; </a:t>
            </a:r>
            <a:endParaRPr lang="ru-RU" dirty="0" smtClean="0"/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её </a:t>
            </a:r>
            <a:r>
              <a:rPr lang="ru-RU" dirty="0"/>
              <a:t>поставка и оплата осуществляется на основании государственного контракта</a:t>
            </a:r>
            <a:r>
              <a:rPr lang="ru-RU" dirty="0" smtClean="0"/>
              <a:t>.</a:t>
            </a:r>
          </a:p>
          <a:p>
            <a:pPr marL="180000">
              <a:spcBef>
                <a:spcPts val="0"/>
              </a:spcBef>
              <a:spcAft>
                <a:spcPts val="0"/>
              </a:spcAft>
            </a:pPr>
            <a:endParaRPr lang="ru-RU" sz="800" dirty="0"/>
          </a:p>
          <a:p>
            <a:pPr indent="360000"/>
            <a:r>
              <a:rPr lang="ru-RU" dirty="0" smtClean="0"/>
              <a:t>Государственные </a:t>
            </a:r>
            <a:r>
              <a:rPr lang="ru-RU" dirty="0"/>
              <a:t>закупки представляют собой комплексную процедуру, в рамках которой </a:t>
            </a:r>
            <a:r>
              <a:rPr lang="ru-RU" dirty="0" smtClean="0"/>
              <a:t>учитываются </a:t>
            </a:r>
            <a:r>
              <a:rPr lang="ru-RU" dirty="0"/>
              <a:t>множество особенностей, связанных с законодательными изменениями, касающимися государственных закупок.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568952" cy="9361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>
                <a:effectLst/>
              </a:rPr>
              <a:t>Государственный заказ – как средство поддержания и развития промышленности</a:t>
            </a:r>
            <a:endParaRPr lang="ru-RU" sz="2800" b="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23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980729"/>
            <a:ext cx="7920880" cy="49539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/>
            <a:r>
              <a:rPr lang="ru-RU" dirty="0"/>
              <a:t>В соответствии с российским </a:t>
            </a:r>
            <a:r>
              <a:rPr lang="ru-RU" dirty="0" smtClean="0"/>
              <a:t>законодательством ФЗ от 21</a:t>
            </a:r>
            <a:r>
              <a:rPr lang="ru-RU" dirty="0"/>
              <a:t> июля 2005 года </a:t>
            </a:r>
            <a:r>
              <a:rPr lang="ru-RU" dirty="0" smtClean="0"/>
              <a:t>№</a:t>
            </a:r>
            <a:r>
              <a:rPr lang="ru-RU" dirty="0"/>
              <a:t> </a:t>
            </a:r>
            <a:r>
              <a:rPr lang="ru-RU" dirty="0" smtClean="0"/>
              <a:t>94- «О </a:t>
            </a:r>
            <a:r>
              <a:rPr lang="ru-RU" dirty="0"/>
              <a:t>размещении заказов на поставки товаров, выполнение работ, оказание услуг для государственных и муниципальных нужд» </a:t>
            </a:r>
            <a:r>
              <a:rPr lang="ru-RU" dirty="0" smtClean="0"/>
              <a:t>государственный </a:t>
            </a:r>
            <a:r>
              <a:rPr lang="ru-RU" dirty="0"/>
              <a:t>заказ может быть размещен следующими </a:t>
            </a:r>
            <a:r>
              <a:rPr lang="ru-RU" dirty="0" smtClean="0"/>
              <a:t>способами: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конкурс;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аукцион - в </a:t>
            </a:r>
            <a:r>
              <a:rPr lang="ru-RU" dirty="0"/>
              <a:t>электронной </a:t>
            </a:r>
            <a:r>
              <a:rPr lang="ru-RU" dirty="0" smtClean="0"/>
              <a:t>форме;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запрос </a:t>
            </a:r>
            <a:r>
              <a:rPr lang="ru-RU" dirty="0" smtClean="0"/>
              <a:t>котировок;</a:t>
            </a:r>
          </a:p>
          <a:p>
            <a:pPr marL="36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закупка у единственного поставщика (исполнителя, подрядчика). </a:t>
            </a:r>
            <a:endParaRPr lang="ru-RU" dirty="0" smtClean="0"/>
          </a:p>
          <a:p>
            <a:pPr indent="360000"/>
            <a:r>
              <a:rPr lang="ru-RU" dirty="0" smtClean="0"/>
              <a:t>Государственный </a:t>
            </a:r>
            <a:r>
              <a:rPr lang="ru-RU" dirty="0"/>
              <a:t>заказ размещается преимущественно среди частных организаций.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640960" cy="57606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/>
              <a:t>Способы размещения государственного заказа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291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052737"/>
            <a:ext cx="7920880" cy="47525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indent="360000"/>
            <a:endParaRPr lang="ru-RU" sz="800" dirty="0" smtClean="0"/>
          </a:p>
          <a:p>
            <a:pPr indent="360000"/>
            <a:r>
              <a:rPr lang="ru-RU" dirty="0" smtClean="0"/>
              <a:t>Заказчиками </a:t>
            </a:r>
            <a:r>
              <a:rPr lang="ru-RU" dirty="0"/>
              <a:t>по государственным контрактам на выполнение </a:t>
            </a:r>
            <a:r>
              <a:rPr lang="ru-RU" dirty="0" smtClean="0"/>
              <a:t>научно-исследовательских работ (НИР), научно-исследовательских опытно-конструкторских работ (НИОКР) и научно-технологических работ (НТР) являются: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государственные органы;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органы управления государственными внебюджетными </a:t>
            </a:r>
            <a:r>
              <a:rPr lang="ru-RU" dirty="0" smtClean="0"/>
              <a:t>фондами;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бюджетные </a:t>
            </a:r>
            <a:r>
              <a:rPr lang="ru-RU" dirty="0" smtClean="0"/>
              <a:t>учреждения;</a:t>
            </a:r>
          </a:p>
          <a:p>
            <a:pPr marL="360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другие </a:t>
            </a:r>
            <a:r>
              <a:rPr lang="ru-RU" dirty="0"/>
              <a:t>получатели бюджетных средств субъектов РФ при размещении заказов на выполнение таких работ за счет бюджетных средств и внебюджетных источников финансирования.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26833"/>
            <a:ext cx="8208912" cy="52184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 smtClean="0"/>
              <a:t>Заказчики </a:t>
            </a:r>
            <a:r>
              <a:rPr lang="ru-RU" sz="2800" b="0" dirty="0"/>
              <a:t>по государственным контрактам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27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352928" cy="475252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indent="36000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Кодекс добросовестных практик взаимоотношений между торговыми сетями и поставщиками потребительских товаров (далее - «Кодекс» или «Кодекс добросовестных практик») представляет собой свод рекомендуемых правил взаимодействия между торговыми сетями и поставщиками потребительских товаров</a:t>
            </a:r>
            <a:r>
              <a:rPr lang="ru-RU" dirty="0" smtClean="0"/>
              <a:t>.</a:t>
            </a:r>
          </a:p>
          <a:p>
            <a:pPr indent="360000">
              <a:spcBef>
                <a:spcPts val="0"/>
              </a:spcBef>
              <a:spcAft>
                <a:spcPts val="0"/>
              </a:spcAft>
            </a:pPr>
            <a:endParaRPr lang="ru-RU" sz="800" dirty="0" smtClean="0"/>
          </a:p>
          <a:p>
            <a:pPr indent="36000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Разработка Кодекса добросовестных практик осуществляется в соответствии с требованиями </a:t>
            </a:r>
            <a:r>
              <a:rPr lang="ru-RU" b="1" i="1" dirty="0"/>
              <a:t>статьи</a:t>
            </a:r>
            <a:r>
              <a:rPr lang="ru-RU" dirty="0"/>
              <a:t> </a:t>
            </a:r>
            <a:r>
              <a:rPr lang="ru-RU" b="1" i="1" dirty="0"/>
              <a:t>12 Федерального закона от 28.12.2009 №381-ФЗ </a:t>
            </a:r>
            <a:r>
              <a:rPr lang="ru-RU" dirty="0"/>
              <a:t>"Об основах государственного регулирования торговой деятельности в РФ" и антимонопольного законодательства Российской Федерации.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712967" cy="144016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>
                <a:effectLst/>
              </a:rPr>
              <a:t>Кодекс добросовестных практик – как регулятор взаимоотношений между торговыми сетями и поставщиками потребительских товаров</a:t>
            </a:r>
            <a:endParaRPr lang="ru-RU" sz="2800" b="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042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552" y="1052737"/>
            <a:ext cx="8136904" cy="51125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формирование практик взаимодействия, основанных на принципах добросовестности, при заключении и исполнении договоров между поставщиками и торговыми сетями и обеспечение баланса коммерческих интересов торговых сетей и </a:t>
            </a:r>
            <a:r>
              <a:rPr lang="ru-RU" dirty="0" smtClean="0"/>
              <a:t>поставщиков;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повышение </a:t>
            </a:r>
            <a:r>
              <a:rPr lang="ru-RU" dirty="0"/>
              <a:t>эффективности взаимодействия между торговыми сетями и поставщиками и оптимизация издержек по всей цепочке </a:t>
            </a:r>
            <a:r>
              <a:rPr lang="ru-RU" dirty="0" smtClean="0"/>
              <a:t>поставок;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создание </a:t>
            </a:r>
            <a:r>
              <a:rPr lang="ru-RU" dirty="0"/>
              <a:t>условий для соблюдения всеми участниками рынка этических правил использования рыночной силы и содействие развитию конкуренции на рынке; 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содействие </a:t>
            </a:r>
            <a:r>
              <a:rPr lang="ru-RU" dirty="0"/>
              <a:t>в удовлетворении потребностей покупателей в качественных потребительских товарах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712968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600" dirty="0" smtClean="0"/>
              <a:t>Основные цели Кодекса добросовестных практик</a:t>
            </a:r>
            <a:endParaRPr lang="ru-RU" sz="2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02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208912" cy="525658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Поставщик</a:t>
            </a:r>
            <a:r>
              <a:rPr lang="ru-RU" dirty="0" smtClean="0"/>
              <a:t> </a:t>
            </a:r>
            <a:r>
              <a:rPr lang="ru-RU" dirty="0"/>
              <a:t>– субъект предпринимательской деятельности, осуществляющий поставки потребительских товаров в торговую сеть в целях их дальнейшей розничной и/или мелкооптовой продажи потребителям.</a:t>
            </a:r>
          </a:p>
          <a:p>
            <a:r>
              <a:rPr lang="ru-RU" b="1" i="1" dirty="0" smtClean="0"/>
              <a:t>Сторона</a:t>
            </a:r>
            <a:r>
              <a:rPr lang="ru-RU" dirty="0" smtClean="0"/>
              <a:t> </a:t>
            </a:r>
            <a:r>
              <a:rPr lang="ru-RU" dirty="0"/>
              <a:t>– торговая сеть и/или поставщик потребительских товаров.</a:t>
            </a:r>
          </a:p>
          <a:p>
            <a:r>
              <a:rPr lang="ru-RU" b="1" i="1" dirty="0" smtClean="0"/>
              <a:t>Ассортиментная </a:t>
            </a:r>
            <a:r>
              <a:rPr lang="ru-RU" b="1" i="1" dirty="0"/>
              <a:t>матрица </a:t>
            </a:r>
            <a:r>
              <a:rPr lang="ru-RU" dirty="0"/>
              <a:t>- перечень всех товаров, реализуемых торговой сетью, включая сезонные товары, которые могут временно отсутствовать в торговых сетях.</a:t>
            </a:r>
          </a:p>
          <a:p>
            <a:r>
              <a:rPr lang="ru-RU" b="1" i="1" dirty="0" smtClean="0"/>
              <a:t>Товары </a:t>
            </a:r>
            <a:r>
              <a:rPr lang="ru-RU" b="1" i="1" dirty="0"/>
              <a:t>под собственными товарными знаками </a:t>
            </a:r>
            <a:r>
              <a:rPr lang="ru-RU" dirty="0"/>
              <a:t>– потребительские товары, производимые поставщиками по заказу торговых сетей, на которые нанесены товарные знаки, права на которые принадлежат торговым сетям.</a:t>
            </a:r>
          </a:p>
          <a:p>
            <a:r>
              <a:rPr lang="ru-RU" dirty="0" smtClean="0"/>
              <a:t> </a:t>
            </a:r>
            <a:r>
              <a:rPr lang="ru-RU" b="1" i="1" dirty="0"/>
              <a:t>Категория товаров </a:t>
            </a:r>
            <a:r>
              <a:rPr lang="ru-RU" dirty="0"/>
              <a:t>- группа товаров со сходным назначением, либо способом применения/направлением использования, удовлетворяющих схожие запросы потребителей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352927" cy="58474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>
                <a:effectLst/>
              </a:rPr>
              <a:t>Основные понятия, используемые в </a:t>
            </a:r>
            <a:r>
              <a:rPr lang="ru-RU" sz="2800" dirty="0" smtClean="0">
                <a:effectLst/>
              </a:rPr>
              <a:t>Кодексе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9047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56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7504" y="548680"/>
            <a:ext cx="8928992" cy="61926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/>
              <a:t>Проект категорийного менеджмента </a:t>
            </a:r>
            <a:r>
              <a:rPr lang="ru-RU" sz="1600" dirty="0"/>
              <a:t>– совокупность мероприятий, направленных на повышение эффективности управления категорией потребительских товаров в торговых объектах торговой сети, в которых представлены потребительские товары категории, посредством повышения удовлетворенности потребителей, приведение ассортимента потребительских товаров в категории товаров в соответствии с потребительским спросом, а также общего повышения эффективности деятельности торговой сети.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/>
              <a:t>Потребительские </a:t>
            </a:r>
            <a:r>
              <a:rPr lang="ru-RU" sz="1600" b="1" i="1" dirty="0"/>
              <a:t>товары </a:t>
            </a:r>
            <a:r>
              <a:rPr lang="ru-RU" sz="1600" dirty="0" smtClean="0"/>
              <a:t>–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/>
              <a:t>Продовольственные</a:t>
            </a:r>
            <a:r>
              <a:rPr lang="ru-RU" sz="1600" dirty="0" smtClean="0"/>
              <a:t> </a:t>
            </a:r>
            <a:r>
              <a:rPr lang="ru-RU" sz="1600" dirty="0"/>
              <a:t>(продукты в натуральном или переработанном виде, находящиеся в обороте и употребляемые человеком в </a:t>
            </a:r>
            <a:r>
              <a:rPr lang="ru-RU" sz="1600" dirty="0" smtClean="0"/>
              <a:t>пищу):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продукты </a:t>
            </a:r>
            <a:r>
              <a:rPr lang="ru-RU" sz="1600" dirty="0"/>
              <a:t>детского </a:t>
            </a:r>
            <a:r>
              <a:rPr lang="ru-RU" sz="1600" dirty="0" smtClean="0"/>
              <a:t>питания;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продукты диетического </a:t>
            </a:r>
            <a:r>
              <a:rPr lang="ru-RU" sz="1600" dirty="0" smtClean="0"/>
              <a:t>питания;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бутилированная </a:t>
            </a:r>
            <a:r>
              <a:rPr lang="ru-RU" sz="1600" dirty="0"/>
              <a:t>питьевая </a:t>
            </a:r>
            <a:r>
              <a:rPr lang="ru-RU" sz="1600" dirty="0" smtClean="0"/>
              <a:t>вода;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алкогольная </a:t>
            </a:r>
            <a:r>
              <a:rPr lang="ru-RU" sz="1600" dirty="0" smtClean="0"/>
              <a:t>продукция;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пиво;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Напитки, изготавливаемые </a:t>
            </a:r>
            <a:r>
              <a:rPr lang="ru-RU" sz="1600" dirty="0"/>
              <a:t>на его основе, безалкогольные </a:t>
            </a:r>
            <a:r>
              <a:rPr lang="ru-RU" sz="1600" dirty="0" smtClean="0"/>
              <a:t>напитки;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жевательная </a:t>
            </a:r>
            <a:r>
              <a:rPr lang="ru-RU" sz="1600" dirty="0" smtClean="0"/>
              <a:t>резинка;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</a:t>
            </a:r>
            <a:r>
              <a:rPr lang="ru-RU" sz="1600" dirty="0"/>
              <a:t>пищевые </a:t>
            </a:r>
            <a:r>
              <a:rPr lang="ru-RU" sz="1600" dirty="0" smtClean="0"/>
              <a:t>добавки;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биологически </a:t>
            </a:r>
            <a:r>
              <a:rPr lang="ru-RU" sz="1600" dirty="0"/>
              <a:t>активные </a:t>
            </a:r>
            <a:r>
              <a:rPr lang="ru-RU" sz="1600" dirty="0" smtClean="0"/>
              <a:t>добавки.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 smtClean="0"/>
              <a:t>Непродовольственные</a:t>
            </a:r>
            <a:r>
              <a:rPr lang="ru-RU" sz="1600" dirty="0" smtClean="0"/>
              <a:t> -  ткани</a:t>
            </a:r>
            <a:r>
              <a:rPr lang="ru-RU" sz="1600" dirty="0"/>
              <a:t>, одежда, белье, обувь, моющие средства, мыло, косметические и парфюмерные товары, </a:t>
            </a:r>
            <a:r>
              <a:rPr lang="ru-RU" sz="1600" dirty="0" smtClean="0"/>
              <a:t>компьютеры </a:t>
            </a:r>
            <a:r>
              <a:rPr lang="ru-RU" sz="1600" dirty="0"/>
              <a:t>и </a:t>
            </a:r>
            <a:r>
              <a:rPr lang="ru-RU" sz="1600" dirty="0" smtClean="0"/>
              <a:t>оргтехника, </a:t>
            </a:r>
            <a:r>
              <a:rPr lang="ru-RU" sz="1600" dirty="0"/>
              <a:t>мобильные </a:t>
            </a:r>
            <a:r>
              <a:rPr lang="ru-RU" sz="1600" dirty="0" smtClean="0"/>
              <a:t>телефоны, </a:t>
            </a:r>
            <a:r>
              <a:rPr lang="ru-RU" sz="1600" dirty="0"/>
              <a:t>аудио- и </a:t>
            </a:r>
            <a:r>
              <a:rPr lang="ru-RU" sz="1600" dirty="0" smtClean="0"/>
              <a:t>видеотехника, </a:t>
            </a:r>
            <a:r>
              <a:rPr lang="ru-RU" sz="1600" dirty="0"/>
              <a:t>бытовая техника, мебель, предметы домашнего обихода, напольные покрытия, строительные материалы, ювелирные изделия, фармацевтические, медицинские и ортопедические товары, книги, газеты и журналы) товары, реализуемые потребителям для личного потребления или домашнего пользования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44624"/>
            <a:ext cx="8640959" cy="432048"/>
          </a:xfrm>
        </p:spPr>
        <p:txBody>
          <a:bodyPr/>
          <a:lstStyle/>
          <a:p>
            <a:pPr marL="182880" indent="0">
              <a:buNone/>
            </a:pPr>
            <a:r>
              <a:rPr lang="ru-RU" sz="2500" dirty="0">
                <a:effectLst/>
              </a:rPr>
              <a:t>Основные понятия, используемые в Кодексе</a:t>
            </a:r>
            <a:endParaRPr lang="ru-RU" sz="25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23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352928" cy="53285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В настоящее время большое признание приобрел Кодекс добросовестных практик (КДП). </a:t>
            </a:r>
            <a:endParaRPr lang="ru-RU" dirty="0" smtClean="0"/>
          </a:p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Данный документ подписан представителями ведущих отраслевых ассоциаций </a:t>
            </a:r>
            <a:r>
              <a:rPr lang="ru-RU" dirty="0" err="1"/>
              <a:t>ритейлеров</a:t>
            </a:r>
            <a:r>
              <a:rPr lang="ru-RU" dirty="0" smtClean="0"/>
              <a:t>: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Ассоциация </a:t>
            </a:r>
            <a:r>
              <a:rPr lang="ru-RU" dirty="0"/>
              <a:t>компаний розничной торговли (АКОРТ</a:t>
            </a:r>
            <a:r>
              <a:rPr lang="ru-RU" dirty="0" smtClean="0"/>
              <a:t>);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Национальный </a:t>
            </a:r>
            <a:r>
              <a:rPr lang="ru-RU" dirty="0"/>
              <a:t>союз производителей молока (</a:t>
            </a:r>
            <a:r>
              <a:rPr lang="ru-RU" dirty="0" err="1"/>
              <a:t>Союзмолоко</a:t>
            </a:r>
            <a:r>
              <a:rPr lang="ru-RU" dirty="0" smtClean="0"/>
              <a:t>);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Ассоциация </a:t>
            </a:r>
            <a:r>
              <a:rPr lang="ru-RU" dirty="0"/>
              <a:t>производителей и поставщиков продовольственных товаров «</a:t>
            </a:r>
            <a:r>
              <a:rPr lang="ru-RU" dirty="0" err="1"/>
              <a:t>Руспродсоюз</a:t>
            </a:r>
            <a:r>
              <a:rPr lang="ru-RU" dirty="0" smtClean="0"/>
              <a:t>»;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Сеть </a:t>
            </a:r>
            <a:r>
              <a:rPr lang="ru-RU" dirty="0"/>
              <a:t>продуктовых и гипермаркетов «Ашан</a:t>
            </a:r>
            <a:r>
              <a:rPr lang="ru-RU" dirty="0" smtClean="0"/>
              <a:t>»;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Союз </a:t>
            </a:r>
            <a:r>
              <a:rPr lang="ru-RU" dirty="0"/>
              <a:t>потребителей </a:t>
            </a:r>
            <a:r>
              <a:rPr lang="ru-RU" dirty="0" smtClean="0"/>
              <a:t>РФ;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Комитет </a:t>
            </a:r>
            <a:r>
              <a:rPr lang="ru-RU" dirty="0"/>
              <a:t>по потребительскому рынку Торгово-промышленной палаты РФ</a:t>
            </a:r>
            <a:r>
              <a:rPr lang="ru-RU" dirty="0" smtClean="0"/>
              <a:t>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dirty="0" smtClean="0"/>
              <a:t> 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Продолжается  </a:t>
            </a:r>
            <a:r>
              <a:rPr lang="ru-RU" dirty="0"/>
              <a:t>активный процесс присоединения к КДП и других крупных ассоциаций и союзов, функционирующих на потребительском </a:t>
            </a:r>
            <a:r>
              <a:rPr lang="ru-RU" dirty="0" smtClean="0"/>
              <a:t>рынке.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44625"/>
            <a:ext cx="7175351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/>
              <a:t>Представители КДП</a:t>
            </a:r>
            <a:endParaRPr lang="ru-RU" sz="24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880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412775"/>
            <a:ext cx="7920880" cy="324036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внедрение гражданско-правового принципа добросовестности во взаимоотношениях между поставщиками потребительских товаров и торговыми сетями при заключении и исполнении </a:t>
            </a:r>
            <a:r>
              <a:rPr lang="ru-RU" dirty="0" smtClean="0"/>
              <a:t>договоров;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повышение </a:t>
            </a:r>
            <a:r>
              <a:rPr lang="ru-RU" dirty="0"/>
              <a:t>эффективности и взаимодействия между торговыми сетями и </a:t>
            </a:r>
            <a:r>
              <a:rPr lang="ru-RU" dirty="0" smtClean="0"/>
              <a:t>поставщиками;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оптимизация </a:t>
            </a:r>
            <a:r>
              <a:rPr lang="ru-RU" dirty="0"/>
              <a:t>издержек по всей цепочке поставок (КДП).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175351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/>
              <a:t>Цели Кодекса добросовестных практик</a:t>
            </a:r>
            <a:endParaRPr lang="ru-RU" sz="24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97087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709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632848" cy="468051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Для содействия применению КДП, анализа эффективности его применения и урегулирования возникающих разногласий между поставщиками потребительских товаров и торговыми сетями создана </a:t>
            </a:r>
            <a:r>
              <a:rPr lang="ru-RU" b="1" i="1" dirty="0"/>
              <a:t>Комиссия по применению КДП.</a:t>
            </a:r>
            <a:endParaRPr lang="ru-RU" dirty="0"/>
          </a:p>
          <a:p>
            <a:r>
              <a:rPr lang="ru-RU" dirty="0" smtClean="0"/>
              <a:t>Комиссия: </a:t>
            </a:r>
          </a:p>
          <a:p>
            <a:pPr marL="360000" indent="-36000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разрабатывает рекомендации: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типовым ситуациям и </a:t>
            </a:r>
            <a:r>
              <a:rPr lang="ru-RU" dirty="0" smtClean="0"/>
              <a:t>спорам;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изменению </a:t>
            </a:r>
            <a:r>
              <a:rPr lang="ru-RU" dirty="0" smtClean="0"/>
              <a:t>Кодекса;</a:t>
            </a:r>
          </a:p>
          <a:p>
            <a:pPr marL="360000" indent="-36000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ru-RU" dirty="0" smtClean="0"/>
              <a:t> </a:t>
            </a:r>
            <a:r>
              <a:rPr lang="ru-RU" dirty="0"/>
              <a:t>осуществляет </a:t>
            </a:r>
            <a:r>
              <a:rPr lang="ru-RU" dirty="0" smtClean="0"/>
              <a:t>взаимодействие: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 </a:t>
            </a:r>
            <a:r>
              <a:rPr lang="ru-RU" dirty="0"/>
              <a:t>государственными </a:t>
            </a:r>
            <a:r>
              <a:rPr lang="ru-RU" dirty="0" smtClean="0"/>
              <a:t>органами;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средствами </a:t>
            </a:r>
            <a:r>
              <a:rPr lang="ru-RU" dirty="0"/>
              <a:t>массовой </a:t>
            </a:r>
            <a:r>
              <a:rPr lang="ru-RU" dirty="0" smtClean="0"/>
              <a:t>информации;</a:t>
            </a:r>
          </a:p>
          <a:p>
            <a:pPr marL="648000" indent="-1800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общественными </a:t>
            </a:r>
            <a:r>
              <a:rPr lang="ru-RU" dirty="0"/>
              <a:t>организациями.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175351" cy="504055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b="0" dirty="0"/>
              <a:t>Комиссия по применению КДП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022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836713"/>
            <a:ext cx="7992888" cy="509795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endParaRPr lang="ru-RU" sz="900" dirty="0" smtClean="0"/>
          </a:p>
          <a:p>
            <a:r>
              <a:rPr lang="ru-RU" dirty="0" smtClean="0"/>
              <a:t>Важными </a:t>
            </a:r>
            <a:r>
              <a:rPr lang="ru-RU" dirty="0"/>
              <a:t>направлениями деятельности комиссии является: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ведение пропаганды </a:t>
            </a:r>
            <a:r>
              <a:rPr lang="ru-RU" dirty="0"/>
              <a:t>КДП и преимуществ его </a:t>
            </a:r>
            <a:r>
              <a:rPr lang="ru-RU" dirty="0" smtClean="0"/>
              <a:t>применения;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консультирование </a:t>
            </a:r>
            <a:r>
              <a:rPr lang="ru-RU" dirty="0"/>
              <a:t>отраслевых ассоциаций и союзов, торговых сетей и поставщиков по вопросам применения </a:t>
            </a:r>
            <a:r>
              <a:rPr lang="ru-RU" dirty="0" smtClean="0"/>
              <a:t>КДП;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подготовка обзоров собственной практики и практик антимонопольных и судебных органов;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рассматривание споров между </a:t>
            </a:r>
            <a:r>
              <a:rPr lang="ru-RU" dirty="0"/>
              <a:t>поставщиками и торговыми сетями по вопросам применения КДП. Спор может рассматриваться комиссией только при письменном согласии сторон. Решение комиссии носит рекомендательный характер и не препятствует любой из сторон договора обратиться за разрешением спора в органы исполнительной власти, арбитражного или </a:t>
            </a:r>
            <a:r>
              <a:rPr lang="ru-RU" dirty="0" smtClean="0"/>
              <a:t>третейского суда.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175351" cy="512734"/>
          </a:xfrm>
        </p:spPr>
        <p:txBody>
          <a:bodyPr/>
          <a:lstStyle/>
          <a:p>
            <a:pPr marL="182880" indent="0">
              <a:buNone/>
            </a:pPr>
            <a:r>
              <a:rPr lang="ru-RU" sz="2800" dirty="0" smtClean="0"/>
              <a:t>Направления деятельности комиссии</a:t>
            </a: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68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1061</Words>
  <Application>Microsoft Office PowerPoint</Application>
  <PresentationFormat>Экран (4:3)</PresentationFormat>
  <Paragraphs>132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Лекция 5 Анализ развития российского промышленного производства и основных направлений промышленной политики</vt:lpstr>
      <vt:lpstr>План лекции:</vt:lpstr>
      <vt:lpstr>Динамика промышленного производства.</vt:lpstr>
      <vt:lpstr>Промышленность России</vt:lpstr>
      <vt:lpstr>Динамика промышленного производства.</vt:lpstr>
      <vt:lpstr>Отрасли промышленности РФ</vt:lpstr>
      <vt:lpstr>Промышленность России   Представлена множеством отраслей и предприятий </vt:lpstr>
      <vt:lpstr>Промышленность России</vt:lpstr>
      <vt:lpstr>Государственный заказ – как средство поддержания и развития промышленности</vt:lpstr>
      <vt:lpstr>Способы размещения государственного заказа</vt:lpstr>
      <vt:lpstr>Заказчики по государственным контрактам</vt:lpstr>
      <vt:lpstr>Кодекс добросовестных практик – как регулятор взаимоотношений между торговыми сетями и поставщиками потребительских товаров</vt:lpstr>
      <vt:lpstr>Основные цели Кодекса добросовестных практик</vt:lpstr>
      <vt:lpstr>Основные понятия, используемые в Кодексе</vt:lpstr>
      <vt:lpstr>Основные понятия, используемые в Кодексе</vt:lpstr>
      <vt:lpstr>Представители КДП</vt:lpstr>
      <vt:lpstr>Цели Кодекса добросовестных практик</vt:lpstr>
      <vt:lpstr>Комиссия по применению КДП</vt:lpstr>
      <vt:lpstr>Направления деятельности комиссии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5 Анализ развития российского промышленного производства и основных направлений промышленной политики</dc:title>
  <dc:creator>АндрейК74</dc:creator>
  <cp:lastModifiedBy>Харчевникова Елена</cp:lastModifiedBy>
  <cp:revision>42</cp:revision>
  <dcterms:created xsi:type="dcterms:W3CDTF">2017-09-26T01:52:21Z</dcterms:created>
  <dcterms:modified xsi:type="dcterms:W3CDTF">2018-03-30T02:39:59Z</dcterms:modified>
</cp:coreProperties>
</file>