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wmf" ContentType="image/x-wmf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0" r:id="rId3"/>
    <p:sldId id="272" r:id="rId4"/>
    <p:sldId id="257" r:id="rId5"/>
    <p:sldId id="258" r:id="rId6"/>
    <p:sldId id="260" r:id="rId7"/>
    <p:sldId id="262" r:id="rId8"/>
    <p:sldId id="273" r:id="rId9"/>
    <p:sldId id="263" r:id="rId10"/>
    <p:sldId id="264" r:id="rId11"/>
    <p:sldId id="265" r:id="rId12"/>
    <p:sldId id="266" r:id="rId13"/>
    <p:sldId id="275" r:id="rId14"/>
    <p:sldId id="267" r:id="rId15"/>
    <p:sldId id="268" r:id="rId16"/>
    <p:sldId id="286" r:id="rId17"/>
    <p:sldId id="287" r:id="rId18"/>
    <p:sldId id="269" r:id="rId19"/>
    <p:sldId id="27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56" autoAdjust="0"/>
    <p:restoredTop sz="91018" autoAdjust="0"/>
  </p:normalViewPr>
  <p:slideViewPr>
    <p:cSldViewPr>
      <p:cViewPr varScale="1">
        <p:scale>
          <a:sx n="62" d="100"/>
          <a:sy n="62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3" Type="http://schemas.openxmlformats.org/officeDocument/2006/relationships/slide" Target="slides/slide3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2" Type="http://schemas.openxmlformats.org/officeDocument/2006/relationships/slide" Target="slides/slide2.xml"/><Relationship Id="rId16" Type="http://schemas.openxmlformats.org/officeDocument/2006/relationships/slide" Target="slides/slide18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4" Type="http://schemas.openxmlformats.org/officeDocument/2006/relationships/slide" Target="slides/slide4.xml"/><Relationship Id="rId9" Type="http://schemas.openxmlformats.org/officeDocument/2006/relationships/slide" Target="slides/slide11.xml"/><Relationship Id="rId14" Type="http://schemas.openxmlformats.org/officeDocument/2006/relationships/slide" Target="slides/slide1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36A7D-B0D7-4B39-8C9E-4044EB9525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56BCE-25CC-49E5-8803-91E8ACBEE3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3AB75-FFD9-4994-9DC6-4828C5081B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15C8C-3DE3-4E2B-ABB8-4BBDBD8A43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E923D-6AF1-4583-B544-4884C184A3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96099-C0C0-4CBB-A6A6-44277143BD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CC3D5-8D53-4E15-A4A3-CB43C8C959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C609C-3D87-4DC4-8BA6-C8A741CE74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7A472-407D-4BE4-991F-A7694B2EBB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FDFE4-0612-4551-867E-9847332F18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9ECDE-67D7-4669-BA21-99FC42A37D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3B83FE-CB8D-486F-AD8C-AFD3FE2DBF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chemeClr val="bg1"/>
                </a:solidFill>
              </a:rPr>
              <a:t>В задачу регрессионного анализа входит исследование остаточных величин.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000" b="1">
                <a:solidFill>
                  <a:schemeClr val="bg1"/>
                </a:solidFill>
                <a:cs typeface="Times New Roman" pitchFamily="18" charset="0"/>
              </a:rPr>
              <a:t>Исследование остаточных величин</a:t>
            </a:r>
            <a:r>
              <a:rPr lang="ru-RU" sz="4000" b="1">
                <a:solidFill>
                  <a:schemeClr val="bg1"/>
                </a:solidFill>
              </a:rPr>
              <a:t>.</a:t>
            </a:r>
            <a:endParaRPr lang="ru-RU" sz="4000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276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0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78130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lum contrast="18000"/>
          </a:blip>
          <a:srcRect/>
          <a:stretch>
            <a:fillRect/>
          </a:stretch>
        </p:blipFill>
        <p:spPr bwMode="auto">
          <a:xfrm>
            <a:off x="838200" y="457200"/>
            <a:ext cx="7239000" cy="470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805113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1676400" y="381000"/>
            <a:ext cx="5715000" cy="4435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1143000"/>
          </a:xfrm>
        </p:spPr>
        <p:txBody>
          <a:bodyPr/>
          <a:lstStyle/>
          <a:p>
            <a:r>
              <a:rPr lang="ru-RU" sz="3600" b="1">
                <a:latin typeface="Arial" charset="0"/>
              </a:rPr>
              <a:t>М</a:t>
            </a:r>
            <a:r>
              <a:rPr lang="ru-RU" sz="3600" b="1">
                <a:latin typeface="Arial" charset="0"/>
                <a:cs typeface="Arial" charset="0"/>
              </a:rPr>
              <a:t>етод Гольдфельда — Квандта</a:t>
            </a:r>
            <a:r>
              <a:rPr lang="ru-RU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r>
              <a:rPr lang="ru-RU" b="1"/>
              <a:t>При малом объеме выборки, что наиболее характерно для эконометрических исследований, для оценки гетероскедастичности может использоваться метод Гольдфельда — Квандта.</a:t>
            </a:r>
          </a:p>
          <a:p>
            <a:endParaRPr lang="ru-RU" b="1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6172200"/>
          </a:xfrm>
        </p:spPr>
        <p:txBody>
          <a:bodyPr/>
          <a:lstStyle/>
          <a:p>
            <a:r>
              <a:rPr lang="ru-RU" b="1"/>
              <a:t>метод Гольдфельда — Квандта., включает в себя следующие шаги.</a:t>
            </a:r>
          </a:p>
          <a:p>
            <a:endParaRPr lang="ru-RU" b="1">
              <a:latin typeface="Arial" charset="0"/>
            </a:endParaRPr>
          </a:p>
          <a:p>
            <a:r>
              <a:rPr lang="ru-RU">
                <a:latin typeface="Arial" charset="0"/>
                <a:cs typeface="Arial" charset="0"/>
              </a:rPr>
              <a:t>1. Упорядочение </a:t>
            </a:r>
            <a:r>
              <a:rPr lang="en-US">
                <a:latin typeface="Arial" charset="0"/>
                <a:cs typeface="Arial" charset="0"/>
              </a:rPr>
              <a:t>n</a:t>
            </a:r>
            <a:r>
              <a:rPr lang="ru-RU">
                <a:latin typeface="Arial" charset="0"/>
                <a:cs typeface="Arial" charset="0"/>
              </a:rPr>
              <a:t> наблюдений по мере возрастания переменной </a:t>
            </a:r>
            <a:r>
              <a:rPr lang="ru-RU" i="1">
                <a:latin typeface="Arial" charset="0"/>
                <a:cs typeface="Arial" charset="0"/>
              </a:rPr>
              <a:t>х</a:t>
            </a:r>
            <a:r>
              <a:rPr lang="ru-RU">
                <a:latin typeface="Arial" charset="0"/>
                <a:cs typeface="Arial" charset="0"/>
              </a:rPr>
              <a:t>.</a:t>
            </a:r>
            <a:endParaRPr lang="ru-RU">
              <a:cs typeface="Times New Roman" pitchFamily="18" charset="0"/>
            </a:endParaRPr>
          </a:p>
          <a:p>
            <a:endParaRPr lang="ru-RU">
              <a:latin typeface="Arial" charset="0"/>
            </a:endParaRPr>
          </a:p>
          <a:p>
            <a:r>
              <a:rPr lang="ru-RU">
                <a:latin typeface="Arial" charset="0"/>
                <a:cs typeface="Arial" charset="0"/>
              </a:rPr>
              <a:t>2. Исключение из рассмотрения С центральных наблюдений;при этом </a:t>
            </a:r>
            <a:endParaRPr lang="ru-RU">
              <a:latin typeface="Arial" charset="0"/>
            </a:endParaRPr>
          </a:p>
          <a:p>
            <a:pPr>
              <a:buFontTx/>
              <a:buNone/>
            </a:pPr>
            <a:r>
              <a:rPr lang="ru-RU" i="1">
                <a:latin typeface="Arial" charset="0"/>
              </a:rPr>
              <a:t>  </a:t>
            </a:r>
            <a:r>
              <a:rPr lang="ru-RU" i="1">
                <a:latin typeface="Arial" charset="0"/>
                <a:cs typeface="Arial" charset="0"/>
              </a:rPr>
              <a:t>(</a:t>
            </a:r>
            <a:r>
              <a:rPr lang="en-US" i="1">
                <a:latin typeface="Arial" charset="0"/>
                <a:cs typeface="Arial" charset="0"/>
              </a:rPr>
              <a:t>n </a:t>
            </a:r>
            <a:r>
              <a:rPr lang="ru-RU" i="1">
                <a:latin typeface="Arial" charset="0"/>
                <a:cs typeface="Arial" charset="0"/>
              </a:rPr>
              <a:t>-</a:t>
            </a:r>
            <a:r>
              <a:rPr lang="ru-RU">
                <a:latin typeface="Arial" charset="0"/>
                <a:cs typeface="Arial" charset="0"/>
              </a:rPr>
              <a:t> С): 2 &gt; </a:t>
            </a:r>
            <a:r>
              <a:rPr lang="ru-RU" i="1">
                <a:latin typeface="Arial" charset="0"/>
                <a:cs typeface="Arial" charset="0"/>
              </a:rPr>
              <a:t>р,</a:t>
            </a:r>
            <a:r>
              <a:rPr lang="ru-RU">
                <a:latin typeface="Arial" charset="0"/>
                <a:cs typeface="Arial" charset="0"/>
              </a:rPr>
              <a:t> где </a:t>
            </a:r>
            <a:r>
              <a:rPr lang="ru-RU" i="1">
                <a:latin typeface="Arial" charset="0"/>
                <a:cs typeface="Arial" charset="0"/>
              </a:rPr>
              <a:t>р —</a:t>
            </a:r>
            <a:r>
              <a:rPr lang="ru-RU">
                <a:latin typeface="Arial" charset="0"/>
                <a:cs typeface="Arial" charset="0"/>
              </a:rPr>
              <a:t> число оцениваемых параметров.</a:t>
            </a:r>
            <a:r>
              <a:rPr lang="ru-RU"/>
              <a:t> </a:t>
            </a:r>
          </a:p>
          <a:p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915400" cy="6172200"/>
          </a:xfrm>
        </p:spPr>
        <p:txBody>
          <a:bodyPr/>
          <a:lstStyle/>
          <a:p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3. Разделение совокупности из  наблюдений на две группы и определение по каждой из групп уравнений регрессии.</a:t>
            </a:r>
            <a:endParaRPr lang="ru-RU">
              <a:solidFill>
                <a:schemeClr val="bg1"/>
              </a:solidFill>
              <a:latin typeface="Arial" charset="0"/>
            </a:endParaRPr>
          </a:p>
          <a:p>
            <a:endParaRPr lang="ru-RU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4. Определение остаточной суммы квадратов для первой 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  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и второй  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    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групп и нахождение их отношения:</a:t>
            </a:r>
            <a:r>
              <a:rPr lang="ru-RU">
                <a:latin typeface="Arial" charset="0"/>
                <a:cs typeface="Arial" charset="0"/>
              </a:rPr>
              <a:t> </a:t>
            </a:r>
            <a:r>
              <a:rPr lang="ru-RU">
                <a:latin typeface="Arial" charset="0"/>
              </a:rPr>
              <a:t>               </a:t>
            </a:r>
            <a:endParaRPr lang="ru-RU">
              <a:cs typeface="Times New Roman" pitchFamily="18" charset="0"/>
            </a:endParaRPr>
          </a:p>
          <a:p>
            <a:pPr algn="just"/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43388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6320" name="Object 0"/>
          <p:cNvGraphicFramePr>
            <a:graphicFrameLocks noChangeAspect="1"/>
          </p:cNvGraphicFramePr>
          <p:nvPr/>
        </p:nvGraphicFramePr>
        <p:xfrm>
          <a:off x="4859338" y="3141663"/>
          <a:ext cx="720725" cy="571500"/>
        </p:xfrm>
        <a:graphic>
          <a:graphicData uri="http://schemas.openxmlformats.org/presentationml/2006/ole">
            <p:oleObj spid="_x0000_s56320" r:id="rId3" imgW="279279" imgH="215806" progId="Equation.3">
              <p:embed/>
            </p:oleObj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42436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6321" name="Object 1"/>
          <p:cNvGraphicFramePr>
            <a:graphicFrameLocks noChangeAspect="1"/>
          </p:cNvGraphicFramePr>
          <p:nvPr/>
        </p:nvGraphicFramePr>
        <p:xfrm>
          <a:off x="7451725" y="3141663"/>
          <a:ext cx="720725" cy="534987"/>
        </p:xfrm>
        <a:graphic>
          <a:graphicData uri="http://schemas.openxmlformats.org/presentationml/2006/ole">
            <p:oleObj spid="_x0000_s56321" r:id="rId4" imgW="291847" imgH="215713" progId="Equation.3">
              <p:embed/>
            </p:oleObj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22910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3203575" y="5300663"/>
          <a:ext cx="2049463" cy="692150"/>
        </p:xfrm>
        <a:graphic>
          <a:graphicData uri="http://schemas.openxmlformats.org/presentationml/2006/ole">
            <p:oleObj spid="_x0000_s56322" name="Equation" r:id="rId5" imgW="647640" imgH="215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5135562"/>
          </a:xfrm>
        </p:spPr>
        <p:txBody>
          <a:bodyPr/>
          <a:lstStyle/>
          <a:p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При выполнении нулевой гипотезы о гомоскедастичности отношение  </a:t>
            </a:r>
            <a:r>
              <a:rPr lang="en-US" i="1">
                <a:solidFill>
                  <a:schemeClr val="bg1"/>
                </a:solidFill>
                <a:cs typeface="Arial" charset="0"/>
              </a:rPr>
              <a:t>R</a:t>
            </a:r>
            <a:r>
              <a:rPr lang="en-US" b="1" i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будет удовлетворять 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 </a:t>
            </a:r>
            <a:r>
              <a:rPr lang="en-US" i="1">
                <a:solidFill>
                  <a:schemeClr val="bg1"/>
                </a:solidFill>
                <a:latin typeface="Arial" charset="0"/>
              </a:rPr>
              <a:t>F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-критерию с : </a:t>
            </a:r>
            <a:r>
              <a:rPr lang="en-US">
                <a:solidFill>
                  <a:schemeClr val="bg1"/>
                </a:solidFill>
                <a:latin typeface="Arial" charset="0"/>
                <a:cs typeface="Arial" charset="0"/>
              </a:rPr>
              <a:t>k</a:t>
            </a:r>
            <a:r>
              <a:rPr lang="en-US" baseline="-2500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en-US">
                <a:solidFill>
                  <a:schemeClr val="bg1"/>
                </a:solidFill>
                <a:latin typeface="Arial" charset="0"/>
                <a:cs typeface="Arial" charset="0"/>
              </a:rPr>
              <a:t>=(n-C-2p):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2 степенями свободы для каждой остаточной группы квадратов.</a:t>
            </a:r>
            <a:endParaRPr lang="en-US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49580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76400"/>
            <a:ext cx="7559675" cy="4114800"/>
          </a:xfrm>
        </p:spPr>
        <p:txBody>
          <a:bodyPr/>
          <a:lstStyle/>
          <a:p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Если величина </a:t>
            </a:r>
            <a:r>
              <a:rPr lang="en-US">
                <a:solidFill>
                  <a:schemeClr val="bg1"/>
                </a:solidFill>
                <a:latin typeface="Arial" charset="0"/>
                <a:cs typeface="Arial" charset="0"/>
              </a:rPr>
              <a:t>R 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превышает табличное значение </a:t>
            </a:r>
            <a:r>
              <a:rPr lang="en-US" i="1">
                <a:solidFill>
                  <a:schemeClr val="bg1"/>
                </a:solidFill>
                <a:latin typeface="Arial" charset="0"/>
                <a:cs typeface="Arial" charset="0"/>
              </a:rPr>
              <a:t>F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-критерия, то  предпосылка о равенстве дисперси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й</a:t>
            </a:r>
            <a:r>
              <a:rPr lang="ru-RU">
                <a:solidFill>
                  <a:schemeClr val="bg1"/>
                </a:solidFill>
                <a:latin typeface="Arial" charset="0"/>
                <a:cs typeface="Arial" charset="0"/>
              </a:rPr>
              <a:t> остаточных величин нарушена.</a:t>
            </a:r>
            <a:endParaRPr lang="ru-RU">
              <a:solidFill>
                <a:schemeClr val="bg1"/>
              </a:solidFill>
              <a:cs typeface="Times New Roman" pitchFamily="18" charset="0"/>
            </a:endParaRPr>
          </a:p>
          <a:p>
            <a:endParaRPr lang="ru-RU">
              <a:solidFill>
                <a:schemeClr val="bg1"/>
              </a:solidFill>
            </a:endParaRPr>
          </a:p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062912" cy="4114800"/>
          </a:xfrm>
        </p:spPr>
        <p:txBody>
          <a:bodyPr/>
          <a:lstStyle/>
          <a:p>
            <a:r>
              <a:rPr lang="ru-RU">
                <a:solidFill>
                  <a:schemeClr val="bg1"/>
                </a:solidFill>
              </a:rPr>
              <a:t>четвертая предпосылка МНК - отсутствие автокорреляции остатков, т. е. значения остатков      распределены независимо друг от друга. 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ECFF">
                <a:gamma/>
                <a:shade val="82353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"/>
            <a:ext cx="8610600" cy="6400800"/>
          </a:xfrm>
        </p:spPr>
        <p:txBody>
          <a:bodyPr/>
          <a:lstStyle/>
          <a:p>
            <a:endParaRPr lang="ru-RU" sz="2800"/>
          </a:p>
          <a:p>
            <a:endParaRPr lang="ru-RU" sz="2800"/>
          </a:p>
          <a:p>
            <a:r>
              <a:rPr lang="ru-RU" sz="2800"/>
              <a:t>Коэффициент корреляции между       и      , где      - остатки текущих наблюдений,         - остатки предыдущих наблюдений (например, j = i - 1), может быть определен по формуле:</a:t>
            </a:r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8045450" y="1074738"/>
          <a:ext cx="406400" cy="609600"/>
        </p:xfrm>
        <a:graphic>
          <a:graphicData uri="http://schemas.openxmlformats.org/presentationml/2006/ole">
            <p:oleObj spid="_x0000_s18440" r:id="rId3" imgW="152334" imgH="228501" progId="Equation.3">
              <p:embed/>
            </p:oleObj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5667375" y="1525588"/>
          <a:ext cx="466725" cy="685800"/>
        </p:xfrm>
        <a:graphic>
          <a:graphicData uri="http://schemas.openxmlformats.org/presentationml/2006/ole">
            <p:oleObj spid="_x0000_s18439" r:id="rId4" imgW="164957" imgH="241091" progId="Equation.3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6145213" y="1141413"/>
          <a:ext cx="355600" cy="533400"/>
        </p:xfrm>
        <a:graphic>
          <a:graphicData uri="http://schemas.openxmlformats.org/presentationml/2006/ole">
            <p:oleObj spid="_x0000_s18438" r:id="rId5" imgW="152334" imgH="228501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937375" y="1108075"/>
          <a:ext cx="422275" cy="619125"/>
        </p:xfrm>
        <a:graphic>
          <a:graphicData uri="http://schemas.openxmlformats.org/presentationml/2006/ole">
            <p:oleObj spid="_x0000_s18437" r:id="rId6" imgW="164957" imgH="241091" progId="Equation.3">
              <p:embed/>
            </p:oleObj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2339975" y="4221163"/>
          <a:ext cx="3505200" cy="1560512"/>
        </p:xfrm>
        <a:graphic>
          <a:graphicData uri="http://schemas.openxmlformats.org/presentationml/2006/ole">
            <p:oleObj spid="_x0000_s18443" name="Equation" r:id="rId7" imgW="1168200" imgH="520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r>
              <a:rPr lang="ru-RU" sz="4000"/>
              <a:t>Пример исследования остаточных величин </a:t>
            </a:r>
            <a:br>
              <a:rPr lang="ru-RU" sz="4000"/>
            </a:br>
            <a:endParaRPr lang="ru-RU" sz="40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 данным, представленным в табл, изучается зависимость индекса человеческого развития у от переменных х</a:t>
            </a:r>
            <a:r>
              <a:rPr lang="ru-RU" baseline="-25000"/>
              <a:t>1</a:t>
            </a:r>
            <a:r>
              <a:rPr lang="ru-RU"/>
              <a:t>- суточная калорийность питания населения, ккал на душу населения и х</a:t>
            </a:r>
            <a:r>
              <a:rPr lang="ru-RU" baseline="-25000"/>
              <a:t>2</a:t>
            </a:r>
            <a:r>
              <a:rPr lang="ru-RU"/>
              <a:t>- ожидаемая продолжительность жизни при рождении 1997 г. число лет. </a:t>
            </a:r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81000"/>
            <a:ext cx="8278812" cy="6288088"/>
          </a:xfrm>
        </p:spPr>
        <p:txBody>
          <a:bodyPr/>
          <a:lstStyle/>
          <a:p>
            <a:r>
              <a:rPr lang="ru-RU" b="1"/>
              <a:t>Исследование остатков </a:t>
            </a:r>
            <a:r>
              <a:rPr lang="ru-RU" b="1">
                <a:sym typeface="Symbol" pitchFamily="18" charset="2"/>
              </a:rPr>
              <a:t></a:t>
            </a:r>
            <a:r>
              <a:rPr lang="ru-RU" b="1" baseline="-25000">
                <a:sym typeface="Symbol" pitchFamily="18" charset="2"/>
              </a:rPr>
              <a:t>i</a:t>
            </a:r>
            <a:r>
              <a:rPr lang="ru-RU" b="1"/>
              <a:t> предполагают проверку наличия следующих пяти предпосылок МНК:</a:t>
            </a:r>
            <a:endParaRPr lang="ru-RU" sz="2800" b="1"/>
          </a:p>
          <a:p>
            <a:r>
              <a:rPr lang="ru-RU" sz="2800"/>
              <a:t>случайный характер остатков;</a:t>
            </a:r>
          </a:p>
          <a:p>
            <a:r>
              <a:rPr lang="ru-RU" sz="2800"/>
              <a:t>нулевая средняя величина остатков, не зависящих от x;</a:t>
            </a:r>
          </a:p>
          <a:p>
            <a:r>
              <a:rPr lang="ru-RU" sz="2800" b="1"/>
              <a:t>гомоскедастичность</a:t>
            </a:r>
            <a:r>
              <a:rPr lang="ru-RU" sz="2800"/>
              <a:t> – дисперсия каждого отклонения  одинаковая для всех значений x;</a:t>
            </a:r>
          </a:p>
          <a:p>
            <a:r>
              <a:rPr lang="ru-RU" sz="2800"/>
              <a:t>отсутствие автокорреляции остатков. Значения остатков  распределены независимо друг от друга;</a:t>
            </a:r>
          </a:p>
          <a:p>
            <a:r>
              <a:rPr lang="ru-RU" sz="2800"/>
              <a:t>остатки подчиняются нормальному распределению.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/>
              <a:t>Если распределение случайных остатков  не соответствует некоторым предпосылкам МНК, то следует корректировать модель. </a:t>
            </a:r>
          </a:p>
          <a:p>
            <a:endParaRPr lang="ru-RU"/>
          </a:p>
          <a:p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610600" cy="6248400"/>
          </a:xfrm>
        </p:spPr>
        <p:txBody>
          <a:bodyPr/>
          <a:lstStyle/>
          <a:p>
            <a:r>
              <a:rPr lang="ru-RU">
                <a:latin typeface="Arial" charset="0"/>
                <a:cs typeface="Arial" charset="0"/>
              </a:rPr>
              <a:t>Прежде всего, проверяется случайный характер остатков  - первая предпосылка МНК.</a:t>
            </a:r>
            <a:r>
              <a:rPr lang="ru-RU"/>
              <a:t> </a:t>
            </a:r>
          </a:p>
          <a:p>
            <a:r>
              <a:rPr lang="ru-RU">
                <a:latin typeface="Arial" charset="0"/>
                <a:cs typeface="Arial" charset="0"/>
              </a:rPr>
              <a:t>С этой целью строится график зависимости остатков </a:t>
            </a:r>
            <a:r>
              <a:rPr lang="ru-RU" b="1" i="1">
                <a:latin typeface="Arial" charset="0"/>
                <a:cs typeface="Arial" charset="0"/>
                <a:sym typeface="Symbol" pitchFamily="18" charset="2"/>
              </a:rPr>
              <a:t></a:t>
            </a:r>
            <a:r>
              <a:rPr lang="en-US" b="1" i="1" baseline="-25000">
                <a:latin typeface="Arial" charset="0"/>
                <a:cs typeface="Arial" charset="0"/>
                <a:sym typeface="Symbol" pitchFamily="18" charset="2"/>
              </a:rPr>
              <a:t>i</a:t>
            </a:r>
            <a:r>
              <a:rPr lang="ru-RU">
                <a:latin typeface="Arial" charset="0"/>
                <a:cs typeface="Arial" charset="0"/>
              </a:rPr>
              <a:t> от  теоретических значений результативного признака </a:t>
            </a:r>
            <a:r>
              <a:rPr lang="en-US" b="1" i="1">
                <a:latin typeface="Arial" charset="0"/>
              </a:rPr>
              <a:t>y</a:t>
            </a:r>
            <a:r>
              <a:rPr lang="en-US" b="1" i="1" baseline="-25000">
                <a:latin typeface="Arial" charset="0"/>
              </a:rPr>
              <a:t>x .</a:t>
            </a:r>
            <a:endParaRPr lang="ru-RU" b="1" i="1" baseline="-25000">
              <a:latin typeface="Arial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100000">
              <a:srgbClr val="66FF66">
                <a:gamma/>
                <a:shade val="4627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4"/>
          <p:cNvGrpSpPr>
            <a:grpSpLocks noChangeAspect="1"/>
          </p:cNvGrpSpPr>
          <p:nvPr/>
        </p:nvGrpSpPr>
        <p:grpSpPr bwMode="auto">
          <a:xfrm>
            <a:off x="719138" y="1079500"/>
            <a:ext cx="7808912" cy="4318000"/>
            <a:chOff x="2711" y="5244"/>
            <a:chExt cx="6685" cy="3686"/>
          </a:xfrm>
        </p:grpSpPr>
        <p:sp>
          <p:nvSpPr>
            <p:cNvPr id="5125" name="AutoShape 5"/>
            <p:cNvSpPr>
              <a:spLocks noChangeAspect="1" noChangeArrowheads="1" noTextEdit="1"/>
            </p:cNvSpPr>
            <p:nvPr/>
          </p:nvSpPr>
          <p:spPr bwMode="auto">
            <a:xfrm>
              <a:off x="2711" y="5244"/>
              <a:ext cx="6685" cy="3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3043" y="7150"/>
              <a:ext cx="61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 flipV="1">
              <a:off x="3042" y="5371"/>
              <a:ext cx="1" cy="35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>
              <a:off x="2987" y="8258"/>
              <a:ext cx="1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Line 9"/>
            <p:cNvSpPr>
              <a:spLocks noChangeShapeType="1"/>
            </p:cNvSpPr>
            <p:nvPr/>
          </p:nvSpPr>
          <p:spPr bwMode="auto">
            <a:xfrm>
              <a:off x="2987" y="8639"/>
              <a:ext cx="1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2987" y="7877"/>
              <a:ext cx="1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1" name="Line 11"/>
            <p:cNvSpPr>
              <a:spLocks noChangeShapeType="1"/>
            </p:cNvSpPr>
            <p:nvPr/>
          </p:nvSpPr>
          <p:spPr bwMode="auto">
            <a:xfrm>
              <a:off x="2987" y="7404"/>
              <a:ext cx="11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2987" y="6896"/>
              <a:ext cx="1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2987" y="6515"/>
              <a:ext cx="1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>
              <a:off x="2987" y="6007"/>
              <a:ext cx="1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>
              <a:off x="2987" y="5625"/>
              <a:ext cx="11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V="1">
              <a:off x="3042" y="6261"/>
              <a:ext cx="590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 flipV="1">
              <a:off x="3042" y="8039"/>
              <a:ext cx="59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3484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>
              <a:off x="4091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4643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5140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5637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6189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6741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7293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>
              <a:off x="7735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7" name="Line 27"/>
            <p:cNvSpPr>
              <a:spLocks noChangeShapeType="1"/>
            </p:cNvSpPr>
            <p:nvPr/>
          </p:nvSpPr>
          <p:spPr bwMode="auto">
            <a:xfrm>
              <a:off x="8231" y="7023"/>
              <a:ext cx="1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8" name="Text Box 28"/>
            <p:cNvSpPr txBox="1">
              <a:spLocks noChangeArrowheads="1"/>
            </p:cNvSpPr>
            <p:nvPr/>
          </p:nvSpPr>
          <p:spPr bwMode="auto">
            <a:xfrm>
              <a:off x="2711" y="8548"/>
              <a:ext cx="387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-8</a:t>
              </a:r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2711" y="816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-6</a:t>
              </a:r>
            </a:p>
          </p:txBody>
        </p:sp>
        <p:sp>
          <p:nvSpPr>
            <p:cNvPr id="5150" name="Text Box 30"/>
            <p:cNvSpPr txBox="1">
              <a:spLocks noChangeArrowheads="1"/>
            </p:cNvSpPr>
            <p:nvPr/>
          </p:nvSpPr>
          <p:spPr bwMode="auto">
            <a:xfrm>
              <a:off x="2711" y="7785"/>
              <a:ext cx="387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-4</a:t>
              </a:r>
            </a:p>
          </p:txBody>
        </p:sp>
        <p:sp>
          <p:nvSpPr>
            <p:cNvPr id="5151" name="Text Box 31"/>
            <p:cNvSpPr txBox="1">
              <a:spLocks noChangeArrowheads="1"/>
            </p:cNvSpPr>
            <p:nvPr/>
          </p:nvSpPr>
          <p:spPr bwMode="auto">
            <a:xfrm>
              <a:off x="2711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-2</a:t>
              </a:r>
            </a:p>
          </p:txBody>
        </p:sp>
        <p:sp>
          <p:nvSpPr>
            <p:cNvPr id="5152" name="Text Box 32"/>
            <p:cNvSpPr txBox="1">
              <a:spLocks noChangeArrowheads="1"/>
            </p:cNvSpPr>
            <p:nvPr/>
          </p:nvSpPr>
          <p:spPr bwMode="auto">
            <a:xfrm>
              <a:off x="2711" y="6769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2</a:t>
              </a:r>
            </a:p>
          </p:txBody>
        </p:sp>
        <p:sp>
          <p:nvSpPr>
            <p:cNvPr id="5153" name="Text Box 33"/>
            <p:cNvSpPr txBox="1">
              <a:spLocks noChangeArrowheads="1"/>
            </p:cNvSpPr>
            <p:nvPr/>
          </p:nvSpPr>
          <p:spPr bwMode="auto">
            <a:xfrm>
              <a:off x="2711" y="6388"/>
              <a:ext cx="3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4</a:t>
              </a:r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2711" y="5879"/>
              <a:ext cx="389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6</a:t>
              </a:r>
            </a:p>
          </p:txBody>
        </p:sp>
        <p:sp>
          <p:nvSpPr>
            <p:cNvPr id="5155" name="Text Box 35"/>
            <p:cNvSpPr txBox="1">
              <a:spLocks noChangeArrowheads="1"/>
            </p:cNvSpPr>
            <p:nvPr/>
          </p:nvSpPr>
          <p:spPr bwMode="auto">
            <a:xfrm>
              <a:off x="2711" y="5498"/>
              <a:ext cx="389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8</a:t>
              </a:r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 flipV="1">
              <a:off x="3429" y="6388"/>
              <a:ext cx="127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 flipV="1">
              <a:off x="4533" y="7658"/>
              <a:ext cx="127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 flipV="1">
              <a:off x="5085" y="6642"/>
              <a:ext cx="127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 flipV="1">
              <a:off x="6079" y="7658"/>
              <a:ext cx="127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0" name="Oval 40"/>
            <p:cNvSpPr>
              <a:spLocks noChangeArrowheads="1"/>
            </p:cNvSpPr>
            <p:nvPr/>
          </p:nvSpPr>
          <p:spPr bwMode="auto">
            <a:xfrm flipV="1">
              <a:off x="6686" y="6515"/>
              <a:ext cx="126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1" name="Oval 41"/>
            <p:cNvSpPr>
              <a:spLocks noChangeArrowheads="1"/>
            </p:cNvSpPr>
            <p:nvPr/>
          </p:nvSpPr>
          <p:spPr bwMode="auto">
            <a:xfrm flipV="1">
              <a:off x="7183" y="6642"/>
              <a:ext cx="126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2" name="Oval 42"/>
            <p:cNvSpPr>
              <a:spLocks noChangeArrowheads="1"/>
            </p:cNvSpPr>
            <p:nvPr/>
          </p:nvSpPr>
          <p:spPr bwMode="auto">
            <a:xfrm flipV="1">
              <a:off x="7735" y="6388"/>
              <a:ext cx="126" cy="12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3" name="Oval 43"/>
            <p:cNvSpPr>
              <a:spLocks noChangeArrowheads="1"/>
            </p:cNvSpPr>
            <p:nvPr/>
          </p:nvSpPr>
          <p:spPr bwMode="auto">
            <a:xfrm flipV="1">
              <a:off x="8176" y="7404"/>
              <a:ext cx="126" cy="12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4" name="Text Box 44"/>
            <p:cNvSpPr txBox="1">
              <a:spLocks noChangeArrowheads="1"/>
            </p:cNvSpPr>
            <p:nvPr/>
          </p:nvSpPr>
          <p:spPr bwMode="auto">
            <a:xfrm>
              <a:off x="2933" y="5244"/>
              <a:ext cx="157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sz="1200"/>
            </a:p>
          </p:txBody>
        </p:sp>
        <p:sp>
          <p:nvSpPr>
            <p:cNvPr id="5165" name="Text Box 45"/>
            <p:cNvSpPr txBox="1">
              <a:spLocks noChangeArrowheads="1"/>
            </p:cNvSpPr>
            <p:nvPr/>
          </p:nvSpPr>
          <p:spPr bwMode="auto">
            <a:xfrm>
              <a:off x="8839" y="7149"/>
              <a:ext cx="157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sz="1200"/>
            </a:p>
          </p:txBody>
        </p:sp>
        <p:sp>
          <p:nvSpPr>
            <p:cNvPr id="5166" name="Text Box 46"/>
            <p:cNvSpPr txBox="1">
              <a:spLocks noChangeArrowheads="1"/>
            </p:cNvSpPr>
            <p:nvPr/>
          </p:nvSpPr>
          <p:spPr bwMode="auto">
            <a:xfrm>
              <a:off x="3318" y="7277"/>
              <a:ext cx="388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2</a:t>
              </a:r>
            </a:p>
          </p:txBody>
        </p:sp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3926" y="7277"/>
              <a:ext cx="388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4</a:t>
              </a:r>
            </a:p>
          </p:txBody>
        </p:sp>
        <p:sp>
          <p:nvSpPr>
            <p:cNvPr id="5168" name="Text Box 48"/>
            <p:cNvSpPr txBox="1">
              <a:spLocks noChangeArrowheads="1"/>
            </p:cNvSpPr>
            <p:nvPr/>
          </p:nvSpPr>
          <p:spPr bwMode="auto">
            <a:xfrm>
              <a:off x="4478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6</a:t>
              </a:r>
            </a:p>
          </p:txBody>
        </p:sp>
        <p:sp>
          <p:nvSpPr>
            <p:cNvPr id="5169" name="Text Box 49"/>
            <p:cNvSpPr txBox="1">
              <a:spLocks noChangeArrowheads="1"/>
            </p:cNvSpPr>
            <p:nvPr/>
          </p:nvSpPr>
          <p:spPr bwMode="auto">
            <a:xfrm>
              <a:off x="4974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8</a:t>
              </a:r>
            </a:p>
          </p:txBody>
        </p:sp>
        <p:sp>
          <p:nvSpPr>
            <p:cNvPr id="5170" name="Text Box 50"/>
            <p:cNvSpPr txBox="1">
              <a:spLocks noChangeArrowheads="1"/>
            </p:cNvSpPr>
            <p:nvPr/>
          </p:nvSpPr>
          <p:spPr bwMode="auto">
            <a:xfrm>
              <a:off x="5471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10</a:t>
              </a:r>
            </a:p>
          </p:txBody>
        </p:sp>
        <p:sp>
          <p:nvSpPr>
            <p:cNvPr id="5171" name="Text Box 51"/>
            <p:cNvSpPr txBox="1">
              <a:spLocks noChangeArrowheads="1"/>
            </p:cNvSpPr>
            <p:nvPr/>
          </p:nvSpPr>
          <p:spPr bwMode="auto">
            <a:xfrm>
              <a:off x="6023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12</a:t>
              </a:r>
            </a:p>
          </p:txBody>
        </p:sp>
        <p:sp>
          <p:nvSpPr>
            <p:cNvPr id="5172" name="Text Box 52"/>
            <p:cNvSpPr txBox="1">
              <a:spLocks noChangeArrowheads="1"/>
            </p:cNvSpPr>
            <p:nvPr/>
          </p:nvSpPr>
          <p:spPr bwMode="auto">
            <a:xfrm>
              <a:off x="6575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14</a:t>
              </a:r>
            </a:p>
          </p:txBody>
        </p:sp>
        <p:sp>
          <p:nvSpPr>
            <p:cNvPr id="5173" name="Text Box 53"/>
            <p:cNvSpPr txBox="1">
              <a:spLocks noChangeArrowheads="1"/>
            </p:cNvSpPr>
            <p:nvPr/>
          </p:nvSpPr>
          <p:spPr bwMode="auto">
            <a:xfrm>
              <a:off x="7127" y="7277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16</a:t>
              </a:r>
            </a:p>
          </p:txBody>
        </p:sp>
        <p:sp>
          <p:nvSpPr>
            <p:cNvPr id="5174" name="Text Box 54"/>
            <p:cNvSpPr txBox="1">
              <a:spLocks noChangeArrowheads="1"/>
            </p:cNvSpPr>
            <p:nvPr/>
          </p:nvSpPr>
          <p:spPr bwMode="auto">
            <a:xfrm>
              <a:off x="7569" y="7277"/>
              <a:ext cx="386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18</a:t>
              </a:r>
            </a:p>
          </p:txBody>
        </p:sp>
        <p:sp>
          <p:nvSpPr>
            <p:cNvPr id="5175" name="Text Box 55"/>
            <p:cNvSpPr txBox="1">
              <a:spLocks noChangeArrowheads="1"/>
            </p:cNvSpPr>
            <p:nvPr/>
          </p:nvSpPr>
          <p:spPr bwMode="auto">
            <a:xfrm>
              <a:off x="8176" y="7150"/>
              <a:ext cx="387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ru-RU" sz="1200"/>
                <a:t>20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99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319338" y="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8196" name="Picture 4" descr="Image1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</a:blip>
          <a:srcRect l="2090" t="2869" r="2182" b="4654"/>
          <a:stretch>
            <a:fillRect/>
          </a:stretch>
        </p:blipFill>
        <p:spPr bwMode="auto">
          <a:xfrm>
            <a:off x="989013" y="230188"/>
            <a:ext cx="7392987" cy="63293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5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610600" cy="6096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Вторая предпосылка МНК относительно нулевой средней величины остатков означает, что                             .     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09575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5296" name="Object 1024"/>
          <p:cNvGraphicFramePr>
            <a:graphicFrameLocks noChangeAspect="1"/>
          </p:cNvGraphicFramePr>
          <p:nvPr/>
        </p:nvGraphicFramePr>
        <p:xfrm>
          <a:off x="1692275" y="3141663"/>
          <a:ext cx="2730500" cy="627062"/>
        </p:xfrm>
        <a:graphic>
          <a:graphicData uri="http://schemas.openxmlformats.org/presentationml/2006/ole">
            <p:oleObj spid="_x0000_s55296" name="Формула" r:id="rId3" imgW="106668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ru-RU"/>
              <a:t>В соответствии с третьей предпосылкой МНК требуется, чтобы дисперсия остатков была </a:t>
            </a:r>
            <a:r>
              <a:rPr lang="ru-RU" b="1"/>
              <a:t>гомоскедастичной</a:t>
            </a:r>
            <a:r>
              <a:rPr lang="ru-RU"/>
              <a:t>. Это значит, что для каждого значения фактора  остатки должны иметь одинаковую дисперсию. Если это условие не соблюдается, то имеет место </a:t>
            </a:r>
            <a:r>
              <a:rPr lang="ru-RU" b="1"/>
              <a:t>гетероскедастичность.</a:t>
            </a:r>
            <a:r>
              <a:rPr lang="ru-RU"/>
              <a:t> </a:t>
            </a:r>
          </a:p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ru-RU" sz="2800" b="1">
                <a:cs typeface="Arial" charset="0"/>
              </a:rPr>
              <a:t>Примеры гетероскедастичности:</a:t>
            </a:r>
            <a:r>
              <a:rPr lang="ru-RU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833688" y="194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lum contrast="24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1676400" y="762000"/>
            <a:ext cx="5562600" cy="45323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Оформление по умолчанию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ppt/theme/themeOverride5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6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7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432</Words>
  <Application>Microsoft PowerPoint</Application>
  <PresentationFormat>Экран (4:3)</PresentationFormat>
  <Paragraphs>72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Times New Roman</vt:lpstr>
      <vt:lpstr>Arial</vt:lpstr>
      <vt:lpstr>Symbol</vt:lpstr>
      <vt:lpstr>Оформление по умолчанию</vt:lpstr>
      <vt:lpstr>Microsoft Equation 3.0</vt:lpstr>
      <vt:lpstr>MathType 4.0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Примеры гетероскедастичности: </vt:lpstr>
      <vt:lpstr>Слайд 10</vt:lpstr>
      <vt:lpstr>Слайд 11</vt:lpstr>
      <vt:lpstr>Метод Гольдфельда — Квандта </vt:lpstr>
      <vt:lpstr>Слайд 13</vt:lpstr>
      <vt:lpstr>Слайд 14</vt:lpstr>
      <vt:lpstr>Слайд 15</vt:lpstr>
      <vt:lpstr>Слайд 16</vt:lpstr>
      <vt:lpstr>Слайд 17</vt:lpstr>
      <vt:lpstr>Слайд 18</vt:lpstr>
      <vt:lpstr>Пример исследования остаточных величин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11. 1.Исследование остатков.</dc:title>
  <dc:creator>Kiselevskie</dc:creator>
  <cp:lastModifiedBy>DIS</cp:lastModifiedBy>
  <cp:revision>22</cp:revision>
  <dcterms:created xsi:type="dcterms:W3CDTF">2003-11-25T12:20:44Z</dcterms:created>
  <dcterms:modified xsi:type="dcterms:W3CDTF">2013-04-23T09:49:28Z</dcterms:modified>
</cp:coreProperties>
</file>