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46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3E3F90E3-BAE5-4AC4-A596-F493BF1A9014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49AD7F8-4F6A-479E-93DA-AF8D646499F5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D8A74D0-7FA7-4E2B-9E3C-B679A3373452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5723438-C992-4816-BC9F-E53854C89D1B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0E558B71-E581-450E-8AB2-FB410D15BCC7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F2EB613-5A07-4043-B1AE-3E2835AF3388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1BF8375-3479-4EED-862C-AAF6A9C2C7F6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501150F-DAB1-4C77-B961-9DEBDC05FB6E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97FD660-5749-441F-88BB-E440DD15BC7A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CD0FE43-D7B0-48DE-8C71-F1FA511BE4E3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DEB0D74-7B27-4087-BB25-DCEEA8C010E5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843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36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>
                <a:latin typeface="+mj-lt"/>
              </a:defRPr>
            </a:lvl2pPr>
          </a:lstStyle>
          <a:p>
            <a:pPr lvl="1">
              <a:defRPr/>
            </a:pPr>
            <a:fld id="{41FE25FE-476F-46B9-B320-94CF52283BA3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231933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Тема 9.  Регламентация процессов </a:t>
            </a:r>
            <a:r>
              <a:rPr lang="ru-RU" dirty="0" err="1" smtClean="0"/>
              <a:t>документообразования</a:t>
            </a:r>
            <a:endParaRPr lang="ru-RU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2625" y="3429000"/>
            <a:ext cx="7772400" cy="2667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Преподаватель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к.полит.н., доцент Н.А. Царева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Кафедра ГТАП ИП ВГУЭС</a:t>
            </a:r>
            <a:endParaRPr lang="ru-RU" sz="2800" i="1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 ОКУД представлены следующие унифицированные системы документации: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457200" y="1412875"/>
            <a:ext cx="8507413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организационно-распорядительной документации,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первичной учетной документации;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банковской документации;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финансовой, учетной и отчетной бухгалтерской документации бюджетных учреждений и организаций;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отчетно-статистической документации;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документации по труду;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документации пенсионного Фонда РФ;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внешнеторговой документации;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2600" dirty="0">
                <a:latin typeface="+mj-lt"/>
              </a:rPr>
              <a:t>учетной и отчетной </a:t>
            </a:r>
            <a:r>
              <a:rPr kumimoji="0" lang="ru-RU" sz="2600" dirty="0" err="1">
                <a:latin typeface="+mj-lt"/>
              </a:rPr>
              <a:t>бух.документации</a:t>
            </a:r>
            <a:r>
              <a:rPr kumimoji="0" lang="ru-RU" sz="2600" dirty="0">
                <a:latin typeface="+mj-lt"/>
              </a:rPr>
              <a:t> предприятий.</a:t>
            </a:r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"Государственная система документационного обеспечения управления. Основные положения. Общие требования к документам и службам документационного обеспечения" 25.05.88 № 33.</a:t>
            </a:r>
            <a:br>
              <a:rPr kumimoji="0" lang="ru-RU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250825" y="1989138"/>
            <a:ext cx="8713788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определяются основные задачи и функции,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правовое регулирование деятельности службы документационного обеспечения в организации,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примерная структура службы ДОУ,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порядок подготовки и оформления документов;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все этапы работы с документами: доставка, прохождение, обработка, учет, регистрация, контроль исполнения, информационно-справочная работа, оперативное хранение документов, поиск документов и информации;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защита информационно-поисковых систем;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подготовка документов в архив;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порядок проведения экспертизы ценности документов;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организация хранения документов.</a:t>
            </a:r>
          </a:p>
        </p:txBody>
      </p:sp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Типовая инструкция по делопроизводству в федеральных органах исполнительной власти 2005 г. 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285750" y="928688"/>
            <a:ext cx="8643938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b="1" dirty="0">
                <a:latin typeface="+mj-lt"/>
              </a:rPr>
              <a:t>I. Общие положения</a:t>
            </a:r>
            <a:endParaRPr lang="ru-RU" dirty="0">
              <a:latin typeface="+mj-lt"/>
            </a:endParaRPr>
          </a:p>
          <a:p>
            <a:pPr>
              <a:defRPr/>
            </a:pPr>
            <a:r>
              <a:rPr lang="ru-RU" b="1" dirty="0">
                <a:latin typeface="+mj-lt"/>
              </a:rPr>
              <a:t>II. Правила подготовки и оформления документов</a:t>
            </a:r>
            <a:endParaRPr lang="ru-RU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2.1. Подготовка и оформление проектов законодательных актов РФ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2.2. Подготовка и оформление проектов актов Президента РФ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2.3. Подготовка и оформление проектов актов Правительства РФ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2.4. Подготовка и оформление проектов нормативных правовых актов федерального органа исполнительной власти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2.5. Бланки документов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2.6. Оформление реквизитов в процессе подготовки </a:t>
            </a:r>
            <a:r>
              <a:rPr lang="ru-RU" sz="1800" b="1" dirty="0">
                <a:latin typeface="+mj-lt"/>
              </a:rPr>
              <a:t>документов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sz="1800" b="1" dirty="0">
                <a:latin typeface="+mj-lt"/>
              </a:rPr>
              <a:t>2.7. Особенности подготовки и оформления отдельных видов документов (Приказ, распоряжение, положение, правила, инструкция, протокол, служебные письма)</a:t>
            </a:r>
            <a:endParaRPr lang="ru-RU" sz="1800" dirty="0">
              <a:latin typeface="+mj-lt"/>
            </a:endParaRPr>
          </a:p>
          <a:p>
            <a:pPr>
              <a:defRPr/>
            </a:pPr>
            <a:r>
              <a:rPr lang="ru-RU" b="1" dirty="0">
                <a:latin typeface="+mj-lt"/>
              </a:rPr>
              <a:t>III</a:t>
            </a:r>
            <a:r>
              <a:rPr lang="ru-RU" b="1" dirty="0">
                <a:latin typeface="+mj-lt"/>
              </a:rPr>
              <a:t>. Организация документооборота и исполнения документов</a:t>
            </a:r>
            <a:endParaRPr lang="ru-RU" dirty="0">
              <a:latin typeface="+mj-lt"/>
            </a:endParaRPr>
          </a:p>
          <a:p>
            <a:pPr>
              <a:defRPr/>
            </a:pPr>
            <a:r>
              <a:rPr lang="ru-RU" b="1" dirty="0">
                <a:latin typeface="+mj-lt"/>
              </a:rPr>
              <a:t>IV. Поисковая система по документам</a:t>
            </a:r>
            <a:endParaRPr lang="ru-RU" dirty="0">
              <a:latin typeface="+mj-lt"/>
            </a:endParaRPr>
          </a:p>
          <a:p>
            <a:pPr>
              <a:defRPr/>
            </a:pPr>
            <a:r>
              <a:rPr lang="ru-RU" b="1" dirty="0">
                <a:latin typeface="+mj-lt"/>
              </a:rPr>
              <a:t>VI. Организация работы с документами в делопроизводстве</a:t>
            </a:r>
            <a:endParaRPr lang="ru-RU" dirty="0">
              <a:latin typeface="+mj-lt"/>
            </a:endParaRPr>
          </a:p>
          <a:p>
            <a:pPr>
              <a:defRPr/>
            </a:pPr>
            <a:r>
              <a:rPr lang="ru-RU" b="1" dirty="0">
                <a:latin typeface="+mj-lt"/>
              </a:rPr>
              <a:t>VII. Порядок передачи документов на хранение в архив</a:t>
            </a:r>
            <a:endParaRPr lang="ru-RU" sz="2000" dirty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Вопросы для самопроверки знаний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142875" y="642938"/>
            <a:ext cx="8821738" cy="595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1. Назовите нормативные правовые акты, регламентирующие документационное обеспечение на федеральном уровне.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2. Полномочия Российской Федерации в области архивного дела.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3. Перечислите нормативные документы по стандартизации.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4. Назовите стандарты на документацию.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5. Для чего созданы Общероссийские классификаторы технико-экономической и социальной информации?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6. Назовите ведомственные нормативные акты, регламентирующие работу с документами.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7. Что из себя представляет ГСДОУ?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8. Что содержит Типовая инструкция по делопроизводству в федеральных органах исполнительной власти?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9. Какие вопросы освещены в «Основных правилах работы архивов организаций»?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10. Что из себя представляет «Перечень типовых управленческих документов…»?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000"/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4648200" y="765175"/>
            <a:ext cx="4038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000"/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6762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Содержание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357313"/>
            <a:ext cx="8143875" cy="51435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i="1" dirty="0" smtClean="0">
                <a:latin typeface="+mj-lt"/>
              </a:rPr>
              <a:t>Нормативные правовые акты, регламентирующие документационное обеспечение на федеральном уровне.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i="1" dirty="0" smtClean="0">
                <a:latin typeface="+mj-lt"/>
              </a:rPr>
              <a:t>Государственные стандарты на документацию.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i="1" dirty="0" smtClean="0">
                <a:latin typeface="+mj-lt"/>
              </a:rPr>
              <a:t>Общероссийские классификаторы технико-экономической и социальной информации.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i="1" dirty="0" smtClean="0">
                <a:latin typeface="+mj-lt"/>
              </a:rPr>
              <a:t>Ведомственные нормативные акты.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8080375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/>
              <a:t>Рекомендуемая литература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6880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Организация работы с документами. Учебник для вузов. Под ред. В.А. Кудряева. – М., 2001.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Кузнецова Т.В. Изменения в законодательно-правовой и нормативно-методической базе по делопроизводству // Секретарское дело. 2003. № 5.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Кузнецова Т.В. Организационные и нормативно-методические документы организации, необходимые в работе секретаря // Секретарское дело. 2003. № 9.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Бачило И. О проблемах информационного права в области документирования и документооборота // Делопроизводство. 2002. № 2.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Еремченко В.А. Готовится Федеративный закон («О документационном обеспечении управлении») // Служба кадров. 2002. № 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Митченко О.Ю., Рысков О.И. Международный стандарт по управлению деловой документацией ИСО 15489-2001 // Делопроизводство. 2003. № 3.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ru-RU" sz="1800" smtClean="0"/>
          </a:p>
        </p:txBody>
      </p:sp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Государственную нормативно-методическую базу документоведения составляют :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14313" y="1071563"/>
            <a:ext cx="8786812" cy="552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указы, распоряжения президента РФ, постановления и распоряжения правительства РФ,</a:t>
            </a:r>
            <a:r>
              <a:rPr kumimoji="0" lang="ru-RU" sz="2000" dirty="0">
                <a:latin typeface="+mj-lt"/>
              </a:rPr>
              <a:t> регламентирующие ДО;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правовые акты федеральных органов исполнительной власти</a:t>
            </a:r>
            <a:r>
              <a:rPr kumimoji="0" lang="ru-RU" sz="2000" dirty="0">
                <a:latin typeface="+mj-lt"/>
              </a:rPr>
              <a:t> (министерств и др.);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правовые акты нормативного и инструктивного характера, методические документы</a:t>
            </a:r>
            <a:r>
              <a:rPr kumimoji="0" lang="ru-RU" sz="2000" dirty="0">
                <a:latin typeface="+mj-lt"/>
              </a:rPr>
              <a:t> по делопроизводству;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государственные стандарты</a:t>
            </a:r>
            <a:r>
              <a:rPr kumimoji="0" lang="ru-RU" sz="2000" dirty="0">
                <a:latin typeface="+mj-lt"/>
              </a:rPr>
              <a:t> на документацию;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общероссийские классификаторы</a:t>
            </a:r>
            <a:r>
              <a:rPr kumimoji="0" lang="ru-RU" sz="2000" dirty="0">
                <a:latin typeface="+mj-lt"/>
              </a:rPr>
              <a:t> ТЭСИ;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ГСДОУ </a:t>
            </a:r>
            <a:r>
              <a:rPr kumimoji="0" lang="ru-RU" sz="2000" dirty="0">
                <a:latin typeface="+mj-lt"/>
              </a:rPr>
              <a:t>- Государственная система документационного обеспечения управления;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законодательные акты РФ и субъектов РФ</a:t>
            </a:r>
            <a:r>
              <a:rPr kumimoji="0" lang="ru-RU" sz="2000" dirty="0">
                <a:latin typeface="+mj-lt"/>
              </a:rPr>
              <a:t> в сфере документации;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800" dirty="0">
                <a:latin typeface="+mj-lt"/>
              </a:rPr>
              <a:t>нормативные документы</a:t>
            </a:r>
            <a:r>
              <a:rPr kumimoji="0" lang="ru-RU" sz="2000" dirty="0">
                <a:latin typeface="+mj-lt"/>
              </a:rPr>
              <a:t> по организации управленческого труда и охране труда. </a:t>
            </a:r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Нормативные правовые акты, регламентирующие ДО на федеральном уровне</a:t>
            </a: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57188" y="1071563"/>
            <a:ext cx="8429625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000" i="1" dirty="0">
                <a:latin typeface="+mj-lt"/>
              </a:rPr>
              <a:t>ФКЗ от 25 декабря 2000 года № 2-ФЗ </a:t>
            </a:r>
            <a:r>
              <a:rPr kumimoji="0" lang="ru-RU" i="1" dirty="0">
                <a:latin typeface="+mj-lt"/>
              </a:rPr>
              <a:t>«О государственном гербе РФ»</a:t>
            </a:r>
            <a:endParaRPr kumimoji="0" lang="ru-RU" sz="2000" i="1" dirty="0">
              <a:latin typeface="+mj-lt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000" i="1" dirty="0">
                <a:latin typeface="+mj-lt"/>
              </a:rPr>
              <a:t>ФЗ РФ от 10 января 2002 г. N 1-ФЗ </a:t>
            </a:r>
            <a:r>
              <a:rPr lang="ru-RU" i="1" dirty="0">
                <a:latin typeface="+mj-lt"/>
              </a:rPr>
              <a:t>«Об электронной цифровой подписи»</a:t>
            </a:r>
            <a:endParaRPr lang="ru-RU" sz="2000" i="1" dirty="0">
              <a:latin typeface="+mj-lt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2000" i="1" dirty="0">
                <a:latin typeface="+mj-lt"/>
              </a:rPr>
              <a:t>ФЗ РФ от 27 декабря 2002 г. N 184-ФЗ </a:t>
            </a:r>
            <a:r>
              <a:rPr lang="ru-RU" i="1" dirty="0">
                <a:latin typeface="+mj-lt"/>
              </a:rPr>
              <a:t>«О техническом регулировании»</a:t>
            </a:r>
            <a:endParaRPr lang="ru-RU" sz="2000" i="1" dirty="0">
              <a:latin typeface="+mj-lt"/>
            </a:endParaRPr>
          </a:p>
          <a:p>
            <a:pPr>
              <a:defRPr/>
            </a:pPr>
            <a:r>
              <a:rPr lang="ru-RU" sz="2000" i="1" dirty="0">
                <a:latin typeface="+mj-lt"/>
              </a:rPr>
              <a:t>ФЗ РФ от 1 июня 2005 г. N 53-ФЗ </a:t>
            </a:r>
            <a:r>
              <a:rPr lang="ru-RU" i="1" dirty="0">
                <a:latin typeface="+mj-lt"/>
              </a:rPr>
              <a:t>«О государственном языке Российской Федерации»</a:t>
            </a:r>
            <a:endParaRPr lang="ru-RU" sz="2000" i="1" dirty="0">
              <a:latin typeface="+mj-lt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2000" i="1" dirty="0">
                <a:latin typeface="+mj-lt"/>
              </a:rPr>
              <a:t>ФЗ РФ от 2 мая 2006 г. N 59-ФЗ </a:t>
            </a:r>
            <a:r>
              <a:rPr lang="ru-RU" i="1" dirty="0">
                <a:latin typeface="+mj-lt"/>
              </a:rPr>
              <a:t>«О порядке рассмотрения обращений граждан Российской Федерации» </a:t>
            </a:r>
            <a:endParaRPr lang="ru-RU" sz="2000" i="1" dirty="0">
              <a:latin typeface="+mj-lt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i="1" dirty="0">
                <a:latin typeface="+mj-lt"/>
              </a:rPr>
              <a:t>ФЗ РФ от 27 июля 2006 года № 149-ФЗ «</a:t>
            </a:r>
            <a:r>
              <a:rPr kumimoji="0" lang="ru-RU" i="1" dirty="0">
                <a:latin typeface="+mj-lt"/>
              </a:rPr>
              <a:t>Об информации, информационных технологиях и о защите информации»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000" i="1" dirty="0">
                <a:latin typeface="+mj-lt"/>
              </a:rPr>
              <a:t>ФЗ РФ от 22 октября 2004 г. «</a:t>
            </a:r>
            <a:r>
              <a:rPr kumimoji="0" lang="ru-RU" i="1" dirty="0">
                <a:latin typeface="+mj-lt"/>
              </a:rPr>
              <a:t>Об Архивном деле в РФ»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kumimoji="0" lang="ru-RU" sz="2000" i="1" dirty="0">
                <a:latin typeface="+mj-lt"/>
              </a:rPr>
              <a:t>Указ Президента от 19 мая 2004 </a:t>
            </a:r>
            <a:r>
              <a:rPr kumimoji="0" lang="ru-RU" i="1" dirty="0">
                <a:latin typeface="+mj-lt"/>
              </a:rPr>
              <a:t>«О мерах по обеспечению информационной безопасности РФ в сфере международного информационного обмена»</a:t>
            </a:r>
            <a:endParaRPr kumimoji="0" lang="ru-RU" sz="2000" dirty="0"/>
          </a:p>
        </p:txBody>
      </p: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К полномочиям Российской Федерации в области архивного дела относятся: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357188" y="1268413"/>
            <a:ext cx="85725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600" dirty="0">
                <a:latin typeface="+mj-lt"/>
              </a:rPr>
              <a:t>1) разработка и проведение единой государственной политики в области архивного дела;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600" dirty="0">
                <a:latin typeface="+mj-lt"/>
              </a:rPr>
              <a:t>2) установление единых правил организации хранения, комплектования, учета и использования документов Архивного фонда РФ и других архивных документов и контроль за соблюдением указанных правил;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600" dirty="0">
                <a:latin typeface="+mj-lt"/>
              </a:rPr>
              <a:t>3) хранение, комплектование, учет и использование архивных документов и архивных фондов;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600" dirty="0">
                <a:latin typeface="+mj-lt"/>
              </a:rPr>
              <a:t>4) решение вопросов о передаче архивных документов, находящихся в федеральной собственности, в собственность субъектов РФ и (или) муниципальных образований;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2600" dirty="0">
                <a:latin typeface="+mj-lt"/>
              </a:rPr>
              <a:t>5) решение вопросов о временном вывозе документов Архивного фонда РФ за пределы РФ.</a:t>
            </a:r>
          </a:p>
        </p:txBody>
      </p: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sz="2800" b="1" dirty="0">
                <a:solidFill>
                  <a:schemeClr val="tx2"/>
                </a:solidFill>
                <a:latin typeface="+mj-lt"/>
              </a:rPr>
              <a:t>Статья 13. Документы в области стандартизации ФЗ РФ от 27 декабря 2002 г. N 184-ФЗ «О техническом регулировании»</a:t>
            </a:r>
            <a:endParaRPr kumimoji="0"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285750" y="1700213"/>
            <a:ext cx="8572500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200" b="1" dirty="0">
                <a:solidFill>
                  <a:schemeClr val="accent2"/>
                </a:solidFill>
                <a:latin typeface="+mj-lt"/>
              </a:rPr>
              <a:t>К документам в области стандартизации, используемым на территории</a:t>
            </a:r>
            <a:r>
              <a:rPr lang="ru-RU" sz="3200" dirty="0">
                <a:solidFill>
                  <a:schemeClr val="accent2"/>
                </a:solidFill>
                <a:latin typeface="+mj-lt"/>
              </a:rPr>
              <a:t/>
            </a:r>
            <a:br>
              <a:rPr lang="ru-RU" sz="3200" dirty="0">
                <a:solidFill>
                  <a:schemeClr val="accent2"/>
                </a:solidFill>
                <a:latin typeface="+mj-lt"/>
              </a:rPr>
            </a:br>
            <a:r>
              <a:rPr lang="ru-RU" sz="3200" b="1" dirty="0">
                <a:solidFill>
                  <a:schemeClr val="accent2"/>
                </a:solidFill>
                <a:latin typeface="+mj-lt"/>
              </a:rPr>
              <a:t>Российской Федерации, относятся: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200" b="1" dirty="0">
                <a:latin typeface="+mj-lt"/>
              </a:rPr>
              <a:t>национальные стандарты;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200" b="1" dirty="0">
                <a:latin typeface="+mj-lt"/>
              </a:rPr>
              <a:t>правила стандартизации, нормы и рекомендации в области стандартизации;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200" b="1" dirty="0">
                <a:latin typeface="+mj-lt"/>
              </a:rPr>
              <a:t>применяемые в установленном порядке классификации, общероссийские</a:t>
            </a:r>
            <a:r>
              <a:rPr lang="ru-RU" sz="3200" dirty="0">
                <a:latin typeface="+mj-lt"/>
              </a:rPr>
              <a:t/>
            </a:r>
            <a:br>
              <a:rPr lang="ru-RU" sz="3200" dirty="0">
                <a:latin typeface="+mj-lt"/>
              </a:rPr>
            </a:br>
            <a:r>
              <a:rPr lang="ru-RU" sz="3200" b="1" dirty="0">
                <a:latin typeface="+mj-lt"/>
              </a:rPr>
              <a:t>классификаторы ТЭСИ;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ru-RU" sz="3200" b="1" dirty="0">
                <a:latin typeface="+mj-lt"/>
              </a:rPr>
              <a:t>стандарты организаций.</a:t>
            </a:r>
            <a:endParaRPr kumimoji="0" lang="ru-RU" sz="3200" dirty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Национальная система стандартизации</a:t>
            </a:r>
            <a:r>
              <a:rPr kumimoji="0"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285750" y="785813"/>
            <a:ext cx="8715375" cy="581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sz="2200" dirty="0">
                <a:latin typeface="+mj-lt"/>
              </a:rPr>
              <a:t>ГОСТ Р 1.0-2004 Стандартизация в Российской Федерации Основные положения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1.2-2004 Стандарты национальные РФ Правила разработки, утверждения, обновления и отмены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1.4-2004 Стандарты организаций Общие положения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1.5-2004 Стандартизация в РФ Стандарты национальные РФ Правила построения, изложения, оформления и обозначения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1.8-2004 Правила проведения в РФ работ по разработке, применению, обновлению и прекращению применения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1.10-2004 Правила стандартизации и рекомендации по стандартизации. Порядок разработки, утверждения, изменения, пересмотра и отмены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1.12-2004 Стандартизация в РФ. Термины и определения</a:t>
            </a:r>
          </a:p>
          <a:p>
            <a:pPr>
              <a:defRPr/>
            </a:pPr>
            <a:r>
              <a:rPr lang="ru-RU" sz="2200" dirty="0">
                <a:latin typeface="+mj-lt"/>
              </a:rPr>
              <a:t>ГОСТ Р 1.13-2004 Стандартизация в РФ Уведомления о проектах документов в </a:t>
            </a:r>
            <a:r>
              <a:rPr lang="ru-RU" sz="2200">
                <a:latin typeface="+mj-lt"/>
              </a:rPr>
              <a:t>области стандартизации</a:t>
            </a:r>
            <a:endParaRPr lang="ru-RU" sz="2200" dirty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ГОСТ Р 51141 - 98</a:t>
            </a: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"Делопроизводство и архивное дело. Термины и определения"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600" dirty="0">
                <a:latin typeface="+mj-lt"/>
              </a:rPr>
              <a:t>"Общие понятия",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600" dirty="0">
                <a:latin typeface="+mj-lt"/>
              </a:rPr>
              <a:t>"Делопроизводство",</a:t>
            </a:r>
            <a:r>
              <a:rPr kumimoji="0" lang="ru-RU" sz="3200" dirty="0">
                <a:latin typeface="+mj-lt"/>
              </a:rPr>
              <a:t> "Документирование", "Организация работы с документами".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600" dirty="0">
                <a:latin typeface="+mj-lt"/>
              </a:rPr>
              <a:t>"Архивное дело".</a:t>
            </a:r>
            <a:r>
              <a:rPr kumimoji="0" lang="ru-RU" sz="3200" dirty="0">
                <a:latin typeface="+mj-lt"/>
              </a:rPr>
              <a:t> "Организация документов Архивного фонда Российской Федерации", "Обеспечение сохранности документов", "Научно-информационная деятельность архивов". </a:t>
            </a:r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160</TotalTime>
  <Words>1075</Words>
  <Application>Microsoft PowerPoint</Application>
  <PresentationFormat>Экран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Times New Roman</vt:lpstr>
      <vt:lpstr>Arial</vt:lpstr>
      <vt:lpstr>Wingdings</vt:lpstr>
      <vt:lpstr>Calibri</vt:lpstr>
      <vt:lpstr>Tahoma</vt:lpstr>
      <vt:lpstr>Training</vt:lpstr>
      <vt:lpstr>Тема 9.  Регламентация процессов документообразования</vt:lpstr>
      <vt:lpstr>Содержание </vt:lpstr>
      <vt:lpstr>Рекомендуемая литература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9.  Регламентация процессов документообразования</dc:title>
  <dc:creator>Grig</dc:creator>
  <cp:lastModifiedBy>tsar</cp:lastModifiedBy>
  <cp:revision>38</cp:revision>
  <dcterms:created xsi:type="dcterms:W3CDTF">2006-01-08T00:39:47Z</dcterms:created>
  <dcterms:modified xsi:type="dcterms:W3CDTF">2007-11-20T22:17:17Z</dcterms:modified>
</cp:coreProperties>
</file>