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85" r:id="rId9"/>
    <p:sldId id="263" r:id="rId10"/>
    <p:sldId id="264" r:id="rId11"/>
    <p:sldId id="265" r:id="rId12"/>
    <p:sldId id="266" r:id="rId13"/>
    <p:sldId id="267" r:id="rId14"/>
    <p:sldId id="268" r:id="rId15"/>
    <p:sldId id="269" r:id="rId16"/>
    <p:sldId id="271" r:id="rId17"/>
    <p:sldId id="270"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12192000" cy="6858000"/>
  <p:notesSz cx="6858000" cy="9144000"/>
  <p:custDataLst>
    <p:tags r:id="rId32"/>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230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116" d="100"/>
          <a:sy n="116" d="100"/>
        </p:scale>
        <p:origin x="39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ru-RU" smtClean="0"/>
              <a:t>Образец заголовка</a:t>
            </a:r>
            <a:endParaRPr lang="en-US" dirty="0"/>
          </a:p>
        </p:txBody>
      </p:sp>
      <p:sp>
        <p:nvSpPr>
          <p:cNvPr id="3" name="Subtitle 2"/>
          <p:cNvSpPr>
            <a:spLocks noGrp="1"/>
          </p:cNvSpPr>
          <p:nvPr>
            <p:ph type="subTitle" idx="1"/>
          </p:nvPr>
        </p:nvSpPr>
        <p:spPr>
          <a:xfrm>
            <a:off x="2209799" y="3694375"/>
            <a:ext cx="9144000" cy="754025"/>
          </a:xfrm>
        </p:spPr>
        <p:txBody>
          <a:bodyPr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7" name="Date Placeholder 6"/>
          <p:cNvSpPr>
            <a:spLocks noGrp="1"/>
          </p:cNvSpPr>
          <p:nvPr>
            <p:ph type="dt" sz="half" idx="10"/>
          </p:nvPr>
        </p:nvSpPr>
        <p:spPr/>
        <p:txBody>
          <a:bodyPr/>
          <a:lstStyle/>
          <a:p>
            <a:fld id="{ECD19FB2-3AAB-4D03-B13A-2960828C78E3}" type="datetimeFigureOut">
              <a:rPr lang="en-US" dirty="0"/>
              <a:t>6/13/2017</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99916976-5D93-46E4-A98A-FAD63E4D0EA8}" type="datetimeFigureOut">
              <a:rPr lang="en-US" dirty="0"/>
              <a:t>6/13/2017</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ru-RU" smtClean="0"/>
              <a:t>Образец заголовка</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0F39F4F5-F4D2-4D2A-AB60-88D37ADCB869}" type="datetimeFigureOut">
              <a:rPr lang="en-US" dirty="0"/>
              <a:t>6/13/2017</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D23BC6CE-6D1E-47E5-8859-F31AC5380EB2}" type="datetimeFigureOut">
              <a:rPr lang="en-US" dirty="0"/>
              <a:t>6/13/2017</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20000" y="2505075"/>
            <a:ext cx="5025216"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ru-RU" smtClean="0"/>
              <a:t>Образец текста</a:t>
            </a:r>
          </a:p>
        </p:txBody>
      </p:sp>
      <p:sp>
        <p:nvSpPr>
          <p:cNvPr id="6" name="Content Placeholder 5"/>
          <p:cNvSpPr>
            <a:spLocks noGrp="1"/>
          </p:cNvSpPr>
          <p:nvPr>
            <p:ph sz="quarter" idx="4"/>
          </p:nvPr>
        </p:nvSpPr>
        <p:spPr>
          <a:xfrm>
            <a:off x="6319840" y="2505075"/>
            <a:ext cx="503554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1B4E7C4-4DA4-404D-9965-B13F2DD7D8BF}" type="datetimeFigureOut">
              <a:rPr lang="en-US" dirty="0"/>
              <a:t>6/13/2017</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476FB7AA-4A53-424F-AD41-70827B6504BA}" type="datetimeFigureOut">
              <a:rPr lang="en-US" dirty="0"/>
              <a:t>6/13/2017</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84882-FB12-4BC8-9960-9AD8104D7FAE}" type="datetimeFigureOut">
              <a:rPr lang="en-US" dirty="0"/>
              <a:t>6/13/2017</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F7D1BD23-6E54-4D9D-AD88-A2813C73CC25}" type="datetimeFigureOut">
              <a:rPr lang="en-US" dirty="0"/>
              <a:t>6/13/2017</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1471A834-4F3C-4AF9-9C74-05EC35A0F292}" type="datetimeFigureOut">
              <a:rPr lang="en-US" dirty="0"/>
              <a:t>6/13/2017</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1B80C674-7DFC-42FE-B9CD-82963CDB1557}" type="datetimeFigureOut">
              <a:rPr lang="en-US" dirty="0"/>
              <a:t>6/13/2017</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ru-RU" smtClean="0"/>
              <a:t>Образец заголовка</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2076456F-F47D-4F25-8053-2A695DA0CA7D}" type="datetimeFigureOut">
              <a:rPr lang="en-US" dirty="0"/>
              <a:t>6/13/2017</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ru-RU" smtClean="0"/>
              <a:t>Образец заголовка</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5D6C7379-69CC-4837-9905-BEBA22830C8A}" type="datetimeFigureOut">
              <a:rPr lang="en-US" dirty="0"/>
              <a:t>6/13/2017</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ru-RU" smtClean="0"/>
              <a:t>Образец заголовка</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9EB8B7E-8AEE-4F10-BFEE-C999AD004D36}" type="datetimeFigureOut">
              <a:rPr lang="en-US" dirty="0"/>
              <a:t>6/13/2017</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ru-RU" smtClean="0"/>
              <a:t>Образец заголовка</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ru-RU" smtClean="0"/>
              <a:t>Образец текста</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ru-RU" smtClean="0"/>
              <a:t>Образец текста</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8668F3F9-58BC-440B-B37B-805B9055EF92}" type="datetimeFigureOut">
              <a:rPr lang="en-US" dirty="0"/>
              <a:t>6/13/2017</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ru-RU" smtClean="0"/>
              <a:t>Образец заголовка</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0D5A53AF-48EA-489D-8260-9DCAB666386A}" type="datetimeFigureOut">
              <a:rPr lang="en-US" dirty="0"/>
              <a:t>6/13/2017</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0DED02AE-B9A4-47BD-AF8E-97E16144138B}" type="datetimeFigureOut">
              <a:rPr lang="en-US" dirty="0"/>
              <a:t>6/13/2017</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CF0FD78B-DB02-4362-BCDC-98A55456977C}" type="datetimeFigureOut">
              <a:rPr lang="en-US" dirty="0"/>
              <a:t>6/13/2017</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51CF1133-3259-4C45-BABA-5B62D9C6F78D}" type="datetimeFigureOut">
              <a:rPr lang="en-US" dirty="0"/>
              <a:t>6/13/2017</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r>
              <a:rPr lang="en-US" dirty="0"/>
              <a:t>
              </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iming>
    <p:tnLst>
      <p:par>
        <p:cTn id="1" dur="indefinite" restart="never" nodeType="tmRoot"/>
      </p:par>
    </p:tnLst>
  </p:timing>
  <p:hf sldNum="0" hdr="0" ftr="0" dt="0"/>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73487" y="188242"/>
            <a:ext cx="6503831" cy="945099"/>
          </a:xfrm>
        </p:spPr>
        <p:txBody>
          <a:bodyPr>
            <a:noAutofit/>
          </a:bodyPr>
          <a:lstStyle/>
          <a:p>
            <a:pPr algn="l"/>
            <a:r>
              <a:rPr lang="ru-RU" sz="4400" dirty="0">
                <a:solidFill>
                  <a:schemeClr val="tx1"/>
                </a:solidFill>
                <a:effectLst/>
              </a:rPr>
              <a:t>КАФЕДРА ЭКОНОМИКИ</a:t>
            </a:r>
            <a:r>
              <a:rPr lang="ru-RU" sz="7200" dirty="0">
                <a:solidFill>
                  <a:schemeClr val="tx1"/>
                </a:solidFill>
              </a:rPr>
              <a:t/>
            </a:r>
            <a:br>
              <a:rPr lang="ru-RU" sz="7200" dirty="0">
                <a:solidFill>
                  <a:schemeClr val="tx1"/>
                </a:solidFill>
              </a:rPr>
            </a:br>
            <a:endParaRPr lang="ru-RU" sz="7200" dirty="0">
              <a:solidFill>
                <a:schemeClr val="tx1"/>
              </a:solidFill>
            </a:endParaRPr>
          </a:p>
        </p:txBody>
      </p:sp>
      <p:sp>
        <p:nvSpPr>
          <p:cNvPr id="3" name="Подзаголовок 2"/>
          <p:cNvSpPr>
            <a:spLocks noGrp="1"/>
          </p:cNvSpPr>
          <p:nvPr>
            <p:ph type="subTitle" idx="1"/>
          </p:nvPr>
        </p:nvSpPr>
        <p:spPr>
          <a:xfrm>
            <a:off x="373487" y="1133341"/>
            <a:ext cx="9144000" cy="1133341"/>
          </a:xfrm>
        </p:spPr>
        <p:txBody>
          <a:bodyPr>
            <a:noAutofit/>
          </a:bodyPr>
          <a:lstStyle/>
          <a:p>
            <a:pPr algn="l"/>
            <a:r>
              <a:rPr lang="ru-RU" sz="2800" dirty="0" smtClean="0">
                <a:solidFill>
                  <a:schemeClr val="tx1"/>
                </a:solidFill>
              </a:rPr>
              <a:t>Преподаватель: КЭН, доцент</a:t>
            </a:r>
          </a:p>
          <a:p>
            <a:pPr algn="l"/>
            <a:r>
              <a:rPr lang="ru-RU" sz="2800" dirty="0" smtClean="0">
                <a:solidFill>
                  <a:schemeClr val="tx1"/>
                </a:solidFill>
              </a:rPr>
              <a:t>Василенко Марина Евгеньевна</a:t>
            </a:r>
            <a:endParaRPr lang="ru-RU" sz="2800" dirty="0">
              <a:solidFill>
                <a:schemeClr val="tx1"/>
              </a:solidFill>
            </a:endParaRP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87955" y="5503453"/>
            <a:ext cx="588135" cy="1251515"/>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extBox 4"/>
          <p:cNvSpPr txBox="1"/>
          <p:nvPr/>
        </p:nvSpPr>
        <p:spPr>
          <a:xfrm>
            <a:off x="502276" y="2653049"/>
            <a:ext cx="10985680" cy="1446550"/>
          </a:xfrm>
          <a:prstGeom prst="rect">
            <a:avLst/>
          </a:prstGeom>
          <a:solidFill>
            <a:schemeClr val="tx2">
              <a:lumMod val="60000"/>
              <a:lumOff val="40000"/>
            </a:schemeClr>
          </a:solidFill>
        </p:spPr>
        <p:txBody>
          <a:bodyPr wrap="square" rtlCol="0">
            <a:spAutoFit/>
          </a:bodyPr>
          <a:lstStyle/>
          <a:p>
            <a:pPr algn="ctr"/>
            <a:r>
              <a:rPr lang="ru-RU" sz="4400" b="1" dirty="0">
                <a:solidFill>
                  <a:srgbClr val="123034"/>
                </a:solidFill>
              </a:rPr>
              <a:t>Аудит внешнеэкономической деятельности</a:t>
            </a:r>
            <a:endParaRPr lang="ru-RU" sz="4400" b="1" dirty="0">
              <a:solidFill>
                <a:srgbClr val="123034"/>
              </a:solidFill>
            </a:endParaRPr>
          </a:p>
        </p:txBody>
      </p:sp>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87956" y="5503453"/>
            <a:ext cx="588135" cy="1251515"/>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0808370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20000" y="634314"/>
            <a:ext cx="10233800" cy="5542649"/>
          </a:xfrm>
        </p:spPr>
        <p:txBody>
          <a:bodyPr/>
          <a:lstStyle/>
          <a:p>
            <a:pPr marL="0" indent="0">
              <a:buNone/>
            </a:pPr>
            <a:r>
              <a:rPr lang="ru-RU" sz="3600" dirty="0"/>
              <a:t>Внешнеэкономическая деятельность является специфическим видом деятельности, которая заключается, в основном, в осуществлении экспортных и импортных сделок с товарами, работами или услугами</a:t>
            </a:r>
            <a:r>
              <a:rPr lang="ru-RU" dirty="0"/>
              <a:t>.</a:t>
            </a:r>
          </a:p>
        </p:txBody>
      </p:sp>
    </p:spTree>
    <p:extLst>
      <p:ext uri="{BB962C8B-B14F-4D97-AF65-F5344CB8AC3E}">
        <p14:creationId xmlns:p14="http://schemas.microsoft.com/office/powerpoint/2010/main" val="13625222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3600" dirty="0"/>
              <a:t>Источниками информации для аудитора при проверке экспортно-импортных операций являются:</a:t>
            </a:r>
          </a:p>
        </p:txBody>
      </p:sp>
      <p:sp>
        <p:nvSpPr>
          <p:cNvPr id="3" name="Объект 2"/>
          <p:cNvSpPr>
            <a:spLocks noGrp="1"/>
          </p:cNvSpPr>
          <p:nvPr>
            <p:ph idx="1"/>
          </p:nvPr>
        </p:nvSpPr>
        <p:spPr>
          <a:xfrm>
            <a:off x="1120000" y="1837039"/>
            <a:ext cx="10233800" cy="4802658"/>
          </a:xfrm>
        </p:spPr>
        <p:txBody>
          <a:bodyPr>
            <a:noAutofit/>
          </a:bodyPr>
          <a:lstStyle/>
          <a:p>
            <a:r>
              <a:rPr lang="ru-RU" sz="2000" dirty="0" smtClean="0"/>
              <a:t>контракты;</a:t>
            </a:r>
            <a:endParaRPr lang="en-US" sz="2000" dirty="0" smtClean="0"/>
          </a:p>
          <a:p>
            <a:r>
              <a:rPr lang="ru-RU" sz="2000" dirty="0" smtClean="0"/>
              <a:t>паспорта;</a:t>
            </a:r>
            <a:endParaRPr lang="en-US" sz="2000" dirty="0" smtClean="0"/>
          </a:p>
          <a:p>
            <a:r>
              <a:rPr lang="ru-RU" sz="2000" dirty="0" smtClean="0"/>
              <a:t>сделки </a:t>
            </a:r>
            <a:r>
              <a:rPr lang="ru-RU" sz="2000" dirty="0"/>
              <a:t>на импортные,  экспортные и бартерные </a:t>
            </a:r>
            <a:r>
              <a:rPr lang="ru-RU" sz="2000" dirty="0" smtClean="0"/>
              <a:t>сделки</a:t>
            </a:r>
            <a:r>
              <a:rPr lang="ru-RU" sz="2000" dirty="0"/>
              <a:t>;</a:t>
            </a:r>
            <a:endParaRPr lang="en-US" sz="2000" dirty="0" smtClean="0"/>
          </a:p>
          <a:p>
            <a:r>
              <a:rPr lang="ru-RU" sz="2000" dirty="0" smtClean="0"/>
              <a:t>грузовые </a:t>
            </a:r>
            <a:r>
              <a:rPr lang="ru-RU" sz="2000" dirty="0"/>
              <a:t>таможенные </a:t>
            </a:r>
            <a:r>
              <a:rPr lang="ru-RU" sz="2000" dirty="0" smtClean="0"/>
              <a:t>декларации</a:t>
            </a:r>
            <a:r>
              <a:rPr lang="ru-RU" sz="2000" dirty="0"/>
              <a:t>;</a:t>
            </a:r>
            <a:endParaRPr lang="en-US" sz="2000" dirty="0" smtClean="0"/>
          </a:p>
          <a:p>
            <a:r>
              <a:rPr lang="ru-RU" sz="2000" dirty="0"/>
              <a:t>и</a:t>
            </a:r>
            <a:r>
              <a:rPr lang="ru-RU" sz="2000" dirty="0" smtClean="0"/>
              <a:t>нвойсы; </a:t>
            </a:r>
            <a:endParaRPr lang="en-US" sz="2000" dirty="0" smtClean="0"/>
          </a:p>
          <a:p>
            <a:r>
              <a:rPr lang="ru-RU" sz="2000" dirty="0" smtClean="0"/>
              <a:t>счета-фактуры;</a:t>
            </a:r>
            <a:endParaRPr lang="en-US" sz="2000" dirty="0" smtClean="0"/>
          </a:p>
          <a:p>
            <a:r>
              <a:rPr lang="ru-RU" sz="2000" dirty="0" smtClean="0"/>
              <a:t> счета-проформы</a:t>
            </a:r>
            <a:r>
              <a:rPr lang="ru-RU" sz="2000" dirty="0"/>
              <a:t>;</a:t>
            </a:r>
            <a:endParaRPr lang="en-US" sz="2000" dirty="0" smtClean="0"/>
          </a:p>
          <a:p>
            <a:r>
              <a:rPr lang="ru-RU" sz="2000" dirty="0" smtClean="0"/>
              <a:t>транспортные </a:t>
            </a:r>
            <a:r>
              <a:rPr lang="ru-RU" sz="2000" dirty="0"/>
              <a:t>документы (коносаменты, авиа- и железнодорожные накладные</a:t>
            </a:r>
            <a:r>
              <a:rPr lang="ru-RU" sz="2000" dirty="0" smtClean="0"/>
              <a:t>);</a:t>
            </a:r>
            <a:endParaRPr lang="en-US" sz="2000" dirty="0" smtClean="0"/>
          </a:p>
          <a:p>
            <a:r>
              <a:rPr lang="ru-RU" sz="2000" dirty="0" smtClean="0"/>
              <a:t>документы склада</a:t>
            </a:r>
            <a:r>
              <a:rPr lang="ru-RU" sz="2000" dirty="0"/>
              <a:t>;</a:t>
            </a:r>
            <a:endParaRPr lang="en-US" sz="2000" dirty="0" smtClean="0"/>
          </a:p>
          <a:p>
            <a:r>
              <a:rPr lang="ru-RU" sz="2000" dirty="0" smtClean="0"/>
              <a:t>акты </a:t>
            </a:r>
            <a:r>
              <a:rPr lang="ru-RU" sz="2000" dirty="0"/>
              <a:t>приемки и отпуска материальных ценностей таможенными </a:t>
            </a:r>
            <a:r>
              <a:rPr lang="ru-RU" sz="2000" dirty="0" smtClean="0"/>
              <a:t>складами</a:t>
            </a:r>
            <a:r>
              <a:rPr lang="ru-RU" sz="2000" dirty="0"/>
              <a:t>;</a:t>
            </a:r>
            <a:endParaRPr lang="en-US" sz="2000" dirty="0" smtClean="0"/>
          </a:p>
          <a:p>
            <a:r>
              <a:rPr lang="ru-RU" sz="2000" dirty="0" smtClean="0"/>
              <a:t> </a:t>
            </a:r>
            <a:r>
              <a:rPr lang="ru-RU" sz="2000" dirty="0"/>
              <a:t>страховые полюса и др. </a:t>
            </a:r>
          </a:p>
        </p:txBody>
      </p:sp>
    </p:spTree>
    <p:extLst>
      <p:ext uri="{BB962C8B-B14F-4D97-AF65-F5344CB8AC3E}">
        <p14:creationId xmlns:p14="http://schemas.microsoft.com/office/powerpoint/2010/main" val="7536340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2341" y="356887"/>
            <a:ext cx="10515600" cy="1325563"/>
          </a:xfrm>
        </p:spPr>
        <p:txBody>
          <a:bodyPr>
            <a:normAutofit/>
          </a:bodyPr>
          <a:lstStyle/>
          <a:p>
            <a:r>
              <a:rPr lang="ru-RU" sz="4000" dirty="0" smtClean="0"/>
              <a:t>Аудитор </a:t>
            </a:r>
            <a:r>
              <a:rPr lang="ru-RU" sz="4000" dirty="0"/>
              <a:t>должен обратить внимание на наличие в них определенных условий:</a:t>
            </a:r>
          </a:p>
        </p:txBody>
      </p:sp>
      <p:sp>
        <p:nvSpPr>
          <p:cNvPr id="3" name="Объект 2"/>
          <p:cNvSpPr>
            <a:spLocks noGrp="1"/>
          </p:cNvSpPr>
          <p:nvPr>
            <p:ph idx="1"/>
          </p:nvPr>
        </p:nvSpPr>
        <p:spPr/>
        <p:txBody>
          <a:bodyPr/>
          <a:lstStyle/>
          <a:p>
            <a:pPr marL="0" indent="0">
              <a:buNone/>
            </a:pPr>
            <a:r>
              <a:rPr lang="ru-RU" dirty="0" smtClean="0"/>
              <a:t>1) </a:t>
            </a:r>
            <a:r>
              <a:rPr lang="ru-RU" dirty="0"/>
              <a:t>валюта цены и способ определения цены;</a:t>
            </a:r>
          </a:p>
          <a:p>
            <a:pPr marL="0" indent="0">
              <a:buNone/>
            </a:pPr>
            <a:r>
              <a:rPr lang="ru-RU" dirty="0"/>
              <a:t>2) валюта платежа;</a:t>
            </a:r>
          </a:p>
          <a:p>
            <a:pPr marL="0" indent="0">
              <a:buNone/>
            </a:pPr>
            <a:r>
              <a:rPr lang="ru-RU" dirty="0"/>
              <a:t>3) установление курса пересчета (в случаях, когда валюта цены и валюта платежа не совпадают);	</a:t>
            </a:r>
          </a:p>
          <a:p>
            <a:pPr marL="0" indent="0">
              <a:buNone/>
            </a:pPr>
            <a:r>
              <a:rPr lang="ru-RU" dirty="0"/>
              <a:t>4) финансовые условия расчетов, т.е. форма расчетов (</a:t>
            </a:r>
            <a:r>
              <a:rPr lang="ru-RU" dirty="0" err="1"/>
              <a:t>ак</a:t>
            </a:r>
            <a:r>
              <a:rPr lang="ru-RU" dirty="0"/>
              <a:t>-кредитив, инкассо и т.д.).</a:t>
            </a:r>
          </a:p>
          <a:p>
            <a:endParaRPr lang="ru-RU" dirty="0"/>
          </a:p>
        </p:txBody>
      </p:sp>
    </p:spTree>
    <p:extLst>
      <p:ext uri="{BB962C8B-B14F-4D97-AF65-F5344CB8AC3E}">
        <p14:creationId xmlns:p14="http://schemas.microsoft.com/office/powerpoint/2010/main" val="316880434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4000" dirty="0"/>
              <a:t>При </a:t>
            </a:r>
            <a:r>
              <a:rPr lang="ru-RU" sz="4000" b="1" dirty="0"/>
              <a:t>аудите экспортных операций </a:t>
            </a:r>
            <a:r>
              <a:rPr lang="ru-RU" sz="4000" dirty="0"/>
              <a:t>основными вопросами проверки являются:</a:t>
            </a:r>
          </a:p>
        </p:txBody>
      </p:sp>
      <p:sp>
        <p:nvSpPr>
          <p:cNvPr id="3" name="Объект 2"/>
          <p:cNvSpPr>
            <a:spLocks noGrp="1"/>
          </p:cNvSpPr>
          <p:nvPr>
            <p:ph idx="1"/>
          </p:nvPr>
        </p:nvSpPr>
        <p:spPr/>
        <p:txBody>
          <a:bodyPr>
            <a:noAutofit/>
          </a:bodyPr>
          <a:lstStyle/>
          <a:p>
            <a:pPr marL="0" indent="0">
              <a:buNone/>
            </a:pPr>
            <a:r>
              <a:rPr lang="ru-RU" sz="2300" dirty="0" smtClean="0"/>
              <a:t>1</a:t>
            </a:r>
            <a:r>
              <a:rPr lang="ru-RU" sz="2300" b="1" i="1" dirty="0" smtClean="0"/>
              <a:t>. </a:t>
            </a:r>
            <a:r>
              <a:rPr lang="ru-RU" sz="2400" b="1" i="1" dirty="0" smtClean="0"/>
              <a:t>Определение </a:t>
            </a:r>
            <a:r>
              <a:rPr lang="ru-RU" sz="2400" b="1" i="1" dirty="0"/>
              <a:t>производственной себестоимости экспортной продукции. </a:t>
            </a:r>
            <a:endParaRPr lang="ru-RU" sz="2400" b="1" i="1" dirty="0" smtClean="0"/>
          </a:p>
          <a:p>
            <a:pPr marL="0" indent="0">
              <a:buNone/>
            </a:pPr>
            <a:r>
              <a:rPr lang="ru-RU" sz="2300" dirty="0" smtClean="0"/>
              <a:t> </a:t>
            </a:r>
            <a:r>
              <a:rPr lang="ru-RU" sz="2000" dirty="0" smtClean="0"/>
              <a:t>Полная </a:t>
            </a:r>
            <a:r>
              <a:rPr lang="ru-RU" sz="2000" dirty="0"/>
              <a:t>производственная стоимость продукции, реализуемой на экспорт, складывается из производственной себестоимости и накладных расходов, связанных с отгрузкой и реализацией. Производственная стоимость проверяется аудитором на основе отчетных калькуляций, ведомостей аналитического учета затрат, ведомостей распределения косвенных расходов, оборотов по счетам </a:t>
            </a:r>
            <a:r>
              <a:rPr lang="ru-RU" sz="2000" b="1" i="1" dirty="0" smtClean="0"/>
              <a:t>20</a:t>
            </a:r>
            <a:r>
              <a:rPr lang="ru-RU" sz="2000" i="1" dirty="0" smtClean="0"/>
              <a:t> </a:t>
            </a:r>
            <a:r>
              <a:rPr lang="ru-RU" sz="2000" i="1" dirty="0"/>
              <a:t>«Основное производство», </a:t>
            </a:r>
            <a:r>
              <a:rPr lang="ru-RU" sz="2000" b="1" i="1" dirty="0"/>
              <a:t>25</a:t>
            </a:r>
            <a:r>
              <a:rPr lang="ru-RU" sz="2000" i="1" dirty="0"/>
              <a:t> «Общепроизводственные расходы», </a:t>
            </a:r>
            <a:r>
              <a:rPr lang="ru-RU" sz="2000" b="1" i="1" dirty="0"/>
              <a:t>23</a:t>
            </a:r>
            <a:r>
              <a:rPr lang="ru-RU" sz="2000" i="1" dirty="0"/>
              <a:t> «Вспомогательное производство». </a:t>
            </a:r>
            <a:endParaRPr lang="ru-RU" sz="2000" i="1" dirty="0" smtClean="0"/>
          </a:p>
          <a:p>
            <a:pPr marL="0" indent="0">
              <a:buNone/>
            </a:pPr>
            <a:r>
              <a:rPr lang="ru-RU" sz="2000" dirty="0" smtClean="0"/>
              <a:t> К </a:t>
            </a:r>
            <a:r>
              <a:rPr lang="ru-RU" sz="2000" dirty="0"/>
              <a:t>расходам на продажу относятся расходы по упаковке и маркировке продукции, доставке ее до границы Российской Федерации, экспортные пошлины и сборы, фрахт и страхование груза, и прочие расходы в зависимости от базисных условий поставки.  В соответствии с Планом счетов, эти расходы должны отражаться на счете </a:t>
            </a:r>
            <a:r>
              <a:rPr lang="ru-RU" sz="2000" b="1" i="1" dirty="0"/>
              <a:t>44 </a:t>
            </a:r>
            <a:r>
              <a:rPr lang="ru-RU" sz="2000" i="1" dirty="0"/>
              <a:t>«Расходы на продажу». </a:t>
            </a:r>
          </a:p>
        </p:txBody>
      </p:sp>
    </p:spTree>
    <p:extLst>
      <p:ext uri="{BB962C8B-B14F-4D97-AF65-F5344CB8AC3E}">
        <p14:creationId xmlns:p14="http://schemas.microsoft.com/office/powerpoint/2010/main" val="12970668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20000" y="337752"/>
            <a:ext cx="10233800" cy="6376086"/>
          </a:xfrm>
        </p:spPr>
        <p:txBody>
          <a:bodyPr>
            <a:normAutofit/>
          </a:bodyPr>
          <a:lstStyle/>
          <a:p>
            <a:pPr marL="0" indent="0">
              <a:buNone/>
            </a:pPr>
            <a:r>
              <a:rPr lang="ru-RU" b="1" i="1" dirty="0" smtClean="0"/>
              <a:t>2. </a:t>
            </a:r>
            <a:r>
              <a:rPr lang="ru-RU" sz="2600" b="1" i="1" dirty="0" smtClean="0"/>
              <a:t>Отражение </a:t>
            </a:r>
            <a:r>
              <a:rPr lang="ru-RU" sz="2600" b="1" i="1" dirty="0"/>
              <a:t>в учете отгрузки со склада экспортной </a:t>
            </a:r>
            <a:r>
              <a:rPr lang="ru-RU" sz="2600" b="1" i="1" dirty="0" smtClean="0"/>
              <a:t>продукции.</a:t>
            </a:r>
          </a:p>
          <a:p>
            <a:pPr marL="0" indent="0">
              <a:buNone/>
            </a:pPr>
            <a:endParaRPr lang="ru-RU" sz="2000" dirty="0" smtClean="0"/>
          </a:p>
          <a:p>
            <a:pPr marL="0" indent="0">
              <a:buNone/>
            </a:pPr>
            <a:r>
              <a:rPr lang="ru-RU" sz="2000" dirty="0" smtClean="0"/>
              <a:t>При </a:t>
            </a:r>
            <a:r>
              <a:rPr lang="ru-RU" sz="2000" dirty="0"/>
              <a:t>проверке отгрузки продукции (товаров) на экспорт, аудитор контролирует наличие контрактов с иностранным покупателем, паспортов сделки и первичных документов, подтверждающих переход права собственности на экспортируемую продукцию в соответствии с условиями контракта. </a:t>
            </a:r>
            <a:endParaRPr lang="ru-RU" sz="2000" dirty="0" smtClean="0"/>
          </a:p>
          <a:p>
            <a:pPr marL="0" indent="0">
              <a:buNone/>
            </a:pPr>
            <a:endParaRPr lang="ru-RU" sz="2000" dirty="0" smtClean="0"/>
          </a:p>
          <a:p>
            <a:pPr marL="0" indent="0">
              <a:buNone/>
            </a:pPr>
            <a:r>
              <a:rPr lang="ru-RU" sz="2000" dirty="0" smtClean="0"/>
              <a:t>Аудитор </a:t>
            </a:r>
            <a:r>
              <a:rPr lang="ru-RU" sz="2000" dirty="0"/>
              <a:t>проверяет организацию аналитического учета с иностранными покупателями в разрезе покупателей, контрактов, товарных партий, ГТД и т.д. </a:t>
            </a:r>
            <a:r>
              <a:rPr lang="ru-RU" sz="2000" dirty="0" smtClean="0"/>
              <a:t>В </a:t>
            </a:r>
            <a:r>
              <a:rPr lang="ru-RU" sz="2000" dirty="0"/>
              <a:t>бухгалтерском учете выручка от реализации продукции (товаров) на экспорт отражается в рублях, путем пересчета контрактной стоимости по курсу ЦБР на дату совершения хозяйственной операции (признания доходов</a:t>
            </a:r>
            <a:r>
              <a:rPr lang="ru-RU" sz="2000" dirty="0" smtClean="0"/>
              <a:t>). </a:t>
            </a:r>
            <a:r>
              <a:rPr lang="ru-RU" sz="2000" dirty="0"/>
              <a:t>На эту дату предприятием-экспортером должен быть выписан счет-фактура для отражения этой суммы в книге продаж и налоговой декларации по налогу на добавленную стоимость (при получении 0 ставки по НДС). Отгруженная на экспорт продукция до перехода права собственности на нее к покупателю, учитывается у поставщика на счете </a:t>
            </a:r>
            <a:r>
              <a:rPr lang="ru-RU" sz="2000" b="1" dirty="0"/>
              <a:t>45 «Товары отгруженные»</a:t>
            </a:r>
            <a:r>
              <a:rPr lang="ru-RU" sz="2000" dirty="0"/>
              <a:t> по производственной стоимости. </a:t>
            </a:r>
          </a:p>
        </p:txBody>
      </p:sp>
    </p:spTree>
    <p:extLst>
      <p:ext uri="{BB962C8B-B14F-4D97-AF65-F5344CB8AC3E}">
        <p14:creationId xmlns:p14="http://schemas.microsoft.com/office/powerpoint/2010/main" val="27803397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20000" y="205946"/>
            <a:ext cx="10233800" cy="5971017"/>
          </a:xfrm>
        </p:spPr>
        <p:txBody>
          <a:bodyPr>
            <a:normAutofit/>
          </a:bodyPr>
          <a:lstStyle/>
          <a:p>
            <a:pPr marL="0" indent="0">
              <a:buNone/>
            </a:pPr>
            <a:r>
              <a:rPr lang="ru-RU" b="1" i="1" dirty="0" smtClean="0"/>
              <a:t>3. </a:t>
            </a:r>
            <a:r>
              <a:rPr lang="ru-RU" sz="2400" b="1" i="1" dirty="0" smtClean="0"/>
              <a:t>Отражение </a:t>
            </a:r>
            <a:r>
              <a:rPr lang="ru-RU" sz="2400" b="1" i="1" dirty="0"/>
              <a:t>экспортных операций на счетах бухгалтерского учета и определение финансового результата от </a:t>
            </a:r>
            <a:r>
              <a:rPr lang="ru-RU" sz="2400" b="1" i="1" dirty="0" smtClean="0"/>
              <a:t>реализации.</a:t>
            </a:r>
          </a:p>
          <a:p>
            <a:pPr marL="0" indent="0">
              <a:buNone/>
            </a:pPr>
            <a:endParaRPr lang="ru-RU" sz="2400" b="1" i="1" dirty="0" smtClean="0"/>
          </a:p>
          <a:p>
            <a:pPr marL="0" indent="0">
              <a:buNone/>
            </a:pPr>
            <a:r>
              <a:rPr lang="ru-RU" sz="2000" dirty="0"/>
              <a:t>Аудитор должен проверить правильность применяемой предприятием корреспонденции счетов при отражении в учете отгрузки продукции на экспорт и расчетов с поставщиками. Источником информации для аудитора являются первичные документы на отгрузку со склада готовой продукции, контракты с иностранными покупателями и обороты по счетам </a:t>
            </a:r>
            <a:r>
              <a:rPr lang="ru-RU" sz="2000" b="1" dirty="0"/>
              <a:t>90, 62, 45, 76 и др</a:t>
            </a:r>
            <a:r>
              <a:rPr lang="ru-RU" sz="2000" dirty="0"/>
              <a:t>. на основании регистров бухгалтерского учета и Главной книги. </a:t>
            </a:r>
            <a:endParaRPr lang="ru-RU" sz="2000" dirty="0" smtClean="0"/>
          </a:p>
          <a:p>
            <a:pPr marL="0" indent="0">
              <a:buNone/>
            </a:pPr>
            <a:endParaRPr lang="ru-RU" sz="2000" dirty="0" smtClean="0"/>
          </a:p>
          <a:p>
            <a:pPr marL="0" indent="0">
              <a:buNone/>
            </a:pPr>
            <a:r>
              <a:rPr lang="ru-RU" sz="2000" dirty="0" smtClean="0"/>
              <a:t>Аудитор </a:t>
            </a:r>
            <a:r>
              <a:rPr lang="ru-RU" sz="2000" dirty="0"/>
              <a:t>должен проверить правомерность отражения сумм по дебету и кредиту счета </a:t>
            </a:r>
            <a:r>
              <a:rPr lang="ru-RU" sz="2000" b="1" dirty="0"/>
              <a:t>90 «Продажи»</a:t>
            </a:r>
            <a:r>
              <a:rPr lang="ru-RU" sz="2000" dirty="0"/>
              <a:t>. По кредиту </a:t>
            </a:r>
            <a:r>
              <a:rPr lang="ru-RU" sz="2000" dirty="0" err="1"/>
              <a:t>субсчета</a:t>
            </a:r>
            <a:r>
              <a:rPr lang="ru-RU" sz="2000" dirty="0"/>
              <a:t> </a:t>
            </a:r>
            <a:r>
              <a:rPr lang="ru-RU" sz="2000" b="1" dirty="0"/>
              <a:t>90/1 «Выручка» </a:t>
            </a:r>
            <a:r>
              <a:rPr lang="ru-RU" sz="2000" dirty="0"/>
              <a:t>отражается контрактная стоимость отгруженной на экспорт продукции, пересчитанная в рубли по курсу ЦБР на дату признания дохода (в зависимости от условий поставки – переход права собственности). </a:t>
            </a:r>
            <a:endParaRPr lang="ru-RU" sz="2000" dirty="0" smtClean="0"/>
          </a:p>
          <a:p>
            <a:pPr marL="0" indent="0">
              <a:buNone/>
            </a:pPr>
            <a:endParaRPr lang="ru-RU" sz="3600" dirty="0"/>
          </a:p>
        </p:txBody>
      </p:sp>
    </p:spTree>
    <p:extLst>
      <p:ext uri="{BB962C8B-B14F-4D97-AF65-F5344CB8AC3E}">
        <p14:creationId xmlns:p14="http://schemas.microsoft.com/office/powerpoint/2010/main" val="33190892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Объект 2"/>
          <p:cNvSpPr>
            <a:spLocks noGrp="1"/>
          </p:cNvSpPr>
          <p:nvPr>
            <p:ph idx="1"/>
          </p:nvPr>
        </p:nvSpPr>
        <p:spPr/>
        <p:txBody>
          <a:bodyPr>
            <a:normAutofit/>
          </a:bodyPr>
          <a:lstStyle/>
          <a:p>
            <a:pPr marL="0" indent="0">
              <a:buNone/>
            </a:pPr>
            <a:r>
              <a:rPr lang="ru-RU" sz="2200" dirty="0"/>
              <a:t>При этом в учете должна быть сделана бухгалтерская запись </a:t>
            </a:r>
            <a:r>
              <a:rPr lang="ru-RU" sz="2200" dirty="0" err="1"/>
              <a:t>Дт</a:t>
            </a:r>
            <a:r>
              <a:rPr lang="ru-RU" sz="2200" dirty="0"/>
              <a:t> 62 </a:t>
            </a:r>
            <a:r>
              <a:rPr lang="ru-RU" sz="2200" dirty="0" err="1"/>
              <a:t>Кт</a:t>
            </a:r>
            <a:r>
              <a:rPr lang="ru-RU" sz="2200" dirty="0"/>
              <a:t> 90/1 на основании выписанной счета-фактуры. Счет-фактура выписывается для отражения операции в книге продаж. По дебету </a:t>
            </a:r>
            <a:r>
              <a:rPr lang="ru-RU" sz="2200" dirty="0" err="1"/>
              <a:t>субсчета</a:t>
            </a:r>
            <a:r>
              <a:rPr lang="ru-RU" sz="2200" dirty="0"/>
              <a:t> 90/2 «Себестоимость продаж» отражается списание производственной стоимости отгруженной продукции (</a:t>
            </a:r>
            <a:r>
              <a:rPr lang="ru-RU" sz="2200" dirty="0" err="1"/>
              <a:t>Дт</a:t>
            </a:r>
            <a:r>
              <a:rPr lang="ru-RU" sz="2200" dirty="0"/>
              <a:t> 90/2 </a:t>
            </a:r>
            <a:r>
              <a:rPr lang="ru-RU" sz="2200" dirty="0" err="1"/>
              <a:t>Кт</a:t>
            </a:r>
            <a:r>
              <a:rPr lang="ru-RU" sz="2200" dirty="0"/>
              <a:t> 45, 43) и расходов на продажу (</a:t>
            </a:r>
            <a:r>
              <a:rPr lang="ru-RU" sz="2200" dirty="0" err="1"/>
              <a:t>Дт</a:t>
            </a:r>
            <a:r>
              <a:rPr lang="ru-RU" sz="2200" dirty="0"/>
              <a:t> 90/2 </a:t>
            </a:r>
            <a:r>
              <a:rPr lang="ru-RU" sz="2200" dirty="0" err="1"/>
              <a:t>Кт</a:t>
            </a:r>
            <a:r>
              <a:rPr lang="ru-RU" sz="2200" dirty="0"/>
              <a:t> 44). </a:t>
            </a:r>
            <a:endParaRPr lang="ru-RU" sz="2200" dirty="0" smtClean="0"/>
          </a:p>
          <a:p>
            <a:pPr marL="0" indent="0">
              <a:buNone/>
            </a:pPr>
            <a:endParaRPr lang="ru-RU" sz="2200" dirty="0"/>
          </a:p>
          <a:p>
            <a:pPr marL="0" indent="0">
              <a:buNone/>
            </a:pPr>
            <a:r>
              <a:rPr lang="ru-RU" sz="2200" dirty="0"/>
              <a:t>Финансовый результат от реализации продукции на экспорт определяется путем сопоставления оборотов по дебету и кредиту счета 90 «Продажи». Полученная прибыль должна быть списана бухгалтерской записью </a:t>
            </a:r>
            <a:r>
              <a:rPr lang="ru-RU" sz="2200" dirty="0" err="1"/>
              <a:t>Дт</a:t>
            </a:r>
            <a:r>
              <a:rPr lang="ru-RU" sz="2200" dirty="0"/>
              <a:t> 90/9 </a:t>
            </a:r>
            <a:r>
              <a:rPr lang="ru-RU" sz="2200" dirty="0" err="1"/>
              <a:t>Кт</a:t>
            </a:r>
            <a:r>
              <a:rPr lang="ru-RU" sz="2200" dirty="0"/>
              <a:t> 99, убыток отражен проводкой </a:t>
            </a:r>
            <a:r>
              <a:rPr lang="ru-RU" sz="2200" dirty="0" err="1"/>
              <a:t>Дт</a:t>
            </a:r>
            <a:r>
              <a:rPr lang="ru-RU" sz="2200" dirty="0"/>
              <a:t> 99 </a:t>
            </a:r>
            <a:r>
              <a:rPr lang="ru-RU" sz="2200" dirty="0" err="1"/>
              <a:t>Кт</a:t>
            </a:r>
            <a:r>
              <a:rPr lang="ru-RU" sz="2200" dirty="0"/>
              <a:t> 90/9. </a:t>
            </a:r>
          </a:p>
          <a:p>
            <a:endParaRPr lang="ru-RU" dirty="0"/>
          </a:p>
        </p:txBody>
      </p:sp>
    </p:spTree>
    <p:extLst>
      <p:ext uri="{BB962C8B-B14F-4D97-AF65-F5344CB8AC3E}">
        <p14:creationId xmlns:p14="http://schemas.microsoft.com/office/powerpoint/2010/main" val="51999892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20000" y="230659"/>
            <a:ext cx="10233800" cy="5946304"/>
          </a:xfrm>
        </p:spPr>
        <p:txBody>
          <a:bodyPr>
            <a:normAutofit/>
          </a:bodyPr>
          <a:lstStyle/>
          <a:p>
            <a:pPr marL="0" indent="0">
              <a:buNone/>
            </a:pPr>
            <a:r>
              <a:rPr lang="ru-RU" sz="2400" b="1" i="1" dirty="0" smtClean="0"/>
              <a:t>4. </a:t>
            </a:r>
            <a:r>
              <a:rPr lang="ru-RU" sz="2600" b="1" i="1" dirty="0" smtClean="0"/>
              <a:t>Проверка </a:t>
            </a:r>
            <a:r>
              <a:rPr lang="ru-RU" sz="2600" b="1" i="1" dirty="0"/>
              <a:t>расчетов с иностранными покупателями и учета курсовых разниц</a:t>
            </a:r>
            <a:r>
              <a:rPr lang="ru-RU" sz="2600" b="1" i="1" dirty="0" smtClean="0"/>
              <a:t>.</a:t>
            </a:r>
          </a:p>
          <a:p>
            <a:pPr marL="0" indent="0">
              <a:buNone/>
            </a:pPr>
            <a:endParaRPr lang="ru-RU" sz="2600" b="1" i="1" dirty="0" smtClean="0"/>
          </a:p>
          <a:p>
            <a:pPr marL="0" indent="0">
              <a:buNone/>
            </a:pPr>
            <a:r>
              <a:rPr lang="ru-RU" sz="2000" dirty="0" smtClean="0"/>
              <a:t>Источниками </a:t>
            </a:r>
            <a:r>
              <a:rPr lang="ru-RU" sz="2000" dirty="0"/>
              <a:t>информации для аудиторов являются контракты, ГДТ, отгрузочные документы, ведомости аналитического учета по расчетам с покупателями, обороты по счету </a:t>
            </a:r>
            <a:r>
              <a:rPr lang="ru-RU" sz="2000" b="1" dirty="0"/>
              <a:t>62</a:t>
            </a:r>
            <a:r>
              <a:rPr lang="ru-RU" sz="2000" dirty="0"/>
              <a:t>. Аудитор должен обратить внимание на дату возникновения задолженности. По счету 62 «Расчеты с покупателями и заказчиками» задолженности могут быть двух видов: дебиторская по </a:t>
            </a:r>
            <a:r>
              <a:rPr lang="ru-RU" sz="2000" dirty="0" err="1"/>
              <a:t>субсчету</a:t>
            </a:r>
            <a:r>
              <a:rPr lang="ru-RU" sz="2000" dirty="0"/>
              <a:t> </a:t>
            </a:r>
            <a:r>
              <a:rPr lang="ru-RU" sz="2000" b="1" dirty="0"/>
              <a:t>62/1 «Расчеты с покупателями за отгруженную продукцию» </a:t>
            </a:r>
            <a:r>
              <a:rPr lang="ru-RU" sz="2000" dirty="0"/>
              <a:t>и кредиторская по </a:t>
            </a:r>
            <a:r>
              <a:rPr lang="ru-RU" sz="2000" dirty="0" err="1"/>
              <a:t>субсчету</a:t>
            </a:r>
            <a:r>
              <a:rPr lang="ru-RU" sz="2000" dirty="0"/>
              <a:t> </a:t>
            </a:r>
            <a:r>
              <a:rPr lang="ru-RU" sz="2000" b="1" dirty="0"/>
              <a:t>62/2 «Авансы </a:t>
            </a:r>
            <a:r>
              <a:rPr lang="ru-RU" sz="2000" b="1" dirty="0" smtClean="0"/>
              <a:t>полученные». </a:t>
            </a:r>
            <a:r>
              <a:rPr lang="ru-RU" sz="2000" dirty="0" smtClean="0"/>
              <a:t>Дата </a:t>
            </a:r>
            <a:r>
              <a:rPr lang="ru-RU" sz="2000" dirty="0"/>
              <a:t>возникновения кредиторской задолженности по </a:t>
            </a:r>
            <a:r>
              <a:rPr lang="ru-RU" sz="2000" dirty="0" err="1"/>
              <a:t>субсчету</a:t>
            </a:r>
            <a:r>
              <a:rPr lang="ru-RU" sz="2000" dirty="0"/>
              <a:t> </a:t>
            </a:r>
            <a:r>
              <a:rPr lang="ru-RU" sz="2000" b="1" dirty="0"/>
              <a:t>«Авансы полученные» </a:t>
            </a:r>
            <a:r>
              <a:rPr lang="ru-RU" sz="2000" dirty="0"/>
              <a:t>проверяется аудитором на основании контрактов и выписок банка с транзитного валютного счета. </a:t>
            </a:r>
            <a:endParaRPr lang="ru-RU" sz="2000" dirty="0" smtClean="0"/>
          </a:p>
          <a:p>
            <a:pPr marL="0" indent="0">
              <a:buNone/>
            </a:pPr>
            <a:r>
              <a:rPr lang="ru-RU" sz="2000" dirty="0" smtClean="0"/>
              <a:t>Аудитор </a:t>
            </a:r>
            <a:r>
              <a:rPr lang="ru-RU" sz="2000" dirty="0"/>
              <a:t>проверяет переоценку остатков по счету </a:t>
            </a:r>
            <a:r>
              <a:rPr lang="ru-RU" sz="2000" b="1" dirty="0"/>
              <a:t>62</a:t>
            </a:r>
            <a:r>
              <a:rPr lang="ru-RU" sz="2000" dirty="0"/>
              <a:t>, т.к. они в большинстве случаев выражены в иностранной валюте. При проверке правильности отражения в учете курсовых разниц аудитор пользуется ПБУ 3/2000, в котором определены случаи переоценки остатков по счетам, выраженным в иностранной валюте</a:t>
            </a:r>
            <a:r>
              <a:rPr lang="ru-RU" sz="2200" dirty="0"/>
              <a:t>.</a:t>
            </a:r>
          </a:p>
          <a:p>
            <a:pPr marL="0" indent="0">
              <a:buNone/>
            </a:pPr>
            <a:endParaRPr lang="ru-RU" sz="2400" dirty="0"/>
          </a:p>
        </p:txBody>
      </p:sp>
    </p:spTree>
    <p:extLst>
      <p:ext uri="{BB962C8B-B14F-4D97-AF65-F5344CB8AC3E}">
        <p14:creationId xmlns:p14="http://schemas.microsoft.com/office/powerpoint/2010/main" val="1209144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Рассмотрим на примере порядок расчета курсовых разниц:</a:t>
            </a:r>
          </a:p>
        </p:txBody>
      </p:sp>
      <p:sp>
        <p:nvSpPr>
          <p:cNvPr id="3" name="Объект 2"/>
          <p:cNvSpPr>
            <a:spLocks noGrp="1"/>
          </p:cNvSpPr>
          <p:nvPr>
            <p:ph idx="1"/>
          </p:nvPr>
        </p:nvSpPr>
        <p:spPr/>
        <p:txBody>
          <a:bodyPr/>
          <a:lstStyle/>
          <a:p>
            <a:pPr marL="0" indent="0">
              <a:buNone/>
            </a:pPr>
            <a:r>
              <a:rPr lang="ru-RU" i="1" dirty="0"/>
              <a:t>Предприятие-экспортер отгрузило продукцию покупателю на условиях франко-завод. При передаче продукции покупателю была выписана счет-фактура. Контрактная стоимость реализуемой продукции 10000 долл. США, курс ЦБР на дату выписки расходного документа склада и счета-фактуры 28,9 руб. за 1 долл. США. На отчетную дату курс ЦБР составил 28,8 руб. за 1 долл. США. На дату зачисления экспортной выручки на транзитный валютный счет курс ЦБР составил 28,85 руб. за 1 долл. США.</a:t>
            </a:r>
          </a:p>
        </p:txBody>
      </p:sp>
    </p:spTree>
    <p:extLst>
      <p:ext uri="{BB962C8B-B14F-4D97-AF65-F5344CB8AC3E}">
        <p14:creationId xmlns:p14="http://schemas.microsoft.com/office/powerpoint/2010/main" val="126073001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20000" y="601362"/>
            <a:ext cx="10233800" cy="5575601"/>
          </a:xfrm>
        </p:spPr>
        <p:txBody>
          <a:bodyPr>
            <a:normAutofit lnSpcReduction="10000"/>
          </a:bodyPr>
          <a:lstStyle/>
          <a:p>
            <a:pPr marL="0" indent="0">
              <a:buNone/>
            </a:pPr>
            <a:r>
              <a:rPr lang="ru-RU" b="1" dirty="0" smtClean="0"/>
              <a:t>1) Отражается </a:t>
            </a:r>
            <a:r>
              <a:rPr lang="ru-RU" b="1" dirty="0"/>
              <a:t>выручка от реализации продукции на экспорт</a:t>
            </a:r>
          </a:p>
          <a:p>
            <a:r>
              <a:rPr lang="ru-RU" dirty="0" err="1"/>
              <a:t>Дт</a:t>
            </a:r>
            <a:r>
              <a:rPr lang="ru-RU" dirty="0"/>
              <a:t> 62/1 </a:t>
            </a:r>
            <a:r>
              <a:rPr lang="ru-RU" dirty="0" err="1"/>
              <a:t>Кт</a:t>
            </a:r>
            <a:r>
              <a:rPr lang="ru-RU" dirty="0"/>
              <a:t> 90/1-289000 руб. (10000 долл. США * 28,9 руб. за 1 долл. США</a:t>
            </a:r>
            <a:r>
              <a:rPr lang="ru-RU" dirty="0" smtClean="0"/>
              <a:t>);</a:t>
            </a:r>
            <a:endParaRPr lang="ru-RU" dirty="0"/>
          </a:p>
          <a:p>
            <a:pPr marL="0" indent="0">
              <a:buNone/>
            </a:pPr>
            <a:r>
              <a:rPr lang="ru-RU" b="1" dirty="0" smtClean="0"/>
              <a:t>2) </a:t>
            </a:r>
            <a:r>
              <a:rPr lang="ru-RU" b="1" dirty="0"/>
              <a:t>Определяется курсовая разница на отчетную дату</a:t>
            </a:r>
          </a:p>
          <a:p>
            <a:r>
              <a:rPr lang="ru-RU" dirty="0" err="1"/>
              <a:t>Дт</a:t>
            </a:r>
            <a:r>
              <a:rPr lang="ru-RU" dirty="0"/>
              <a:t> 91/2 </a:t>
            </a:r>
            <a:r>
              <a:rPr lang="ru-RU" dirty="0" err="1"/>
              <a:t>Кт</a:t>
            </a:r>
            <a:r>
              <a:rPr lang="ru-RU" dirty="0"/>
              <a:t> 62/1 1000 руб. (10000 долл. США*(28,8-28,9))</a:t>
            </a:r>
          </a:p>
          <a:p>
            <a:pPr marL="0" indent="0">
              <a:buNone/>
            </a:pPr>
            <a:r>
              <a:rPr lang="ru-RU" dirty="0" smtClean="0"/>
              <a:t> </a:t>
            </a:r>
            <a:r>
              <a:rPr lang="ru-RU" b="1" dirty="0" smtClean="0"/>
              <a:t>3) </a:t>
            </a:r>
            <a:r>
              <a:rPr lang="ru-RU" b="1" dirty="0"/>
              <a:t>Определяется курсовая разница на дату зачисления валютной выручки</a:t>
            </a:r>
          </a:p>
          <a:p>
            <a:r>
              <a:rPr lang="ru-RU" dirty="0" err="1"/>
              <a:t>Дт</a:t>
            </a:r>
            <a:r>
              <a:rPr lang="ru-RU" dirty="0"/>
              <a:t> 62/1 </a:t>
            </a:r>
            <a:r>
              <a:rPr lang="ru-RU" dirty="0" err="1"/>
              <a:t>Кт</a:t>
            </a:r>
            <a:r>
              <a:rPr lang="ru-RU" dirty="0"/>
              <a:t> 91/1 500 руб. (10000 долл. США (28,85-28,8))</a:t>
            </a:r>
          </a:p>
          <a:p>
            <a:pPr marL="0" indent="0">
              <a:buNone/>
            </a:pPr>
            <a:r>
              <a:rPr lang="ru-RU" dirty="0" smtClean="0"/>
              <a:t> </a:t>
            </a:r>
            <a:r>
              <a:rPr lang="ru-RU" b="1" dirty="0" smtClean="0"/>
              <a:t>4) Зачислена </a:t>
            </a:r>
            <a:r>
              <a:rPr lang="ru-RU" b="1" dirty="0"/>
              <a:t>экспортная выручка на транзитный валютный счет</a:t>
            </a:r>
          </a:p>
          <a:p>
            <a:r>
              <a:rPr lang="ru-RU" dirty="0" err="1"/>
              <a:t>Дт</a:t>
            </a:r>
            <a:r>
              <a:rPr lang="ru-RU" dirty="0"/>
              <a:t> 52/1 </a:t>
            </a:r>
            <a:r>
              <a:rPr lang="ru-RU" dirty="0" err="1"/>
              <a:t>Кт</a:t>
            </a:r>
            <a:r>
              <a:rPr lang="ru-RU" dirty="0"/>
              <a:t> 62/1 288500 руб. (10000 долл. США * 28,85 руб. за 1 долл. США</a:t>
            </a:r>
            <a:r>
              <a:rPr lang="ru-RU" dirty="0" smtClean="0"/>
              <a:t>)</a:t>
            </a:r>
          </a:p>
          <a:p>
            <a:pPr marL="0" indent="0">
              <a:buNone/>
            </a:pPr>
            <a:r>
              <a:rPr lang="en-US" dirty="0" smtClean="0"/>
              <a:t> </a:t>
            </a:r>
            <a:r>
              <a:rPr lang="en-US" b="1" dirty="0" smtClean="0"/>
              <a:t>5) </a:t>
            </a:r>
            <a:r>
              <a:rPr lang="ru-RU" b="1" dirty="0" smtClean="0"/>
              <a:t>Налогообложение </a:t>
            </a:r>
            <a:r>
              <a:rPr lang="ru-RU" b="1" dirty="0"/>
              <a:t>экспортных операций.</a:t>
            </a:r>
          </a:p>
          <a:p>
            <a:endParaRPr lang="ru-RU" dirty="0"/>
          </a:p>
        </p:txBody>
      </p:sp>
    </p:spTree>
    <p:extLst>
      <p:ext uri="{BB962C8B-B14F-4D97-AF65-F5344CB8AC3E}">
        <p14:creationId xmlns:p14="http://schemas.microsoft.com/office/powerpoint/2010/main" val="4978952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20000" y="345989"/>
            <a:ext cx="10233800" cy="5830974"/>
          </a:xfrm>
        </p:spPr>
        <p:txBody>
          <a:bodyPr>
            <a:normAutofit/>
          </a:bodyPr>
          <a:lstStyle/>
          <a:p>
            <a:pPr marL="0" indent="0">
              <a:buNone/>
            </a:pPr>
            <a:r>
              <a:rPr lang="en-US" dirty="0" smtClean="0"/>
              <a:t> </a:t>
            </a:r>
            <a:r>
              <a:rPr lang="ru-RU" sz="2600" b="1" i="1" dirty="0" smtClean="0"/>
              <a:t>5</a:t>
            </a:r>
            <a:r>
              <a:rPr lang="en-US" sz="2600" b="1" i="1" dirty="0" smtClean="0"/>
              <a:t>)</a:t>
            </a:r>
            <a:r>
              <a:rPr lang="ru-RU" sz="2600" b="1" i="1" dirty="0" smtClean="0"/>
              <a:t>Оформление </a:t>
            </a:r>
            <a:r>
              <a:rPr lang="ru-RU" sz="2600" b="1" i="1" dirty="0"/>
              <a:t>и отражение в учете операций по экспорту через посредников.</a:t>
            </a:r>
          </a:p>
          <a:p>
            <a:pPr marL="0" indent="0">
              <a:buNone/>
            </a:pPr>
            <a:r>
              <a:rPr lang="ru-RU" sz="2200" dirty="0"/>
              <a:t>Основными источниками информации для аудитора при проверке данного вопроса будут договоры комиссии или агентские договоры</a:t>
            </a:r>
            <a:r>
              <a:rPr lang="ru-RU" sz="2200" dirty="0" smtClean="0"/>
              <a:t>.</a:t>
            </a:r>
            <a:endParaRPr lang="en-US" sz="2200" dirty="0" smtClean="0"/>
          </a:p>
          <a:p>
            <a:pPr marL="0" indent="0">
              <a:buNone/>
            </a:pPr>
            <a:r>
              <a:rPr lang="ru-RU" sz="2200" dirty="0" smtClean="0"/>
              <a:t>Посреднические </a:t>
            </a:r>
            <a:r>
              <a:rPr lang="ru-RU" sz="2200" dirty="0"/>
              <a:t>организации могут: </a:t>
            </a:r>
            <a:endParaRPr lang="en-US" sz="2200" dirty="0" smtClean="0"/>
          </a:p>
          <a:p>
            <a:pPr marL="0" indent="0">
              <a:buNone/>
            </a:pPr>
            <a:r>
              <a:rPr lang="ru-RU" sz="2200" dirty="0" smtClean="0"/>
              <a:t>а</a:t>
            </a:r>
            <a:r>
              <a:rPr lang="ru-RU" sz="2200" dirty="0"/>
              <a:t>) переводить валютную выручку по поручению экспортеров со своих транзитных валютных счетов на транзитные валютные счета комитентов за вычетом комиссионного вознаграждения; </a:t>
            </a:r>
            <a:endParaRPr lang="en-US" sz="2200" dirty="0" smtClean="0"/>
          </a:p>
          <a:p>
            <a:pPr marL="0" indent="0">
              <a:buNone/>
            </a:pPr>
            <a:r>
              <a:rPr lang="ru-RU" sz="2200" dirty="0" smtClean="0"/>
              <a:t>б</a:t>
            </a:r>
            <a:r>
              <a:rPr lang="ru-RU" sz="2200" dirty="0"/>
              <a:t>) по поручению экспортеров осуществлять обязательную продажу части экспортной выручки, причитающейся указанным юридическим лицам после оплаты посредниками расходов в соответствии с законодательством,  и начисления комиссионного вознаграждения в свою пользу.  </a:t>
            </a:r>
            <a:endParaRPr lang="en-US" sz="2200" dirty="0" smtClean="0"/>
          </a:p>
          <a:p>
            <a:pPr marL="0" indent="0">
              <a:buNone/>
            </a:pPr>
            <a:r>
              <a:rPr lang="ru-RU" sz="2200" dirty="0" smtClean="0"/>
              <a:t>Оставшаяся </a:t>
            </a:r>
            <a:r>
              <a:rPr lang="ru-RU" sz="2200" dirty="0"/>
              <a:t>после обязательной продажи часть валютной выручки  переводится посредническими организациями на текущие валютные счета комитентов в уполномоченных банках с отметкой в платежном поручении «Расчеты по обязательной продаже валюты произведены». </a:t>
            </a:r>
          </a:p>
        </p:txBody>
      </p:sp>
    </p:spTree>
    <p:extLst>
      <p:ext uri="{BB962C8B-B14F-4D97-AF65-F5344CB8AC3E}">
        <p14:creationId xmlns:p14="http://schemas.microsoft.com/office/powerpoint/2010/main" val="9058670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788172"/>
          </a:xfrm>
        </p:spPr>
        <p:txBody>
          <a:bodyPr>
            <a:normAutofit fontScale="90000"/>
          </a:bodyPr>
          <a:lstStyle/>
          <a:p>
            <a:r>
              <a:rPr lang="ru-RU" u="sng" dirty="0"/>
              <a:t>У </a:t>
            </a:r>
            <a:r>
              <a:rPr lang="ru-RU" u="sng" dirty="0" smtClean="0"/>
              <a:t>комитента:</a:t>
            </a:r>
            <a:endParaRPr lang="ru-RU" u="sng" dirty="0"/>
          </a:p>
        </p:txBody>
      </p:sp>
      <p:sp>
        <p:nvSpPr>
          <p:cNvPr id="3" name="Объект 2"/>
          <p:cNvSpPr>
            <a:spLocks noGrp="1"/>
          </p:cNvSpPr>
          <p:nvPr>
            <p:ph idx="1"/>
          </p:nvPr>
        </p:nvSpPr>
        <p:spPr>
          <a:xfrm>
            <a:off x="1120000" y="1252150"/>
            <a:ext cx="10233800" cy="5535827"/>
          </a:xfrm>
        </p:spPr>
        <p:txBody>
          <a:bodyPr>
            <a:normAutofit fontScale="77500" lnSpcReduction="20000"/>
          </a:bodyPr>
          <a:lstStyle/>
          <a:p>
            <a:r>
              <a:rPr lang="ru-RU" dirty="0" smtClean="0"/>
              <a:t>Аудитор </a:t>
            </a:r>
            <a:r>
              <a:rPr lang="ru-RU" dirty="0"/>
              <a:t>должен проверить, чтобы на основании расходных документов склада в учете была сделана запись</a:t>
            </a:r>
            <a:r>
              <a:rPr lang="ru-RU" dirty="0" smtClean="0"/>
              <a:t>:</a:t>
            </a:r>
          </a:p>
          <a:p>
            <a:r>
              <a:rPr lang="ru-RU" b="1" dirty="0" smtClean="0"/>
              <a:t> </a:t>
            </a:r>
            <a:r>
              <a:rPr lang="ru-RU" b="1" dirty="0" err="1"/>
              <a:t>Дт</a:t>
            </a:r>
            <a:r>
              <a:rPr lang="ru-RU" b="1" dirty="0"/>
              <a:t> 45 </a:t>
            </a:r>
            <a:r>
              <a:rPr lang="ru-RU" b="1" dirty="0" err="1"/>
              <a:t>Кт</a:t>
            </a:r>
            <a:r>
              <a:rPr lang="ru-RU" b="1" dirty="0"/>
              <a:t> 43, 41 </a:t>
            </a:r>
            <a:r>
              <a:rPr lang="ru-RU" dirty="0"/>
              <a:t>– списана производственная стоимость отгруженной комиссионеру готовой продукции (фактическая стоимость товаров). Если в соответствии с договором комиссии, комиссионер за счет комитента осуществляет расчеты с таможней по уплате таможенных пошлин и платежей, то на основании переданной комитенту копии ГТД, в учете должна быть сделана запись </a:t>
            </a:r>
            <a:r>
              <a:rPr lang="ru-RU" b="1" dirty="0" err="1"/>
              <a:t>Дт</a:t>
            </a:r>
            <a:r>
              <a:rPr lang="ru-RU" b="1" dirty="0"/>
              <a:t> 44 </a:t>
            </a:r>
            <a:r>
              <a:rPr lang="ru-RU" b="1" dirty="0" err="1"/>
              <a:t>Кт</a:t>
            </a:r>
            <a:r>
              <a:rPr lang="ru-RU" b="1" dirty="0"/>
              <a:t> 76 </a:t>
            </a:r>
            <a:r>
              <a:rPr lang="ru-RU" b="1" dirty="0" err="1"/>
              <a:t>субсчет</a:t>
            </a:r>
            <a:r>
              <a:rPr lang="ru-RU" b="1" dirty="0"/>
              <a:t> «Расчеты с комиссионером</a:t>
            </a:r>
            <a:r>
              <a:rPr lang="ru-RU" dirty="0"/>
              <a:t>». </a:t>
            </a:r>
          </a:p>
          <a:p>
            <a:r>
              <a:rPr lang="ru-RU" dirty="0"/>
              <a:t>После исполнения комиссионером принятого на себя поручения у комитента возникает обязанность по начислению и уплате комиссионного вознаграждения. Условия выполнения комиссионером обязательств оговаривается в договоре комиссии и подтверждается соответствующими документами. Аудитор проверяет, чтобы начисление комиссионного вознаграждения было отражено бухгалтерскими записями на основании документов:</a:t>
            </a:r>
          </a:p>
          <a:p>
            <a:r>
              <a:rPr lang="ru-RU" b="1" dirty="0" err="1"/>
              <a:t>Дт</a:t>
            </a:r>
            <a:r>
              <a:rPr lang="ru-RU" b="1" dirty="0"/>
              <a:t> 44 </a:t>
            </a:r>
            <a:r>
              <a:rPr lang="ru-RU" b="1" dirty="0" err="1"/>
              <a:t>Кт</a:t>
            </a:r>
            <a:r>
              <a:rPr lang="ru-RU" b="1" dirty="0"/>
              <a:t> 76 </a:t>
            </a:r>
            <a:r>
              <a:rPr lang="ru-RU" b="1" dirty="0" err="1"/>
              <a:t>субсчет</a:t>
            </a:r>
            <a:r>
              <a:rPr lang="ru-RU" b="1" dirty="0"/>
              <a:t> «Расчеты с комиссионером» </a:t>
            </a:r>
            <a:r>
              <a:rPr lang="ru-RU" dirty="0"/>
              <a:t>- начислено комиссионное вознаграждение (в рублях, пересчитанных по курсу ЦБР на дату исполнения обязательств);</a:t>
            </a:r>
          </a:p>
          <a:p>
            <a:r>
              <a:rPr lang="ru-RU" b="1" dirty="0" err="1"/>
              <a:t>Дт</a:t>
            </a:r>
            <a:r>
              <a:rPr lang="ru-RU" b="1" dirty="0"/>
              <a:t> 19 </a:t>
            </a:r>
            <a:r>
              <a:rPr lang="ru-RU" b="1" dirty="0" err="1"/>
              <a:t>Кт</a:t>
            </a:r>
            <a:r>
              <a:rPr lang="ru-RU" b="1" dirty="0"/>
              <a:t> 76 </a:t>
            </a:r>
            <a:r>
              <a:rPr lang="ru-RU" b="1" dirty="0" err="1"/>
              <a:t>субсчет</a:t>
            </a:r>
            <a:r>
              <a:rPr lang="ru-RU" b="1" dirty="0"/>
              <a:t> «Расчеты с комиссионером» </a:t>
            </a:r>
            <a:r>
              <a:rPr lang="ru-RU" dirty="0"/>
              <a:t>- отражен НДС по комиссионному вознаграждению (в рублях, пересчитанных по курсу ЦБР на дату исполнения обязательств).</a:t>
            </a:r>
          </a:p>
          <a:p>
            <a:endParaRPr lang="ru-RU" dirty="0"/>
          </a:p>
        </p:txBody>
      </p:sp>
    </p:spTree>
    <p:extLst>
      <p:ext uri="{BB962C8B-B14F-4D97-AF65-F5344CB8AC3E}">
        <p14:creationId xmlns:p14="http://schemas.microsoft.com/office/powerpoint/2010/main" val="42210528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20000" y="444843"/>
            <a:ext cx="10233800" cy="5732120"/>
          </a:xfrm>
        </p:spPr>
        <p:txBody>
          <a:bodyPr>
            <a:normAutofit fontScale="77500" lnSpcReduction="20000"/>
          </a:bodyPr>
          <a:lstStyle/>
          <a:p>
            <a:r>
              <a:rPr lang="ru-RU" dirty="0"/>
              <a:t>Аудитор должен проверить документы (или их копии), переданные комиссионером комитенту и подтверждающие переход права собственности на товар иностранному покупателю. Такими документами могут быть коносамент, авианакладная, автотранспортная накладная и т.д. Получив документы, комитент должен выписать счет-фактуру и сделать в учете следующие записи:</a:t>
            </a:r>
          </a:p>
          <a:p>
            <a:r>
              <a:rPr lang="ru-RU" b="1" dirty="0" err="1"/>
              <a:t>Дт</a:t>
            </a:r>
            <a:r>
              <a:rPr lang="ru-RU" b="1" dirty="0"/>
              <a:t> 90/2  </a:t>
            </a:r>
            <a:r>
              <a:rPr lang="ru-RU" b="1" dirty="0" err="1"/>
              <a:t>Кт</a:t>
            </a:r>
            <a:r>
              <a:rPr lang="ru-RU" b="1" dirty="0"/>
              <a:t> 45 </a:t>
            </a:r>
            <a:r>
              <a:rPr lang="ru-RU" dirty="0"/>
              <a:t>– списывается производственная стоимость реализованной продукции (товаров);</a:t>
            </a:r>
          </a:p>
          <a:p>
            <a:r>
              <a:rPr lang="ru-RU" b="1" dirty="0" err="1"/>
              <a:t>Дт</a:t>
            </a:r>
            <a:r>
              <a:rPr lang="ru-RU" b="1" dirty="0"/>
              <a:t> 62 </a:t>
            </a:r>
            <a:r>
              <a:rPr lang="ru-RU" b="1" dirty="0" err="1"/>
              <a:t>Кт</a:t>
            </a:r>
            <a:r>
              <a:rPr lang="ru-RU" b="1" dirty="0"/>
              <a:t> 90/1 </a:t>
            </a:r>
            <a:r>
              <a:rPr lang="ru-RU" dirty="0"/>
              <a:t>– отражается выручка от реализации продукции на экспорт и задолженность иностранных покупателей (контрактная стоимость, пересчитанная в рубли по курсу ЦБР на дату перехода права собственности);</a:t>
            </a:r>
          </a:p>
          <a:p>
            <a:r>
              <a:rPr lang="ru-RU" b="1" dirty="0" err="1"/>
              <a:t>Дт</a:t>
            </a:r>
            <a:r>
              <a:rPr lang="ru-RU" b="1" dirty="0"/>
              <a:t> 90/2 </a:t>
            </a:r>
            <a:r>
              <a:rPr lang="ru-RU" b="1" dirty="0" err="1"/>
              <a:t>Кт</a:t>
            </a:r>
            <a:r>
              <a:rPr lang="ru-RU" b="1" dirty="0"/>
              <a:t> 44</a:t>
            </a:r>
            <a:r>
              <a:rPr lang="ru-RU" dirty="0"/>
              <a:t> – списываются расходы на продажу;</a:t>
            </a:r>
          </a:p>
          <a:p>
            <a:r>
              <a:rPr lang="ru-RU" b="1" dirty="0" err="1"/>
              <a:t>Дт</a:t>
            </a:r>
            <a:r>
              <a:rPr lang="ru-RU" b="1" dirty="0"/>
              <a:t> 90/9 </a:t>
            </a:r>
            <a:r>
              <a:rPr lang="ru-RU" b="1" dirty="0" err="1"/>
              <a:t>Кт</a:t>
            </a:r>
            <a:r>
              <a:rPr lang="ru-RU" b="1" dirty="0"/>
              <a:t> 99 </a:t>
            </a:r>
            <a:r>
              <a:rPr lang="ru-RU" dirty="0"/>
              <a:t>– прибыль от реализации продукции на экспорт.</a:t>
            </a:r>
          </a:p>
          <a:p>
            <a:r>
              <a:rPr lang="ru-RU" dirty="0"/>
              <a:t>После зачисления экспортной валютной выручки, комитент осуществляет расчеты с комиссионером и закрывает счет 76 </a:t>
            </a:r>
            <a:r>
              <a:rPr lang="ru-RU" dirty="0" err="1"/>
              <a:t>субсчет</a:t>
            </a:r>
            <a:r>
              <a:rPr lang="ru-RU" dirty="0"/>
              <a:t> «Расчеты с комиссионером». Аудитор проверяет, чтобы расчеты по данному </a:t>
            </a:r>
            <a:r>
              <a:rPr lang="ru-RU" dirty="0" err="1"/>
              <a:t>субсчету</a:t>
            </a:r>
            <a:r>
              <a:rPr lang="ru-RU" dirty="0"/>
              <a:t> были завершены. Наличие остатков в рублях по этому </a:t>
            </a:r>
            <a:r>
              <a:rPr lang="ru-RU" dirty="0" err="1"/>
              <a:t>субсчету</a:t>
            </a:r>
            <a:r>
              <a:rPr lang="ru-RU" dirty="0"/>
              <a:t> говорит или о не полностью произведенных расчетах с комиссионером или об ошибках при переоценке задолженности, выраженной в иностранной валюте.</a:t>
            </a:r>
          </a:p>
          <a:p>
            <a:endParaRPr lang="ru-RU" dirty="0"/>
          </a:p>
        </p:txBody>
      </p:sp>
    </p:spTree>
    <p:extLst>
      <p:ext uri="{BB962C8B-B14F-4D97-AF65-F5344CB8AC3E}">
        <p14:creationId xmlns:p14="http://schemas.microsoft.com/office/powerpoint/2010/main" val="287374378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131806"/>
            <a:ext cx="10515600" cy="741406"/>
          </a:xfrm>
        </p:spPr>
        <p:txBody>
          <a:bodyPr>
            <a:normAutofit fontScale="90000"/>
          </a:bodyPr>
          <a:lstStyle/>
          <a:p>
            <a:r>
              <a:rPr lang="ru-RU" u="sng" dirty="0"/>
              <a:t>У </a:t>
            </a:r>
            <a:r>
              <a:rPr lang="ru-RU" u="sng" dirty="0" smtClean="0"/>
              <a:t>комиссионера:</a:t>
            </a:r>
            <a:endParaRPr lang="ru-RU" u="sng" dirty="0"/>
          </a:p>
        </p:txBody>
      </p:sp>
      <p:sp>
        <p:nvSpPr>
          <p:cNvPr id="3" name="Объект 2"/>
          <p:cNvSpPr>
            <a:spLocks noGrp="1"/>
          </p:cNvSpPr>
          <p:nvPr>
            <p:ph idx="1"/>
          </p:nvPr>
        </p:nvSpPr>
        <p:spPr>
          <a:xfrm>
            <a:off x="1120000" y="873212"/>
            <a:ext cx="10233800" cy="5824150"/>
          </a:xfrm>
        </p:spPr>
        <p:txBody>
          <a:bodyPr>
            <a:normAutofit/>
          </a:bodyPr>
          <a:lstStyle/>
          <a:p>
            <a:r>
              <a:rPr lang="ru-RU" sz="2400" dirty="0"/>
              <a:t>Проверяя правильность отражения хозяйственных операций у посредника, аудитор проверяет, чтобы товары, поступившие на комиссию, не отражались на балансе комиссионера, а в соответствии с Планом счетов учитывались на дебете </a:t>
            </a:r>
            <a:r>
              <a:rPr lang="ru-RU" sz="2400" dirty="0" err="1"/>
              <a:t>забалансового</a:t>
            </a:r>
            <a:r>
              <a:rPr lang="ru-RU" sz="2400" dirty="0"/>
              <a:t> счета 004 «Товары, принятые на комиссию». Если стоимость товара, полученного на комиссию выражена в иностранной валюте, у комиссионера он выражается в рублях в сумме, определяемой путем пересчета иностранной валюты по курсу ЦБР, действующей на дату поступления товара (по дате выписки приходного ордера склада или другого документа в зависимости от условий договора комиссии). Пересчету стоимость товара больше не подлежит. При передаче товара иностранному покупателю у комиссионера стоимость товара списывается по кредиту счета 004</a:t>
            </a:r>
            <a:r>
              <a:rPr lang="ru-RU" sz="2400" dirty="0" smtClean="0"/>
              <a:t>.</a:t>
            </a:r>
            <a:endParaRPr lang="ru-RU" sz="2400" dirty="0"/>
          </a:p>
        </p:txBody>
      </p:sp>
    </p:spTree>
    <p:extLst>
      <p:ext uri="{BB962C8B-B14F-4D97-AF65-F5344CB8AC3E}">
        <p14:creationId xmlns:p14="http://schemas.microsoft.com/office/powerpoint/2010/main" val="417409376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fontScale="92500" lnSpcReduction="20000"/>
          </a:bodyPr>
          <a:lstStyle/>
          <a:p>
            <a:r>
              <a:rPr lang="ru-RU" dirty="0"/>
              <a:t>Для подтверждения правильности отражения доходов и  расходов у комиссионера, аудитор проверяет обороты по дебету счета 44 «Расходы на продажу», на котором отражаются собственные расходы комиссионера, связанные с основной деятельностью. Расходы, производимые комиссионером за счет комитента (транспортные расходы, таможенные пошлины и сборы), отражаются по дебету счета </a:t>
            </a:r>
            <a:r>
              <a:rPr lang="ru-RU" b="1" dirty="0"/>
              <a:t>76 </a:t>
            </a:r>
            <a:r>
              <a:rPr lang="ru-RU" b="1" dirty="0" err="1"/>
              <a:t>субсчет</a:t>
            </a:r>
            <a:r>
              <a:rPr lang="ru-RU" b="1" dirty="0"/>
              <a:t> «Расчеты с комитентом». </a:t>
            </a:r>
            <a:r>
              <a:rPr lang="ru-RU" dirty="0"/>
              <a:t>Признанный комиссионером доход в виде комиссионного вознаграждения должен отражаться записью </a:t>
            </a:r>
            <a:r>
              <a:rPr lang="ru-RU" b="1" dirty="0" err="1"/>
              <a:t>Дт</a:t>
            </a:r>
            <a:r>
              <a:rPr lang="ru-RU" b="1" dirty="0"/>
              <a:t> 76 </a:t>
            </a:r>
            <a:r>
              <a:rPr lang="ru-RU" b="1" dirty="0" err="1"/>
              <a:t>субсчет</a:t>
            </a:r>
            <a:r>
              <a:rPr lang="ru-RU" b="1" dirty="0"/>
              <a:t> «Расчеты с комитентом» </a:t>
            </a:r>
            <a:r>
              <a:rPr lang="ru-RU" b="1" dirty="0" err="1"/>
              <a:t>Кт</a:t>
            </a:r>
            <a:r>
              <a:rPr lang="ru-RU" b="1" dirty="0"/>
              <a:t> 90/1</a:t>
            </a:r>
            <a:r>
              <a:rPr lang="ru-RU" dirty="0"/>
              <a:t>. Курсовые разницы, возникающие по расчетам в иностранной валюте с таможенными органами и с иностранными покупателями относятся на счет </a:t>
            </a:r>
            <a:r>
              <a:rPr lang="ru-RU" b="1" dirty="0"/>
              <a:t>76 </a:t>
            </a:r>
            <a:r>
              <a:rPr lang="ru-RU" b="1" dirty="0" err="1"/>
              <a:t>субсчет</a:t>
            </a:r>
            <a:r>
              <a:rPr lang="ru-RU" b="1" dirty="0"/>
              <a:t> «Расчеты с комитентом». </a:t>
            </a:r>
            <a:r>
              <a:rPr lang="ru-RU" dirty="0"/>
              <a:t>По окончании сделки у комиссионера счет </a:t>
            </a:r>
            <a:r>
              <a:rPr lang="ru-RU" b="1" dirty="0"/>
              <a:t>76 </a:t>
            </a:r>
            <a:r>
              <a:rPr lang="ru-RU" b="1" dirty="0" err="1"/>
              <a:t>субсчет</a:t>
            </a:r>
            <a:r>
              <a:rPr lang="ru-RU" b="1" dirty="0"/>
              <a:t> «Расчеты с комитентом» должен быть закрыт.</a:t>
            </a:r>
          </a:p>
        </p:txBody>
      </p:sp>
    </p:spTree>
    <p:extLst>
      <p:ext uri="{BB962C8B-B14F-4D97-AF65-F5344CB8AC3E}">
        <p14:creationId xmlns:p14="http://schemas.microsoft.com/office/powerpoint/2010/main" val="111946420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746983"/>
          </a:xfrm>
        </p:spPr>
        <p:txBody>
          <a:bodyPr>
            <a:normAutofit fontScale="90000"/>
          </a:bodyPr>
          <a:lstStyle/>
          <a:p>
            <a:r>
              <a:rPr lang="ru-RU" sz="4000" dirty="0"/>
              <a:t>Аудит импортных операций заключается в проверке следующих вопросов:</a:t>
            </a:r>
          </a:p>
        </p:txBody>
      </p:sp>
      <p:sp>
        <p:nvSpPr>
          <p:cNvPr id="3" name="Объект 2"/>
          <p:cNvSpPr>
            <a:spLocks noGrp="1"/>
          </p:cNvSpPr>
          <p:nvPr>
            <p:ph idx="1"/>
          </p:nvPr>
        </p:nvSpPr>
        <p:spPr>
          <a:xfrm>
            <a:off x="1120000" y="1351004"/>
            <a:ext cx="10233800" cy="5506995"/>
          </a:xfrm>
        </p:spPr>
        <p:txBody>
          <a:bodyPr>
            <a:normAutofit fontScale="85000" lnSpcReduction="20000"/>
          </a:bodyPr>
          <a:lstStyle/>
          <a:p>
            <a:pPr marL="0" indent="0">
              <a:buNone/>
            </a:pPr>
            <a:r>
              <a:rPr lang="ru-RU" sz="3200" b="1" i="1" dirty="0" smtClean="0"/>
              <a:t>1.Правильность </a:t>
            </a:r>
            <a:r>
              <a:rPr lang="ru-RU" sz="3200" b="1" i="1" dirty="0"/>
              <a:t>определения фактической стоимости импортного имущества</a:t>
            </a:r>
            <a:r>
              <a:rPr lang="ru-RU" sz="3200" b="1" i="1" dirty="0" smtClean="0"/>
              <a:t>.</a:t>
            </a:r>
          </a:p>
          <a:p>
            <a:pPr marL="0" indent="0">
              <a:buNone/>
            </a:pPr>
            <a:endParaRPr lang="ru-RU" sz="3200" b="1" i="1" dirty="0"/>
          </a:p>
          <a:p>
            <a:r>
              <a:rPr lang="ru-RU" dirty="0"/>
              <a:t>Определение стоимости импортного имущества является одним из основных вопросов как для аудиторского, так и для государственных форм контроля (налогового, таможенного). Источником информации для аудитора служат контракты, инвойсы (счета поставщиков), транспортные документы, сертификаты, подтверждающие страну происхождения товара, документы складов, страховые полиса и др. Для подтверждения таможенной стоимости импортного товара, аудитор проверяет, какие расходы должен был понести покупатель (российская организация) в соответствии с базисными условиями поставки,  предусмотренными контрактом. Все расходы, осуществленные до границы Российской Федерации, составляют таможенную стоимость импортного товара и являются базой для исчисления таможенных пошлин и налогов. Аудитор проверяет, чтобы расходы, осуществленные после выпуска товара для свободного обращения и до оприходования его на склад предприятия, включались в фактическую стоимость этих товаров. </a:t>
            </a:r>
          </a:p>
        </p:txBody>
      </p:sp>
    </p:spTree>
    <p:extLst>
      <p:ext uri="{BB962C8B-B14F-4D97-AF65-F5344CB8AC3E}">
        <p14:creationId xmlns:p14="http://schemas.microsoft.com/office/powerpoint/2010/main" val="291672982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fontScale="92500" lnSpcReduction="10000"/>
          </a:bodyPr>
          <a:lstStyle/>
          <a:p>
            <a:r>
              <a:rPr lang="ru-RU" dirty="0"/>
              <a:t>Особое внимание аудитор должен обращать на расходы, которые могут быть осуществлены до прибытия имущества на территорию РФ, на таможенную  стоимость не влияют, но должны быть включены в фактическую стоимость этого имущества. К таким расходам относятся: проценты по кредитам банка, полученным для приобретения имущества; комиссионное вознаграждение банку за покупку иностранной валюты; суммовые разницы, возникшие при несовпадении курса покупки иностранной валюты и курса ЦБР на дату покупки  др. Для подтверждения таких расходов аудитор проверяет кредитные договора (договора займа), поручения банку на покупку иностранной валюты, выписки банка с валютных счетов и т.д.</a:t>
            </a:r>
          </a:p>
          <a:p>
            <a:endParaRPr lang="ru-RU" dirty="0"/>
          </a:p>
        </p:txBody>
      </p:sp>
    </p:spTree>
    <p:extLst>
      <p:ext uri="{BB962C8B-B14F-4D97-AF65-F5344CB8AC3E}">
        <p14:creationId xmlns:p14="http://schemas.microsoft.com/office/powerpoint/2010/main" val="257185796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20000" y="502508"/>
            <a:ext cx="10233800" cy="5674455"/>
          </a:xfrm>
        </p:spPr>
        <p:txBody>
          <a:bodyPr>
            <a:normAutofit fontScale="92500" lnSpcReduction="10000"/>
          </a:bodyPr>
          <a:lstStyle/>
          <a:p>
            <a:pPr marL="0" indent="0">
              <a:buNone/>
            </a:pPr>
            <a:r>
              <a:rPr lang="ru-RU" b="1" i="1" dirty="0" smtClean="0"/>
              <a:t>2. Документальное </a:t>
            </a:r>
            <a:r>
              <a:rPr lang="ru-RU" b="1" i="1" dirty="0"/>
              <a:t>оформление и отражение в учете импорта имущества</a:t>
            </a:r>
            <a:r>
              <a:rPr lang="ru-RU" dirty="0" smtClean="0"/>
              <a:t>.</a:t>
            </a:r>
          </a:p>
          <a:p>
            <a:pPr marL="0" indent="0">
              <a:buNone/>
            </a:pPr>
            <a:endParaRPr lang="ru-RU" dirty="0" smtClean="0"/>
          </a:p>
          <a:p>
            <a:pPr marL="0" indent="0">
              <a:buNone/>
            </a:pPr>
            <a:r>
              <a:rPr lang="ru-RU" sz="2400" dirty="0"/>
              <a:t>Импортная сделка должна оформляться общепринятыми документами, которые предусмотрены совместными Инструкциями Центрального банка России и Государственного таможенного комитета РФ[]. К первичным бухгалтерским документам, являющимся объектом аудиторского контроля относятся: акты приемки-передачи основных средств и нематериальных активов и приходные ордера склада. Именно на основании этих документов имущество, полученное по импортной сделке приходуется на баланс предприятия. Стоимость имущества, указанная в первичных документах должна соответствовать контрактной стоимости и стоимости расходов по доставке имущества на склад предприятия. Так как в контракте стоимость имущества чаще всего выражена в иностранной валюте, аудитор обращает внимание, чтобы выполнялись требования ПБУ 3/2000, которое предусматривает пересчет стоимости импортного имущества в рубли по курсу ЦБР на дату перехода права собственности[]. Эта дата должна быть определена условиями контракта и подтверждена датой выписки соответствующего документа (инвойса, коносамента, авианакладной, приходного ордера таможенного склада и т.д.).</a:t>
            </a:r>
          </a:p>
        </p:txBody>
      </p:sp>
    </p:spTree>
    <p:extLst>
      <p:ext uri="{BB962C8B-B14F-4D97-AF65-F5344CB8AC3E}">
        <p14:creationId xmlns:p14="http://schemas.microsoft.com/office/powerpoint/2010/main" val="303948865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20000" y="387178"/>
            <a:ext cx="10233800" cy="6293708"/>
          </a:xfrm>
        </p:spPr>
        <p:txBody>
          <a:bodyPr>
            <a:normAutofit fontScale="77500" lnSpcReduction="20000"/>
          </a:bodyPr>
          <a:lstStyle/>
          <a:p>
            <a:r>
              <a:rPr lang="ru-RU" sz="3200" dirty="0" smtClean="0"/>
              <a:t>Проверка </a:t>
            </a:r>
            <a:r>
              <a:rPr lang="ru-RU" sz="3200" dirty="0"/>
              <a:t>правильности отражения импортных операций на счетах бухгалтерского учета начинается с изучения аудитором положений учетной политики предприятия, в которой должен быть предусмотрен вариант учета заготовления материальных ценностей (с использованием или без использования счета 15).  </a:t>
            </a:r>
            <a:endParaRPr lang="ru-RU" sz="3200" dirty="0" smtClean="0"/>
          </a:p>
          <a:p>
            <a:r>
              <a:rPr lang="ru-RU" sz="3200" dirty="0" smtClean="0"/>
              <a:t>Если </a:t>
            </a:r>
            <a:r>
              <a:rPr lang="ru-RU" sz="3200" dirty="0"/>
              <a:t>предприятие использует счет 15 для учета расходов, связанных с заготовлением материальных ценностей по импорту, то аудитор проверяет обороты по дебету этого счета и устанавливает соответствие их всем затратам, произведенным предприятием по покупке материальных ценностей. Особое внимание уделяется включению в стоимость товарно-материальных ценностей платежей, уплаченных на таможне: таможенная пошлина, таможенный сбор, акциз для подакцизного товара. НДС, уплаченный на таможне отражается по дебету счета 19 «НДС по приобретенным материальным </a:t>
            </a:r>
            <a:r>
              <a:rPr lang="ru-RU" sz="3200" dirty="0" smtClean="0"/>
              <a:t>ценностям</a:t>
            </a:r>
          </a:p>
          <a:p>
            <a:r>
              <a:rPr lang="ru-RU" sz="3200" dirty="0" smtClean="0"/>
              <a:t>Предприятия</a:t>
            </a:r>
            <a:r>
              <a:rPr lang="ru-RU" sz="3200" dirty="0"/>
              <a:t>, не использующие счет 15 «Заготовление материальных ценностей», все расходы, связанные с приобретением материалов по импорту, собирают их по дебету счета 10 «Материалы».</a:t>
            </a:r>
          </a:p>
          <a:p>
            <a:r>
              <a:rPr lang="ru-RU" sz="3200" dirty="0"/>
              <a:t> В соответствии с ПБУ 5/01, предприятия торговли могут для отражения расходов, связанных с приобретением товаров (в том числе импортных) использовать счет 44 «Расходы на </a:t>
            </a:r>
            <a:r>
              <a:rPr lang="ru-RU" sz="3200" dirty="0" smtClean="0"/>
              <a:t>продажу»</a:t>
            </a:r>
            <a:endParaRPr lang="ru-RU" dirty="0"/>
          </a:p>
        </p:txBody>
      </p:sp>
    </p:spTree>
    <p:extLst>
      <p:ext uri="{BB962C8B-B14F-4D97-AF65-F5344CB8AC3E}">
        <p14:creationId xmlns:p14="http://schemas.microsoft.com/office/powerpoint/2010/main" val="333620650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20000" y="486032"/>
            <a:ext cx="10233800" cy="5690931"/>
          </a:xfrm>
        </p:spPr>
        <p:txBody>
          <a:bodyPr>
            <a:normAutofit fontScale="92500" lnSpcReduction="20000"/>
          </a:bodyPr>
          <a:lstStyle/>
          <a:p>
            <a:pPr marL="0" indent="0">
              <a:buNone/>
            </a:pPr>
            <a:r>
              <a:rPr lang="ru-RU" sz="3400" b="1" i="1" dirty="0" smtClean="0"/>
              <a:t>3.Учет </a:t>
            </a:r>
            <a:r>
              <a:rPr lang="ru-RU" sz="3400" b="1" i="1" dirty="0"/>
              <a:t>расчетов с поставщиками</a:t>
            </a:r>
            <a:r>
              <a:rPr lang="ru-RU" sz="3400" b="1" i="1" dirty="0" smtClean="0"/>
              <a:t>.</a:t>
            </a:r>
          </a:p>
          <a:p>
            <a:endParaRPr lang="ru-RU" sz="3400" b="1" i="1" dirty="0"/>
          </a:p>
          <a:p>
            <a:r>
              <a:rPr lang="ru-RU" dirty="0"/>
              <a:t>При проверке расчетов с иностранными поставщиками аудитор проверяет дату возникновения задолженности, своевременность ее погашения и правильность определения курсовых разниц при переоценке остатков по счету </a:t>
            </a:r>
            <a:r>
              <a:rPr lang="ru-RU" b="1" dirty="0"/>
              <a:t>60 «Расчеты с поставщиками». </a:t>
            </a:r>
            <a:r>
              <a:rPr lang="ru-RU" dirty="0"/>
              <a:t>Кредиторская задолженность по счету 60 возникает в момент перехода права собственности на импортируемое имущество в соответствии с условиями поставки: </a:t>
            </a:r>
            <a:r>
              <a:rPr lang="ru-RU" b="1" dirty="0" err="1"/>
              <a:t>Дт</a:t>
            </a:r>
            <a:r>
              <a:rPr lang="ru-RU" b="1" dirty="0"/>
              <a:t> 08,15,10  </a:t>
            </a:r>
            <a:r>
              <a:rPr lang="ru-RU" b="1" dirty="0" err="1"/>
              <a:t>Кт</a:t>
            </a:r>
            <a:r>
              <a:rPr lang="ru-RU" b="1" dirty="0"/>
              <a:t> 60 </a:t>
            </a:r>
            <a:r>
              <a:rPr lang="ru-RU" b="1" dirty="0" err="1"/>
              <a:t>субсчет</a:t>
            </a:r>
            <a:r>
              <a:rPr lang="ru-RU" b="1" dirty="0"/>
              <a:t> «Расчеты с иностранным поставщиком». </a:t>
            </a:r>
            <a:r>
              <a:rPr lang="ru-RU" dirty="0"/>
              <a:t>Аудитор проверяет, чтобы эта операция была оценена в рублях путем пересчета контрактной стоимости по курсу ЦБР на дату перехода права собственности на имущество от иностранного поставщика российскому покупателю. Задолженность по дебету счета 60 может возникнуть, если российское предприятие перечисляет оплату иностранному поставщику до оприходования имущества: </a:t>
            </a:r>
            <a:r>
              <a:rPr lang="ru-RU" b="1" dirty="0" err="1"/>
              <a:t>Дт</a:t>
            </a:r>
            <a:r>
              <a:rPr lang="ru-RU" b="1" dirty="0"/>
              <a:t> 60 </a:t>
            </a:r>
            <a:r>
              <a:rPr lang="ru-RU" b="1" dirty="0" err="1"/>
              <a:t>субсчет</a:t>
            </a:r>
            <a:r>
              <a:rPr lang="ru-RU" b="1" dirty="0"/>
              <a:t> «Авансы выданные иностранному поставщику» </a:t>
            </a:r>
            <a:r>
              <a:rPr lang="ru-RU" b="1" dirty="0" err="1"/>
              <a:t>Кт</a:t>
            </a:r>
            <a:r>
              <a:rPr lang="ru-RU" b="1" dirty="0"/>
              <a:t> 52. </a:t>
            </a:r>
          </a:p>
        </p:txBody>
      </p:sp>
    </p:spTree>
    <p:extLst>
      <p:ext uri="{BB962C8B-B14F-4D97-AF65-F5344CB8AC3E}">
        <p14:creationId xmlns:p14="http://schemas.microsoft.com/office/powerpoint/2010/main" val="358373371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20000" y="601362"/>
            <a:ext cx="10233800" cy="5575601"/>
          </a:xfrm>
        </p:spPr>
        <p:txBody>
          <a:bodyPr>
            <a:normAutofit/>
          </a:bodyPr>
          <a:lstStyle/>
          <a:p>
            <a:r>
              <a:rPr lang="ru-RU" dirty="0"/>
              <a:t>Дату возникновения задолженности аудитор должен проверить по выписки банка с текущего или специального транзитного валютного счета (в зависимости  от источника перечисления денежных средств). В зависимости от вида задолженности (дебиторская или кредиторская), аудитор исследует своевременность, правильность расчета курсовых разниц, а также отражение их на счетах бухгалтерского учета.</a:t>
            </a:r>
          </a:p>
          <a:p>
            <a:r>
              <a:rPr lang="ru-RU" dirty="0"/>
              <a:t>Аудитор проверяет правильность расчетов с каждым иностранным поставщиком, поэтому на предприятии должен быть организован аналитический учет расчетов с поставщиками путем ведения аналитических ведомостей и открытия </a:t>
            </a:r>
            <a:r>
              <a:rPr lang="ru-RU" dirty="0" err="1"/>
              <a:t>субсчетов</a:t>
            </a:r>
            <a:r>
              <a:rPr lang="ru-RU" dirty="0"/>
              <a:t> к счету </a:t>
            </a:r>
            <a:r>
              <a:rPr lang="ru-RU" b="1" dirty="0"/>
              <a:t>60 «Расчеты с поставщиками».</a:t>
            </a:r>
          </a:p>
          <a:p>
            <a:endParaRPr lang="ru-RU" dirty="0"/>
          </a:p>
        </p:txBody>
      </p:sp>
    </p:spTree>
    <p:extLst>
      <p:ext uri="{BB962C8B-B14F-4D97-AF65-F5344CB8AC3E}">
        <p14:creationId xmlns:p14="http://schemas.microsoft.com/office/powerpoint/2010/main" val="351405027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20000" y="626076"/>
            <a:ext cx="10233800" cy="5550887"/>
          </a:xfrm>
        </p:spPr>
        <p:txBody>
          <a:bodyPr>
            <a:normAutofit/>
          </a:bodyPr>
          <a:lstStyle/>
          <a:p>
            <a:pPr marL="0" indent="0">
              <a:buNone/>
            </a:pPr>
            <a:r>
              <a:rPr lang="ru-RU" sz="2400" b="1" i="1" dirty="0" smtClean="0"/>
              <a:t>4.Отражение </a:t>
            </a:r>
            <a:r>
              <a:rPr lang="ru-RU" sz="2400" b="1" i="1" dirty="0"/>
              <a:t>в учете импорта имущества через посредника</a:t>
            </a:r>
            <a:r>
              <a:rPr lang="ru-RU" sz="2400" b="1" i="1" dirty="0" smtClean="0"/>
              <a:t>.</a:t>
            </a:r>
          </a:p>
          <a:p>
            <a:endParaRPr lang="ru-RU" sz="2400" b="1" i="1" dirty="0" smtClean="0"/>
          </a:p>
          <a:p>
            <a:r>
              <a:rPr lang="ru-RU" sz="2200" dirty="0"/>
              <a:t>Аудиторская проверка отражения в учете импорта имущества через посредника начинается с изучения договоров комиссии между импортером и посредником, а также контрактов с иностранным поставщиком, которые заключаются от имени комиссионера. Аудитор должен изучить обязанности комиссионера в соответствии с договором комиссии. На комиссионера могут быть возложены обязанности покупки иностранной валюты внутри страны, расчетов с иностранными поставщиками, оплаты импортных таможенных пошлин и налогов. Комитент, являясь собственником импортного имущества отражает у себя в учете все расходы, связанные с приобретением этого имущества. Таким образом, для аудитора объектом проверки у комиссионера будут все расчеты, связанные с приобретением импортного имущества (с поставщиками, таможенными органами, прочими организациями и комитентом), у комитента объектом проверки будут расходы, связанные с приобретением импортного имущества и расчеты с комиссионером. </a:t>
            </a:r>
          </a:p>
        </p:txBody>
      </p:sp>
    </p:spTree>
    <p:extLst>
      <p:ext uri="{BB962C8B-B14F-4D97-AF65-F5344CB8AC3E}">
        <p14:creationId xmlns:p14="http://schemas.microsoft.com/office/powerpoint/2010/main" val="233101595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r>
              <a:rPr lang="ru-RU" dirty="0"/>
              <a:t>Так как расчеты между комитентом и комиссионером отражаются в учете через счет 76 по соответствующим </a:t>
            </a:r>
            <a:r>
              <a:rPr lang="ru-RU" dirty="0" err="1"/>
              <a:t>субсчетам</a:t>
            </a:r>
            <a:r>
              <a:rPr lang="ru-RU" dirty="0"/>
              <a:t>, то после завершения сделки у комитента должен быть закрыт счет </a:t>
            </a:r>
            <a:r>
              <a:rPr lang="ru-RU" b="1" dirty="0"/>
              <a:t>76 </a:t>
            </a:r>
            <a:r>
              <a:rPr lang="ru-RU" b="1" dirty="0" err="1"/>
              <a:t>субсчет</a:t>
            </a:r>
            <a:r>
              <a:rPr lang="ru-RU" b="1" dirty="0"/>
              <a:t> «Расчеты с комиссионером», </a:t>
            </a:r>
            <a:r>
              <a:rPr lang="ru-RU" dirty="0"/>
              <a:t>а у комиссионера счет </a:t>
            </a:r>
            <a:r>
              <a:rPr lang="ru-RU" b="1" dirty="0"/>
              <a:t>76 </a:t>
            </a:r>
            <a:r>
              <a:rPr lang="ru-RU" b="1" dirty="0" err="1"/>
              <a:t>субсчет</a:t>
            </a:r>
            <a:r>
              <a:rPr lang="ru-RU" b="1" dirty="0"/>
              <a:t> «Расчеты с комитентом». </a:t>
            </a:r>
            <a:r>
              <a:rPr lang="ru-RU" dirty="0"/>
              <a:t>Обнаруженные аудитором остатки по названным </a:t>
            </a:r>
            <a:r>
              <a:rPr lang="ru-RU" dirty="0" err="1"/>
              <a:t>субсчетам</a:t>
            </a:r>
            <a:r>
              <a:rPr lang="ru-RU" dirty="0"/>
              <a:t> будут свидетельствовать об ошибках при отражении операций на счетах бухгалтерского учета.</a:t>
            </a:r>
          </a:p>
        </p:txBody>
      </p:sp>
    </p:spTree>
    <p:extLst>
      <p:ext uri="{BB962C8B-B14F-4D97-AF65-F5344CB8AC3E}">
        <p14:creationId xmlns:p14="http://schemas.microsoft.com/office/powerpoint/2010/main" val="389201279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20000" y="453081"/>
            <a:ext cx="10233800" cy="5723882"/>
          </a:xfrm>
        </p:spPr>
        <p:txBody>
          <a:bodyPr>
            <a:normAutofit lnSpcReduction="10000"/>
          </a:bodyPr>
          <a:lstStyle/>
          <a:p>
            <a:pPr marL="0" indent="0">
              <a:buNone/>
            </a:pPr>
            <a:r>
              <a:rPr lang="ru-RU" b="1" i="1" dirty="0" smtClean="0"/>
              <a:t>5. Учет </a:t>
            </a:r>
            <a:r>
              <a:rPr lang="ru-RU" b="1" i="1" dirty="0"/>
              <a:t>и налогообложение импорта услуг</a:t>
            </a:r>
            <a:r>
              <a:rPr lang="ru-RU" b="1" i="1" dirty="0" smtClean="0"/>
              <a:t>.</a:t>
            </a:r>
          </a:p>
          <a:p>
            <a:pPr marL="0" indent="0">
              <a:buNone/>
            </a:pPr>
            <a:endParaRPr lang="ru-RU" b="1" i="1" dirty="0" smtClean="0"/>
          </a:p>
          <a:p>
            <a:pPr marL="0" indent="0">
              <a:buNone/>
            </a:pPr>
            <a:r>
              <a:rPr lang="ru-RU" sz="2400" dirty="0" smtClean="0"/>
              <a:t>Российские </a:t>
            </a:r>
            <a:r>
              <a:rPr lang="ru-RU" sz="2400" dirty="0"/>
              <a:t>организации, приобретающие работы и услуги у иностранных организаций, которые не зарегистрированы в российских налоговых инспекциях, считаются импортерами услуг. Аудитор должен проверить, чтобы основанием для отнесения потребленных услуг на затраты предприятия явились подписанные сторонами акты приемки выполненных работ (оказанных услуг). </a:t>
            </a:r>
          </a:p>
          <a:p>
            <a:pPr marL="0" indent="0">
              <a:buNone/>
            </a:pPr>
            <a:r>
              <a:rPr lang="ru-RU" sz="2400" dirty="0" smtClean="0"/>
              <a:t>Российские </a:t>
            </a:r>
            <a:r>
              <a:rPr lang="ru-RU" sz="2400" dirty="0"/>
              <a:t>организации, в соответствии с налоговым законодательством, считаются налоговыми агентами и обязаны удержать налог на добавленную стоимость из вознаграждения, выплачиваемого иностранцам за работы (услуги), которые выполнены на территории РФ. Аудитор проверяет, чтобы начиная с 1 января 2004 года удержанный налог перечислялся в бюджет в тот же день, когда будет выплачено иностранному контрагенту вознаграждение. Рассмотрим на примере, как должны быть отражены в учете эти операции.</a:t>
            </a:r>
          </a:p>
        </p:txBody>
      </p:sp>
    </p:spTree>
    <p:extLst>
      <p:ext uri="{BB962C8B-B14F-4D97-AF65-F5344CB8AC3E}">
        <p14:creationId xmlns:p14="http://schemas.microsoft.com/office/powerpoint/2010/main" val="264444518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Рассмотрим на примере, как должны быть отражены в учете эти </a:t>
            </a:r>
            <a:r>
              <a:rPr lang="ru-RU" dirty="0" smtClean="0"/>
              <a:t>операции:</a:t>
            </a:r>
            <a:endParaRPr lang="ru-RU" dirty="0"/>
          </a:p>
        </p:txBody>
      </p:sp>
      <p:sp>
        <p:nvSpPr>
          <p:cNvPr id="3" name="Объект 2"/>
          <p:cNvSpPr>
            <a:spLocks noGrp="1"/>
          </p:cNvSpPr>
          <p:nvPr>
            <p:ph idx="1"/>
          </p:nvPr>
        </p:nvSpPr>
        <p:spPr/>
        <p:txBody>
          <a:bodyPr/>
          <a:lstStyle/>
          <a:p>
            <a:pPr marL="0" indent="0">
              <a:buNone/>
            </a:pPr>
            <a:endParaRPr lang="ru-RU" i="1" dirty="0" smtClean="0"/>
          </a:p>
          <a:p>
            <a:pPr marL="0" indent="0">
              <a:buNone/>
            </a:pPr>
            <a:r>
              <a:rPr lang="ru-RU" i="1" dirty="0" smtClean="0"/>
              <a:t>Иностранная </a:t>
            </a:r>
            <a:r>
              <a:rPr lang="ru-RU" i="1" dirty="0"/>
              <a:t>фирма, не зарегистрированная в России в качестве налогоплательщика,  оказывает на территории РФ рекламные услуги российскому предприятию. Акт выполненных работ на сумму 1000 евро подписан 15 января 2004 года. Курс ЦБР на эту дату 35 руб. за 1 евро. Перечислена задолженность иностранной фирме 25 февраля 2004  по курсу ЦБР 36,5 руб. за 1 евро.</a:t>
            </a:r>
          </a:p>
        </p:txBody>
      </p:sp>
    </p:spTree>
    <p:extLst>
      <p:ext uri="{BB962C8B-B14F-4D97-AF65-F5344CB8AC3E}">
        <p14:creationId xmlns:p14="http://schemas.microsoft.com/office/powerpoint/2010/main" val="298941143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714032"/>
          </a:xfrm>
        </p:spPr>
        <p:txBody>
          <a:bodyPr>
            <a:normAutofit fontScale="90000"/>
          </a:bodyPr>
          <a:lstStyle/>
          <a:p>
            <a:r>
              <a:rPr lang="ru-RU" dirty="0"/>
              <a:t>15 января 2004 года:</a:t>
            </a:r>
          </a:p>
        </p:txBody>
      </p:sp>
      <p:sp>
        <p:nvSpPr>
          <p:cNvPr id="3" name="Объект 2"/>
          <p:cNvSpPr>
            <a:spLocks noGrp="1"/>
          </p:cNvSpPr>
          <p:nvPr>
            <p:ph idx="1"/>
          </p:nvPr>
        </p:nvSpPr>
        <p:spPr>
          <a:xfrm>
            <a:off x="1120000" y="1631092"/>
            <a:ext cx="10233800" cy="4891860"/>
          </a:xfrm>
        </p:spPr>
        <p:txBody>
          <a:bodyPr>
            <a:normAutofit/>
          </a:bodyPr>
          <a:lstStyle/>
          <a:p>
            <a:r>
              <a:rPr lang="ru-RU" b="1" dirty="0" err="1"/>
              <a:t>Дт</a:t>
            </a:r>
            <a:r>
              <a:rPr lang="ru-RU" b="1" dirty="0"/>
              <a:t> 44 </a:t>
            </a:r>
            <a:r>
              <a:rPr lang="ru-RU" b="1" dirty="0" err="1"/>
              <a:t>Кт</a:t>
            </a:r>
            <a:r>
              <a:rPr lang="ru-RU" b="1" dirty="0"/>
              <a:t> 60 (76) </a:t>
            </a:r>
            <a:r>
              <a:rPr lang="ru-RU" dirty="0"/>
              <a:t>– 29661,02 руб. (1000 евро – 1000х18%:118%)х35руб. за 1 евро)- приняты услуги, оказанные иностранной фирмой;</a:t>
            </a:r>
          </a:p>
          <a:p>
            <a:r>
              <a:rPr lang="ru-RU" b="1" dirty="0" err="1"/>
              <a:t>Дт</a:t>
            </a:r>
            <a:r>
              <a:rPr lang="ru-RU" b="1" dirty="0"/>
              <a:t> 19 </a:t>
            </a:r>
            <a:r>
              <a:rPr lang="ru-RU" b="1" dirty="0" err="1"/>
              <a:t>Кт</a:t>
            </a:r>
            <a:r>
              <a:rPr lang="ru-RU" b="1" dirty="0"/>
              <a:t> 60 (76) </a:t>
            </a:r>
            <a:r>
              <a:rPr lang="ru-RU" dirty="0"/>
              <a:t>– 5338,98 руб.(1000 евро х 18% :118% х 35 руб. за 1 евро) – отражен налог на добавленную стоимость;</a:t>
            </a:r>
          </a:p>
          <a:p>
            <a:endParaRPr lang="ru-RU" dirty="0"/>
          </a:p>
        </p:txBody>
      </p:sp>
    </p:spTree>
    <p:extLst>
      <p:ext uri="{BB962C8B-B14F-4D97-AF65-F5344CB8AC3E}">
        <p14:creationId xmlns:p14="http://schemas.microsoft.com/office/powerpoint/2010/main" val="286116632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705794"/>
          </a:xfrm>
        </p:spPr>
        <p:txBody>
          <a:bodyPr>
            <a:normAutofit fontScale="90000"/>
          </a:bodyPr>
          <a:lstStyle/>
          <a:p>
            <a:r>
              <a:rPr lang="ru-RU" dirty="0"/>
              <a:t>25 февраля 2004 </a:t>
            </a:r>
            <a:r>
              <a:rPr lang="ru-RU" dirty="0" smtClean="0"/>
              <a:t>года:</a:t>
            </a:r>
            <a:endParaRPr lang="ru-RU" dirty="0"/>
          </a:p>
        </p:txBody>
      </p:sp>
      <p:sp>
        <p:nvSpPr>
          <p:cNvPr id="3" name="Объект 2"/>
          <p:cNvSpPr>
            <a:spLocks noGrp="1"/>
          </p:cNvSpPr>
          <p:nvPr>
            <p:ph idx="1"/>
          </p:nvPr>
        </p:nvSpPr>
        <p:spPr>
          <a:xfrm>
            <a:off x="1120000" y="1351005"/>
            <a:ext cx="10233800" cy="4825958"/>
          </a:xfrm>
        </p:spPr>
        <p:txBody>
          <a:bodyPr>
            <a:normAutofit lnSpcReduction="10000"/>
          </a:bodyPr>
          <a:lstStyle/>
          <a:p>
            <a:r>
              <a:rPr lang="ru-RU" b="1" dirty="0" err="1"/>
              <a:t>Дт</a:t>
            </a:r>
            <a:r>
              <a:rPr lang="ru-RU" b="1" dirty="0"/>
              <a:t> 91 </a:t>
            </a:r>
            <a:r>
              <a:rPr lang="ru-RU" b="1" dirty="0" err="1"/>
              <a:t>Кт</a:t>
            </a:r>
            <a:r>
              <a:rPr lang="ru-RU" b="1" dirty="0"/>
              <a:t> 60 (76) </a:t>
            </a:r>
            <a:r>
              <a:rPr lang="ru-RU" dirty="0"/>
              <a:t>–  1500 </a:t>
            </a:r>
            <a:r>
              <a:rPr lang="ru-RU" dirty="0" err="1"/>
              <a:t>руб</a:t>
            </a:r>
            <a:r>
              <a:rPr lang="ru-RU" dirty="0"/>
              <a:t> (1000 евро х (36,5-35)) – определена курсовая разница по расчетам с поставщиками;</a:t>
            </a:r>
          </a:p>
          <a:p>
            <a:r>
              <a:rPr lang="ru-RU" b="1" dirty="0" err="1"/>
              <a:t>Дт</a:t>
            </a:r>
            <a:r>
              <a:rPr lang="ru-RU" b="1" dirty="0"/>
              <a:t> 60 (76) </a:t>
            </a:r>
            <a:r>
              <a:rPr lang="ru-RU" b="1" dirty="0" err="1"/>
              <a:t>Кт</a:t>
            </a:r>
            <a:r>
              <a:rPr lang="ru-RU" b="1" dirty="0"/>
              <a:t> 68 </a:t>
            </a:r>
            <a:r>
              <a:rPr lang="ru-RU" dirty="0"/>
              <a:t>– 5567,79 руб. (1000 евро х 18% : 118% х 36,5 за 1 евро) – удержан НДС с выручки иностранной фирмы;</a:t>
            </a:r>
          </a:p>
          <a:p>
            <a:r>
              <a:rPr lang="ru-RU" b="1" dirty="0" err="1"/>
              <a:t>Дт</a:t>
            </a:r>
            <a:r>
              <a:rPr lang="ru-RU" b="1" dirty="0"/>
              <a:t> 60 (76) </a:t>
            </a:r>
            <a:r>
              <a:rPr lang="ru-RU" b="1" dirty="0" err="1"/>
              <a:t>Кт</a:t>
            </a:r>
            <a:r>
              <a:rPr lang="ru-RU" b="1" dirty="0"/>
              <a:t> 52 </a:t>
            </a:r>
            <a:r>
              <a:rPr lang="ru-RU" dirty="0"/>
              <a:t>– 30932,21 руб.(1000 евро – 1000х18%:118%)х36,5руб. за 1 евро) – перечислено вознаграждение за рекламные услуги иностранной фирме за вычетом НДС;</a:t>
            </a:r>
          </a:p>
          <a:p>
            <a:r>
              <a:rPr lang="ru-RU" b="1" dirty="0" err="1"/>
              <a:t>Дт</a:t>
            </a:r>
            <a:r>
              <a:rPr lang="ru-RU" b="1" dirty="0"/>
              <a:t> 68 </a:t>
            </a:r>
            <a:r>
              <a:rPr lang="ru-RU" b="1" dirty="0" err="1"/>
              <a:t>Кт</a:t>
            </a:r>
            <a:r>
              <a:rPr lang="ru-RU" b="1" dirty="0"/>
              <a:t> 51 </a:t>
            </a:r>
            <a:r>
              <a:rPr lang="ru-RU" dirty="0"/>
              <a:t>– 5567,79 руб. – перечислен НДС в бюджет.</a:t>
            </a:r>
          </a:p>
          <a:p>
            <a:pPr marL="0" indent="0">
              <a:buNone/>
            </a:pPr>
            <a:r>
              <a:rPr lang="ru-RU" dirty="0"/>
              <a:t>Таким образом, аудитор контролирует правильность отражения в бухгалтерском учете и налогообложении операций по внешнеэкономической деятельности.</a:t>
            </a:r>
          </a:p>
          <a:p>
            <a:endParaRPr lang="ru-RU" dirty="0"/>
          </a:p>
        </p:txBody>
      </p:sp>
    </p:spTree>
    <p:extLst>
      <p:ext uri="{BB962C8B-B14F-4D97-AF65-F5344CB8AC3E}">
        <p14:creationId xmlns:p14="http://schemas.microsoft.com/office/powerpoint/2010/main" val="26475213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Вопросы и задания к теме:</a:t>
            </a:r>
          </a:p>
        </p:txBody>
      </p:sp>
      <p:sp>
        <p:nvSpPr>
          <p:cNvPr id="3" name="Объект 2"/>
          <p:cNvSpPr>
            <a:spLocks noGrp="1"/>
          </p:cNvSpPr>
          <p:nvPr>
            <p:ph idx="1"/>
          </p:nvPr>
        </p:nvSpPr>
        <p:spPr/>
        <p:txBody>
          <a:bodyPr>
            <a:normAutofit fontScale="92500" lnSpcReduction="10000"/>
          </a:bodyPr>
          <a:lstStyle/>
          <a:p>
            <a:pPr marL="0" indent="0">
              <a:buNone/>
            </a:pPr>
            <a:r>
              <a:rPr lang="ru-RU" dirty="0" smtClean="0"/>
              <a:t>1. Назовите </a:t>
            </a:r>
            <a:r>
              <a:rPr lang="ru-RU" dirty="0"/>
              <a:t>основные источники информации, необходимые для проведения аудита экспортно-импортных операций.</a:t>
            </a:r>
          </a:p>
          <a:p>
            <a:pPr marL="0" indent="0">
              <a:buNone/>
            </a:pPr>
            <a:r>
              <a:rPr lang="ru-RU" dirty="0" smtClean="0"/>
              <a:t>2. По </a:t>
            </a:r>
            <a:r>
              <a:rPr lang="ru-RU" dirty="0"/>
              <a:t>каким направлениям проводится аудит соблюдения валютного законодательства?</a:t>
            </a:r>
          </a:p>
          <a:p>
            <a:pPr marL="0" indent="0">
              <a:buNone/>
            </a:pPr>
            <a:r>
              <a:rPr lang="ru-RU" dirty="0" smtClean="0"/>
              <a:t>3. Назовите </a:t>
            </a:r>
            <a:r>
              <a:rPr lang="ru-RU" dirty="0"/>
              <a:t>основные направления и источники информации аудита налогообложения экспортных операций.</a:t>
            </a:r>
          </a:p>
          <a:p>
            <a:pPr marL="0" indent="0">
              <a:buNone/>
            </a:pPr>
            <a:r>
              <a:rPr lang="ru-RU" dirty="0" smtClean="0"/>
              <a:t>4. В </a:t>
            </a:r>
            <a:r>
              <a:rPr lang="ru-RU" dirty="0"/>
              <a:t>чем особенности аудита импорта услуг?</a:t>
            </a:r>
          </a:p>
          <a:p>
            <a:pPr marL="0" indent="0">
              <a:buNone/>
            </a:pPr>
            <a:r>
              <a:rPr lang="ru-RU" dirty="0" smtClean="0"/>
              <a:t>5. Составьте </a:t>
            </a:r>
            <a:r>
              <a:rPr lang="ru-RU" dirty="0"/>
              <a:t>программу аудита экспорта продукции собственного производства.</a:t>
            </a:r>
          </a:p>
          <a:p>
            <a:pPr marL="0" indent="0">
              <a:buNone/>
            </a:pPr>
            <a:r>
              <a:rPr lang="ru-RU" dirty="0" smtClean="0"/>
              <a:t>6. Составьте </a:t>
            </a:r>
            <a:r>
              <a:rPr lang="ru-RU" dirty="0"/>
              <a:t>программу аудита импорта имущества (по видам импортируемого имущества).</a:t>
            </a:r>
          </a:p>
          <a:p>
            <a:endParaRPr lang="ru-RU" dirty="0"/>
          </a:p>
        </p:txBody>
      </p:sp>
    </p:spTree>
    <p:extLst>
      <p:ext uri="{BB962C8B-B14F-4D97-AF65-F5344CB8AC3E}">
        <p14:creationId xmlns:p14="http://schemas.microsoft.com/office/powerpoint/2010/main" val="384938047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a:bodyPr>
          <a:lstStyle/>
          <a:p>
            <a:pPr marL="0" indent="0" algn="ctr">
              <a:buNone/>
            </a:pPr>
            <a:r>
              <a:rPr lang="ru-RU" sz="8000" dirty="0" smtClean="0"/>
              <a:t>Спасибо за внимание!</a:t>
            </a:r>
            <a:endParaRPr lang="ru-RU" sz="8000" dirty="0"/>
          </a:p>
        </p:txBody>
      </p:sp>
      <p:pic>
        <p:nvPicPr>
          <p:cNvPr id="4" name="Рисунок 3"/>
          <p:cNvPicPr>
            <a:picLocks noChangeAspect="1"/>
          </p:cNvPicPr>
          <p:nvPr/>
        </p:nvPicPr>
        <p:blipFill>
          <a:blip r:embed="rId2"/>
          <a:stretch>
            <a:fillRect/>
          </a:stretch>
        </p:blipFill>
        <p:spPr>
          <a:xfrm>
            <a:off x="11460417" y="5467992"/>
            <a:ext cx="731583" cy="1390008"/>
          </a:xfrm>
          <a:prstGeom prst="rect">
            <a:avLst/>
          </a:prstGeom>
        </p:spPr>
      </p:pic>
    </p:spTree>
    <p:extLst>
      <p:ext uri="{BB962C8B-B14F-4D97-AF65-F5344CB8AC3E}">
        <p14:creationId xmlns:p14="http://schemas.microsoft.com/office/powerpoint/2010/main" val="117069325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c65f3a89de572a7bb64d4c114bc81121e390a075"/>
</p:tagLst>
</file>

<file path=ppt/theme/theme1.xml><?xml version="1.0" encoding="utf-8"?>
<a:theme xmlns:a="http://schemas.openxmlformats.org/drawingml/2006/main" name="Глубина">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docProps/app.xml><?xml version="1.0" encoding="utf-8"?>
<Properties xmlns="http://schemas.openxmlformats.org/officeDocument/2006/extended-properties" xmlns:vt="http://schemas.openxmlformats.org/officeDocument/2006/docPropsVTypes">
  <Template>Глубина</Template>
  <TotalTime>153</TotalTime>
  <Words>3255</Words>
  <Application>Microsoft Office PowerPoint</Application>
  <PresentationFormat>Широкоэкранный</PresentationFormat>
  <Paragraphs>120</Paragraphs>
  <Slides>30</Slides>
  <Notes>0</Notes>
  <HiddenSlides>0</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30</vt:i4>
      </vt:variant>
    </vt:vector>
  </HeadingPairs>
  <TitlesOfParts>
    <vt:vector size="33" baseType="lpstr">
      <vt:lpstr>Arial</vt:lpstr>
      <vt:lpstr>Corbel</vt:lpstr>
      <vt:lpstr>Глубина</vt:lpstr>
      <vt:lpstr>КАФЕДРА ЭКОНОМИКИ </vt:lpstr>
      <vt:lpstr>Презентация PowerPoint</vt:lpstr>
      <vt:lpstr>Источниками информации для аудитора при проверке экспортно-импортных операций являются:</vt:lpstr>
      <vt:lpstr>Аудитор должен обратить внимание на наличие в них определенных условий:</vt:lpstr>
      <vt:lpstr>При аудите экспортных операций основными вопросами проверки являются:</vt:lpstr>
      <vt:lpstr>Презентация PowerPoint</vt:lpstr>
      <vt:lpstr>Презентация PowerPoint</vt:lpstr>
      <vt:lpstr>Презентация PowerPoint</vt:lpstr>
      <vt:lpstr>Презентация PowerPoint</vt:lpstr>
      <vt:lpstr>Рассмотрим на примере порядок расчета курсовых разниц:</vt:lpstr>
      <vt:lpstr>Презентация PowerPoint</vt:lpstr>
      <vt:lpstr>Презентация PowerPoint</vt:lpstr>
      <vt:lpstr>У комитента:</vt:lpstr>
      <vt:lpstr>Презентация PowerPoint</vt:lpstr>
      <vt:lpstr>У комиссионера:</vt:lpstr>
      <vt:lpstr>Презентация PowerPoint</vt:lpstr>
      <vt:lpstr>Аудит импортных операций заключается в проверке следующих вопросов:</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Рассмотрим на примере, как должны быть отражены в учете эти операции:</vt:lpstr>
      <vt:lpstr>15 января 2004 года:</vt:lpstr>
      <vt:lpstr>25 февраля 2004 года:</vt:lpstr>
      <vt:lpstr>Вопросы и задания к теме:</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КАФЕДРА ЭКОНОМИКИ</dc:title>
  <dc:creator>Антон Демченко</dc:creator>
  <cp:lastModifiedBy>Федорова Дарья</cp:lastModifiedBy>
  <cp:revision>12</cp:revision>
  <dcterms:created xsi:type="dcterms:W3CDTF">2017-06-11T07:06:41Z</dcterms:created>
  <dcterms:modified xsi:type="dcterms:W3CDTF">2017-06-13T07:00:12Z</dcterms:modified>
</cp:coreProperties>
</file>