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8"/>
  </p:notesMasterIdLst>
  <p:handoutMasterIdLst>
    <p:handoutMasterId r:id="rId69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9" r:id="rId39"/>
    <p:sldId id="300" r:id="rId40"/>
    <p:sldId id="301" r:id="rId41"/>
    <p:sldId id="302" r:id="rId42"/>
    <p:sldId id="310" r:id="rId43"/>
    <p:sldId id="311" r:id="rId44"/>
    <p:sldId id="312" r:id="rId45"/>
    <p:sldId id="313" r:id="rId46"/>
    <p:sldId id="314" r:id="rId47"/>
    <p:sldId id="315" r:id="rId48"/>
    <p:sldId id="316" r:id="rId49"/>
    <p:sldId id="317" r:id="rId50"/>
    <p:sldId id="318" r:id="rId51"/>
    <p:sldId id="319" r:id="rId52"/>
    <p:sldId id="320" r:id="rId53"/>
    <p:sldId id="321" r:id="rId54"/>
    <p:sldId id="322" r:id="rId55"/>
    <p:sldId id="323" r:id="rId56"/>
    <p:sldId id="324" r:id="rId57"/>
    <p:sldId id="325" r:id="rId58"/>
    <p:sldId id="326" r:id="rId59"/>
    <p:sldId id="327" r:id="rId60"/>
    <p:sldId id="328" r:id="rId61"/>
    <p:sldId id="329" r:id="rId62"/>
    <p:sldId id="330" r:id="rId63"/>
    <p:sldId id="331" r:id="rId64"/>
    <p:sldId id="332" r:id="rId65"/>
    <p:sldId id="309" r:id="rId66"/>
    <p:sldId id="275" r:id="rId6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00D81-6035-416C-B975-921262192A25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85A3-9AB0-4598-8CD7-AA5B55EF6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2/16/2016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2/16/2016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2/16/2016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514599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/>
              <a:t>Организация налоговых проверок</a:t>
            </a:r>
            <a:endParaRPr lang="ru-RU" sz="6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05200" y="4800600"/>
            <a:ext cx="55067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Уксуменко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Алёна Анатольевна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кандидат экономических наук, доцент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36576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Мероприятия налогового контроля при проведении налоговых проверок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5105400"/>
          </a:xfrm>
        </p:spPr>
        <p:txBody>
          <a:bodyPr>
            <a:noAutofit/>
          </a:bodyPr>
          <a:lstStyle/>
          <a:p>
            <a:pPr marL="0">
              <a:spcBef>
                <a:spcPts val="600"/>
              </a:spcBef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 Допрос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свидетелей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600"/>
              </a:spcBef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Экспертиза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600"/>
              </a:spcBef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 Выемка документов и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предметов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600"/>
              </a:spcBef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Осмотр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600"/>
              </a:spcBef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 Инвентаризация имущества в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ходе выездной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налоговой проверки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pPr marL="490950" indent="-742950">
              <a:spcAft>
                <a:spcPts val="60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Допрос свидетелей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715000"/>
          </a:xfrm>
        </p:spPr>
        <p:txBody>
          <a:bodyPr>
            <a:normAutofit fontScale="85000" lnSpcReduction="1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Налоговые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органы вправе привлекать свидетелей при проведении налоговой проверки (как камеральной, так и выездной).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Подпунктом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12 п. 1 ст. 31 НК РФ предусмотрено, что 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налоговые органы вправе вызывать в качестве свидетелей лиц, которым могут быть известны какие-либо обстоятельства, имеющие значение для проведения налогового контроля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Как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камеральная, так и выездная проверки признаются мероприятиями налогового контроля над соблюдением налогоплательщиком налогового законодательства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Допрос свидетелей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6388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общему правилу допрос свидетелей производится в помещении налоговой инспекции. Для этого налоговый орган вызывает физическое лицо в качестве свидетеля. Однако из этого правила существуют исключения. Показания свидетеля могут быть получены по месту его пребывания, если он вследствие болезни, старости, инвалидности не в состоянии явиться в налоговый орган, а по усмотрению должностного лица налогового органа – и в других случаях (п. 4 ст. 90 НК РФ)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Допрос свидетелей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качестве свидетеля для дачи показаний может быть вызвано любое физическое лицо, которому могут быть известны какие-либо обстоятельства, имеющие значение для осуществления налогового контроля (п. 1 ст. 90)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Допрос свидетелей</a:t>
            </a:r>
            <a:endParaRPr lang="ru-RU" sz="16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486400"/>
          </a:xfrm>
        </p:spPr>
        <p:txBody>
          <a:bodyPr>
            <a:normAutofit/>
          </a:bodyPr>
          <a:lstStyle/>
          <a:p>
            <a:pPr marL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3600" dirty="0" smtClean="0"/>
              <a:t>     Решение </a:t>
            </a:r>
            <a:r>
              <a:rPr lang="ru-RU" sz="3600" dirty="0" smtClean="0"/>
              <a:t>о том, кто именно может быть вызван в качестве свидетеля, принимает налоговый орган. Оценка того, обладает ли то или иное лицо необходимой информацией, также находится в ведении налогового органа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096000"/>
          </a:xfrm>
        </p:spPr>
        <p:txBody>
          <a:bodyPr>
            <a:normAutofit fontScale="92500"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Налоговым кодексом РФ приводится перечень лиц, которые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не могут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выступать в качестве свидетелей (п. 2 ст. 90):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лица, которые в силу малолетнего возраста, физических или психических недостатков не способны правильно воспринимать обстоятельства, имеющие значение для осуществления налогового контроля.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(Малолетними </a:t>
            </a:r>
            <a:r>
              <a:rPr lang="ru-RU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признаются дети, не достигшие 14-летнего возраста (ст. 28 Гражданского кодекса РФ</a:t>
            </a:r>
            <a:r>
              <a:rPr lang="ru-RU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))</a:t>
            </a:r>
            <a:endParaRPr lang="ru-RU" sz="2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лица, получившие информацию, необходимую для проведения налогового контроля, в связи с исполнением своих профессиональных обязанностей, причём подобные сведения относятся к профессиональной тайне этих лиц (адвокат, аудитор, нотариус, священнослужитель, работник ломбарда)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Допрос свидетелей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7912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Физическое лицо вправе не свидетельствовать против:</a:t>
            </a:r>
          </a:p>
          <a:p>
            <a:pPr marL="0"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себя самого;</a:t>
            </a:r>
          </a:p>
          <a:p>
            <a:pPr marL="0"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своего супруга;</a:t>
            </a:r>
          </a:p>
          <a:p>
            <a:pPr marL="0"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близких родственников (родителей, детей, усыновителей, усыновлённых, родных братьев и родных сестёр, дедушек, бабушек, внуков) (ст. 51 Конституции РФ, п. 4 ст. 5 Уголовно-процессуального кодекса РФ).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Во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всех остальных случаях отказаться от дачи свидетельских показаний лицо не вправе. Налоговый кодекс РФ предусматривает специальную ответственность для свидетелей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Показания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свидетеля заносятся в протокол, составляемый по форме, утв. Приказом ФНС России от 31.05.2007 № ММ-3-06/338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@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Протокол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составляется с учётом требований, предусмотренных ст. 99 НК РФ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52578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buNone/>
            </a:pPr>
            <a:endParaRPr lang="ru-RU" sz="3200" dirty="0" smtClean="0"/>
          </a:p>
          <a:p>
            <a:pPr marL="0">
              <a:lnSpc>
                <a:spcPct val="110000"/>
              </a:lnSpc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81000" y="304800"/>
            <a:ext cx="8458200" cy="6277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3000" b="1" dirty="0" smtClean="0"/>
              <a:t>В </a:t>
            </a:r>
            <a:r>
              <a:rPr lang="ru-RU" sz="3000" b="1" dirty="0" smtClean="0"/>
              <a:t>протоколе указываются: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smtClean="0"/>
              <a:t>его наименование;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smtClean="0"/>
              <a:t>место и дата производства конкретного действия;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smtClean="0"/>
              <a:t>время начала и окончания действия;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smtClean="0"/>
              <a:t>должность, фамилия, имя, отчество лица, составившего протокол;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smtClean="0"/>
              <a:t>фамилия, имя, отчество каждого лица, участвовавшего в действии или присутствовавшего при его проведении;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smtClean="0"/>
              <a:t>содержание действия, последовательность его проведения;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smtClean="0"/>
              <a:t>выявленные при производстве действия, существенные для дела факты и обстоятельства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Допрос свидетелей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/>
              <a:t>     Протокол </a:t>
            </a:r>
            <a:r>
              <a:rPr lang="ru-RU" sz="3200" dirty="0" smtClean="0"/>
              <a:t>прочитывается всеми лицами, участвовавшими в производстве действия или присутствовавшими при его проведении. Указанные лица вправе делать замечания, подлежащие внесению в протокол или приобщению к делу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228600" y="381000"/>
            <a:ext cx="8610600" cy="64770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b="1" dirty="0" smtClean="0"/>
              <a:t>Помимо этого в протоколе отражаются следующие сведения о свидетеле:</a:t>
            </a:r>
          </a:p>
          <a:p>
            <a:pPr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/>
              <a:t> </a:t>
            </a:r>
            <a:r>
              <a:rPr lang="ru-RU" sz="2500" dirty="0" smtClean="0"/>
              <a:t>фамилия</a:t>
            </a:r>
            <a:r>
              <a:rPr lang="ru-RU" sz="2500" dirty="0" smtClean="0"/>
              <a:t>, имя, отчество;</a:t>
            </a:r>
          </a:p>
          <a:p>
            <a:pPr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500" dirty="0" smtClean="0"/>
              <a:t> </a:t>
            </a:r>
            <a:r>
              <a:rPr lang="ru-RU" sz="2500" dirty="0" smtClean="0"/>
              <a:t>дата рождения;</a:t>
            </a:r>
          </a:p>
          <a:p>
            <a:pPr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500" dirty="0" smtClean="0"/>
              <a:t> </a:t>
            </a:r>
            <a:r>
              <a:rPr lang="ru-RU" sz="2500" dirty="0" smtClean="0"/>
              <a:t>место рождения;</a:t>
            </a:r>
          </a:p>
          <a:p>
            <a:pPr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500" dirty="0" smtClean="0"/>
              <a:t> </a:t>
            </a:r>
            <a:r>
              <a:rPr lang="ru-RU" sz="2500" dirty="0" smtClean="0"/>
              <a:t>место жительства;</a:t>
            </a:r>
          </a:p>
          <a:p>
            <a:pPr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500" dirty="0" smtClean="0"/>
              <a:t> </a:t>
            </a:r>
            <a:r>
              <a:rPr lang="ru-RU" sz="2500" dirty="0" smtClean="0"/>
              <a:t>данные паспорта или иного удостоверяющего личность документа;</a:t>
            </a:r>
          </a:p>
          <a:p>
            <a:pPr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500" dirty="0" smtClean="0"/>
              <a:t> </a:t>
            </a:r>
            <a:r>
              <a:rPr lang="ru-RU" sz="2500" dirty="0" smtClean="0"/>
              <a:t>данные о гражданстве;</a:t>
            </a:r>
          </a:p>
          <a:p>
            <a:pPr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500" dirty="0" smtClean="0"/>
              <a:t> </a:t>
            </a:r>
            <a:r>
              <a:rPr lang="ru-RU" sz="2500" dirty="0" smtClean="0"/>
              <a:t>сведения о владении русским языком;</a:t>
            </a:r>
          </a:p>
          <a:p>
            <a:pPr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500" dirty="0" smtClean="0"/>
              <a:t> </a:t>
            </a:r>
            <a:r>
              <a:rPr lang="ru-RU" sz="2500" dirty="0" smtClean="0"/>
              <a:t>сведения о владении иным языком;</a:t>
            </a:r>
          </a:p>
          <a:p>
            <a:pPr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500" dirty="0" smtClean="0"/>
              <a:t> </a:t>
            </a:r>
            <a:r>
              <a:rPr lang="ru-RU" sz="2500" dirty="0" smtClean="0"/>
              <a:t>место работы или учёбы;</a:t>
            </a:r>
          </a:p>
          <a:p>
            <a:pPr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500" dirty="0" smtClean="0"/>
              <a:t> </a:t>
            </a:r>
            <a:r>
              <a:rPr lang="ru-RU" sz="2500" dirty="0" smtClean="0"/>
              <a:t>контактный телефон;</a:t>
            </a:r>
          </a:p>
          <a:p>
            <a:pPr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500" dirty="0" smtClean="0"/>
              <a:t> </a:t>
            </a:r>
            <a:r>
              <a:rPr lang="ru-RU" sz="2500" dirty="0" smtClean="0"/>
              <a:t>иные данные о личности </a:t>
            </a:r>
            <a:r>
              <a:rPr lang="ru-RU" sz="2500" dirty="0" smtClean="0"/>
              <a:t>свидетеля</a:t>
            </a:r>
          </a:p>
          <a:p>
            <a:pPr algn="ctr">
              <a:spcBef>
                <a:spcPts val="0"/>
              </a:spcBef>
              <a:buClrTx/>
              <a:buNone/>
            </a:pPr>
            <a:r>
              <a:rPr lang="ru-RU" sz="2500" dirty="0" smtClean="0"/>
              <a:t>   </a:t>
            </a:r>
            <a:r>
              <a:rPr lang="ru-RU" sz="2500" dirty="0" smtClean="0">
                <a:solidFill>
                  <a:srgbClr val="FF0000"/>
                </a:solidFill>
              </a:rPr>
              <a:t>Свидетель </a:t>
            </a:r>
            <a:r>
              <a:rPr lang="ru-RU" sz="2500" dirty="0" smtClean="0">
                <a:solidFill>
                  <a:srgbClr val="FF0000"/>
                </a:solidFill>
              </a:rPr>
              <a:t>своей подписью подтверждает правильность отражения этих сведений в протоколе</a:t>
            </a:r>
            <a:endParaRPr lang="ru-RU" sz="25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6096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Перед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получением показаний должностное лицо налогового органа предупреждает свидетеля об ответственности за отказ или уклонение от дачи показаний либо за дачу заведомо ложных показаний, о чём делается отметка в протоколе, которая удостоверяется подписью свидетеля (п. 5 ст. 90 НК РФ). Нарушение этой обязанности может послужить основанием для признания свидетельских показаний недопустимыми доказательствами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334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общему правилу, установленному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ст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90 НК РФ, протокол допроса свидетелей составляет сотрудник налогового органа. Однако в силу п. 1 ст. 36 НК РФ по запросу налоговых органов в проводимых ими выездных проверках могут участвовать органы внутренних дел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82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Допрос свидетелей</a:t>
            </a:r>
            <a:endParaRPr lang="ru-RU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304800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Экспертиза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7912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проведении выездных налоговых проверок налоговым органом в необходимых случаях может быть привлечен 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эксперт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(п. 1 ст. 95 НК РФ)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200" dirty="0" smtClean="0"/>
              <a:t>     Экспертиза </a:t>
            </a:r>
            <a:r>
              <a:rPr lang="ru-RU" sz="3200" dirty="0" smtClean="0"/>
              <a:t>назначается, если для разъяснения возникающих вопросов требуются специальные познания в науке, искусстве, технике или ремесле.</a:t>
            </a:r>
          </a:p>
          <a:p>
            <a:pPr marL="0">
              <a:spcAft>
                <a:spcPts val="600"/>
              </a:spcAft>
              <a:buNone/>
            </a:pPr>
            <a:r>
              <a:rPr lang="ru-RU" sz="3200" dirty="0" smtClean="0"/>
              <a:t>     Подавляющее </a:t>
            </a:r>
            <a:r>
              <a:rPr lang="ru-RU" sz="3200" dirty="0" smtClean="0"/>
              <a:t>большинство назначаемых экспертиз – </a:t>
            </a:r>
            <a:r>
              <a:rPr lang="ru-RU" sz="3200" u="sng" dirty="0" smtClean="0"/>
              <a:t>почерковедческие</a:t>
            </a:r>
            <a:r>
              <a:rPr lang="ru-RU" sz="3200" dirty="0" smtClean="0"/>
              <a:t>. Как правило, у налоговых органов вызывает сомнение достоверность подписей на представленных налогоплательщиком документах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Экспертиза</a:t>
            </a:r>
            <a:endParaRPr lang="ru-RU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Экспертиза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57912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Привлечение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 проверке эксперта является правом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налоговых органов, реализуемым лишь в необходимых случаях,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 не их обязанностью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При этом целесообразность проведения экспертизы в ходе выездной налоговой проверки находится в исключительной компетенции налогового органа.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Назначение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экспертизы направлено на обеспечение достоверности результатов налоговой проверки и само по себе не нарушает права и законные интересы налогоплательщика в сфере предпринимательской и иной экономической деятельности. Кроме того, назначение экспертизы направлено на обеспечение достоверности результатов налоговой проверки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610600" cy="632460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Экспертиза проводится по инициативе налоговых органов. Для назначения экспертизы должностное лицо налогового органа, осуществляющее проверку, выносит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по форме, утв. Приказом ФНС России от 31.05.2007 № ММ-3-06/338@,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где указываются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3200" dirty="0" smtClean="0"/>
              <a:t> </a:t>
            </a:r>
            <a:r>
              <a:rPr lang="ru-RU" sz="3200" dirty="0" smtClean="0"/>
              <a:t>основания для назначения экспертизы;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3200" dirty="0" smtClean="0"/>
              <a:t> </a:t>
            </a:r>
            <a:r>
              <a:rPr lang="ru-RU" sz="3200" dirty="0" smtClean="0"/>
              <a:t>фамилия эксперта;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3200" dirty="0" smtClean="0"/>
              <a:t> </a:t>
            </a:r>
            <a:r>
              <a:rPr lang="ru-RU" sz="3200" dirty="0" smtClean="0"/>
              <a:t>наименование организации, в которой должна быть произведена экспертиза;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3200" dirty="0" smtClean="0"/>
              <a:t> </a:t>
            </a:r>
            <a:r>
              <a:rPr lang="ru-RU" sz="3200" dirty="0" smtClean="0"/>
              <a:t>вопросы, поставленные перед экспертом;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3200" dirty="0" smtClean="0"/>
              <a:t> </a:t>
            </a:r>
            <a:r>
              <a:rPr lang="ru-RU" sz="3200" dirty="0" smtClean="0"/>
              <a:t>материалы, предоставляемые в распоряжение эксперта</a:t>
            </a:r>
            <a:endParaRPr lang="ru-RU" sz="4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610600" cy="6096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/>
              <a:t>     Постановление </a:t>
            </a:r>
            <a:r>
              <a:rPr lang="ru-RU" sz="3200" dirty="0" smtClean="0"/>
              <a:t>о назначении экспертизы является </a:t>
            </a:r>
            <a:r>
              <a:rPr lang="ru-RU" sz="3200" b="1" u="sng" dirty="0" smtClean="0"/>
              <a:t>ненормативным актом </a:t>
            </a:r>
            <a:r>
              <a:rPr lang="ru-RU" sz="3200" dirty="0" smtClean="0"/>
              <a:t>государственного органа, принимаемым в особом порядке с обеспечением предусмотренных законом прав проверяемого лица. Несоблюдение этого порядка должностным лицом налогового органа при вынесении акта может повлечь нарушение прав и законных интересов проверяемого лица, следовательно, постановление о назначении экспертизы может быть признано недействительным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610600" cy="6400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Ст.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25 Федерального закона от 31.05.2001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№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73-ФЗ «О государственной судебно-экспертной деятельности в Российской Федерации» определена информация, подлежащая отражению в заключении эксперта, в частности: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 государственном судебно-экспертном учреждении;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 эксперте (его фамилия, имя, отчество, образование, специальность, стаж работы, учёная степень, учёное звание, занимаемая должность)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5867400"/>
          </a:xfrm>
        </p:spPr>
        <p:txBody>
          <a:bodyPr>
            <a:noAutofit/>
          </a:bodyPr>
          <a:lstStyle/>
          <a:p>
            <a:pPr marL="0">
              <a:spcBef>
                <a:spcPts val="600"/>
              </a:spcBef>
              <a:buNone/>
            </a:pPr>
            <a:r>
              <a:rPr lang="ru-RU" sz="3600" dirty="0" smtClean="0"/>
              <a:t>     После </a:t>
            </a:r>
            <a:r>
              <a:rPr lang="ru-RU" sz="3600" dirty="0" smtClean="0"/>
              <a:t>вынесения постановления о назначении экспертизы с его содержанием необходимо ознакомить проверяемого налогоплательщика. При этом налогоплательщику разъясняются его права и обязанности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57200"/>
            <a:ext cx="8763000" cy="64008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соответствии с п. 7 ст. 95 НК РФ проверяемый налогоплательщик при назначении и производстве экспертизы имеет право: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заявить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отвод эксперту (налогоплательщик вправе заявить отвод только конкретному эксперту, заявить отвод экспертной организации он не вправе);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просить о назначении эксперта из числа указанных им лиц (налоговый орган не обязан удовлетворять эту просьбу налогоплательщика);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представить дополнительные вопросы для получения по ним заключения эксперта;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присутствовать с разрешения должностного лица налогового органа при производстве экспертизы и давать объяснения эксперту;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ознакомиться с заключением эксперта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839200" cy="6096000"/>
          </a:xfrm>
        </p:spPr>
        <p:txBody>
          <a:bodyPr>
            <a:no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2800" dirty="0" smtClean="0"/>
              <a:t>     Если </a:t>
            </a:r>
            <a:r>
              <a:rPr lang="ru-RU" sz="2800" dirty="0" smtClean="0"/>
              <a:t>налоговый орган нарушит свои обязанности и не ознакомит налогоплательщика с постановлением о назначении экспертизы, а также не разъяснит проверяемому лицу его права, экспертное заключение не может быть принято в качестве доказательства совершения налогового правонарушения.</a:t>
            </a:r>
          </a:p>
          <a:p>
            <a:pPr marL="0">
              <a:spcAft>
                <a:spcPts val="600"/>
              </a:spcAft>
              <a:buNone/>
            </a:pPr>
            <a:r>
              <a:rPr lang="ru-RU" sz="2800" dirty="0" smtClean="0"/>
              <a:t>     Факты </a:t>
            </a:r>
            <a:r>
              <a:rPr lang="ru-RU" sz="2800" dirty="0" smtClean="0"/>
              <a:t>ознакомления налогоплательщика с постановлением о назначении экспертизы и разъяснения ему соответствующих прав фиксируются в протоколе, который должно составить должностное лицо налогового органа, вынесшее постановление о назначении экспертизы</a:t>
            </a:r>
            <a:endParaRPr lang="ru-RU" sz="29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400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При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проведении выездной налоговой проверки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консолидированной группы налогоплательщиков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постановлением о назначении экспертизы должен быть ознакомлен ответственный участник этой группы (п. 6 ст. 95 НК РФ). Протокол составляется по форме, утв. Приказом ФНС России от 31.05.2007 № ММ-3-06/338@, на русском языке (п. 1 ст. 99 НК РФ) и должен содержать следующие сведения (п. 2 ст. 99 НК РФ):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наименование;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место и дату ознакомления;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время начала и окончания мероприятия;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должность, фамилию, имя, отчество лица, составившего протокол;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фамилию, имя, отчество каждого лица, участвовавшего в ознакомлении, а в необходимых случаях – его адрес, гражданство, сведения о том, владеет ли оно русским языком;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содержание и последовательность проведения ознакомления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86800" cy="60198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 В </a:t>
            </a:r>
            <a:r>
              <a:rPr lang="ru-RU" sz="3200" dirty="0" smtClean="0"/>
              <a:t>протоколе отражаются также замечания к нему и заявления проверяемого налогоплательщика. Если никаких замечаний или заявлений у налогоплательщика нет, этот факт также указывается в протоколе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2. Экспертиза</a:t>
            </a:r>
            <a:endParaRPr lang="ru-RU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763000" cy="6477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609600"/>
            <a:ext cx="8610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Лицо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привлекается к участию в налоговой проверке в качестве эксперта на договорной основе (п. 2 ст. 95 НК РФ). Договор заключают налоговый орган и эксперт (организация или физическое лицо, в т.ч. являющееся индивидуальным предпринимателем).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Если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качестве эксперта выступает организация, экспертизу проводит её работник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686800" cy="601980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В ходе проведения экспертизы </a:t>
            </a:r>
            <a:r>
              <a:rPr lang="ru-RU" sz="3200" dirty="0" smtClean="0"/>
              <a:t>             эксперт </a:t>
            </a:r>
            <a:r>
              <a:rPr lang="ru-RU" sz="3200" dirty="0" smtClean="0"/>
              <a:t>вправе: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ru-RU" sz="3200" dirty="0" smtClean="0"/>
              <a:t> </a:t>
            </a:r>
            <a:r>
              <a:rPr lang="ru-RU" sz="3200" dirty="0" smtClean="0"/>
              <a:t>знакомиться с материалами проверки, относящимися к предмету экспертизы;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ru-RU" sz="3200" dirty="0" smtClean="0"/>
              <a:t> </a:t>
            </a:r>
            <a:r>
              <a:rPr lang="ru-RU" sz="3200" dirty="0" smtClean="0"/>
              <a:t>заявлять ходатайства о предоставлении ему дополнительных материалов (п.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3200" dirty="0" smtClean="0"/>
              <a:t>ст.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95</a:t>
            </a:r>
            <a:r>
              <a:rPr lang="ru-RU" sz="3200" dirty="0" smtClean="0"/>
              <a:t> НК РФ)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638800"/>
          </a:xfrm>
        </p:spPr>
        <p:txBody>
          <a:bodyPr>
            <a:no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Эксперт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может отказаться от дачи заключения, если предоставленные ему материалы являются недостаточными или если он не обладает необходимыми знаниями для проведения экспертизы (п. 5 ст. 95).</a:t>
            </a:r>
          </a:p>
          <a:p>
            <a:pPr marL="0"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Эксперт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 вправе разглашать полученные им при проведении экспертизы сведения, составляющие налоговую тайну (п. 2 ст. 102 НК РФ)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943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Заключение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эксперт составляет в письменной форме от своего имени (п. 8 ст. 95 НК РФ).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заключении излагаются: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проведённые исследования;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сделанные в результате их выводы;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обоснованные ответы на поставленные вопросы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686800" cy="6172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Если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эксперт установит имеющие значение для дела обстоятельства, по поводу которых ему не были поставлены вопросы, он вправе включить выводы об этих обстоятельствах в своё заключение. Заключение эксперта или его сообщение о невозможности дать заключение предъявляются проверяемому лицу.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Проверяемый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налогоплательщик в свою очередь имеет право дать свои объяснения и заявить возражения, а также просить о постановке дополнительных вопросов эксперту и назначении дополнительной или повторной экспертизы (п. 9 ст. 95 НК РФ)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152400"/>
            <a:ext cx="8534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Экспертиза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10600" cy="6096000"/>
          </a:xfrm>
        </p:spPr>
        <p:txBody>
          <a:bodyPr>
            <a:noAutofit/>
          </a:bodyPr>
          <a:lstStyle/>
          <a:p>
            <a:pPr marL="0"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Статья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95 НК РФ предусматривает возможность проведения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дополнительной или повторной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экспертизы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Дополнительная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экспертиза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назначается в случае недостаточной ясности или полноты заключения. Она может быть поручена как тому же, так и другому эксперту.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Повторная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экспертиза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назначается в случае необоснованности заключения эксперта или сомнений в его правильности и поручается другому эксперту.</a:t>
            </a:r>
          </a:p>
          <a:p>
            <a:pPr marL="0"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Назначение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дополнительной или повторной экспертизы – также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право, а не обязанность налогового органа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304800"/>
            <a:ext cx="8153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Экспертиза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715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Для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экспертов предусмотрена специальная ответственность за отказ от участия в проведении налоговой проверки. В случае отказа на эксперта налагается штраф в размере 500 руб.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Если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же эксперт даст заведомо ложное заключение, штраф составит уже 5000 руб.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(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ст. 129 НК РФ)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228600"/>
            <a:ext cx="8686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Экспертиза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общему правилу, установленному п. 12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89 НК РФ, налоговые инспекторы изучают оригиналы документов налогоплательщика на его территории.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Согласно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п. 14 ст. 89 выемка документов осуществляется должностными лицами налогового органа, проводящими выездную проверку, если у них имеются достаточные основания полагать, что документы могут быть уничтожены, сокрыты, изменены или заменены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152400"/>
            <a:ext cx="8077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Выемка документов и предметов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28600" y="457200"/>
            <a:ext cx="8915400" cy="61722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Выемка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документов производится в порядке, предусмотренном ст. 94 НК РФ.</a:t>
            </a:r>
          </a:p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Помимо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данной нормы действует Инструкция о порядке изъятия должностным лицом государственной налоговой инспекции документов, свидетельствующих о сокрытии (занижении) прибыли (дохода) или сокрытии иных объектов от налогообложения, у предприятий, учреждений, организаций и граждан, утв. Письмом Минфина РСФСР от 26.07.1991 № 16/176.</a:t>
            </a:r>
          </a:p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Изъятию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подлежат только документы, имеющие отношение к налоговой проверке (п. 5 ст. 94 НК РФ)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Выемка документов и предметов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86800" cy="5943600"/>
          </a:xfrm>
        </p:spPr>
        <p:txBody>
          <a:bodyPr>
            <a:normAutofit/>
          </a:bodyPr>
          <a:lstStyle/>
          <a:p>
            <a:pPr marL="0" lvl="0">
              <a:lnSpc>
                <a:spcPct val="110000"/>
              </a:lnSpc>
              <a:spcBef>
                <a:spcPts val="0"/>
              </a:spcBef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Руководитель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налогового органа заверяет постановление, вынесенное налоговым инспектором, производящим проверку, оформленное по форме, утв. Приказом ФНС России от 31.05.2007 № ММ-3-06/338@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2484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b="1" dirty="0" smtClean="0"/>
              <a:t>В постановлении указываются: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400" dirty="0" smtClean="0"/>
              <a:t> </a:t>
            </a:r>
            <a:r>
              <a:rPr lang="ru-RU" sz="2400" dirty="0" smtClean="0"/>
              <a:t>дата и место его составления;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400" dirty="0" smtClean="0"/>
              <a:t> </a:t>
            </a:r>
            <a:r>
              <a:rPr lang="ru-RU" sz="2400" dirty="0" smtClean="0"/>
              <a:t>фамилия, имя, отчество и должность лица, вынесшего постановление;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400" dirty="0" smtClean="0"/>
              <a:t> </a:t>
            </a:r>
            <a:r>
              <a:rPr lang="ru-RU" sz="2400" dirty="0" smtClean="0"/>
              <a:t>отметка руководителя инспекции (его заместителя) об утверждении постановления о производстве выемки;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400" dirty="0" smtClean="0"/>
              <a:t> </a:t>
            </a:r>
            <a:r>
              <a:rPr lang="ru-RU" sz="2400" dirty="0" smtClean="0"/>
              <a:t>полное и сокращённое наименование, ИНН/КПП (ФИО физического лица, ИНН при наличии) организации и её филиала (представительства), в отношении которых проводится выездная проверка;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400" dirty="0" smtClean="0"/>
              <a:t> </a:t>
            </a:r>
            <a:r>
              <a:rPr lang="ru-RU" sz="2400" dirty="0" smtClean="0"/>
              <a:t>мотивы производства выемки;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400" dirty="0" smtClean="0"/>
              <a:t> </a:t>
            </a:r>
            <a:r>
              <a:rPr lang="ru-RU" sz="2400" dirty="0" smtClean="0"/>
              <a:t>лицо, у которого производится выемка документов и предметов;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400" dirty="0" smtClean="0"/>
              <a:t> </a:t>
            </a:r>
            <a:r>
              <a:rPr lang="ru-RU" sz="2400" dirty="0" smtClean="0"/>
              <a:t>описание изымаемых предметов и документов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32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Выемка документов и предметов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5626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Согласно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п. 8 ст. 94 НК РФ одним из критериев, позволяющих произвести изъятие документов, является недостаточность имеющихся в распоряжении инспекции копий документов.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Кроме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того, налоговым органам предоставлено право на изъятие подлинников документов у налогоплательщика в случае отказа от представления или непредставления их по требованию налогового органа либо недостаточности их копий и наличия у налогового органа оснований полагать, что подлинники документов могут быть уничтожены, сокрыты, исправлены или заменены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Выемка документов и предметов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7150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Статья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94 НК РФ устанавливает регламент проведения выемки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документов: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Выемка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может производиться в ночное время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(п. 2 ст. 94 НК РФ)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     (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 22 до 6 часов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ст. 96 Трудового кодекса РФ))</a:t>
            </a:r>
            <a:endParaRPr lang="ru-RU" sz="3200" b="1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60198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Выемка документов производится при участии следующих лиц (п. 3 ст. 94 НК РФ):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должностных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лиц налогового органа;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понятых (в количестве не менее двух человек);</a:t>
            </a:r>
          </a:p>
          <a:p>
            <a:pPr>
              <a:buClrTx/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самого налогоплательщика (его представителя).</a:t>
            </a:r>
          </a:p>
          <a:p>
            <a:pPr marL="0">
              <a:spcBef>
                <a:spcPts val="120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необходимых случаях для участия в производстве выемки приглашается специалист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4800" y="304800"/>
            <a:ext cx="8001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Выемка документов и предметов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Выемка документов и предметов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dirty="0" smtClean="0"/>
              <a:t>     Перед </a:t>
            </a:r>
            <a:r>
              <a:rPr lang="ru-RU" sz="2800" dirty="0" smtClean="0"/>
              <a:t>тем как произвести выемку документов, должностное лицо налогового органа обязано: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800" dirty="0" smtClean="0"/>
              <a:t> </a:t>
            </a:r>
            <a:r>
              <a:rPr lang="ru-RU" sz="2800" dirty="0" smtClean="0"/>
              <a:t>предъявить постановление о производстве выемки;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sz="2800" dirty="0" smtClean="0"/>
              <a:t> </a:t>
            </a:r>
            <a:r>
              <a:rPr lang="ru-RU" sz="2800" dirty="0" smtClean="0"/>
              <a:t>разъяснить присутствующим лицам их права и обязанности.</a:t>
            </a:r>
          </a:p>
          <a:p>
            <a:pPr marL="0">
              <a:spcBef>
                <a:spcPts val="1800"/>
              </a:spcBef>
              <a:buNone/>
            </a:pPr>
            <a:r>
              <a:rPr lang="ru-RU" sz="2800" dirty="0" smtClean="0"/>
              <a:t>     После </a:t>
            </a:r>
            <a:r>
              <a:rPr lang="ru-RU" sz="2800" dirty="0" smtClean="0"/>
              <a:t>этого должностное лицо налогового органа предлагает налогоплательщику добровольно выдать документы. В случае отказа налогоплательщика выемка производится принудительно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Выемка документов и предметов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5715000"/>
          </a:xfrm>
        </p:spPr>
        <p:txBody>
          <a:bodyPr>
            <a:normAutofit fontScale="85000"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     Все </a:t>
            </a:r>
            <a:r>
              <a:rPr lang="ru-RU" sz="3200" dirty="0" smtClean="0"/>
              <a:t>изымаемые документы и предметы предъявляются понятым и другим лицам, участвующим в производстве выемки, а в случае необходимости упаковываются на месте выемки.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     В </a:t>
            </a:r>
            <a:r>
              <a:rPr lang="ru-RU" sz="3200" dirty="0" smtClean="0"/>
              <a:t>обязательном порядке все изъятые документы должны быть пронумерованы, прошнурованы и скреплены печатью или подписью налогоплательщика. Если же налогоплательщик отказывается скрепить печатью или подписью изымаемые документы, об этом в протоколе о выемке делается специальная отметка.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     Налоговые </a:t>
            </a:r>
            <a:r>
              <a:rPr lang="ru-RU" sz="3200" dirty="0" smtClean="0"/>
              <a:t>органы вправе производить выемку не только документов, но и предметов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Выемка документов и предметов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91200"/>
          </a:xfrm>
        </p:spPr>
        <p:txBody>
          <a:bodyPr>
            <a:normAutofit fontScale="70000" lnSpcReduction="2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Выемка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документов и предметов производится с обязательным оформлением протокола, форма которого утверждена Приказом ФНС России от 31.05.2007 № ММ-3-06/338@.</a:t>
            </a:r>
          </a:p>
          <a:p>
            <a:pPr marL="0" algn="ctr">
              <a:lnSpc>
                <a:spcPct val="120000"/>
              </a:lnSpc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 протоколе указываются: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его наименование;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место и дата производства конкретного действия;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время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начала и окончания действия;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должность, фамилия, имя, отчество лица, составившего протокол;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фамилия, имя, отчество каждого лица, участвовавшего в действии или присутствовавшего при его проведении, а в необходимых случаях – его адрес, гражданство, сведения о том, владеет ли он русским языком;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содержание действия, последовательность его проведения;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выявленные при производстве действия существенные для дела факты и обстоятельства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Выемка документов и предметов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638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600" dirty="0" smtClean="0"/>
              <a:t>     Налоговые </a:t>
            </a:r>
            <a:r>
              <a:rPr lang="ru-RU" sz="3600" dirty="0" smtClean="0"/>
              <a:t>органы </a:t>
            </a:r>
            <a:r>
              <a:rPr lang="ru-RU" sz="3600" b="1" dirty="0" smtClean="0">
                <a:solidFill>
                  <a:srgbClr val="FF0000"/>
                </a:solidFill>
              </a:rPr>
              <a:t>не вправе </a:t>
            </a:r>
            <a:r>
              <a:rPr lang="ru-RU" sz="3600" dirty="0" smtClean="0"/>
              <a:t>производить выемку документов в период приостановления налоговой проверки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2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81000" y="609600"/>
            <a:ext cx="8458200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Все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изъятые документы перечисляются и описываются в протоколе выемки либо в прилагаемых к нему описях с точным указанием наименования, количества и индивидуальных признаков предметов, а по возможности – стоимости предметов (п. 7 ст. 94 НК РФ). Опись составляется по форме, утв. Приказом ФНС России от 31.05.2007 № ММ-3-06/338@.</a:t>
            </a:r>
          </a:p>
          <a:p>
            <a:pPr>
              <a:spcAft>
                <a:spcPts val="1200"/>
              </a:spcAft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Копия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протокола о выемке документов и предметов вручается налогоплательщику лично под расписку. Налоговый орган также вправе выслать копию протокола по почте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Осмотр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912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ходе выездной проверки налоговые инспекторы вправе производить осмотр: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производственных помещений;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складских помещений;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торговых помещений;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иных помещений;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территорий, используемых налогоплательщиком для извлечения дохода либо связанных с содержанием объектов налогообложения.</a:t>
            </a:r>
          </a:p>
          <a:p>
            <a:pPr algn="ctr">
              <a:spcBef>
                <a:spcPts val="120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Осмотр осуществляется по правилам, установленным ст. 92 НК РФ (п. 13 ст. 89 НК РФ)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Осмотр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4953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Для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проведения осмотра руководитель налогового органа не принимает специального решения. Для проведения осмотра должностным лицам налогового органа достаточно показать свои служебные удостоверения и решение о назначении выездной налоговой проверки (п. 1 ст. 91 НК РФ)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Осмотр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943600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КоАП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РФ предусмотрена административная ответственность за незаконный отказ в допуске должностного лица налогового органа к осмотру территорий, помещений налогоплательщика, в отношении которого проводится налоговая проверка (ст. 19.7.6). Данное правонарушение предусматривает административную ответственность в виде штрафа, налагаемого на должностных лиц налогоплательщика, в размере 10 000 руб.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Абзацем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2 п. 3 ст. 92 НК РФ установлено, что в проведении осмотра вправе участвовать лицо, в отношении которого осуществляется налоговая проверка, или его представитель, а также специалисты</a:t>
            </a:r>
            <a:endParaRPr lang="ru-RU" sz="3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Осмотр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143000"/>
            <a:ext cx="8382000" cy="5181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Налоговые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органы не обязаны привлекать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к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проведению осмотра уполномоченного представителя налогоплательщика, присутствие рядового работника при осмотре признается законным. Тем не менее, форма Протокола осмотра территорий, помещений, документов и предметов, утв. Приказом ФНС России от 31.05.2007 № ММ-3-06/338@, предусматривает указание в нём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представителя налогоплательщика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Осмотр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86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При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осмотре обязательно присутствие понятых (п. 3 ст. 92 НК РФ). Понятые вызываются в количестве не менее двух человек (п. 2 ст. 98 НК РФ). В качестве понятых могут быть вызваны любые не заинтересованные в исходе дела физические лица. Не допускается участие в качестве понятых должностных лиц налоговых органов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3 и 4 ст. 98 НК РФ).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Результаты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осмотра оформляются протоколом (п. 5 ст. 92 НК РФ). Форма протокола осмотра территорий, помещений, документов, предметов утверждена Приказом ФНС России от 31.05.2007 № ММ-3-06/338@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610600" cy="6324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Протокол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составляется на русском языке (п. 1 ст. 99 НК РФ).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нём указываются:</a:t>
            </a:r>
          </a:p>
          <a:p>
            <a:pPr>
              <a:spcBef>
                <a:spcPts val="0"/>
              </a:spcBef>
              <a:buClrTx/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его наименование;</a:t>
            </a:r>
          </a:p>
          <a:p>
            <a:pPr>
              <a:spcBef>
                <a:spcPts val="0"/>
              </a:spcBef>
              <a:buClrTx/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место и дата составления;</a:t>
            </a:r>
          </a:p>
          <a:p>
            <a:pPr>
              <a:spcBef>
                <a:spcPts val="0"/>
              </a:spcBef>
              <a:buClrTx/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время начала и окончания осмотра;</a:t>
            </a:r>
          </a:p>
          <a:p>
            <a:pPr>
              <a:spcBef>
                <a:spcPts val="0"/>
              </a:spcBef>
              <a:buClrTx/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должность, фамилия, имя, отчество лица, которое составило протокол;</a:t>
            </a:r>
          </a:p>
          <a:p>
            <a:pPr>
              <a:spcBef>
                <a:spcPts val="0"/>
              </a:spcBef>
              <a:buClrTx/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сведения о лицах, участвовавших в осмотре;</a:t>
            </a:r>
          </a:p>
          <a:p>
            <a:pPr>
              <a:spcBef>
                <a:spcPts val="0"/>
              </a:spcBef>
              <a:buClrTx/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сведения об объектах осмотра и их местонахождении;</a:t>
            </a:r>
          </a:p>
          <a:p>
            <a:pPr>
              <a:spcBef>
                <a:spcPts val="0"/>
              </a:spcBef>
              <a:buClrTx/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подробное описание результатов осмотра.</a:t>
            </a:r>
          </a:p>
          <a:p>
            <a:pPr marL="0">
              <a:spcBef>
                <a:spcPts val="120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Протокол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подписывается всеми лицами, принимавшими участие в осмотре. Налогоплательщик (его представитель), понятые и присутствующие специалисты могут занести в протокол или приложить к нему свои замечания (п. 3 ст. 99 НК РФ)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Осмотр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638800"/>
          </a:xfrm>
        </p:spPr>
        <p:txBody>
          <a:bodyPr>
            <a:no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необходимых случаях при осмотре производятся фото- и киносъёмка, видеозапись, снимаются копии с документов или производятся другие действия (п. 4 ст. 92 НК РФ).</a:t>
            </a:r>
          </a:p>
          <a:p>
            <a:pPr marL="0"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Согласно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п. 5 ст. 99 НК РФ фотографические снимки и негативы, киноленты, видеозаписи и другие материалы, полученные при производстве осмотра, прилагаются к протоколу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Осмотр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Протоколы</a:t>
            </a:r>
            <a:r>
              <a:rPr lang="ru-RU" sz="3200" dirty="0" smtClean="0"/>
              <a:t>, оформленные с нарушением установленных процессуальных правил, не могут служить доказательством совершения налоговых правонарушений</a:t>
            </a:r>
            <a:endParaRPr lang="ru-RU" sz="32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4. Осмотр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715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Доступ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должностных лиц налоговых органов в помещения налогоплательщика разрешён при любой проверке (п. 2 ст. 91 НК РФ). В ходе налоговой проверки налоговые инспекторы вправе производить осмотр помещений и территорий, используемых налогоплательщиком для извлечения дохода либо связанных с содержанием объектов налогообложения. Осмотр применяется при проверке налогоплательщиков, применяющих систему налогообложения в виде единого налога на вмененный доход для отдельных видов деятельности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5. Инвентаризация имущества в ходе </a:t>
            </a:r>
            <a:r>
              <a:rPr lang="ru-RU" sz="1600" dirty="0" smtClean="0">
                <a:solidFill>
                  <a:schemeClr val="tx1"/>
                </a:solidFill>
              </a:rPr>
              <a:t>выездной налоговой </a:t>
            </a:r>
            <a:r>
              <a:rPr lang="ru-RU" sz="1600" dirty="0" smtClean="0">
                <a:solidFill>
                  <a:schemeClr val="tx1"/>
                </a:solidFill>
              </a:rPr>
              <a:t>проверки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105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Должностные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лица налогового органа, проводящие выездную налоговую проверку, могут проводить инвентаризацию имущества налогоплательщика (п. 13 ст. 89 НК РФ).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Порядок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проведения такой инвентаризации утверждён совместным Приказом Минфина России и ФНС России от 10.03.1999 № 20н/ГБ-3-04/39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5. Инвентаризация имущества в ходе выездной налоговой проверки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b="1" dirty="0" smtClean="0"/>
              <a:t>Основными целями инвентаризации являются: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 smtClean="0"/>
              <a:t>выявление фактического наличия имущества и неучтённых объектов, подлежащих налогообложению;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 smtClean="0"/>
              <a:t>сопоставление фактического наличия имущества с данными бухгалтерского учёта;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 smtClean="0"/>
              <a:t>проверка полноты отражения в учёте обязательств.</a:t>
            </a:r>
          </a:p>
          <a:p>
            <a:pPr marL="0">
              <a:spcBef>
                <a:spcPts val="1200"/>
              </a:spcBef>
              <a:buNone/>
            </a:pPr>
            <a:r>
              <a:rPr lang="ru-RU" dirty="0" smtClean="0"/>
              <a:t>     Инвентаризация </a:t>
            </a:r>
            <a:r>
              <a:rPr lang="ru-RU" dirty="0" smtClean="0"/>
              <a:t>имущества производится по месту нахождения налогоплательщика. В перечень может быть включено любое имущество налогоплательщика, подлежащее инвентаризации, независимо от его местонахождения</a:t>
            </a:r>
            <a:endParaRPr lang="ru-RU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400800"/>
          </a:xfrm>
        </p:spPr>
        <p:txBody>
          <a:bodyPr>
            <a:normAutofit fontScale="85000" lnSpcReduction="20000"/>
          </a:bodyPr>
          <a:lstStyle/>
          <a:p>
            <a:pPr marL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b="1" dirty="0" smtClean="0"/>
              <a:t>Налоговые органы вправе провести инвентаризацию: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dirty="0" smtClean="0"/>
              <a:t>основных средств;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dirty="0" smtClean="0"/>
              <a:t>нематериальных активов;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dirty="0" smtClean="0"/>
              <a:t>финансовых вложений;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dirty="0" smtClean="0"/>
              <a:t>производственных запасов;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dirty="0" smtClean="0"/>
              <a:t>готовой продукции;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dirty="0" smtClean="0"/>
              <a:t>товаров;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dirty="0" smtClean="0"/>
              <a:t>прочих запасов;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dirty="0" smtClean="0"/>
              <a:t>денежных средств;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dirty="0" smtClean="0"/>
              <a:t>кредиторской задолженности;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dirty="0" smtClean="0"/>
              <a:t>иных финансовых активов.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dirty="0" smtClean="0"/>
              <a:t>     Перечень </a:t>
            </a:r>
            <a:r>
              <a:rPr lang="ru-RU" dirty="0" smtClean="0"/>
              <a:t>проверяемого имущества устанавливается руководителем ФНС (его заместителем) либо по месту нахождения налогоплательщика, либо по месту нахождения принадлежащего ему недвижимого имущества и транспортных средств</a:t>
            </a:r>
            <a:endParaRPr lang="ru-RU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5. Инвентаризация имущества в ходе выездной налоговой проверки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382000" cy="571500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dirty="0" smtClean="0"/>
              <a:t>     Налоговый </a:t>
            </a:r>
            <a:r>
              <a:rPr lang="ru-RU" dirty="0" smtClean="0"/>
              <a:t>орган составляет </a:t>
            </a:r>
            <a:r>
              <a:rPr lang="ru-RU" b="1" u="sng" dirty="0" smtClean="0"/>
              <a:t>распоряжение об инвентаризации</a:t>
            </a:r>
            <a:r>
              <a:rPr lang="ru-RU" dirty="0" smtClean="0"/>
              <a:t>, подписываемое руководителем налогового органа (его заместителем), где указываются: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dirty="0" smtClean="0"/>
              <a:t>наименование или фамилия, имя и отчество налогоплательщика, в отношении имущества которого проводится инвентаризация;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dirty="0" smtClean="0"/>
              <a:t>юридический адрес или место жительства налогоплательщика;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dirty="0" smtClean="0"/>
              <a:t>состав инвентаризационной комиссии во главе с председателем;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dirty="0" smtClean="0"/>
              <a:t>имущество, подлежащее инвентаризации, и его местонахождение;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dirty="0" smtClean="0"/>
              <a:t>сроки проведения инвентаризации (даты начала и окончания);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dirty="0" smtClean="0"/>
              <a:t>причина проведения налоговой инвентаризации</a:t>
            </a:r>
            <a:endParaRPr lang="ru-RU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5. Инвентаризация имущества в ходе выездной налоговой проверки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Проверку </a:t>
            </a:r>
            <a:r>
              <a:rPr lang="ru-RU" sz="3200" dirty="0" smtClean="0"/>
              <a:t>фактического наличия имущества налоговые органы вправе производить только при участии должностных лиц, материально ответственных лиц, работников бухгалтерской службы налогоплательщика</a:t>
            </a:r>
            <a:endParaRPr lang="ru-RU" sz="32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5. Инвентаризация имущества в ходе выездной налоговой проверки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867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/>
              <a:t>     До </a:t>
            </a:r>
            <a:r>
              <a:rPr lang="ru-RU" sz="2800" dirty="0" smtClean="0"/>
              <a:t>начала проверки фактического наличия имущества инвентаризационной комиссии следует получить последние на момент инвентаризации приходные и расходные документы или отчёты о движении материальных ценностей и денежных средств.</a:t>
            </a:r>
          </a:p>
          <a:p>
            <a:pPr marL="0">
              <a:buNone/>
            </a:pPr>
            <a:r>
              <a:rPr lang="ru-RU" sz="2800" dirty="0" smtClean="0"/>
              <a:t>     Председатель </a:t>
            </a:r>
            <a:r>
              <a:rPr lang="ru-RU" sz="2800" dirty="0" smtClean="0"/>
              <a:t>инвентаризационной комиссии визирует все приходные и расходные документы, приложенные к реестрам (отчётам), с указанием: «До инвентаризации на «...» (дата)», что должно служить основанием для определения остатков имущества к началу инвентаризации по учётным данным</a:t>
            </a:r>
            <a:endParaRPr lang="ru-RU" sz="28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5. Инвентаризация имущества в ходе выездной налоговой проверки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610600" cy="57912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     </a:t>
            </a:r>
            <a:r>
              <a:rPr lang="ru-RU" sz="2800" dirty="0" smtClean="0"/>
              <a:t>Материально </a:t>
            </a:r>
            <a:r>
              <a:rPr lang="ru-RU" sz="2800" dirty="0" smtClean="0"/>
              <a:t>ответственные лица дают расписки о том, что: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ru-RU" sz="2800" dirty="0" smtClean="0"/>
              <a:t> </a:t>
            </a:r>
            <a:r>
              <a:rPr lang="ru-RU" sz="2800" dirty="0" smtClean="0"/>
              <a:t>к началу инвентаризации все расходные и приходные документы на имущество сданы в бухгалтерию, отражены в бухгалтерских регистрах или переданы комиссии;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ru-RU" sz="2800" dirty="0" smtClean="0"/>
              <a:t> </a:t>
            </a:r>
            <a:r>
              <a:rPr lang="ru-RU" sz="2800" dirty="0" smtClean="0"/>
              <a:t>все ценности, поступившие на их ответственность, оприходованы, а выбывшие списаны в расход.</a:t>
            </a:r>
          </a:p>
          <a:p>
            <a:pPr marL="0">
              <a:spcBef>
                <a:spcPts val="1200"/>
              </a:spcBef>
              <a:buNone/>
            </a:pPr>
            <a:r>
              <a:rPr lang="ru-RU" sz="2800" dirty="0" smtClean="0"/>
              <a:t>     Аналогичные </a:t>
            </a:r>
            <a:r>
              <a:rPr lang="ru-RU" sz="2800" dirty="0" smtClean="0"/>
              <a:t>расписки дают и лица, имеющие подотчётные суммы на приобретение или доверенности на получение имущества</a:t>
            </a:r>
            <a:endParaRPr lang="ru-RU" sz="28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5. Инвентаризация имущества в ходе выездной налоговой проверки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Фактическое </a:t>
            </a:r>
            <a:r>
              <a:rPr lang="ru-RU" sz="3200" dirty="0" smtClean="0"/>
              <a:t>наличие имущества при инвентаризации определяют путём его обязательного подсчёта, взвешивания, обмера.</a:t>
            </a:r>
          </a:p>
          <a:p>
            <a:pPr marL="0">
              <a:buNone/>
            </a:pPr>
            <a:r>
              <a:rPr lang="ru-RU" sz="3200" dirty="0" smtClean="0"/>
              <a:t>     Если </a:t>
            </a:r>
            <a:r>
              <a:rPr lang="ru-RU" sz="3200" dirty="0" smtClean="0"/>
              <a:t>инвентаризация имущества проводится в течение нескольких дней, помещения, где хранятся материальные ценности, после ухода инвентаризационной комиссии должны быть опечатаны</a:t>
            </a:r>
            <a:endParaRPr lang="ru-RU" sz="32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534400" cy="6248400"/>
          </a:xfrm>
        </p:spPr>
        <p:txBody>
          <a:bodyPr>
            <a:normAutofit fontScale="85000" lnSpcReduction="1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dirty="0" smtClean="0"/>
              <a:t>     В </a:t>
            </a:r>
            <a:r>
              <a:rPr lang="ru-RU" dirty="0" smtClean="0"/>
              <a:t>ходе инвентаризации в двух экземплярах составляются </a:t>
            </a:r>
            <a:r>
              <a:rPr lang="ru-RU" b="1" dirty="0" smtClean="0">
                <a:solidFill>
                  <a:srgbClr val="FF0000"/>
                </a:solidFill>
              </a:rPr>
              <a:t>инвентаризационные описи или акты инвентаризации имущества</a:t>
            </a:r>
            <a:r>
              <a:rPr lang="ru-RU" dirty="0" smtClean="0"/>
              <a:t>, например: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 smtClean="0"/>
              <a:t>инвентаризационная опись основных средств;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 smtClean="0"/>
              <a:t>инвентаризационная опись товарно-материальных ценностей;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 smtClean="0"/>
              <a:t>акт инвентаризации отгруженных товаров;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 smtClean="0"/>
              <a:t>инвентаризационная опись товарно-материальных ценностей, принятых (сданных) на ответственное хранение;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 smtClean="0"/>
              <a:t>акт инвентаризации материалов и товаров, находящихся в пути;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 smtClean="0"/>
              <a:t>акт инвентаризации не законченных ремонтом основных средств;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 smtClean="0"/>
              <a:t>акт инвентаризации расходов будущих периодов;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 smtClean="0"/>
              <a:t>акт инвентаризации наличных денежных средств;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 smtClean="0"/>
              <a:t>инвентаризационная опись ценных бумаг и бланков строгой отчётности</a:t>
            </a:r>
            <a:endParaRPr lang="ru-RU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5. Инвентаризация имущества в ходе выездной налоговой проверки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562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     По </a:t>
            </a:r>
            <a:r>
              <a:rPr lang="ru-RU" sz="3200" dirty="0" smtClean="0"/>
              <a:t>результатам проведённой инвентаризации имущества налогоплательщика составляется </a:t>
            </a:r>
            <a:r>
              <a:rPr lang="ru-RU" sz="3200" b="1" dirty="0" smtClean="0">
                <a:solidFill>
                  <a:srgbClr val="FF0000"/>
                </a:solidFill>
              </a:rPr>
              <a:t>ведомость результатов</a:t>
            </a:r>
            <a:r>
              <a:rPr lang="ru-RU" sz="3200" dirty="0" smtClean="0"/>
              <a:t>, выявленных инвентаризацией, которая подписывается председателем комиссии.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     Результаты </a:t>
            </a:r>
            <a:r>
              <a:rPr lang="ru-RU" sz="3200" dirty="0" smtClean="0"/>
              <a:t>инвентаризации имущества налогоплательщика отражаются в </a:t>
            </a:r>
            <a:r>
              <a:rPr lang="ru-RU" sz="3200" b="1" dirty="0" smtClean="0">
                <a:solidFill>
                  <a:srgbClr val="FF0000"/>
                </a:solidFill>
              </a:rPr>
              <a:t>акте документальной проверки</a:t>
            </a:r>
            <a:r>
              <a:rPr lang="ru-RU" sz="3200" dirty="0" smtClean="0"/>
              <a:t> и учитываются при рассмотрении материалов налоговой проверки</a:t>
            </a:r>
            <a:endParaRPr lang="ru-RU" sz="32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10600" cy="5638800"/>
          </a:xfrm>
        </p:spPr>
        <p:txBody>
          <a:bodyPr>
            <a:normAutofit/>
          </a:bodyPr>
          <a:lstStyle/>
          <a:p>
            <a:pPr marL="0" indent="-28800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Вопросы: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200" dirty="0" smtClean="0"/>
              <a:t>Перечислите порядок проведения выемки документов и предметов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200" dirty="0" smtClean="0"/>
              <a:t>Назовите порядок проведения </a:t>
            </a:r>
            <a:r>
              <a:rPr lang="ru-RU" sz="3200" dirty="0" smtClean="0"/>
              <a:t>инвентаризации.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-288000">
              <a:spcBef>
                <a:spcPts val="0"/>
              </a:spcBef>
              <a:spcAft>
                <a:spcPts val="1200"/>
              </a:spcAft>
              <a:buClrTx/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2700</TotalTime>
  <Words>3767</Words>
  <PresentationFormat>Экран (4:3)</PresentationFormat>
  <Paragraphs>263</Paragraphs>
  <Slides>66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66</vt:i4>
      </vt:variant>
    </vt:vector>
  </HeadingPairs>
  <TitlesOfParts>
    <vt:vector size="67" baseType="lpstr">
      <vt:lpstr>Поток</vt:lpstr>
      <vt:lpstr>Организация налоговых проверок</vt:lpstr>
      <vt:lpstr>Тема: Мероприятия налогового контроля при проведении налоговых проверок</vt:lpstr>
      <vt:lpstr>ВОПРОСЫ:</vt:lpstr>
      <vt:lpstr>1. Допрос свидетелей</vt:lpstr>
      <vt:lpstr>1. Допрос свидетелей</vt:lpstr>
      <vt:lpstr>1. Допрос свидетелей</vt:lpstr>
      <vt:lpstr>1. Допрос свидетелей</vt:lpstr>
      <vt:lpstr>Слайд 8</vt:lpstr>
      <vt:lpstr>1. Допрос свидетелей</vt:lpstr>
      <vt:lpstr>Слайд 10</vt:lpstr>
      <vt:lpstr>Слайд 11</vt:lpstr>
      <vt:lpstr>1. Допрос свидетелей</vt:lpstr>
      <vt:lpstr>Слайд 13</vt:lpstr>
      <vt:lpstr>Слайд 14</vt:lpstr>
      <vt:lpstr>1. Допрос свидетелей</vt:lpstr>
      <vt:lpstr>2. Экспертиза</vt:lpstr>
      <vt:lpstr>2. Экспертиза</vt:lpstr>
      <vt:lpstr>2. Экспертиза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2. Экспертиза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3. Выемка документов и предметов</vt:lpstr>
      <vt:lpstr>Слайд 37</vt:lpstr>
      <vt:lpstr>3. Выемка документов и предметов</vt:lpstr>
      <vt:lpstr>3. Выемка документов и предметов</vt:lpstr>
      <vt:lpstr>Слайд 40</vt:lpstr>
      <vt:lpstr>3. Выемка документов и предметов</vt:lpstr>
      <vt:lpstr>3. Выемка документов и предметов</vt:lpstr>
      <vt:lpstr>3. Выемка документов и предметов</vt:lpstr>
      <vt:lpstr>3. Выемка документов и предметов</vt:lpstr>
      <vt:lpstr>Слайд 45</vt:lpstr>
      <vt:lpstr>4. Осмотр</vt:lpstr>
      <vt:lpstr>4. Осмотр</vt:lpstr>
      <vt:lpstr>4. Осмотр</vt:lpstr>
      <vt:lpstr>4. Осмотр</vt:lpstr>
      <vt:lpstr>4. Осмотр</vt:lpstr>
      <vt:lpstr>Слайд 51</vt:lpstr>
      <vt:lpstr>4. Осмотр</vt:lpstr>
      <vt:lpstr>4. Осмотр</vt:lpstr>
      <vt:lpstr>4. Осмотр</vt:lpstr>
      <vt:lpstr>5. Инвентаризация имущества в ходе выездной налоговой проверки</vt:lpstr>
      <vt:lpstr>5. Инвентаризация имущества в ходе выездной налоговой проверки</vt:lpstr>
      <vt:lpstr>Слайд 57</vt:lpstr>
      <vt:lpstr>5. Инвентаризация имущества в ходе выездной налоговой проверки</vt:lpstr>
      <vt:lpstr>5. Инвентаризация имущества в ходе выездной налоговой проверки</vt:lpstr>
      <vt:lpstr>5. Инвентаризация имущества в ходе выездной налоговой проверки</vt:lpstr>
      <vt:lpstr>5. Инвентаризация имущества в ходе выездной налоговой проверки</vt:lpstr>
      <vt:lpstr>5. Инвентаризация имущества в ходе выездной налоговой проверки</vt:lpstr>
      <vt:lpstr>Слайд 63</vt:lpstr>
      <vt:lpstr>5. Инвентаризация имущества в ходе выездной налоговой проверки</vt:lpstr>
      <vt:lpstr>Слайд 65</vt:lpstr>
      <vt:lpstr>Слайд 66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nout</cp:lastModifiedBy>
  <cp:revision>190</cp:revision>
  <dcterms:created xsi:type="dcterms:W3CDTF">2014-09-02T04:46:32Z</dcterms:created>
  <dcterms:modified xsi:type="dcterms:W3CDTF">2016-02-16T14:25:11Z</dcterms:modified>
</cp:coreProperties>
</file>