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04" r:id="rId4"/>
    <p:sldId id="258" r:id="rId5"/>
    <p:sldId id="259" r:id="rId6"/>
    <p:sldId id="286" r:id="rId7"/>
    <p:sldId id="262" r:id="rId8"/>
    <p:sldId id="260" r:id="rId9"/>
    <p:sldId id="263" r:id="rId10"/>
    <p:sldId id="261" r:id="rId11"/>
    <p:sldId id="264" r:id="rId12"/>
    <p:sldId id="265" r:id="rId13"/>
    <p:sldId id="271" r:id="rId14"/>
    <p:sldId id="287" r:id="rId15"/>
    <p:sldId id="288" r:id="rId16"/>
    <p:sldId id="277" r:id="rId17"/>
    <p:sldId id="292" r:id="rId18"/>
    <p:sldId id="293" r:id="rId19"/>
    <p:sldId id="294" r:id="rId20"/>
    <p:sldId id="295" r:id="rId21"/>
    <p:sldId id="278" r:id="rId22"/>
    <p:sldId id="296" r:id="rId23"/>
    <p:sldId id="280" r:id="rId24"/>
    <p:sldId id="297" r:id="rId25"/>
    <p:sldId id="298" r:id="rId26"/>
    <p:sldId id="299" r:id="rId27"/>
    <p:sldId id="300" r:id="rId28"/>
    <p:sldId id="301" r:id="rId29"/>
    <p:sldId id="281" r:id="rId30"/>
    <p:sldId id="302" r:id="rId31"/>
    <p:sldId id="303" r:id="rId32"/>
    <p:sldId id="282" r:id="rId33"/>
    <p:sldId id="285" r:id="rId34"/>
    <p:sldId id="289" r:id="rId35"/>
    <p:sldId id="283" r:id="rId36"/>
    <p:sldId id="284" r:id="rId37"/>
    <p:sldId id="290" r:id="rId38"/>
    <p:sldId id="291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44A481-FEC8-4780-BDB7-825FD9F0F248}" type="datetimeFigureOut">
              <a:rPr lang="ru-RU" smtClean="0"/>
              <a:pPr/>
              <a:t>30.09.2014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7C4494-C522-4A6A-BC2B-81E6CFDA5C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>
            <a:normAutofit/>
          </a:bodyPr>
          <a:lstStyle/>
          <a:p>
            <a:r>
              <a:rPr lang="ru-RU" dirty="0" smtClean="0"/>
              <a:t>ВГУЭС</a:t>
            </a:r>
            <a:br>
              <a:rPr lang="ru-RU" dirty="0" smtClean="0"/>
            </a:br>
            <a:r>
              <a:rPr lang="ru-RU" dirty="0" smtClean="0"/>
              <a:t>ИНСТИТУТ ПРАВА</a:t>
            </a:r>
            <a:br>
              <a:rPr lang="ru-RU" dirty="0" smtClean="0"/>
            </a:br>
            <a:r>
              <a:rPr lang="ru-RU" smtClean="0"/>
              <a:t>Тема 2.3 </a:t>
            </a:r>
            <a:r>
              <a:rPr lang="ru-RU" dirty="0" smtClean="0"/>
              <a:t>«Корпоративное управление и контроль»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456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презентации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ВВЕДЕНИЕ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Понятие корпоративного управления.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Общие принципы управления корпорацией.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Планирование работы корпорации.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Органы корпоративного управления(Высший орган – общее собрание участников. Наблюдательный орган (совет). Единоличный или коллегиальный исполнительный орган.).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Структурные подразделения корпорации.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Компетенция органов управления корпорации.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Ответственность корпораций.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Головная (материнская) организация.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Корпоративный контроль.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Ревизионная комиссия (ревизор).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Правовые основы аудита.</a:t>
            </a:r>
          </a:p>
          <a:p>
            <a:r>
              <a:rPr lang="ru-RU" dirty="0" smtClean="0"/>
              <a:t>ЗАКЛЮЧЕНИЕ</a:t>
            </a:r>
          </a:p>
          <a:p>
            <a:r>
              <a:rPr lang="ru-RU" dirty="0" smtClean="0"/>
              <a:t>Список литературы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512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256584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В современной философской доктрине «управление-это элемент, функция организованных систем различной природы (биологических, социальных, технических), обеспечивающая сохранение их определенной структуры, поддержание режима деятельности, реализацию программы, цели деятельности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>Термин «корпоративное управление» возник в середине 70-х гг. XX в. и уже к концу 80-х гг. стал весьма распространенным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Становление практики корпоративного управления обусловлено следующими экономическими, организационными и правовыми причинами: усиление конкурентной борьбы за рынки и источники финансирования, обособление фондового рынка от рынка ссудных капиталов, глобализация инвестиционных процессов, окончательное разделение функции управления, капитала-функции и капитала собственности, дальнейшая интернационализация (глобализация) экономических отношений, повышение прозрачности информации, унификация принципов управления и интернационализация правового </a:t>
            </a:r>
            <a:r>
              <a:rPr lang="ru-RU" dirty="0" smtClean="0"/>
              <a:t>регулирования.</a:t>
            </a:r>
            <a:endParaRPr lang="ru-RU" dirty="0"/>
          </a:p>
          <a:p>
            <a:r>
              <a:rPr lang="ru-RU" dirty="0"/>
              <a:t>В мировой практике единого определения корпоративного управления на сегодняшний день не существует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Так корпоративное управление характеризуется его как внутреннее средство, посредством которого корпорация осуществляет свою деятельность и внутренние отношения между акционерами, советами директоров и менеджерами как результат государственного регулирования, восприятия со стороны общественности добровольных частных </a:t>
            </a:r>
            <a:r>
              <a:rPr lang="ru-RU" dirty="0" smtClean="0"/>
              <a:t>инициатив.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387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1.Понятие корпоративного управления.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На сегодня отсутствует какое-либо единое определение понятия "корпоративное управление". В теоретическом плане о корпоративном управлении можно говорить в различных аспектах, поэтому дефиниций этого понятия может быть множество.</a:t>
            </a:r>
          </a:p>
          <a:p>
            <a:r>
              <a:rPr lang="ru-RU" dirty="0" smtClean="0"/>
              <a:t>Корпоративное управление - разновидность социального управления. Корпорация представляет собой определенную организованную систему, элементом которой выступает управление. Его суть - воздействие на корпорацию как систему общественных отношений с целью их упорядочения, сохранения их специфики.</a:t>
            </a:r>
          </a:p>
          <a:p>
            <a:r>
              <a:rPr lang="ru-RU" dirty="0" smtClean="0"/>
              <a:t>в узком смысле корпоративное управление - управление корпорацией - это воздействие на корпорацию как организованную систему, осуществляемое специально образованными органами, действующими в пределах своей компетенции.</a:t>
            </a:r>
          </a:p>
          <a:p>
            <a:r>
              <a:rPr lang="ru-RU" dirty="0" smtClean="0"/>
              <a:t>В широком смысле корпоративное управление - это взаимоотношения с внешним миром, т.е. система отношений между органами управления и должностными лицами эмитента, владельцами ценных бумаг таких эмитентов, а также другими заинтересованными лицами, так или иначе вовлеченными в управление эмитента как юридического лица.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918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2.Общие принципы управления корпорацией.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1. </a:t>
            </a:r>
            <a:r>
              <a:rPr lang="ru-RU" b="1" dirty="0"/>
              <a:t>Принцип</a:t>
            </a:r>
            <a:r>
              <a:rPr lang="ru-RU" dirty="0"/>
              <a:t> </a:t>
            </a:r>
            <a:r>
              <a:rPr lang="ru-RU" b="1" dirty="0"/>
              <a:t>централизации</a:t>
            </a:r>
            <a:r>
              <a:rPr lang="ru-RU" dirty="0"/>
              <a:t> управления, т. е. сосредоточение стратегических и наиболее важных решений в одних руках.</a:t>
            </a:r>
          </a:p>
          <a:p>
            <a:endParaRPr lang="ru-RU" dirty="0"/>
          </a:p>
          <a:p>
            <a:r>
              <a:rPr lang="ru-RU" dirty="0"/>
              <a:t>К достоинствам централизации относятся: принятие решений теми, кто хорошо представляет работу корпорации в целом, занимает высокие должности и имеет обширные знания и опыт; устранение дублирования в работе и связанное с этим снижение общих управленческих расходов; обеспечение единой научно-технической, производственной, сбытовой, кадровой политики и т. п.</a:t>
            </a:r>
          </a:p>
          <a:p>
            <a:endParaRPr lang="ru-RU" dirty="0"/>
          </a:p>
          <a:p>
            <a:r>
              <a:rPr lang="ru-RU" dirty="0"/>
              <a:t>Недостатки централизации заключаются в том, что решения принимают лица, плохо знающие конкретные обстоятельства; затрачивается много времени на передачу информации, а она сама теряется; менеджеры низшего звена управления практически устраняются от принятия тех решений, которые подлежат исполнению. Поэтому централизация должна носить умеренный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xmlns="" val="849339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2.Общие принципы управления корпорацией.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496855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2. </a:t>
            </a:r>
            <a:r>
              <a:rPr lang="ru-RU" b="1" dirty="0"/>
              <a:t>Принцип децентрализации</a:t>
            </a:r>
            <a:r>
              <a:rPr lang="ru-RU" dirty="0"/>
              <a:t>, т. е. делегирования полномочий, свободы действий, прав, предоставляемых нижестоящему органу управления корпорацией, структурному подразделению, должностному лицу принимать в определенных рамках решения или отдавать распоряжения от имени всей фирмы или подразделения. Необходимость этого связана с ростом масштабов производства и его усложнением, когда не только один человек, но и целая группа лиц не в состоянии определять и контролировать все решения, а тем более выполнять их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Децентрализация имеет множество достоинств, в числе главных из них: возможность быстрого принятия решений, привлечения к этому менеджеров среднего и низшего уровней; отсутствие необходимости в разработке детальных планов; ослабление бюрократизации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И в то же время при децентрализации возникает недостаток информации, что неминуемо сказывается на качестве принимаемых решений; меняются масштабы мышления и сужается круг интересов менеджеров, – в этих условиях чувства могут взять верх над разумом; затрудняется унификация правил и процедур принятия решений, что увеличивает время, необходимое для согласований и «утрясок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>Чем больше степень децентрализации полномочий, тем значительнее независимость, самостоятельность низовых </a:t>
            </a:r>
            <a:r>
              <a:rPr lang="ru-RU" dirty="0" smtClean="0"/>
              <a:t>подразделений.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066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2.Общие принципы управления корпорацией.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812088" cy="489654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3. </a:t>
            </a:r>
            <a:r>
              <a:rPr lang="ru-RU" b="1" dirty="0"/>
              <a:t>Принцип координации деятельности структурных подразделений и сотрудников корпорации.</a:t>
            </a:r>
            <a:r>
              <a:rPr lang="ru-RU" dirty="0"/>
              <a:t> В зависимости от обстоятельств координация или возлагается на сами подразделения, совместно вырабатывающие необходимые мероприятия, или может быть поручена руководителю одного из них, который в силу этого становится первым среди равных; наконец, чаще всего координация становится уделом специально для этого назначенного руководителя, располагающего аппаратом сотрудников и консультантов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4. </a:t>
            </a:r>
            <a:r>
              <a:rPr lang="ru-RU" b="1" dirty="0"/>
              <a:t>Принцип использования человеческого потенциала</a:t>
            </a:r>
            <a:r>
              <a:rPr lang="ru-RU" dirty="0"/>
              <a:t>. Он заключается в том, что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– </a:t>
            </a:r>
            <a:r>
              <a:rPr lang="ru-RU" dirty="0"/>
              <a:t>принятие основной массы решений производится не предпринимателем или главным менеджером в одностороннем порядке, а сотрудниками тех уровней управления, где решения должны быть выполнены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– </a:t>
            </a:r>
            <a:r>
              <a:rPr lang="ru-RU" dirty="0"/>
              <a:t>исполнители сориентированы прежде всего не на прямые указания сверху, а на четко ограниченные сферы действия, полномочия и ответственность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– вышестоящие инстанции решают только те вопросы и проблемы, которые нижестоящие не в состоянии или не имеют права брать на себя.</a:t>
            </a:r>
          </a:p>
        </p:txBody>
      </p:sp>
    </p:spTree>
    <p:extLst>
      <p:ext uri="{BB962C8B-B14F-4D97-AF65-F5344CB8AC3E}">
        <p14:creationId xmlns:p14="http://schemas.microsoft.com/office/powerpoint/2010/main" xmlns="" val="3049378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3.Планирование работы корпорации.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К числу управленческих отношений, которые регулируются с помощью корпоративных норм, относятся и отношения по планированию. Ранее они регулировались только централизованно. </a:t>
            </a:r>
          </a:p>
          <a:p>
            <a:r>
              <a:rPr lang="ru-RU" dirty="0"/>
              <a:t>В настоящее время план разрабатывается на предприятии. Его основой являются договоры с потребителями и государственные контракты. Оформляется план корпоративным актом</a:t>
            </a:r>
            <a:r>
              <a:rPr lang="ru-RU" dirty="0" smtClean="0"/>
              <a:t>.</a:t>
            </a:r>
          </a:p>
          <a:p>
            <a:r>
              <a:rPr lang="ru-RU" dirty="0"/>
              <a:t>Руководит процессом планирования в корпорации специальный орган – плановый отдел (комитет, группа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995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3.Планирование работы корпорации.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По срокам действия различают планы долгосрочные, или стратегические, среднесрочные, или тактические, краткосрочные, оперативные. В свете этого правомерно вести речь о системе планов в рамках корпорации, ядром которой является главный стратегический план (бизнес-план), отражающий основные направления деятельности и служащий ориентиром для создания совокупности специальных программ или проведения специальных видов планирования:</a:t>
            </a:r>
          </a:p>
          <a:p>
            <a:pPr marL="0" indent="0">
              <a:buNone/>
            </a:pPr>
            <a:r>
              <a:rPr lang="ru-RU" dirty="0"/>
              <a:t>— планирование оборудования;</a:t>
            </a:r>
          </a:p>
          <a:p>
            <a:pPr marL="0" indent="0">
              <a:buNone/>
            </a:pPr>
            <a:r>
              <a:rPr lang="ru-RU" dirty="0"/>
              <a:t>— планирование кадров;</a:t>
            </a:r>
          </a:p>
          <a:p>
            <a:pPr marL="0" indent="0">
              <a:buNone/>
            </a:pPr>
            <a:r>
              <a:rPr lang="ru-RU" dirty="0"/>
              <a:t>— планирование издержек производства;</a:t>
            </a:r>
          </a:p>
          <a:p>
            <a:pPr marL="0" indent="0">
              <a:buNone/>
            </a:pPr>
            <a:r>
              <a:rPr lang="ru-RU" dirty="0"/>
              <a:t>— кассовое планирование;</a:t>
            </a:r>
          </a:p>
          <a:p>
            <a:pPr marL="0" indent="0">
              <a:buNone/>
            </a:pPr>
            <a:r>
              <a:rPr lang="ru-RU" dirty="0"/>
              <a:t>— инвестиционное планирование;</a:t>
            </a:r>
          </a:p>
          <a:p>
            <a:pPr marL="0" indent="0">
              <a:buNone/>
            </a:pPr>
            <a:r>
              <a:rPr lang="ru-RU" dirty="0"/>
              <a:t>— финансовое планирование и др.</a:t>
            </a:r>
          </a:p>
        </p:txBody>
      </p:sp>
    </p:spTree>
    <p:extLst>
      <p:ext uri="{BB962C8B-B14F-4D97-AF65-F5344CB8AC3E}">
        <p14:creationId xmlns:p14="http://schemas.microsoft.com/office/powerpoint/2010/main" xmlns="" val="16349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4.Органы корпоративного управления. 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Общее собрание акционеров является высшим органом управления общества. Проведение общего собрания акционеров имеет большое значение, поскольку на собрании обществу предоставляется возможность информировать акционеров о своей деятельности, достижениях и планах, привлекать акционеров для принятия решений по наиболее важным вопросам деятельности общества. Также общее собрание важно и для акционеров, так как именно на собрании они имеют реальную возможность получить информацию о деятельности общества и реализовать свое право на участие в управлении обществом.</a:t>
            </a:r>
          </a:p>
          <a:p>
            <a:r>
              <a:rPr lang="ru-RU" dirty="0"/>
              <a:t>Общество обязано ежегодно проводить годовое общее собрание акционеров. Оно проводится в сроки, устанавливаемые уставом АО, но не ранее чем через два и не позднее чем через шесть месяцев после окончания финансового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1439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4.Органы корпоративного управления.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472608"/>
          </a:xfrm>
        </p:spPr>
        <p:txBody>
          <a:bodyPr>
            <a:normAutofit/>
          </a:bodyPr>
          <a:lstStyle/>
          <a:p>
            <a:r>
              <a:rPr lang="ru-RU" sz="1600" dirty="0"/>
              <a:t>Закон об АО содержит ряд требований к порядку подготовки и созыву общего собрания акционеров. В соответствии с нормами закона постановлением ФКЦБ России от 31 мая 2002 г. N 17/</a:t>
            </a:r>
            <a:r>
              <a:rPr lang="ru-RU" sz="1600" dirty="0" err="1"/>
              <a:t>пс</a:t>
            </a:r>
            <a:r>
              <a:rPr lang="ru-RU" sz="1600" dirty="0"/>
              <a:t> было утверждено Положение о дополнительных требованиях к порядку подготовки, созыва и проведения общего собрания акционеров*(160). Наконец, правила о порядке подготовки к проведению общего собрания акционеров содержатся в уставах каждого акционерного общества и во внутреннем документе общества - положении об общем собрании при его наличии.</a:t>
            </a:r>
          </a:p>
          <a:p>
            <a:r>
              <a:rPr lang="ru-RU" sz="1600" dirty="0"/>
              <a:t>При подготовке к проведению общего собрания акционеров совет директоров определяет:</a:t>
            </a:r>
          </a:p>
          <a:p>
            <a:r>
              <a:rPr lang="ru-RU" sz="1600" dirty="0"/>
              <a:t>- форму проведения общего собрания (собрание или заочное голосование);</a:t>
            </a:r>
          </a:p>
          <a:p>
            <a:r>
              <a:rPr lang="ru-RU" sz="1600" dirty="0"/>
              <a:t>- дату, место, время проведения общего собрания; при этом следует исходить из необходимости предоставить акционерам реальную и необременительную возможность принять в нем участие. Поэтому рекомендуется указывать такое место проведения общего собрания акционеров на территории РФ, до которого можно добраться общественным транспортом и доступ в которое является свободным;</a:t>
            </a:r>
          </a:p>
          <a:p>
            <a:r>
              <a:rPr lang="ru-RU" sz="1600" dirty="0"/>
              <a:t>- повестку дня общего собрания;</a:t>
            </a:r>
          </a:p>
          <a:p>
            <a:r>
              <a:rPr lang="ru-RU" sz="1600" dirty="0"/>
              <a:t>- дату составления списка лиц, имеющих право на участие в общем собрании акционеров;</a:t>
            </a:r>
          </a:p>
          <a:p>
            <a:r>
              <a:rPr lang="ru-RU" sz="1600" dirty="0"/>
              <a:t>- порядок сообщения акционерам о проведении общего собрания акционеров;</a:t>
            </a:r>
          </a:p>
          <a:p>
            <a:r>
              <a:rPr lang="ru-RU" sz="1600" dirty="0"/>
              <a:t>- форму и текст бюллетеня для голосования в случае голосования бюллетенями;</a:t>
            </a:r>
          </a:p>
          <a:p>
            <a:r>
              <a:rPr lang="ru-RU" sz="1600" dirty="0"/>
              <a:t>- перечень информации (материалов), предоставляемой акционерам при подготовке к проведению общего собрания акционеров, и порядок ее предоставления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77339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4.Органы корпоративного управления.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40060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Перечень информации, подлежащей предоставлению лицам, имеющим право на участие в общем собрании, определен Законом об АО и постановлением ФКЦБ России от 31 мая 2002 г. N 17/</a:t>
            </a:r>
            <a:r>
              <a:rPr lang="ru-RU" dirty="0" err="1"/>
              <a:t>пс</a:t>
            </a:r>
            <a:r>
              <a:rPr lang="ru-RU" dirty="0"/>
              <a:t>.</a:t>
            </a:r>
          </a:p>
          <a:p>
            <a:r>
              <a:rPr lang="ru-RU" dirty="0"/>
              <a:t>Такую информацию можно разделить на информацию, предоставляемую в обязательном порядке, и на дополнительную информацию. К первой относится информация (материалы), перечисленная в п. 3 ст. 52 Закона об АО:</a:t>
            </a:r>
          </a:p>
          <a:p>
            <a:r>
              <a:rPr lang="ru-RU" dirty="0"/>
              <a:t>- годовая бухгалтерская отчетность;</a:t>
            </a:r>
          </a:p>
          <a:p>
            <a:r>
              <a:rPr lang="ru-RU" dirty="0"/>
              <a:t>- заключение аудитора;</a:t>
            </a:r>
          </a:p>
          <a:p>
            <a:r>
              <a:rPr lang="ru-RU" dirty="0"/>
              <a:t>- заключение ревизионной комиссии по результатам проверки годовой бухгалтерской отчетности;</a:t>
            </a:r>
          </a:p>
          <a:p>
            <a:r>
              <a:rPr lang="ru-RU" dirty="0"/>
              <a:t>- сведения о кандидате (кандидатах) в исполнительные органы общества, совет директоров, ревизионную комиссию, счетную комиссию;</a:t>
            </a:r>
          </a:p>
          <a:p>
            <a:r>
              <a:rPr lang="ru-RU" dirty="0"/>
              <a:t>- проект изменений и дополнений устава (новой редакции устава), проекты внутренних документов общества;</a:t>
            </a:r>
          </a:p>
          <a:p>
            <a:r>
              <a:rPr lang="ru-RU" dirty="0"/>
              <a:t>- проекты решений общего собрания акционеров.</a:t>
            </a:r>
          </a:p>
          <a:p>
            <a:r>
              <a:rPr lang="ru-RU" dirty="0"/>
              <a:t>Информацией, предоставляемой акционерам в обязательном порядке, является информация (материалы), предусмотренная уставом общества. В связи с этим Кодекс корпоративного поведения рекомендует предусмотреть в уставе общества конкретный расширенный перечень информации, которую необходимо предоставить акционерам при подготовке к проведению общего собрания.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38529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4.Органы корпоративного управления.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К дополнительной информации (материалам) относится информация, обязательная для предоставления лицам, имеющим право на участие в общем собрании при подготовке к проведению общего собрания, повестка дня которого включает определенные вопросы, требующие предоставления соответствующей информации. Например, если в повестку дня общего собрания включены вопросы, голосование по которым может повлечь возникновение права требования выкупа обществом акций, то должна быть предоставлена следующая информация:</a:t>
            </a:r>
          </a:p>
          <a:p>
            <a:r>
              <a:rPr lang="ru-RU" dirty="0"/>
              <a:t>- отчет независимого оценщика о рыночной стоимости акций общества, требования о выкупе которых могут быть предъявлены обществу;</a:t>
            </a:r>
          </a:p>
          <a:p>
            <a:r>
              <a:rPr lang="ru-RU" dirty="0"/>
              <a:t>- расчет стоимости чистых активов общества по данным бухгалтерской отчетности общества за последний завершенный отчетный год;</a:t>
            </a:r>
          </a:p>
          <a:p>
            <a:r>
              <a:rPr lang="ru-RU" dirty="0"/>
              <a:t>- протокол (выписка из протокола) заседания совета директоров общества, на котором принято решение об определении цены выкупа акций общества, с указанием цены выкупа акций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4386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4.Органы корпоративного управления.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Совет директоров </a:t>
            </a:r>
            <a:r>
              <a:rPr lang="ru-RU" dirty="0"/>
              <a:t>осуществляет общее руководство деятельностью общества, имеет широкие полномочия и несет ответственность за ненадлежащее исполнение своих обязанностей.</a:t>
            </a:r>
          </a:p>
          <a:p>
            <a:r>
              <a:rPr lang="ru-RU" dirty="0"/>
              <a:t>Совет директоров должен создаваться в акционерных обществах с числом акционеров - владельцев голосующих акций 50 и более. В обществе с числом акционеров - владельцев голосующих акций менее 50 данный орган может не создаваться. В этом случае устав должен содержать указание об определенном лице или органе общества, к компетенции которого относится решение вопроса о проведении общего собрания акционеров и об утверждении его повестки дня.</a:t>
            </a:r>
          </a:p>
          <a:p>
            <a:r>
              <a:rPr lang="ru-RU" dirty="0"/>
              <a:t>При отсутствии в обществе совета директоров общее собрание акционеров имеет право принимать решения по всем вопросам, которые относятся к компетенции совета директоров. Представляется, что такая ситуация не удобна для самих акционеров, поскольку общее собрание акционеров превращается в "дежурный" орган. Целесообразнее, если в обществах с числом акционеров менее 50 также создается совет директоров, который выполняет определенные консультационные функции в отношении директора и менеджеров.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2937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4.Органы корпоративного управления.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616624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В компетенцию совета директоров общества входит решение вопросов общего руководства деятельностью общества, за исключением вопросов, отнесенных законом к компетенции общего собрания. Иными словами, один и тот же вопрос может быть включен в компетенцию общего собрания или совета директоров, если на то имеется указание в уставе АО.</a:t>
            </a:r>
          </a:p>
          <a:p>
            <a:r>
              <a:rPr lang="ru-RU" dirty="0"/>
              <a:t>Вопросы, отнесенные к компетенции совета директоров, не могут быть переданы на решение исполнительному органу общества.</a:t>
            </a:r>
          </a:p>
          <a:p>
            <a:r>
              <a:rPr lang="ru-RU" dirty="0"/>
              <a:t>Совет директоров играет важную роль в сфере общего руководства деятельностью и во внутренней организации общества. В этой сфере совет директоров обладает компетенцией по следующим направлениям:</a:t>
            </a:r>
          </a:p>
          <a:p>
            <a:pPr marL="0" indent="0">
              <a:buNone/>
            </a:pPr>
            <a:r>
              <a:rPr lang="ru-RU" dirty="0"/>
              <a:t>- определение приоритетных направлений деятельности общества и осуществление стратегического руководства;</a:t>
            </a:r>
          </a:p>
          <a:p>
            <a:pPr marL="0" indent="0">
              <a:buNone/>
            </a:pPr>
            <a:r>
              <a:rPr lang="ru-RU" dirty="0"/>
              <a:t>- определение финансово-хозяйственной политики общества.</a:t>
            </a:r>
          </a:p>
          <a:p>
            <a:pPr marL="0" indent="0">
              <a:buNone/>
            </a:pPr>
            <a:r>
              <a:rPr lang="ru-RU" dirty="0"/>
              <a:t>Осуществляя компетенцию в данном направлении, совет директоров должен:</a:t>
            </a:r>
          </a:p>
          <a:p>
            <a:pPr marL="0" indent="0">
              <a:buNone/>
            </a:pPr>
            <a:r>
              <a:rPr lang="ru-RU" dirty="0"/>
              <a:t>- определять стратегию развития общества;</a:t>
            </a:r>
          </a:p>
          <a:p>
            <a:pPr marL="0" indent="0">
              <a:buNone/>
            </a:pPr>
            <a:r>
              <a:rPr lang="ru-RU" dirty="0"/>
              <a:t>- ежегодно утверждать финансово-хозяйственный план;</a:t>
            </a:r>
          </a:p>
          <a:p>
            <a:pPr marL="0" indent="0">
              <a:buNone/>
            </a:pPr>
            <a:r>
              <a:rPr lang="ru-RU" dirty="0"/>
              <a:t>- утверждать процедуры внутреннего контроля.</a:t>
            </a:r>
          </a:p>
          <a:p>
            <a:r>
              <a:rPr lang="ru-RU" dirty="0"/>
              <a:t>Совет директоров вправе образовывать исполнительные органы общества, если уставом принятие решения по этому вопросу отнесено к компетенции совета директоров. Полномочия по образованию исполнительных органов сопровождаются полномочиями по досрочному прекращению их полномочий. Если образование исполнительных органов отнесено к компетенции общего собрания, то совет директоров не вправе досрочно прекратить полномочия исполнительных органов.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2904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5.Структурные подразделения корпорации.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884096" cy="518457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Создание отделов путем группирования аналогичных производственных функций и в соответствии с этим рабочих и служащих позволяет добиться более эффективного управления, необходимой гибкости корпорации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Методы распределения обязанностей по отделам зависят от положенных в основу принципов. Структура корпорации может основываться на различных принципах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Наиболее простым является количественный принцип, или принцип деления на равные по размеру группы. Он применяется там, где трудовые операции просты, однородны, а их успех зависит в большей степени от числа людей, чем от их специализации. Наиболее распространенной структурой в этом случае является бригада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Другой организационный принцип – временной. В условиях ряда производств важно обеспечить непрерывность технологических процессов. В силу этого создается несколько групп – вахт или смен, которые, проработав определенный срок, отдыхают, уступая место другим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Структура корпорации может определяться пространственным размещением видов деятельности, когда те из них, которые расположены на одной территории, объединяются в единое целое, подчиняясь общему руководству (филиалы).</a:t>
            </a:r>
          </a:p>
        </p:txBody>
      </p:sp>
    </p:spTree>
    <p:extLst>
      <p:ext uri="{BB962C8B-B14F-4D97-AF65-F5344CB8AC3E}">
        <p14:creationId xmlns:p14="http://schemas.microsoft.com/office/powerpoint/2010/main" xmlns="" val="1917761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5.Структурные подразделения корпорации.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12088" cy="5400600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Положения об отделах – это корпоративные нормативные акты, в которых перед структурным подразделением ставятся цели, производится распределение между ними задач, определяются их функции, взаимоотношения друг с другом, компетенция руководителя структурного подразделения и ответственность работников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Положении о структурном подразделении должны содержаться следующие разделы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1. Общие положения. Здесь фиксируется полное наименование отдела и в целом предприятия, структурным подразделением которого отдел является. Указывается подчиненность отдела тому или иному заместителю генерального директора. Кроме того, дается название должности главы отдела (начальник, руководитель, управляющий и т. п.). Определяется нормативная база, которой руководствуются работники отдела. Обычно ею служит действующее законодательство, приказы и инструкции министерств, ответственных за те или иные виды деятельности (например, Министерство топлива и энергетики), либо министерств, осуществляющих </a:t>
            </a:r>
            <a:r>
              <a:rPr lang="ru-RU" dirty="0" err="1"/>
              <a:t>надведомственные</a:t>
            </a:r>
            <a:r>
              <a:rPr lang="ru-RU" dirty="0"/>
              <a:t> функции (например, Министерство труда и социального обеспечения). Обязательными для работников являются также все корпоративные акты и распоряжения, носящие индивидуальный характер и касающиеся данного отдела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2. Структура отдела. Чаще всего в составе отдела выделяется только его руководитель. Однако, если отдел большой, то в нем могут образоваться подотделы, группы, звенья (в бригаде), смены и т. п. В этом случае в данном разделе называются все части отдела, а если это необходимо, и взаимосвязи между частями отдела; здесь же указывается, по какому принципу организуются части отдела, а также принцип определения руководителя отдела (назначение или выборы) и субъект, этим занимающийся (непосредственный или вышестоящий орган управления либо коллектив отдела). Особо оговариваются требования к начальнику отдела. Они могут касаться наличия специального образования, стажа работы по специальности, стажа на руководящей работе, а также знаний определенных специфических для данного структурного подразделения проблем. В этом же разделе находит отражение вопрос о штате отдела, о делении его на основной и вспомогательный персонал.</a:t>
            </a:r>
          </a:p>
        </p:txBody>
      </p:sp>
    </p:spTree>
    <p:extLst>
      <p:ext uri="{BB962C8B-B14F-4D97-AF65-F5344CB8AC3E}">
        <p14:creationId xmlns:p14="http://schemas.microsoft.com/office/powerpoint/2010/main" xmlns="" val="4224231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5.Структурные подразделения корпорации.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72608"/>
          </a:xfrm>
        </p:spPr>
        <p:txBody>
          <a:bodyPr>
            <a:noAutofit/>
          </a:bodyPr>
          <a:lstStyle/>
          <a:p>
            <a:r>
              <a:rPr lang="ru-RU" sz="1600" dirty="0"/>
              <a:t>3. Задачи отдела. Задача – это то, что требует исполнения, разрешения. Обычно в перечне задач выделяется и ставится на первое место главная, например, таковой у отдела кадров является подбор и расстановка кадров. Затем следуют задачи второстепенные, вспомогательные, не основные, а сопутствующие; чаще же производится конкретизация основной. В нашем примере относительно отдела кадров таковыми являются изучение состояния дел с инженерно-техническими и рабочими кадрами, разработка перспективных и годовых планов комплектования предприятия кадрами, прогнозирование и определение потребности в кадрах, обеспечение приема, размещения и расстановки молодых специалистов и рабочих в соответствии с полученной специальностью, контроль за рациональным использованием кадров, проведение стажировки, организация повышения квалификации, своевременное оформление перевода, увольнения, поощрения работников, выдача справок, хранение трудовых книжек и другой документации и т. п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4. Функции отдела. Функция – это назначение, роль отдела, работа, производимая им. Если данный раздел выделяется, то в нем более конкретно излагаются задачи, поставленные перед структурным подразделением и зафиксированные в общем плане в предыдущем разделе. Для того же отдела кадров таковыми будут подготовка материалов и участие в комиссии по проведению аттестации руководящих и инженерно-технических работников, своевременное и качественное рассмотрение заявлений и жалоб по вопросам работы с кадрами, подготовка ответов на них, подготовка проектов приказов, комплектование личных дел работников и т. д. Иногда производится систематизация многочисленных функций и выделяются как бы подразделы. Например, отдел кадров выполняет определенные действия в области (сфере): а) подбора и расстановки кадров; б) укрепления трудовой дисциплины; в) увольнения работников; г) оформления документов для назначения пенсий и т. д.</a:t>
            </a:r>
          </a:p>
        </p:txBody>
      </p:sp>
    </p:spTree>
    <p:extLst>
      <p:ext uri="{BB962C8B-B14F-4D97-AF65-F5344CB8AC3E}">
        <p14:creationId xmlns:p14="http://schemas.microsoft.com/office/powerpoint/2010/main" xmlns="" val="2856562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095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5.Структурные подразделения корпорации.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544616"/>
          </a:xfrm>
        </p:spPr>
        <p:txBody>
          <a:bodyPr>
            <a:noAutofit/>
          </a:bodyPr>
          <a:lstStyle/>
          <a:p>
            <a:r>
              <a:rPr lang="ru-RU" sz="1550" dirty="0"/>
              <a:t>5. Компетенция отдела, т. е. совокупность прав и обязанностей, которые имеют его работники. Обычно по причинам вполне понятным упор делается на перечисление прав работников отдела, а их обязанности перечисляются в конце, как бы скороговоркой, да и по удельному весу они гораздо меньше прав. Например, отдел кадров имеет право представлять в установленном порядке, т. е. по доверенности, корпорацию в других организациях по вопросам, входящим в компетенцию отдела, требовать от других структурных подразделений необходимых сведений, </a:t>
            </a:r>
            <a:r>
              <a:rPr lang="ru-RU" sz="1550" dirty="0" smtClean="0"/>
              <a:t>контролировать </a:t>
            </a:r>
            <a:r>
              <a:rPr lang="ru-RU" sz="1550" dirty="0"/>
              <a:t>расстановку и использование кадров и т. п. Этот раздел Положения один из главных и наиболее объемных</a:t>
            </a:r>
            <a:r>
              <a:rPr lang="ru-RU" sz="1550" dirty="0" smtClean="0"/>
              <a:t>.</a:t>
            </a:r>
            <a:endParaRPr lang="ru-RU" sz="1550" dirty="0"/>
          </a:p>
          <a:p>
            <a:r>
              <a:rPr lang="ru-RU" sz="1550" dirty="0"/>
              <a:t>6. Ответственность. Если строго следовать канонам юридической техники, то здесь следовало бы повторить нормы действующего законодательства и к тому же перечислить устанавливаемые на предприятиях льготы для работников, которых они могут лишиться при невыполнении своих обязанностей. Однако чаще всего этого (в Положении) не делается, поскольку нормы законодательства о мерах дисциплинарной ответственности все и так обязаны знать и знают (они одинаковы для всех: замечание, выговор, строгий выговор, увольнение). Что касается льгот, то, во-первых, они бывают весьма многочисленными и их перечень может занять большее место, чем другие положения данного корпоративного акта, затенив его основной смысл; во-вторых, иногда они изменяются либо ставятся в зависимость от наличия определенных условий (финансовые средства, договоры с организациями и др.). Может случиться, что в качестве взыскания лишать будет нечего. Вот почему в данном разделе вопросы ответственности отражаются лишь в общем плане: перечисляются действия или ситуации бездействия работников отдела, за которые наступает дисциплинарная ответственность. Следует заметить, что ответственность применяется лишь за нарушение ими обязанностей (но не прав!). Возможно, поэтому в предыдущем разделе о компетенции права доминируют.</a:t>
            </a:r>
          </a:p>
        </p:txBody>
      </p:sp>
    </p:spTree>
    <p:extLst>
      <p:ext uri="{BB962C8B-B14F-4D97-AF65-F5344CB8AC3E}">
        <p14:creationId xmlns:p14="http://schemas.microsoft.com/office/powerpoint/2010/main" xmlns="" val="2364121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5.Структурные подразделения корпорации.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40080" cy="532859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7. Основные взаимосвязи отдела с другими подразделениями. Обычно здесь находит отражение то, какая информация и от кого отделом получается и какая и кому передается. Кроме того, указывается ее документальная форма (сметы, калькуляции, накладные, договоры и т. д.) и срок передачи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Такова общая схема корпоративного акта о структурном подразделении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Данный корпоративный акт готовится, как правило, начальником того структурного подразделения, о котором в акте идет речь. С одной стороны, это, вероятно, справедливо, поскольку начальник лучше других знает особенности своего отдела и выполняемой им работы. Но, с другой стороны, поручать готовить этот корпоративный акт только работникам отдела было бы неправильно. У них может появиться стремление облегчить свою работу либо вторгнуться в компетенцию других отделов, взять на себя несвойственные им функции. Было бы хорошо, если бы для составления Положения о том или ином структурном подразделении привлекались работники близких по осуществляемым функциям отделов. И, конечно же, утверждать Положение о структурном подразделении должен генеральный директор, координирующий работу всех отделов и поэтому способный усмотреть между ними противоречия и неувязки. Однако непременным условием утверждения генеральным директором </a:t>
            </a:r>
            <a:r>
              <a:rPr lang="ru-RU" dirty="0" smtClean="0"/>
              <a:t>Положения </a:t>
            </a:r>
            <a:r>
              <a:rPr lang="ru-RU" dirty="0"/>
              <a:t>об отделе должен быть произведенный юрисконсультом контроль (просмотр, экспертиза) данного корпоративного акта с точки зрения законности и виза на нем юрисконсульта (начальника юридического отдела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8044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6.Компетенция органов управления корпорации.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12088" cy="54006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1. Наблюдательный совет Корпорации осуществляет следующие полномочия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1) утверждает стратегию деятельности Корпорации;</a:t>
            </a:r>
          </a:p>
          <a:p>
            <a:r>
              <a:rPr lang="ru-RU" dirty="0"/>
              <a:t>2) одобряет проект программы деятельности Корпорации на долгосрочный период и направляет его в Правительство Российской Федерации;</a:t>
            </a:r>
          </a:p>
          <a:p>
            <a:r>
              <a:rPr lang="ru-RU" dirty="0"/>
              <a:t>3) утверждает финансовый план деятельности Корпорации на не менее чем трехлетний период, разработанный в соответствии с программой деятельности Корпорации на долгосрочный период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3.1) утверждает основные показатели деятельности Корпорации на очередной год;</a:t>
            </a:r>
          </a:p>
          <a:p>
            <a:r>
              <a:rPr lang="ru-RU" dirty="0"/>
              <a:t>4) утверждает порядок использования и направления использования прибыли Корпорации;</a:t>
            </a:r>
          </a:p>
          <a:p>
            <a:r>
              <a:rPr lang="ru-RU" dirty="0"/>
              <a:t>5) утверждает порядок использования средств специальных резервных фондов Корпорации и перечень работ (услуг), финансируемых за счет средств специальных резервных фондов Корпорации;</a:t>
            </a:r>
          </a:p>
          <a:p>
            <a:r>
              <a:rPr lang="ru-RU" dirty="0"/>
              <a:t>6) направляет на утверждение в Правительство Российской Федерации регламент Корпорации;</a:t>
            </a:r>
          </a:p>
          <a:p>
            <a:r>
              <a:rPr lang="ru-RU" dirty="0"/>
              <a:t>7) утверждает годовой отчет Корпорации и направляет его в Правительство Российской Федерации;</a:t>
            </a:r>
          </a:p>
          <a:p>
            <a:r>
              <a:rPr lang="ru-RU" dirty="0"/>
              <a:t>8) утверждает аудиторскую организацию, отобранную на конкурсной основе, для проведения аудита отчетности Корпорации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9) утверждает положение о ревизионной комиссии Корпорации и принимает решения о назначении председателя и членов ревизионной комиссии и о прекращении их полномочий;</a:t>
            </a:r>
          </a:p>
          <a:p>
            <a:r>
              <a:rPr lang="ru-RU" dirty="0"/>
              <a:t>10) принимает решения о создании фондов Корпорации и утверждает порядок расходования средств этих фондов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8034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6.Компетенция органов управления корпорации.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544616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11) утверждает основные показатели деятельности федеральных ядерных организаций на очередной год и согласовывает назначение их руководителей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12) </a:t>
            </a:r>
            <a:r>
              <a:rPr lang="ru-RU" dirty="0"/>
              <a:t>принимает решения о направлении части прибыли подведомственных предприятий, остающейся в их распоряжении после уплаты налогов, сборов и иных обязательных платежей, в доход Корпорации;</a:t>
            </a:r>
          </a:p>
          <a:p>
            <a:r>
              <a:rPr lang="ru-RU" dirty="0" smtClean="0"/>
              <a:t>13) </a:t>
            </a:r>
            <a:r>
              <a:rPr lang="ru-RU" dirty="0"/>
              <a:t>принимает решения об участии Корпорации в уставных капиталах хозяйственных обществ, а также в других организациях и определяет условия такого участия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14) </a:t>
            </a:r>
            <a:r>
              <a:rPr lang="ru-RU" dirty="0"/>
              <a:t>принимает решения о заключении сделки или нескольких взаимосвязанных сделок, связанных с приобретением, отчуждением либо возможностью отчуждения Корпорацией имущества, стоимость которого превышает установленный наблюдательным советом Корпорации размер, и одобряет сделки, в совершении которых имеется заинтересованность;</a:t>
            </a:r>
          </a:p>
          <a:p>
            <a:r>
              <a:rPr lang="ru-RU" dirty="0" smtClean="0"/>
              <a:t>15) </a:t>
            </a:r>
            <a:r>
              <a:rPr lang="ru-RU" dirty="0"/>
              <a:t>определяет порядок осуществления инвестиций в российские и иностранные организации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16) </a:t>
            </a:r>
            <a:r>
              <a:rPr lang="ru-RU" dirty="0"/>
              <a:t>принимает решения о назначении членов правления Корпорации и о прекращении их полномочий по представлению генерального директора Корпорации;</a:t>
            </a:r>
          </a:p>
          <a:p>
            <a:r>
              <a:rPr lang="ru-RU" dirty="0" smtClean="0"/>
              <a:t>17) </a:t>
            </a:r>
            <a:r>
              <a:rPr lang="ru-RU" dirty="0"/>
              <a:t>утверждает положение о правлении Корпорации;</a:t>
            </a:r>
          </a:p>
          <a:p>
            <a:r>
              <a:rPr lang="ru-RU" dirty="0" smtClean="0"/>
              <a:t>18) </a:t>
            </a:r>
            <a:r>
              <a:rPr lang="ru-RU" dirty="0"/>
              <a:t>заключает трудовой договор с генеральным директором Корпорации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smtClean="0"/>
              <a:t>Данные полномочия </a:t>
            </a:r>
            <a:r>
              <a:rPr lang="ru-RU" dirty="0"/>
              <a:t>наблюдательного совета </a:t>
            </a:r>
            <a:r>
              <a:rPr lang="ru-RU" dirty="0" smtClean="0"/>
              <a:t>Корпорации </a:t>
            </a:r>
            <a:r>
              <a:rPr lang="ru-RU" dirty="0"/>
              <a:t>не могут быть переданы другим органам Корпорации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0308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7</a:t>
            </a:r>
            <a:r>
              <a:rPr lang="ru-RU" dirty="0" smtClean="0"/>
              <a:t>.Ответственность корпораций.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В результате нарушения гражданских норм корпорация будет нести гражданскую ответственность, в результате нарушения норм финансового, административного или иных норм права - соответствующий вид ответственности. Однако в ряде случаев к корпорациям невозможно применить меры, например, административной ответственности, которые применимы к гражданам. Это такие меры, как административный арест и другие аналогичные меры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Следовательно, ответственность корпораций может иметь гражданско-правовую и административно-правовую основу. Например, обеспечивая стабильность предпринимательского оборота, защищая интересы дочернего общества, его кредиторов и акционеров, ГК РФ (п. 2 ст. 105) устанавливает два случая ответственности основного общества (товарищества) по долгам дочернего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- солидарная ответственность наступает по сделкам, заключенным дочерним обществом во исполнение обязательных указаний основного, если это основное общество имеет право давать указания дочернему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субсидиарная ответственность применяется, если по вине основного общества наступило банкротство дочернего. Для привлечения к ответственности основного акционерного общества в его действиях должен быть обнаружен умысел.</a:t>
            </a:r>
          </a:p>
        </p:txBody>
      </p:sp>
    </p:spTree>
    <p:extLst>
      <p:ext uri="{BB962C8B-B14F-4D97-AF65-F5344CB8AC3E}">
        <p14:creationId xmlns:p14="http://schemas.microsoft.com/office/powerpoint/2010/main" xmlns="" val="1894254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7.Ответственность корпораций.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К уголовной ответственности корпорацию привлечь нельзя, поскольку российское уголовное право в качестве субъекта ответственности признает лишь человека, но не организацию. Однако корпоративная уголовная ответственность все чаще получает поддержку на международном уровне. Еще в 1929 г. Международный конгресс по уголовному праву в Бухаресте высказался за введение такой ответственности. В 1946 г. Международный трибунал в ходе Нюрнбергского процесса признал, что государство и его организации могут быть субъектами международных преступлений. В 1978 г. Европейский комитет по проблемам преступности Совета Европы рекомендовал законодателям европейских государств признать юридические лица субъектами уголовной ответственности за экологические преступления. Такая же рекомендация содержится и в решениях периодически проводимых Конгрессов ООН по предупреждению преступности и обращению с правонарушителями. Наконец, весьма важным документом по рассматриваемой проблеме стала Рекомендация N (88)18 Комитета Министров стран - членов Совета Европы по ответственности предприятий - юридических лиц за правонарушения, совершенные в ходе ведения ими хозяйственной деятельности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58245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7.Ответственность корпораций.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Социальная ответственность - сложная, собирательная нравственно-правовая, философская и этико-психологическая категория, изучаемая многими науками, но под разными углами зрения. Различают моральную, политическую, юридическую, общественную, гражданскую, профессиональную и другие виды ответственности, которые в совокупности составляют родовое понятие "социальная ответственность</a:t>
            </a:r>
            <a:r>
              <a:rPr lang="ru-RU" dirty="0" smtClean="0"/>
              <a:t>".</a:t>
            </a:r>
            <a:endParaRPr lang="ru-RU" dirty="0"/>
          </a:p>
          <a:p>
            <a:r>
              <a:rPr lang="ru-RU" dirty="0"/>
              <a:t>Социальная ответственность предполагает объективно обусловленную необходимость соблюдения индивидом основных правил, требований, принципов, устоев совместного общежития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Значение социальной ответственности заключается в том, что она призвана дисциплинировать членов общества, побуждать их к позитивному, сознательному, полезному поведению. Поэтому особый характер носит корпоративная социальная ответственность - она является концепцией, которая отражает добровольное решение компаний участвовать в улучшении жизни общества и защите окружающей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xmlns="" val="503247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674712"/>
          </a:xfrm>
        </p:spPr>
        <p:txBody>
          <a:bodyPr/>
          <a:lstStyle/>
          <a:p>
            <a:r>
              <a:rPr lang="ru-RU" dirty="0"/>
              <a:t>7.Ответственность корпораций.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Таким образом, одним из главных условий ответственности руководителей является нарушение обязанностей по управлению компанией и контролю за ее деятельностью. При этом ответственность руководителей компаний наступает при виновном нарушении обязанностей. Данное общепринятое правило закреплено и в </a:t>
            </a:r>
            <a:r>
              <a:rPr lang="ru-RU" dirty="0" smtClean="0"/>
              <a:t>Законе "</a:t>
            </a:r>
            <a:r>
              <a:rPr lang="ru-RU" dirty="0"/>
              <a:t>Об акционерных обществах" (п. 2 ст. 71), и в ГК РФ (ст. 401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/>
              <a:t>Административная или уголовная ответственность, связанная с управлением компанией, возникает в случае, если лицо выполняет организационно-распорядительные или административно-хозяйственные функции и при этом совершает правонарушение, прямо указанное в КоАП РФ или в УК РФ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Основания и меры уголовной и административной ответственности определены УК РФ и КоАП РФ применительно к каждому конкретному правонарушению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Все случаи применения административных наказаний можно разделить на две большие группы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1) административные правонарушения, связанные с управлением акционерным обществом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административные правонарушения, связанные с нарушением прав акционеров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 первой группе относится преднамеренное банкротство (ч. 2 ст. 14.12 КоАП), ненадлежащее управление юридическим лицом (ст. 14.21 КоАП), совершение сделок и иных действий, выходящих за пределы установленных полномочий (ст. 14.22 КоАП), осуществление дисквалифицированным лицом деятельности по управлению юридическим лицом (ст. 14.23 КоАП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/>
              <a:t>Ко второй группе относятся нарушение требований законодательства, касающихся представления и раскрытия информации на рынке ценных бумаг (ст. 15.19 КоАП), воспрепятствование осуществлению инвестором прав по управлению хозяйственным обществом (ст. 15.20 КоАП).</a:t>
            </a:r>
          </a:p>
        </p:txBody>
      </p:sp>
    </p:spTree>
    <p:extLst>
      <p:ext uri="{BB962C8B-B14F-4D97-AF65-F5344CB8AC3E}">
        <p14:creationId xmlns:p14="http://schemas.microsoft.com/office/powerpoint/2010/main" xmlns="" val="3266881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7.Ответственность корпораций.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Гражданско-правовая ответственность руководителей может возникнуть вследствие нарушения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а) принципа добросовестности и разумности при управлении компанией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б) нормы гражданского права, специально предусматривающей негативные последствия для руководителя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Ответственность руководителей корпораций по возмещению убытков наступает только при наличии убытков, причиненных обществу в результате нарушения руководителями своих обязанностей по управлению обществом. В корпоративном праве применяется общее понятие убытков, имеющееся в гражданском праве, согласно которому под убытками понимается денежная оценка имущественных потерь (вреда), уменьшение имущества корпорации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Эффективным механизмом защиты руководителей от ответственности является ее страхование, что воспринято в мировой практике большинством крупных компаний. Более того, страхование ответственности становится обычным требованием зарубежного топ-менеджера при приеме на работу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При этом одновременно могут применяться за одно и то же нарушение административная ответственность и гражданская или уголовная ответственность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 ответственности могут привлекаться и другие должностные лица организации (например, главный бухгалтер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/>
              <a:t>Трудовое законодательство допускает возможность применения дисциплинарных взысканий и к руководителю организации в рамках ст. 192 ТК РФ. Правда, в данном случае в уставе акционерного общества должно содержаться положение о том, какой орган управления будет выступать по отношению к генеральному директору в качестве работодателя (в смысле ч. 3 ст. 20 ТК РФ) для наложения на него дисциплинарного взыскания.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3472685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7.Ответственность корпораций.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Дисциплинарная ответственность - особый вид ответственности, применяемой по отношению к специальным субъектам, наделенным определенным полномочиями в организации и занимающим определенный пост. Дисциплинарная ответственность должна быть основана на внутренних правовых нормах корпорации, но эти нормы не должны противоречить законодательству РФ и принципам ответственности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По общему правилу, мера ответственности работников за убытки, причиненные ими корпорации, ограничена нормами трудового законодательства: работник возмещает только нанесенный им прямой действительный ущерб (реальное уменьшение имущества) в объеме, в большинстве случаев не превышающем его среднего месячного заработка. При этом ответственность перед третьими лицами за действия работников обычно несет сама корпорация.</a:t>
            </a:r>
          </a:p>
        </p:txBody>
      </p:sp>
    </p:spTree>
    <p:extLst>
      <p:ext uri="{BB962C8B-B14F-4D97-AF65-F5344CB8AC3E}">
        <p14:creationId xmlns:p14="http://schemas.microsoft.com/office/powerpoint/2010/main" xmlns="" val="1346917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8</a:t>
            </a:r>
            <a:r>
              <a:rPr lang="ru-RU" dirty="0" smtClean="0"/>
              <a:t>.Головная (материнская) организация.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Материнская компания </a:t>
            </a:r>
            <a:r>
              <a:rPr lang="ru-RU" dirty="0"/>
              <a:t>— компания, имеющая одно или более дочерних предприятий.</a:t>
            </a:r>
          </a:p>
          <a:p>
            <a:r>
              <a:rPr lang="ru-RU" b="1" dirty="0"/>
              <a:t>Конечная материнская компания </a:t>
            </a:r>
            <a:r>
              <a:rPr lang="ru-RU" dirty="0"/>
              <a:t>— материнская компания в многоуровневой группе, в которой дочерние компании по отношению к конечной материнской компании в свою очередь являются промежуточными материнскими компаниями более низкого </a:t>
            </a:r>
            <a:r>
              <a:rPr lang="ru-RU" dirty="0" smtClean="0"/>
              <a:t>уровня.</a:t>
            </a:r>
            <a:endParaRPr lang="ru-RU" dirty="0"/>
          </a:p>
          <a:p>
            <a:r>
              <a:rPr lang="ru-RU" dirty="0"/>
              <a:t>По степени влияния компании инвестора на инвестируемую компанию различают контроль и существенное влияние (т.е. определенное воздействие на операционную и финансовую деятельность инвестируемой компании).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0859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8.Головная (материнская) </a:t>
            </a:r>
            <a:r>
              <a:rPr lang="ru-RU" dirty="0" smtClean="0"/>
              <a:t>организация.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32856"/>
            <a:ext cx="7489762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51571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746720"/>
          </a:xfrm>
        </p:spPr>
        <p:txBody>
          <a:bodyPr>
            <a:normAutofit fontScale="90000"/>
          </a:bodyPr>
          <a:lstStyle/>
          <a:p>
            <a:r>
              <a:rPr lang="ru-RU" dirty="0"/>
              <a:t>8.Головная (материнская) организация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8863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Контроль</a:t>
            </a:r>
            <a:r>
              <a:rPr lang="ru-RU" dirty="0"/>
              <a:t> — право головной организации определять финансовую и хозяйственную политику компаний (управлять операционной и финансовой деятельностью) в целях получения выгод.</a:t>
            </a:r>
          </a:p>
          <a:p>
            <a:r>
              <a:rPr lang="ru-RU" dirty="0"/>
              <a:t>Контроль осуществляется. если головная компания владеет прямо или косвенно более чем 50% голосов другой компании при выполнении ряда условии: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определение финансовой и хозяйственной политики по уставу или соглашению;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назначение или снятие с должности большинства членов совета директоров или аналогичного органа управления;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принятие большинством голосов на собраниях совета директоров управленческих решений.</a:t>
            </a:r>
          </a:p>
          <a:p>
            <a:r>
              <a:rPr lang="ru-RU" b="1" dirty="0"/>
              <a:t>Дочерняя компания </a:t>
            </a:r>
            <a:r>
              <a:rPr lang="ru-RU" dirty="0"/>
              <a:t>— организация, которая находится под контролем материнской компании.</a:t>
            </a:r>
          </a:p>
          <a:p>
            <a:r>
              <a:rPr lang="ru-RU" dirty="0"/>
              <a:t>Информация о дочерней компании не включается в консолидированный отчет в случаях, если: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дочерняя компания была приобретена в целях се последующей перепродажи в ближайшем будущем (т.е. контроль носит временный характер);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дочерняя компания работает в условиях строгих долгосрочных ограничений, значительно снижающих возможность передач и ею средств головной компании.</a:t>
            </a:r>
          </a:p>
          <a:p>
            <a:r>
              <a:rPr lang="ru-RU" b="1" dirty="0"/>
              <a:t>Внучатая компания </a:t>
            </a:r>
            <a:r>
              <a:rPr lang="ru-RU" dirty="0"/>
              <a:t>— компания, находящаяся под косвенным контролем головной организации (контроль осуществляется опосредованно. через дочерние общества).</a:t>
            </a:r>
          </a:p>
        </p:txBody>
      </p:sp>
    </p:spTree>
    <p:extLst>
      <p:ext uri="{BB962C8B-B14F-4D97-AF65-F5344CB8AC3E}">
        <p14:creationId xmlns:p14="http://schemas.microsoft.com/office/powerpoint/2010/main" xmlns="" val="3843395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9</a:t>
            </a:r>
            <a:r>
              <a:rPr lang="ru-RU" dirty="0" smtClean="0"/>
              <a:t>.Корпоративный контроль.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Возможность субъектов акционерных отношений оказывать постоянное влияние на принятие тактических и стратегических решений получила название корпоративного контроля. В широком смысле корпоративный контроль - это вся совокупность возможностей извлечения выгоды от деятельности корпорации. При этом корпоративный контроль реализуется через систему корпоративного управления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Под корпоративным контролем предлагается понимать возможность субъектов корпоративных правоотношений непосредственно либо опосредованно определять, формулировать, принимать решения, связанные с тактикой и стратегией деятельности акционерного общества, или влиять на их принятие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Формы корпоративного контроля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акционерный контроль, который в свою очередь подразделяется на абсолютный (непосредственный) и относительный (опосредованный</a:t>
            </a:r>
            <a:r>
              <a:rPr lang="ru-RU" dirty="0" smtClean="0"/>
              <a:t>);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управленческий контроль, который в свою очередь можно разделить на должностной управленческий контроль и специальный управленческий контроль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государственный контроль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Контроль</a:t>
            </a:r>
            <a:r>
              <a:rPr lang="ru-RU" dirty="0"/>
              <a:t> - это и есть не что иное, как некая управленческая деятельность, задачей которой в том числе является количественная и качественная оценка и учет результатов деятельности акционерного общества, а также всестороннего и надлежащего соблюдения прав акционеров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Эффективный внутренний контроль позволяет регулярно выявлять и оценивать существенные риски: кредитный риск, страховой риск, риск введения валютных ограничений, рыночный риск, процентный риск, риск ликвидности, правовой риск, риски, связанные с проведением операций с векселями и другими аналогичными платежными инструментами. При утверждении процедур по управлению рисками совету директоров необходимо стремиться к достижению оптимального баланса между риском и доходностью для общества в целом при соблюдении норм законодательства и положений устава общества.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1705664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</a:t>
            </a:r>
            <a:r>
              <a:rPr lang="ru-RU" dirty="0" smtClean="0"/>
              <a:t>.Корпоративный контроль.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В контрольно-ревизионную службу предоставляются соответствующие документы, необходимые для своевременного анализа и обоснованного вывода о соответствии проведенной операции финансово-хозяйственному плану общества и установленному в обществе порядку такой операции. Соответствующий порядок устанавливается внутренним документом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Контрольно-ревизионная служба ведет учет выявленных нарушений при осуществлении хозяйственных операций и предоставляет информацию о таких нарушениях комитету по аудиту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Финансово-хозяйственный план является основным документом, регулирующим финансово-хозяйственную деятельность общества. Все операции должны совершаться в соответствии с этим планом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Порядок проведения проверок ревизионной комиссией общества должен обеспечить эффективность данного механизма контроля за финансово-хозяйственной деятельностью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соответствии с законодательством проведение годовых и внеочередных проверок является одним из основных механизмов контроля за финансово-хозяйственной деятельностью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ходе внеочередной проверки могут проверяться как отдельная хозяйственная операция общества, так и хозяйственные операции за отдельный период времени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Эффективность контроля за финансово-хозяйственной деятельностью общества повышается, когда ревизионная комиссия работает в тесном сотрудничестве с комитетом по аудиту. Она предоставляет этому комитету полную информацию о своей деятельности, проводимых расследованиях и составляемых заключениях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Важная роль в финансовом контроле принадлежит аудиторским проверкам. Аудиторская проверка должна проводиться таким образом, чтобы ее результатом стало получение объективной и полной информации о деятельности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При этом акционеры общества, потенциальные инвесторы и иные заинтересованные лица формируют свое мнение об обществе на основании информации о его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892392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</a:t>
            </a:r>
            <a:r>
              <a:rPr lang="ru-RU" dirty="0" smtClean="0"/>
              <a:t>.Корпаритивный контроль.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Аудиторские организации (аудитор) могут выявить нарушения, но не могут их исправить. При выявлении тех или иных нарушений исполнительные органы обязаны принимать необходимые меры к устранению нарушений и минимизации их последствий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Кроме того, аудиторские организации при выявлении нарушений должны требовать исправления информации, включенной в регулярно раскрываемые отчеты о хозяйственной деятельности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Контроль за устранением выявленных нарушений является гарантией их устранения и обеспечивает достоверность предоставляемой акционерам информации. Осуществление такого контроля можно поручить комитету по аудиту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Аудиторские организации (аудиторы) проверяют соответствие финансовой отчетности, используемой обществом, российским правилам бухгалтерского учета, а в случае если общество готовится к выходу на международный рынок и принимает на себя обязательство следовать международным стандартам финансовой отчетности, то на соответствие международным стандартам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Совет директоров как орган общества, ответственный за подготовку вопросов, выносимых на общее собрание акционеров, в том числе вопроса о выборе аудитора общества, в первую очередь заинтересован в выборе независимой аудиторской организации (аудитора), способной вести эффективную и объективную проверку финансово-хозяйственной деятельности общества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Комитет по аудиту должен оценивать кандидатов в аудиторские организации (аудиторы) общества и предоставлять оценку таких кандидатов совету директоров, а совет директоров обосновывать свои рекомендации в отношении выбора аудиторской организации на общем собрании акционеров общества.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2563307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10.Ревизионная комиссия (ревизор).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Ревизионная комиссия (ревизор) является выборным контрольным </a:t>
            </a:r>
            <a:r>
              <a:rPr lang="ru-RU" dirty="0" smtClean="0"/>
              <a:t>органом</a:t>
            </a:r>
            <a:r>
              <a:rPr lang="ru-RU" dirty="0"/>
              <a:t>. В ООО с числом участников 15 и менее создание ревизионной </a:t>
            </a:r>
            <a:r>
              <a:rPr lang="ru-RU" dirty="0" smtClean="0"/>
              <a:t>комиссии </a:t>
            </a:r>
            <a:r>
              <a:rPr lang="ru-RU" dirty="0"/>
              <a:t>(ревизора) не обязательно, в то </a:t>
            </a:r>
            <a:r>
              <a:rPr lang="ru-RU" dirty="0" smtClean="0"/>
              <a:t>время как </a:t>
            </a:r>
            <a:r>
              <a:rPr lang="ru-RU" dirty="0"/>
              <a:t>в АО ревизионная </a:t>
            </a:r>
            <a:r>
              <a:rPr lang="ru-RU" dirty="0" smtClean="0"/>
              <a:t>комиссия </a:t>
            </a:r>
            <a:r>
              <a:rPr lang="ru-RU" dirty="0"/>
              <a:t>(ревизор) создается в обязательном порядке.</a:t>
            </a:r>
          </a:p>
          <a:p>
            <a:r>
              <a:rPr lang="ru-RU" dirty="0"/>
              <a:t>В ООО ревизионная комиссия (РК) избирается общим собранием </a:t>
            </a:r>
            <a:r>
              <a:rPr lang="ru-RU" dirty="0" smtClean="0"/>
              <a:t>на </a:t>
            </a:r>
            <a:r>
              <a:rPr lang="ru-RU" dirty="0"/>
              <a:t>срок, определенный уставом (в АО на один год), для осуществления </a:t>
            </a:r>
            <a:r>
              <a:rPr lang="ru-RU" dirty="0" smtClean="0"/>
              <a:t>контроля </a:t>
            </a:r>
            <a:r>
              <a:rPr lang="ru-RU" dirty="0"/>
              <a:t>за финансово-хозяйственной деятельностью. Количественный </a:t>
            </a:r>
            <a:r>
              <a:rPr lang="ru-RU" dirty="0" smtClean="0"/>
              <a:t>состав </a:t>
            </a:r>
            <a:r>
              <a:rPr lang="ru-RU" dirty="0"/>
              <a:t>РК также определяется уставом.</a:t>
            </a:r>
          </a:p>
          <a:p>
            <a:r>
              <a:rPr lang="ru-RU" dirty="0"/>
              <a:t>На практике в РК входит от одного до трех человек (из числа </a:t>
            </a:r>
            <a:r>
              <a:rPr lang="ru-RU" dirty="0" smtClean="0"/>
              <a:t>участников</a:t>
            </a:r>
            <a:r>
              <a:rPr lang="ru-RU" dirty="0"/>
              <a:t>), они избираются сроком от 1 до 5 </a:t>
            </a:r>
            <a:r>
              <a:rPr lang="ru-RU" dirty="0" smtClean="0"/>
              <a:t>лет. Членами </a:t>
            </a:r>
            <a:r>
              <a:rPr lang="ru-RU" dirty="0"/>
              <a:t>РК не могут быть члены </a:t>
            </a:r>
            <a:r>
              <a:rPr lang="ru-RU" dirty="0" smtClean="0"/>
              <a:t>совета директоров, </a:t>
            </a:r>
            <a:r>
              <a:rPr lang="ru-RU" dirty="0"/>
              <a:t>лицо, осуществляющее </a:t>
            </a:r>
            <a:r>
              <a:rPr lang="ru-RU" dirty="0" smtClean="0"/>
              <a:t>функции </a:t>
            </a:r>
            <a:r>
              <a:rPr lang="ru-RU" dirty="0"/>
              <a:t>ЕИО, члены КИО.</a:t>
            </a:r>
          </a:p>
          <a:p>
            <a:r>
              <a:rPr lang="ru-RU" dirty="0"/>
              <a:t>В Законе «Об АО» предусмотрено, что акции, принадлежащие членам </a:t>
            </a:r>
            <a:r>
              <a:rPr lang="ru-RU" dirty="0" smtClean="0"/>
              <a:t>совета директоров </a:t>
            </a:r>
            <a:r>
              <a:rPr lang="ru-RU" dirty="0"/>
              <a:t>или лицам, занимающим должности в органах управления общества, </a:t>
            </a:r>
            <a:r>
              <a:rPr lang="ru-RU" dirty="0" smtClean="0"/>
              <a:t>не </a:t>
            </a:r>
            <a:r>
              <a:rPr lang="ru-RU" dirty="0"/>
              <a:t>могут участвовать в голосовании при избрании членов ревизионной </a:t>
            </a:r>
            <a:r>
              <a:rPr lang="ru-RU" dirty="0" smtClean="0"/>
              <a:t>комиссии </a:t>
            </a:r>
            <a:r>
              <a:rPr lang="ru-RU" dirty="0"/>
              <a:t>(ревизора) общества. В Законе «Об обществах с </a:t>
            </a:r>
            <a:r>
              <a:rPr lang="ru-RU" dirty="0" smtClean="0"/>
              <a:t>ограниченной </a:t>
            </a:r>
            <a:r>
              <a:rPr lang="ru-RU" dirty="0"/>
              <a:t>ответственностью» таких ограничений нет.</a:t>
            </a:r>
          </a:p>
        </p:txBody>
      </p:sp>
    </p:spTree>
    <p:extLst>
      <p:ext uri="{BB962C8B-B14F-4D97-AF65-F5344CB8AC3E}">
        <p14:creationId xmlns:p14="http://schemas.microsoft.com/office/powerpoint/2010/main" xmlns="" val="38153654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11.Правовые основы аудита.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Правовую основу аудита в РФ в настоящее время составляет совокупность нормативных документов различных уровней: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Федеральный закон «Об аудиторской деятельности» № 307-ФЗ от 30.12.2008 г.;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Федеральный закон «О саморегулируемых организациях» № 315-ФЗ от 01.12.2007 г.;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Федеральный закон «Об аудиторской деятельности» № 119-ФЗ от 07.08.2001 г.;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Постановления Правительства РФ по вопросам осуществления аудиторской деятельности;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Нормативные и методические документы Министерства Финансов РФ, а также других министерств и ведомств;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Правила (стандарты) аудиторской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5813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Существующие на данный момент проблемы корпоративного управления в России являются следствием особенностей формирования и становления системы корпоративного управления в нашей стране, но все они могут быть в той или иной мере решены при использовании соответствующих мер. Эффективное корпоративное управление является одним из ключевых критериев при принятии инвестиционных решений и благоприятно влияет на имидж и репутацию компании, что в свою очередь играет значительную роль при оценке ее стоимости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Система корпоративного управления создается для решения трех основных задач, стоящих перед корпорацией: обеспечения ее максимальной эффективности; привлечения инвестиций; выполнения юридических и социальных обязательств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Соблюдение стандартов корпоративного управления помогает усовершенствовать процесс принятия решений, способных оказать существенное влияние на эффективность финансово-хозяйственной деятельности общества на всех уровнях. Качественное корпоративное управление упорядочивает все происходящие в компании бизнес-процессы, что способствует росту оборота и прибыли при одновременном снижении объема требуемых капиталовложений.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373491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686800" cy="838200"/>
          </a:xfrm>
        </p:spPr>
        <p:txBody>
          <a:bodyPr/>
          <a:lstStyle/>
          <a:p>
            <a:r>
              <a:rPr lang="ru-RU" dirty="0" smtClean="0"/>
              <a:t>Список литературы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"Гражданский </a:t>
            </a:r>
            <a:r>
              <a:rPr lang="ru-RU" dirty="0" smtClean="0"/>
              <a:t>кодекс Российской </a:t>
            </a:r>
            <a:r>
              <a:rPr lang="ru-RU" dirty="0"/>
              <a:t>Федерации (часть первая)" от 30.11.1994 N 51-ФЗ</a:t>
            </a:r>
            <a:endParaRPr lang="ru-RU" dirty="0" smtClean="0"/>
          </a:p>
          <a:p>
            <a:r>
              <a:rPr lang="ru-RU" dirty="0"/>
              <a:t>"Трудовой </a:t>
            </a:r>
            <a:r>
              <a:rPr lang="ru-RU" dirty="0" smtClean="0"/>
              <a:t>кодекс </a:t>
            </a:r>
            <a:r>
              <a:rPr lang="ru-RU" dirty="0"/>
              <a:t>Российской Федерации" </a:t>
            </a:r>
            <a:r>
              <a:rPr lang="ru-RU" dirty="0" smtClean="0"/>
              <a:t>от </a:t>
            </a:r>
            <a:r>
              <a:rPr lang="ru-RU" dirty="0"/>
              <a:t>30.12.2001 </a:t>
            </a:r>
            <a:r>
              <a:rPr lang="en-US" dirty="0"/>
              <a:t>N 197-</a:t>
            </a:r>
            <a:r>
              <a:rPr lang="ru-RU" dirty="0" smtClean="0"/>
              <a:t>ФЗ;</a:t>
            </a:r>
          </a:p>
          <a:p>
            <a:r>
              <a:rPr lang="ru-RU" dirty="0"/>
              <a:t>"Уголовный </a:t>
            </a:r>
            <a:r>
              <a:rPr lang="ru-RU" dirty="0" smtClean="0"/>
              <a:t>кодекс </a:t>
            </a:r>
            <a:r>
              <a:rPr lang="ru-RU" dirty="0"/>
              <a:t>Российской Федерации" от 13.06.1996 </a:t>
            </a:r>
            <a:r>
              <a:rPr lang="en-US" dirty="0"/>
              <a:t>N 63-</a:t>
            </a:r>
            <a:r>
              <a:rPr lang="ru-RU" dirty="0" smtClean="0"/>
              <a:t>ФЗ;</a:t>
            </a:r>
          </a:p>
          <a:p>
            <a:r>
              <a:rPr lang="ru-RU" dirty="0"/>
              <a:t>"Кодекс </a:t>
            </a:r>
            <a:r>
              <a:rPr lang="ru-RU" dirty="0" smtClean="0"/>
              <a:t>Российской Федерации </a:t>
            </a:r>
            <a:r>
              <a:rPr lang="ru-RU" dirty="0"/>
              <a:t>об административных правонарушениях</a:t>
            </a:r>
            <a:r>
              <a:rPr lang="ru-RU" dirty="0" smtClean="0"/>
              <a:t>" </a:t>
            </a:r>
            <a:r>
              <a:rPr lang="ru-RU" dirty="0"/>
              <a:t>от 30.12.2001 N 195-ФЗ.</a:t>
            </a:r>
          </a:p>
          <a:p>
            <a:r>
              <a:rPr lang="ru-RU" dirty="0" smtClean="0"/>
              <a:t>ФЗ от </a:t>
            </a:r>
            <a:r>
              <a:rPr lang="ru-RU" dirty="0"/>
              <a:t>26 декабря 1995 г. N 208-ФЗ "Об акционерных обществах" </a:t>
            </a:r>
            <a:endParaRPr lang="ru-RU" dirty="0" smtClean="0"/>
          </a:p>
          <a:p>
            <a:r>
              <a:rPr lang="ru-RU" dirty="0"/>
              <a:t>Федеральный закон «Об аудиторской деятельности» № 307-ФЗ от 30.12.2008 г.;</a:t>
            </a:r>
          </a:p>
          <a:p>
            <a:r>
              <a:rPr lang="ru-RU" dirty="0"/>
              <a:t>Гражданское право. Под ред. Алексеева С.С. (Учебник) - М.: 2009 г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Кашанина</a:t>
            </a:r>
            <a:r>
              <a:rPr lang="ru-RU" dirty="0" smtClean="0"/>
              <a:t> </a:t>
            </a:r>
            <a:r>
              <a:rPr lang="ru-RU" dirty="0"/>
              <a:t>Т. В. Корпоративное право – М.: НОРМА–ИНФРА • М, 1999.</a:t>
            </a:r>
          </a:p>
        </p:txBody>
      </p:sp>
    </p:spTree>
    <p:extLst>
      <p:ext uri="{BB962C8B-B14F-4D97-AF65-F5344CB8AC3E}">
        <p14:creationId xmlns:p14="http://schemas.microsoft.com/office/powerpoint/2010/main" xmlns="" val="18138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3036</TotalTime>
  <Words>6270</Words>
  <Application>Microsoft Office PowerPoint</Application>
  <PresentationFormat>Экран (4:3)</PresentationFormat>
  <Paragraphs>243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Трек</vt:lpstr>
      <vt:lpstr>ВГУЭС ИНСТИТУТ ПРАВА Тема 2.3 «Корпоративное управление и контроль» </vt:lpstr>
      <vt:lpstr>План презентации </vt:lpstr>
      <vt:lpstr>Введение </vt:lpstr>
      <vt:lpstr>1.Понятие корпоративного управления.  </vt:lpstr>
      <vt:lpstr>2.Общие принципы управления корпорацией.</vt:lpstr>
      <vt:lpstr>2.Общие принципы управления корпорацией.</vt:lpstr>
      <vt:lpstr>2.Общие принципы управления корпорацией.</vt:lpstr>
      <vt:lpstr>3.Планирование работы корпорации.  </vt:lpstr>
      <vt:lpstr>3.Планирование работы корпорации. </vt:lpstr>
      <vt:lpstr>4.Органы корпоративного управления.   </vt:lpstr>
      <vt:lpstr>4.Органы корпоративного управления. </vt:lpstr>
      <vt:lpstr>4.Органы корпоративного управления. </vt:lpstr>
      <vt:lpstr>4.Органы корпоративного управления. </vt:lpstr>
      <vt:lpstr>4.Органы корпоративного управления. </vt:lpstr>
      <vt:lpstr>4.Органы корпоративного управления. </vt:lpstr>
      <vt:lpstr>5.Структурные подразделения корпорации. </vt:lpstr>
      <vt:lpstr>5.Структурные подразделения корпорации. </vt:lpstr>
      <vt:lpstr>5.Структурные подразделения корпорации. </vt:lpstr>
      <vt:lpstr>5.Структурные подразделения корпорации. </vt:lpstr>
      <vt:lpstr>5.Структурные подразделения корпорации. </vt:lpstr>
      <vt:lpstr>6.Компетенция органов управления корпорации. </vt:lpstr>
      <vt:lpstr>6.Компетенция органов управления корпорации. </vt:lpstr>
      <vt:lpstr>7.Ответственность корпораций.</vt:lpstr>
      <vt:lpstr>7.Ответственность корпораций.</vt:lpstr>
      <vt:lpstr>7.Ответственность корпораций.</vt:lpstr>
      <vt:lpstr>7.Ответственность корпораций.</vt:lpstr>
      <vt:lpstr>7.Ответственность корпораций.</vt:lpstr>
      <vt:lpstr>7.Ответственность корпораций.</vt:lpstr>
      <vt:lpstr>8.Головная (материнская) организация.</vt:lpstr>
      <vt:lpstr>8.Головная (материнская) организация.</vt:lpstr>
      <vt:lpstr>8.Головная (материнская) организация</vt:lpstr>
      <vt:lpstr>9.Корпоративный контроль. </vt:lpstr>
      <vt:lpstr>9.Корпоративный контроль.</vt:lpstr>
      <vt:lpstr>9.Корпаритивный контроль. </vt:lpstr>
      <vt:lpstr>10.Ревизионная комиссия (ревизор).</vt:lpstr>
      <vt:lpstr>11.Правовые основы аудита. </vt:lpstr>
      <vt:lpstr>Заключение </vt:lpstr>
      <vt:lpstr>Список литературы 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2.3. Корпоративное управление и контроль</dc:title>
  <dc:creator>User</dc:creator>
  <cp:lastModifiedBy>Алекс</cp:lastModifiedBy>
  <cp:revision>17</cp:revision>
  <dcterms:created xsi:type="dcterms:W3CDTF">2014-09-21T12:57:44Z</dcterms:created>
  <dcterms:modified xsi:type="dcterms:W3CDTF">2014-09-30T07:17:37Z</dcterms:modified>
</cp:coreProperties>
</file>