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0"/>
      <c:perspective val="30"/>
    </c:view3D>
    <c:floor>
      <c:thickness val="0"/>
    </c:floor>
    <c:sideWall>
      <c:thickness val="0"/>
    </c:sideWall>
    <c:backWall>
      <c:thickness val="0"/>
    </c:backWall>
    <c:plotArea>
      <c:layout/>
      <c:bar3DChart>
        <c:barDir val="col"/>
        <c:grouping val="standard"/>
        <c:varyColors val="0"/>
        <c:ser>
          <c:idx val="0"/>
          <c:order val="0"/>
          <c:tx>
            <c:strRef>
              <c:f>Лист1!$B$1</c:f>
              <c:strCache>
                <c:ptCount val="1"/>
                <c:pt idx="0">
                  <c:v>Управленческая структура РФ</c:v>
                </c:pt>
              </c:strCache>
            </c:strRef>
          </c:tx>
          <c:invertIfNegative val="0"/>
          <c:dLbls>
            <c:showLegendKey val="0"/>
            <c:showVal val="1"/>
            <c:showCatName val="0"/>
            <c:showSerName val="0"/>
            <c:showPercent val="0"/>
            <c:showBubbleSize val="0"/>
            <c:showLeaderLines val="0"/>
          </c:dLbls>
          <c:cat>
            <c:strRef>
              <c:f>Лист1!$A$2:$A$4</c:f>
              <c:strCache>
                <c:ptCount val="3"/>
                <c:pt idx="0">
                  <c:v>Федеральные округа</c:v>
                </c:pt>
                <c:pt idx="1">
                  <c:v>Субъекты Федерации</c:v>
                </c:pt>
                <c:pt idx="2">
                  <c:v>Муниципальные образования</c:v>
                </c:pt>
              </c:strCache>
            </c:strRef>
          </c:cat>
          <c:val>
            <c:numRef>
              <c:f>Лист1!$B$2:$B$4</c:f>
              <c:numCache>
                <c:formatCode>General</c:formatCode>
                <c:ptCount val="3"/>
                <c:pt idx="0">
                  <c:v>8</c:v>
                </c:pt>
                <c:pt idx="1">
                  <c:v>86</c:v>
                </c:pt>
                <c:pt idx="2">
                  <c:v>23001</c:v>
                </c:pt>
              </c:numCache>
            </c:numRef>
          </c:val>
        </c:ser>
        <c:dLbls>
          <c:showLegendKey val="0"/>
          <c:showVal val="0"/>
          <c:showCatName val="0"/>
          <c:showSerName val="0"/>
          <c:showPercent val="0"/>
          <c:showBubbleSize val="0"/>
        </c:dLbls>
        <c:gapWidth val="150"/>
        <c:shape val="cone"/>
        <c:axId val="111277184"/>
        <c:axId val="111278720"/>
        <c:axId val="95474112"/>
      </c:bar3DChart>
      <c:catAx>
        <c:axId val="111277184"/>
        <c:scaling>
          <c:orientation val="minMax"/>
        </c:scaling>
        <c:delete val="0"/>
        <c:axPos val="b"/>
        <c:majorTickMark val="out"/>
        <c:minorTickMark val="none"/>
        <c:tickLblPos val="nextTo"/>
        <c:crossAx val="111278720"/>
        <c:crosses val="autoZero"/>
        <c:auto val="1"/>
        <c:lblAlgn val="ctr"/>
        <c:lblOffset val="100"/>
        <c:noMultiLvlLbl val="0"/>
      </c:catAx>
      <c:valAx>
        <c:axId val="111278720"/>
        <c:scaling>
          <c:orientation val="minMax"/>
        </c:scaling>
        <c:delete val="0"/>
        <c:axPos val="l"/>
        <c:majorGridlines/>
        <c:numFmt formatCode="General" sourceLinked="1"/>
        <c:majorTickMark val="out"/>
        <c:minorTickMark val="none"/>
        <c:tickLblPos val="nextTo"/>
        <c:crossAx val="111277184"/>
        <c:crosses val="autoZero"/>
        <c:crossBetween val="between"/>
      </c:valAx>
      <c:serAx>
        <c:axId val="95474112"/>
        <c:scaling>
          <c:orientation val="minMax"/>
        </c:scaling>
        <c:delete val="1"/>
        <c:axPos val="b"/>
        <c:majorTickMark val="out"/>
        <c:minorTickMark val="none"/>
        <c:tickLblPos val="nextTo"/>
        <c:crossAx val="111278720"/>
        <c:crosses val="autoZero"/>
      </c:serAx>
    </c:plotArea>
    <c:plotVisOnly val="1"/>
    <c:dispBlanksAs val="gap"/>
    <c:showDLblsOverMax val="0"/>
  </c:chart>
  <c:txPr>
    <a:bodyPr/>
    <a:lstStyle/>
    <a:p>
      <a:pPr>
        <a:defRPr sz="1800"/>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250C77-6682-4086-A718-D04FD7DE9DBB}"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ru-RU"/>
        </a:p>
      </dgm:t>
    </dgm:pt>
    <dgm:pt modelId="{08258910-9EF5-406D-AD81-993CF1786877}">
      <dgm:prSet phldrT="[Текст]" custT="1"/>
      <dgm:spPr/>
      <dgm:t>
        <a:bodyPr/>
        <a:lstStyle/>
        <a:p>
          <a:r>
            <a:rPr lang="ru-RU" sz="2000" dirty="0" smtClean="0"/>
            <a:t>Уровень Субъектов Федерации</a:t>
          </a:r>
          <a:endParaRPr lang="ru-RU" sz="2000" dirty="0"/>
        </a:p>
      </dgm:t>
    </dgm:pt>
    <dgm:pt modelId="{10ADF1B8-7EA6-4E4B-B208-669A133F4C61}" type="parTrans" cxnId="{4D311DBE-F4B8-4A0E-A5E3-2B3741DE8A0B}">
      <dgm:prSet/>
      <dgm:spPr/>
      <dgm:t>
        <a:bodyPr/>
        <a:lstStyle/>
        <a:p>
          <a:endParaRPr lang="ru-RU"/>
        </a:p>
      </dgm:t>
    </dgm:pt>
    <dgm:pt modelId="{93A36C52-F5F0-48E3-BC15-F5E4D3008AFC}" type="sibTrans" cxnId="{4D311DBE-F4B8-4A0E-A5E3-2B3741DE8A0B}">
      <dgm:prSet/>
      <dgm:spPr/>
      <dgm:t>
        <a:bodyPr/>
        <a:lstStyle/>
        <a:p>
          <a:endParaRPr lang="ru-RU"/>
        </a:p>
      </dgm:t>
    </dgm:pt>
    <dgm:pt modelId="{BD7B49E6-8AF0-4AAE-AE19-5A433E71E49D}">
      <dgm:prSet phldrT="[Текст]" custT="1"/>
      <dgm:spPr/>
      <dgm:t>
        <a:bodyPr/>
        <a:lstStyle/>
        <a:p>
          <a:r>
            <a:rPr lang="ru-RU" sz="1800" dirty="0" smtClean="0"/>
            <a:t>- Государственная стратегия регионального развития; </a:t>
          </a:r>
        </a:p>
        <a:p>
          <a:r>
            <a:rPr lang="ru-RU" sz="1800" dirty="0" smtClean="0"/>
            <a:t>-региональная политика</a:t>
          </a:r>
          <a:endParaRPr lang="ru-RU" sz="1800" dirty="0"/>
        </a:p>
      </dgm:t>
    </dgm:pt>
    <dgm:pt modelId="{5124CC8D-B3AB-4867-872B-85893AB1B194}" type="parTrans" cxnId="{F126944E-99E4-4CC1-8000-9CAEA5137426}">
      <dgm:prSet/>
      <dgm:spPr/>
      <dgm:t>
        <a:bodyPr/>
        <a:lstStyle/>
        <a:p>
          <a:endParaRPr lang="ru-RU"/>
        </a:p>
      </dgm:t>
    </dgm:pt>
    <dgm:pt modelId="{6E95C46E-E2E8-4C59-9FAF-43E8078E11E8}" type="sibTrans" cxnId="{F126944E-99E4-4CC1-8000-9CAEA5137426}">
      <dgm:prSet/>
      <dgm:spPr/>
      <dgm:t>
        <a:bodyPr/>
        <a:lstStyle/>
        <a:p>
          <a:endParaRPr lang="ru-RU"/>
        </a:p>
      </dgm:t>
    </dgm:pt>
    <dgm:pt modelId="{09B3CA32-84AC-4390-B8B7-98B41EBBB881}">
      <dgm:prSet phldrT="[Текст]" custT="1"/>
      <dgm:spPr/>
      <dgm:t>
        <a:bodyPr/>
        <a:lstStyle/>
        <a:p>
          <a:r>
            <a:rPr lang="ru-RU" sz="2000" dirty="0" smtClean="0"/>
            <a:t>Уровень местного самоуправления</a:t>
          </a:r>
          <a:endParaRPr lang="ru-RU" sz="2000" dirty="0"/>
        </a:p>
      </dgm:t>
    </dgm:pt>
    <dgm:pt modelId="{3FF3DD66-DB74-4720-A2CF-F132E2E910A9}" type="parTrans" cxnId="{0501F207-A3BD-490A-9679-D3B2C49BEAAB}">
      <dgm:prSet/>
      <dgm:spPr/>
      <dgm:t>
        <a:bodyPr/>
        <a:lstStyle/>
        <a:p>
          <a:endParaRPr lang="ru-RU"/>
        </a:p>
      </dgm:t>
    </dgm:pt>
    <dgm:pt modelId="{E765A7A6-27AA-473D-B18B-7503FF9A5E42}" type="sibTrans" cxnId="{0501F207-A3BD-490A-9679-D3B2C49BEAAB}">
      <dgm:prSet/>
      <dgm:spPr/>
      <dgm:t>
        <a:bodyPr/>
        <a:lstStyle/>
        <a:p>
          <a:endParaRPr lang="ru-RU"/>
        </a:p>
      </dgm:t>
    </dgm:pt>
    <dgm:pt modelId="{AEA609A5-1A7F-4FB4-B9EF-A333F4338F62}">
      <dgm:prSet phldrT="[Текст]" custT="1"/>
      <dgm:spPr/>
      <dgm:t>
        <a:bodyPr/>
        <a:lstStyle/>
        <a:p>
          <a:r>
            <a:rPr lang="ru-RU" sz="1800" dirty="0" smtClean="0"/>
            <a:t>Локальная политика </a:t>
          </a:r>
          <a:endParaRPr lang="ru-RU" sz="1800" dirty="0"/>
        </a:p>
      </dgm:t>
    </dgm:pt>
    <dgm:pt modelId="{EEEE5F4D-DA66-4814-935A-83802DA5BDE2}" type="parTrans" cxnId="{EE6628EC-C033-498D-A5E5-02F46CF26B1A}">
      <dgm:prSet/>
      <dgm:spPr/>
      <dgm:t>
        <a:bodyPr/>
        <a:lstStyle/>
        <a:p>
          <a:endParaRPr lang="ru-RU"/>
        </a:p>
      </dgm:t>
    </dgm:pt>
    <dgm:pt modelId="{5B180A33-D219-40D3-AFA1-084485883B00}" type="sibTrans" cxnId="{EE6628EC-C033-498D-A5E5-02F46CF26B1A}">
      <dgm:prSet/>
      <dgm:spPr/>
      <dgm:t>
        <a:bodyPr/>
        <a:lstStyle/>
        <a:p>
          <a:endParaRPr lang="ru-RU"/>
        </a:p>
      </dgm:t>
    </dgm:pt>
    <dgm:pt modelId="{3D48BD75-8663-4692-B5DE-4A9AAA630543}" type="pres">
      <dgm:prSet presAssocID="{2D250C77-6682-4086-A718-D04FD7DE9DBB}" presName="list" presStyleCnt="0">
        <dgm:presLayoutVars>
          <dgm:dir/>
          <dgm:animLvl val="lvl"/>
        </dgm:presLayoutVars>
      </dgm:prSet>
      <dgm:spPr/>
      <dgm:t>
        <a:bodyPr/>
        <a:lstStyle/>
        <a:p>
          <a:endParaRPr lang="ru-RU"/>
        </a:p>
      </dgm:t>
    </dgm:pt>
    <dgm:pt modelId="{4B42B6E9-202C-43E6-B316-1F070B4CAEB9}" type="pres">
      <dgm:prSet presAssocID="{08258910-9EF5-406D-AD81-993CF1786877}" presName="posSpace" presStyleCnt="0"/>
      <dgm:spPr/>
    </dgm:pt>
    <dgm:pt modelId="{334B0913-C4FB-47C6-BCCB-2DA58C2397F9}" type="pres">
      <dgm:prSet presAssocID="{08258910-9EF5-406D-AD81-993CF1786877}" presName="vertFlow" presStyleCnt="0"/>
      <dgm:spPr/>
    </dgm:pt>
    <dgm:pt modelId="{59890974-1C60-4D95-B2BC-81D140FB8CF8}" type="pres">
      <dgm:prSet presAssocID="{08258910-9EF5-406D-AD81-993CF1786877}" presName="topSpace" presStyleCnt="0"/>
      <dgm:spPr/>
    </dgm:pt>
    <dgm:pt modelId="{9B0D4564-AEA0-4439-BB38-144B172A45DE}" type="pres">
      <dgm:prSet presAssocID="{08258910-9EF5-406D-AD81-993CF1786877}" presName="firstComp" presStyleCnt="0"/>
      <dgm:spPr/>
    </dgm:pt>
    <dgm:pt modelId="{C0A0DE7E-1D0A-464D-9A6C-BE14AFC7F6EA}" type="pres">
      <dgm:prSet presAssocID="{08258910-9EF5-406D-AD81-993CF1786877}" presName="firstChild" presStyleLbl="bgAccFollowNode1" presStyleIdx="0" presStyleCnt="2"/>
      <dgm:spPr/>
      <dgm:t>
        <a:bodyPr/>
        <a:lstStyle/>
        <a:p>
          <a:endParaRPr lang="ru-RU"/>
        </a:p>
      </dgm:t>
    </dgm:pt>
    <dgm:pt modelId="{081AFA54-999A-410D-AEC1-2547DBCADA9F}" type="pres">
      <dgm:prSet presAssocID="{08258910-9EF5-406D-AD81-993CF1786877}" presName="firstChildTx" presStyleLbl="bgAccFollowNode1" presStyleIdx="0" presStyleCnt="2">
        <dgm:presLayoutVars>
          <dgm:bulletEnabled val="1"/>
        </dgm:presLayoutVars>
      </dgm:prSet>
      <dgm:spPr/>
      <dgm:t>
        <a:bodyPr/>
        <a:lstStyle/>
        <a:p>
          <a:endParaRPr lang="ru-RU"/>
        </a:p>
      </dgm:t>
    </dgm:pt>
    <dgm:pt modelId="{6F9D81D9-82E8-4107-9D37-1AF695A79036}" type="pres">
      <dgm:prSet presAssocID="{08258910-9EF5-406D-AD81-993CF1786877}" presName="negSpace" presStyleCnt="0"/>
      <dgm:spPr/>
    </dgm:pt>
    <dgm:pt modelId="{11F21D7D-DD89-4F79-B185-F6FBBD222B05}" type="pres">
      <dgm:prSet presAssocID="{08258910-9EF5-406D-AD81-993CF1786877}" presName="circle" presStyleLbl="node1" presStyleIdx="0" presStyleCnt="2"/>
      <dgm:spPr/>
      <dgm:t>
        <a:bodyPr/>
        <a:lstStyle/>
        <a:p>
          <a:endParaRPr lang="ru-RU"/>
        </a:p>
      </dgm:t>
    </dgm:pt>
    <dgm:pt modelId="{5EDDEDC1-C702-4073-946F-5C921A99024A}" type="pres">
      <dgm:prSet presAssocID="{93A36C52-F5F0-48E3-BC15-F5E4D3008AFC}" presName="transSpace" presStyleCnt="0"/>
      <dgm:spPr/>
    </dgm:pt>
    <dgm:pt modelId="{D36F9044-2864-4672-B1B3-AB12510C81D5}" type="pres">
      <dgm:prSet presAssocID="{09B3CA32-84AC-4390-B8B7-98B41EBBB881}" presName="posSpace" presStyleCnt="0"/>
      <dgm:spPr/>
    </dgm:pt>
    <dgm:pt modelId="{7FE8993C-37A0-4E64-9A01-9B9B58E1338F}" type="pres">
      <dgm:prSet presAssocID="{09B3CA32-84AC-4390-B8B7-98B41EBBB881}" presName="vertFlow" presStyleCnt="0"/>
      <dgm:spPr/>
    </dgm:pt>
    <dgm:pt modelId="{73DC4180-576B-49E1-AD4D-CFE3A70128E2}" type="pres">
      <dgm:prSet presAssocID="{09B3CA32-84AC-4390-B8B7-98B41EBBB881}" presName="topSpace" presStyleCnt="0"/>
      <dgm:spPr/>
    </dgm:pt>
    <dgm:pt modelId="{5517B167-B5B8-40D3-B9EF-02EB732D0288}" type="pres">
      <dgm:prSet presAssocID="{09B3CA32-84AC-4390-B8B7-98B41EBBB881}" presName="firstComp" presStyleCnt="0"/>
      <dgm:spPr/>
    </dgm:pt>
    <dgm:pt modelId="{FA7FAD06-F517-48E6-8F94-5A41351EB7A2}" type="pres">
      <dgm:prSet presAssocID="{09B3CA32-84AC-4390-B8B7-98B41EBBB881}" presName="firstChild" presStyleLbl="bgAccFollowNode1" presStyleIdx="1" presStyleCnt="2"/>
      <dgm:spPr/>
      <dgm:t>
        <a:bodyPr/>
        <a:lstStyle/>
        <a:p>
          <a:endParaRPr lang="ru-RU"/>
        </a:p>
      </dgm:t>
    </dgm:pt>
    <dgm:pt modelId="{3208A890-2F1F-4BDA-AC5D-76290F876AFA}" type="pres">
      <dgm:prSet presAssocID="{09B3CA32-84AC-4390-B8B7-98B41EBBB881}" presName="firstChildTx" presStyleLbl="bgAccFollowNode1" presStyleIdx="1" presStyleCnt="2">
        <dgm:presLayoutVars>
          <dgm:bulletEnabled val="1"/>
        </dgm:presLayoutVars>
      </dgm:prSet>
      <dgm:spPr/>
      <dgm:t>
        <a:bodyPr/>
        <a:lstStyle/>
        <a:p>
          <a:endParaRPr lang="ru-RU"/>
        </a:p>
      </dgm:t>
    </dgm:pt>
    <dgm:pt modelId="{61B65507-5B1C-4B2A-9258-EBE2312C4890}" type="pres">
      <dgm:prSet presAssocID="{09B3CA32-84AC-4390-B8B7-98B41EBBB881}" presName="negSpace" presStyleCnt="0"/>
      <dgm:spPr/>
    </dgm:pt>
    <dgm:pt modelId="{C4044B0B-4C3C-4C18-95C2-00F866427801}" type="pres">
      <dgm:prSet presAssocID="{09B3CA32-84AC-4390-B8B7-98B41EBBB881}" presName="circle" presStyleLbl="node1" presStyleIdx="1" presStyleCnt="2" custLinFactNeighborX="743" custLinFactNeighborY="-917"/>
      <dgm:spPr/>
      <dgm:t>
        <a:bodyPr/>
        <a:lstStyle/>
        <a:p>
          <a:endParaRPr lang="ru-RU"/>
        </a:p>
      </dgm:t>
    </dgm:pt>
  </dgm:ptLst>
  <dgm:cxnLst>
    <dgm:cxn modelId="{0501F207-A3BD-490A-9679-D3B2C49BEAAB}" srcId="{2D250C77-6682-4086-A718-D04FD7DE9DBB}" destId="{09B3CA32-84AC-4390-B8B7-98B41EBBB881}" srcOrd="1" destOrd="0" parTransId="{3FF3DD66-DB74-4720-A2CF-F132E2E910A9}" sibTransId="{E765A7A6-27AA-473D-B18B-7503FF9A5E42}"/>
    <dgm:cxn modelId="{9C643C9B-6E3E-4A98-98D4-3366B6B46AB5}" type="presOf" srcId="{BD7B49E6-8AF0-4AAE-AE19-5A433E71E49D}" destId="{081AFA54-999A-410D-AEC1-2547DBCADA9F}" srcOrd="1" destOrd="0" presId="urn:microsoft.com/office/officeart/2005/8/layout/hList9"/>
    <dgm:cxn modelId="{64FB5D76-1A2E-4C44-95F7-348E1D7E83D2}" type="presOf" srcId="{AEA609A5-1A7F-4FB4-B9EF-A333F4338F62}" destId="{3208A890-2F1F-4BDA-AC5D-76290F876AFA}" srcOrd="1" destOrd="0" presId="urn:microsoft.com/office/officeart/2005/8/layout/hList9"/>
    <dgm:cxn modelId="{4D311DBE-F4B8-4A0E-A5E3-2B3741DE8A0B}" srcId="{2D250C77-6682-4086-A718-D04FD7DE9DBB}" destId="{08258910-9EF5-406D-AD81-993CF1786877}" srcOrd="0" destOrd="0" parTransId="{10ADF1B8-7EA6-4E4B-B208-669A133F4C61}" sibTransId="{93A36C52-F5F0-48E3-BC15-F5E4D3008AFC}"/>
    <dgm:cxn modelId="{31E5E983-69B1-4BCB-9A38-0BC9840B708F}" type="presOf" srcId="{08258910-9EF5-406D-AD81-993CF1786877}" destId="{11F21D7D-DD89-4F79-B185-F6FBBD222B05}" srcOrd="0" destOrd="0" presId="urn:microsoft.com/office/officeart/2005/8/layout/hList9"/>
    <dgm:cxn modelId="{4CBF9A03-6042-4243-9820-0350527E8A9A}" type="presOf" srcId="{AEA609A5-1A7F-4FB4-B9EF-A333F4338F62}" destId="{FA7FAD06-F517-48E6-8F94-5A41351EB7A2}" srcOrd="0" destOrd="0" presId="urn:microsoft.com/office/officeart/2005/8/layout/hList9"/>
    <dgm:cxn modelId="{F126944E-99E4-4CC1-8000-9CAEA5137426}" srcId="{08258910-9EF5-406D-AD81-993CF1786877}" destId="{BD7B49E6-8AF0-4AAE-AE19-5A433E71E49D}" srcOrd="0" destOrd="0" parTransId="{5124CC8D-B3AB-4867-872B-85893AB1B194}" sibTransId="{6E95C46E-E2E8-4C59-9FAF-43E8078E11E8}"/>
    <dgm:cxn modelId="{DBC8DB2D-0E85-46E3-B496-C64ED8708A2B}" type="presOf" srcId="{09B3CA32-84AC-4390-B8B7-98B41EBBB881}" destId="{C4044B0B-4C3C-4C18-95C2-00F866427801}" srcOrd="0" destOrd="0" presId="urn:microsoft.com/office/officeart/2005/8/layout/hList9"/>
    <dgm:cxn modelId="{52E0AF64-A150-415F-8665-79A7D0B602EB}" type="presOf" srcId="{2D250C77-6682-4086-A718-D04FD7DE9DBB}" destId="{3D48BD75-8663-4692-B5DE-4A9AAA630543}" srcOrd="0" destOrd="0" presId="urn:microsoft.com/office/officeart/2005/8/layout/hList9"/>
    <dgm:cxn modelId="{EE6628EC-C033-498D-A5E5-02F46CF26B1A}" srcId="{09B3CA32-84AC-4390-B8B7-98B41EBBB881}" destId="{AEA609A5-1A7F-4FB4-B9EF-A333F4338F62}" srcOrd="0" destOrd="0" parTransId="{EEEE5F4D-DA66-4814-935A-83802DA5BDE2}" sibTransId="{5B180A33-D219-40D3-AFA1-084485883B00}"/>
    <dgm:cxn modelId="{83768CA7-3B34-4390-A7A9-2852DD937469}" type="presOf" srcId="{BD7B49E6-8AF0-4AAE-AE19-5A433E71E49D}" destId="{C0A0DE7E-1D0A-464D-9A6C-BE14AFC7F6EA}" srcOrd="0" destOrd="0" presId="urn:microsoft.com/office/officeart/2005/8/layout/hList9"/>
    <dgm:cxn modelId="{4EA8F86D-5D0B-4F44-B83E-37C7D1FF20BA}" type="presParOf" srcId="{3D48BD75-8663-4692-B5DE-4A9AAA630543}" destId="{4B42B6E9-202C-43E6-B316-1F070B4CAEB9}" srcOrd="0" destOrd="0" presId="urn:microsoft.com/office/officeart/2005/8/layout/hList9"/>
    <dgm:cxn modelId="{B4D57233-2503-4FCE-A523-31A679D70E10}" type="presParOf" srcId="{3D48BD75-8663-4692-B5DE-4A9AAA630543}" destId="{334B0913-C4FB-47C6-BCCB-2DA58C2397F9}" srcOrd="1" destOrd="0" presId="urn:microsoft.com/office/officeart/2005/8/layout/hList9"/>
    <dgm:cxn modelId="{2028D7D1-5EDD-4BF2-A55B-B2330812D94E}" type="presParOf" srcId="{334B0913-C4FB-47C6-BCCB-2DA58C2397F9}" destId="{59890974-1C60-4D95-B2BC-81D140FB8CF8}" srcOrd="0" destOrd="0" presId="urn:microsoft.com/office/officeart/2005/8/layout/hList9"/>
    <dgm:cxn modelId="{1A40DDA6-3983-45FE-9E7C-B17916CFD364}" type="presParOf" srcId="{334B0913-C4FB-47C6-BCCB-2DA58C2397F9}" destId="{9B0D4564-AEA0-4439-BB38-144B172A45DE}" srcOrd="1" destOrd="0" presId="urn:microsoft.com/office/officeart/2005/8/layout/hList9"/>
    <dgm:cxn modelId="{AE0CF30E-B5B1-483F-A539-6914D72CE49C}" type="presParOf" srcId="{9B0D4564-AEA0-4439-BB38-144B172A45DE}" destId="{C0A0DE7E-1D0A-464D-9A6C-BE14AFC7F6EA}" srcOrd="0" destOrd="0" presId="urn:microsoft.com/office/officeart/2005/8/layout/hList9"/>
    <dgm:cxn modelId="{06B61B28-C886-431E-99A9-0F66EDFCF8B3}" type="presParOf" srcId="{9B0D4564-AEA0-4439-BB38-144B172A45DE}" destId="{081AFA54-999A-410D-AEC1-2547DBCADA9F}" srcOrd="1" destOrd="0" presId="urn:microsoft.com/office/officeart/2005/8/layout/hList9"/>
    <dgm:cxn modelId="{EFD0BDC5-CB5D-4211-877E-8AB25E906912}" type="presParOf" srcId="{3D48BD75-8663-4692-B5DE-4A9AAA630543}" destId="{6F9D81D9-82E8-4107-9D37-1AF695A79036}" srcOrd="2" destOrd="0" presId="urn:microsoft.com/office/officeart/2005/8/layout/hList9"/>
    <dgm:cxn modelId="{A23242A3-5300-4FDD-BF00-6EE93D4A0841}" type="presParOf" srcId="{3D48BD75-8663-4692-B5DE-4A9AAA630543}" destId="{11F21D7D-DD89-4F79-B185-F6FBBD222B05}" srcOrd="3" destOrd="0" presId="urn:microsoft.com/office/officeart/2005/8/layout/hList9"/>
    <dgm:cxn modelId="{874B5DBF-2ADA-4DFC-9646-0C378D415A2D}" type="presParOf" srcId="{3D48BD75-8663-4692-B5DE-4A9AAA630543}" destId="{5EDDEDC1-C702-4073-946F-5C921A99024A}" srcOrd="4" destOrd="0" presId="urn:microsoft.com/office/officeart/2005/8/layout/hList9"/>
    <dgm:cxn modelId="{7B563F29-D7D1-45BF-8A99-B87FF2A490EC}" type="presParOf" srcId="{3D48BD75-8663-4692-B5DE-4A9AAA630543}" destId="{D36F9044-2864-4672-B1B3-AB12510C81D5}" srcOrd="5" destOrd="0" presId="urn:microsoft.com/office/officeart/2005/8/layout/hList9"/>
    <dgm:cxn modelId="{AE27F408-74F1-48C0-BE46-87C45BDFBE8D}" type="presParOf" srcId="{3D48BD75-8663-4692-B5DE-4A9AAA630543}" destId="{7FE8993C-37A0-4E64-9A01-9B9B58E1338F}" srcOrd="6" destOrd="0" presId="urn:microsoft.com/office/officeart/2005/8/layout/hList9"/>
    <dgm:cxn modelId="{75BFA668-AF5C-47F4-BB2E-A100F5B5BE45}" type="presParOf" srcId="{7FE8993C-37A0-4E64-9A01-9B9B58E1338F}" destId="{73DC4180-576B-49E1-AD4D-CFE3A70128E2}" srcOrd="0" destOrd="0" presId="urn:microsoft.com/office/officeart/2005/8/layout/hList9"/>
    <dgm:cxn modelId="{62F39A78-883D-4D30-93D6-CA69A5410F27}" type="presParOf" srcId="{7FE8993C-37A0-4E64-9A01-9B9B58E1338F}" destId="{5517B167-B5B8-40D3-B9EF-02EB732D0288}" srcOrd="1" destOrd="0" presId="urn:microsoft.com/office/officeart/2005/8/layout/hList9"/>
    <dgm:cxn modelId="{F8739B46-983D-409D-9B1A-F514558037C2}" type="presParOf" srcId="{5517B167-B5B8-40D3-B9EF-02EB732D0288}" destId="{FA7FAD06-F517-48E6-8F94-5A41351EB7A2}" srcOrd="0" destOrd="0" presId="urn:microsoft.com/office/officeart/2005/8/layout/hList9"/>
    <dgm:cxn modelId="{6DA9E422-38E4-4224-814C-B1177784C60B}" type="presParOf" srcId="{5517B167-B5B8-40D3-B9EF-02EB732D0288}" destId="{3208A890-2F1F-4BDA-AC5D-76290F876AFA}" srcOrd="1" destOrd="0" presId="urn:microsoft.com/office/officeart/2005/8/layout/hList9"/>
    <dgm:cxn modelId="{95C606CF-3869-4B7D-A2CD-82040E9B0E2A}" type="presParOf" srcId="{3D48BD75-8663-4692-B5DE-4A9AAA630543}" destId="{61B65507-5B1C-4B2A-9258-EBE2312C4890}" srcOrd="7" destOrd="0" presId="urn:microsoft.com/office/officeart/2005/8/layout/hList9"/>
    <dgm:cxn modelId="{C735CF8E-C9A2-44DB-90DD-637429BFC644}" type="presParOf" srcId="{3D48BD75-8663-4692-B5DE-4A9AAA630543}" destId="{C4044B0B-4C3C-4C18-95C2-00F866427801}"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0DE7E-1D0A-464D-9A6C-BE14AFC7F6EA}">
      <dsp:nvSpPr>
        <dsp:cNvPr id="0" name=""/>
        <dsp:cNvSpPr/>
      </dsp:nvSpPr>
      <dsp:spPr>
        <a:xfrm>
          <a:off x="1448931" y="1719815"/>
          <a:ext cx="2713564" cy="180994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ru-RU" sz="1800" kern="1200" dirty="0" smtClean="0"/>
            <a:t>- Государственная стратегия регионального развития; </a:t>
          </a:r>
        </a:p>
        <a:p>
          <a:pPr lvl="0" algn="l" defTabSz="800100">
            <a:lnSpc>
              <a:spcPct val="90000"/>
            </a:lnSpc>
            <a:spcBef>
              <a:spcPct val="0"/>
            </a:spcBef>
            <a:spcAft>
              <a:spcPct val="35000"/>
            </a:spcAft>
          </a:pPr>
          <a:r>
            <a:rPr lang="ru-RU" sz="1800" kern="1200" dirty="0" smtClean="0"/>
            <a:t>-региональная политика</a:t>
          </a:r>
          <a:endParaRPr lang="ru-RU" sz="1800" kern="1200" dirty="0"/>
        </a:p>
      </dsp:txBody>
      <dsp:txXfrm>
        <a:off x="1883101" y="1719815"/>
        <a:ext cx="2279394" cy="1809947"/>
      </dsp:txXfrm>
    </dsp:sp>
    <dsp:sp modelId="{11F21D7D-DD89-4F79-B185-F6FBBD222B05}">
      <dsp:nvSpPr>
        <dsp:cNvPr id="0" name=""/>
        <dsp:cNvSpPr/>
      </dsp:nvSpPr>
      <dsp:spPr>
        <a:xfrm>
          <a:off x="1696" y="996198"/>
          <a:ext cx="1809043" cy="180904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ru-RU" sz="2000" kern="1200" dirty="0" smtClean="0"/>
            <a:t>Уровень Субъектов Федерации</a:t>
          </a:r>
          <a:endParaRPr lang="ru-RU" sz="2000" kern="1200" dirty="0"/>
        </a:p>
      </dsp:txBody>
      <dsp:txXfrm>
        <a:off x="266624" y="1261126"/>
        <a:ext cx="1279187" cy="1279187"/>
      </dsp:txXfrm>
    </dsp:sp>
    <dsp:sp modelId="{FA7FAD06-F517-48E6-8F94-5A41351EB7A2}">
      <dsp:nvSpPr>
        <dsp:cNvPr id="0" name=""/>
        <dsp:cNvSpPr/>
      </dsp:nvSpPr>
      <dsp:spPr>
        <a:xfrm>
          <a:off x="5971538" y="1719815"/>
          <a:ext cx="2713564" cy="180994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ru-RU" sz="1800" kern="1200" dirty="0" smtClean="0"/>
            <a:t>Локальная политика </a:t>
          </a:r>
          <a:endParaRPr lang="ru-RU" sz="1800" kern="1200" dirty="0"/>
        </a:p>
      </dsp:txBody>
      <dsp:txXfrm>
        <a:off x="6405709" y="1719815"/>
        <a:ext cx="2279394" cy="1809947"/>
      </dsp:txXfrm>
    </dsp:sp>
    <dsp:sp modelId="{C4044B0B-4C3C-4C18-95C2-00F866427801}">
      <dsp:nvSpPr>
        <dsp:cNvPr id="0" name=""/>
        <dsp:cNvSpPr/>
      </dsp:nvSpPr>
      <dsp:spPr>
        <a:xfrm>
          <a:off x="4555219" y="979609"/>
          <a:ext cx="1809043" cy="180904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ru-RU" sz="2000" kern="1200" dirty="0" smtClean="0"/>
            <a:t>Уровень местного самоуправления</a:t>
          </a:r>
          <a:endParaRPr lang="ru-RU" sz="2000" kern="1200" dirty="0"/>
        </a:p>
      </dsp:txBody>
      <dsp:txXfrm>
        <a:off x="4820147" y="1244537"/>
        <a:ext cx="1279187" cy="1279187"/>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B4C71EC6-210F-42DE-9C53-41977AD35B3D}" type="datetimeFigureOut">
              <a:rPr lang="ru-RU" smtClean="0"/>
              <a:t>06.06.2018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4C71EC6-210F-42DE-9C53-41977AD35B3D}" type="datetimeFigureOut">
              <a:rPr lang="ru-RU" smtClean="0"/>
              <a:t>06.06.2018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B4C71EC6-210F-42DE-9C53-41977AD35B3D}" type="datetimeFigureOut">
              <a:rPr lang="ru-RU" smtClean="0"/>
              <a:t>06.06.2018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B19B0651-EE4F-4900-A07F-96A6BFA9D0F0}"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B4C71EC6-210F-42DE-9C53-41977AD35B3D}" type="datetimeFigureOut">
              <a:rPr lang="ru-RU" smtClean="0"/>
              <a:t>06.06.2018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B4C71EC6-210F-42DE-9C53-41977AD35B3D}" type="datetimeFigureOut">
              <a:rPr lang="ru-RU" smtClean="0"/>
              <a:t>06.06.2018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B19B0651-EE4F-4900-A07F-96A6BFA9D0F0}"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B4C71EC6-210F-42DE-9C53-41977AD35B3D}" type="datetimeFigureOut">
              <a:rPr lang="ru-RU" smtClean="0"/>
              <a:t>06.06.2018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t>06.06.2018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4C71EC6-210F-42DE-9C53-41977AD35B3D}" type="datetimeFigureOut">
              <a:rPr lang="ru-RU" smtClean="0"/>
              <a:t>06.06.2018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19B0651-EE4F-4900-A07F-96A6BFA9D0F0}"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4C71EC6-210F-42DE-9C53-41977AD35B3D}" type="datetimeFigureOut">
              <a:rPr lang="ru-RU" smtClean="0"/>
              <a:t>06.06.2018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9B0651-EE4F-4900-A07F-96A6BFA9D0F0}"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76" y="980728"/>
            <a:ext cx="7772400" cy="1944216"/>
          </a:xfrm>
        </p:spPr>
        <p:txBody>
          <a:bodyPr>
            <a:noAutofit/>
          </a:bodyPr>
          <a:lstStyle/>
          <a:p>
            <a:pPr algn="ctr"/>
            <a:r>
              <a:rPr lang="ru-RU" sz="2800" b="1" i="1" dirty="0" smtClean="0"/>
              <a:t>Лекция </a:t>
            </a:r>
            <a:r>
              <a:rPr lang="ru-RU" sz="2800" b="1" i="1" dirty="0"/>
              <a:t>3. </a:t>
            </a:r>
            <a:r>
              <a:rPr lang="ru-RU" sz="2800" b="1" i="1" dirty="0" smtClean="0"/>
              <a:t/>
            </a:r>
            <a:br>
              <a:rPr lang="ru-RU" sz="2800" b="1" i="1" dirty="0" smtClean="0"/>
            </a:br>
            <a:r>
              <a:rPr lang="ru-RU" sz="2800" b="1" i="1" dirty="0" smtClean="0"/>
              <a:t>Реализация </a:t>
            </a:r>
            <a:r>
              <a:rPr lang="ru-RU" sz="2800" b="1" i="1" dirty="0"/>
              <a:t>государственной молодежной политики в субъектах Российской Федерации</a:t>
            </a:r>
            <a:r>
              <a:rPr lang="ru-RU" sz="2800" b="1" i="1" dirty="0" smtClean="0"/>
              <a:t>.</a:t>
            </a:r>
            <a:endParaRPr lang="ru-RU" sz="2800" dirty="0"/>
          </a:p>
        </p:txBody>
      </p:sp>
      <p:sp>
        <p:nvSpPr>
          <p:cNvPr id="3" name="Подзаголовок 2"/>
          <p:cNvSpPr>
            <a:spLocks noGrp="1"/>
          </p:cNvSpPr>
          <p:nvPr>
            <p:ph type="subTitle" idx="1"/>
          </p:nvPr>
        </p:nvSpPr>
        <p:spPr>
          <a:xfrm>
            <a:off x="685800" y="3789040"/>
            <a:ext cx="6400800" cy="1468760"/>
          </a:xfrm>
        </p:spPr>
        <p:txBody>
          <a:bodyPr>
            <a:normAutofit/>
          </a:bodyPr>
          <a:lstStyle/>
          <a:p>
            <a:r>
              <a:rPr lang="ru-RU" sz="2000" dirty="0">
                <a:solidFill>
                  <a:schemeClr val="tx1"/>
                </a:solidFill>
              </a:rPr>
              <a:t>Кандидат политических наук</a:t>
            </a:r>
          </a:p>
          <a:p>
            <a:r>
              <a:rPr lang="ru-RU" sz="2000" dirty="0">
                <a:solidFill>
                  <a:schemeClr val="tx1"/>
                </a:solidFill>
              </a:rPr>
              <a:t>Кошевая Елена Сергеевна</a:t>
            </a:r>
          </a:p>
          <a:p>
            <a:r>
              <a:rPr lang="ru-RU" sz="2000" dirty="0">
                <a:solidFill>
                  <a:schemeClr val="tx1"/>
                </a:solidFill>
              </a:rPr>
              <a:t>Кафедра управления </a:t>
            </a:r>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08630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548680"/>
            <a:ext cx="7848600" cy="545232"/>
          </a:xfrm>
        </p:spPr>
        <p:txBody>
          <a:bodyPr/>
          <a:lstStyle/>
          <a:p>
            <a:r>
              <a:rPr lang="ru-RU" sz="2000" dirty="0" smtClean="0"/>
              <a:t>План лекции:</a:t>
            </a:r>
            <a:endParaRPr lang="ru-RU" sz="2000" dirty="0"/>
          </a:p>
        </p:txBody>
      </p:sp>
      <p:sp>
        <p:nvSpPr>
          <p:cNvPr id="3" name="Подзаголовок 2"/>
          <p:cNvSpPr>
            <a:spLocks noGrp="1"/>
          </p:cNvSpPr>
          <p:nvPr>
            <p:ph type="subTitle" idx="1"/>
          </p:nvPr>
        </p:nvSpPr>
        <p:spPr>
          <a:xfrm>
            <a:off x="685800" y="1556792"/>
            <a:ext cx="7990656" cy="4104456"/>
          </a:xfrm>
        </p:spPr>
        <p:txBody>
          <a:bodyPr>
            <a:normAutofit lnSpcReduction="10000"/>
          </a:bodyPr>
          <a:lstStyle/>
          <a:p>
            <a:pPr marL="457200" lvl="0" indent="-457200">
              <a:buClr>
                <a:srgbClr val="002060"/>
              </a:buClr>
              <a:buFont typeface="+mj-lt"/>
              <a:buAutoNum type="arabicPeriod"/>
            </a:pPr>
            <a:r>
              <a:rPr lang="ru-RU" i="1" dirty="0"/>
              <a:t>Региональная политика: понятие, ее цели и задачи. </a:t>
            </a:r>
            <a:endParaRPr lang="ru-RU" dirty="0"/>
          </a:p>
          <a:p>
            <a:pPr marL="457200" lvl="0" indent="-457200">
              <a:buClr>
                <a:srgbClr val="002060"/>
              </a:buClr>
              <a:buFont typeface="+mj-lt"/>
              <a:buAutoNum type="arabicPeriod"/>
            </a:pPr>
            <a:r>
              <a:rPr lang="ru-RU" i="1" dirty="0"/>
              <a:t>Современные региональные процессы и государственная стратегия регионального развития. </a:t>
            </a:r>
            <a:endParaRPr lang="ru-RU" dirty="0"/>
          </a:p>
          <a:p>
            <a:pPr marL="457200" lvl="0" indent="-457200">
              <a:buClr>
                <a:srgbClr val="002060"/>
              </a:buClr>
              <a:buFont typeface="+mj-lt"/>
              <a:buAutoNum type="arabicPeriod"/>
            </a:pPr>
            <a:r>
              <a:rPr lang="ru-RU" i="1" dirty="0"/>
              <a:t>Территориальные интересы государства  в региональной  молодежной политике РФ.</a:t>
            </a:r>
            <a:endParaRPr lang="ru-RU" dirty="0"/>
          </a:p>
          <a:p>
            <a:pPr marL="457200" lvl="0" indent="-457200">
              <a:buClr>
                <a:srgbClr val="002060"/>
              </a:buClr>
              <a:buFont typeface="+mj-lt"/>
              <a:buAutoNum type="arabicPeriod"/>
            </a:pPr>
            <a:r>
              <a:rPr lang="ru-RU" i="1" dirty="0"/>
              <a:t>Разграничение предметов ведения и полномочий между федеральными органами и органами власти субъектов Федерации в сфере молодежной политики.</a:t>
            </a:r>
            <a:endParaRPr lang="ru-RU" dirty="0"/>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2327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686800" cy="523528"/>
          </a:xfrm>
        </p:spPr>
        <p:txBody>
          <a:bodyPr>
            <a:normAutofit/>
          </a:bodyPr>
          <a:lstStyle/>
          <a:p>
            <a:r>
              <a:rPr lang="ru-RU" sz="2400" b="1" i="1" dirty="0">
                <a:effectLst/>
              </a:rPr>
              <a:t>Региональная политика: понятие, ее цели и задачи. </a:t>
            </a: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19644433"/>
              </p:ext>
            </p:extLst>
          </p:nvPr>
        </p:nvGraphicFramePr>
        <p:xfrm>
          <a:off x="304800" y="1125538"/>
          <a:ext cx="8686800" cy="4954587"/>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6"/>
          <p:cNvGrpSpPr>
            <a:grpSpLocks/>
          </p:cNvGrpSpPr>
          <p:nvPr/>
        </p:nvGrpSpPr>
        <p:grpSpPr bwMode="auto">
          <a:xfrm>
            <a:off x="7884368" y="6093296"/>
            <a:ext cx="1033463" cy="409575"/>
            <a:chOff x="4876" y="4062"/>
            <a:chExt cx="651" cy="258"/>
          </a:xfrm>
        </p:grpSpPr>
        <p:pic>
          <p:nvPicPr>
            <p:cNvPr id="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8444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0"/>
            <a:ext cx="8458200" cy="504055"/>
          </a:xfrm>
        </p:spPr>
        <p:txBody>
          <a:bodyPr>
            <a:normAutofit fontScale="90000"/>
          </a:bodyPr>
          <a:lstStyle/>
          <a:p>
            <a:pPr lvl="0"/>
            <a:r>
              <a:rPr lang="ru-RU" sz="2700" b="1" i="1" dirty="0">
                <a:effectLst/>
              </a:rPr>
              <a:t>Региональная политика: понятие, ее цели и задачи. </a:t>
            </a:r>
            <a:r>
              <a:rPr lang="ru-RU" sz="2700" dirty="0">
                <a:effectLst/>
              </a:rPr>
              <a:t/>
            </a:r>
            <a:br>
              <a:rPr lang="ru-RU" sz="2700" dirty="0">
                <a:effectLst/>
              </a:rPr>
            </a:br>
            <a:r>
              <a:rPr lang="ru-RU" dirty="0">
                <a:effectLst/>
              </a:rPr>
              <a:t> </a:t>
            </a:r>
            <a:br>
              <a:rPr lang="ru-RU" dirty="0">
                <a:effectLst/>
              </a:rPr>
            </a:br>
            <a:endParaRPr lang="ru-RU" dirty="0"/>
          </a:p>
        </p:txBody>
      </p:sp>
      <p:sp>
        <p:nvSpPr>
          <p:cNvPr id="3" name="Подзаголовок 2"/>
          <p:cNvSpPr>
            <a:spLocks noGrp="1"/>
          </p:cNvSpPr>
          <p:nvPr>
            <p:ph type="subTitle" idx="1"/>
          </p:nvPr>
        </p:nvSpPr>
        <p:spPr>
          <a:xfrm>
            <a:off x="323528" y="764704"/>
            <a:ext cx="8786182" cy="5760640"/>
          </a:xfrm>
        </p:spPr>
        <p:txBody>
          <a:bodyPr>
            <a:normAutofit fontScale="70000" lnSpcReduction="20000"/>
          </a:bodyPr>
          <a:lstStyle/>
          <a:p>
            <a:r>
              <a:rPr lang="ru-RU" b="1" dirty="0"/>
              <a:t>Подходы </a:t>
            </a:r>
            <a:r>
              <a:rPr lang="ru-RU" dirty="0"/>
              <a:t>к </a:t>
            </a:r>
            <a:r>
              <a:rPr lang="ru-RU" b="1" dirty="0"/>
              <a:t>пониманию региональной политики</a:t>
            </a:r>
            <a:r>
              <a:rPr lang="ru-RU" b="1" dirty="0" smtClean="0"/>
              <a:t>:</a:t>
            </a:r>
          </a:p>
          <a:p>
            <a:r>
              <a:rPr lang="ru-RU" dirty="0">
                <a:solidFill>
                  <a:srgbClr val="FF0000"/>
                </a:solidFill>
              </a:rPr>
              <a:t>Федеральная региональная </a:t>
            </a:r>
            <a:r>
              <a:rPr lang="ru-RU" dirty="0" smtClean="0">
                <a:solidFill>
                  <a:srgbClr val="FF0000"/>
                </a:solidFill>
              </a:rPr>
              <a:t>политика </a:t>
            </a:r>
            <a:r>
              <a:rPr lang="ru-RU" dirty="0" smtClean="0"/>
              <a:t>— </a:t>
            </a:r>
            <a:r>
              <a:rPr lang="ru-RU" dirty="0">
                <a:solidFill>
                  <a:schemeClr val="tx1"/>
                </a:solidFill>
              </a:rPr>
              <a:t>территориальные проблемы национальной экономики, отношения центра с субъектами Федерации, в том числе решение проблем "малых регионов" (ликвидация чрезвычайных ситуаций; освоение месторождений стратегического сырья; конверсия промышленного узла с оборонными </a:t>
            </a:r>
            <a:r>
              <a:rPr lang="ru-RU" dirty="0" smtClean="0">
                <a:solidFill>
                  <a:schemeClr val="tx1"/>
                </a:solidFill>
              </a:rPr>
              <a:t>предприятиями).</a:t>
            </a:r>
            <a:endParaRPr lang="ru-RU" dirty="0">
              <a:solidFill>
                <a:schemeClr val="tx1"/>
              </a:solidFill>
            </a:endParaRPr>
          </a:p>
          <a:p>
            <a:r>
              <a:rPr lang="ru-RU" dirty="0"/>
              <a:t>2. </a:t>
            </a:r>
            <a:r>
              <a:rPr lang="ru-RU" dirty="0">
                <a:solidFill>
                  <a:srgbClr val="FF0000"/>
                </a:solidFill>
              </a:rPr>
              <a:t>Субфедеральная региональная </a:t>
            </a:r>
            <a:r>
              <a:rPr lang="ru-RU" dirty="0" smtClean="0">
                <a:solidFill>
                  <a:srgbClr val="FF0000"/>
                </a:solidFill>
              </a:rPr>
              <a:t>политика </a:t>
            </a:r>
            <a:r>
              <a:rPr lang="ru-RU" dirty="0" smtClean="0"/>
              <a:t> </a:t>
            </a:r>
            <a:r>
              <a:rPr lang="ru-RU" dirty="0">
                <a:solidFill>
                  <a:schemeClr val="tx1"/>
                </a:solidFill>
              </a:rPr>
              <a:t>— пространственная организация внутри региона (преодоление депрессивного состояния малых городов; улучшение транспортной доступности и т.п.).</a:t>
            </a:r>
          </a:p>
          <a:p>
            <a:r>
              <a:rPr lang="ru-RU" dirty="0"/>
              <a:t>3. </a:t>
            </a:r>
            <a:r>
              <a:rPr lang="ru-RU" dirty="0">
                <a:solidFill>
                  <a:srgbClr val="FF0000"/>
                </a:solidFill>
              </a:rPr>
              <a:t>Межрегиональная региональная экономическая </a:t>
            </a:r>
            <a:r>
              <a:rPr lang="ru-RU" dirty="0" smtClean="0">
                <a:solidFill>
                  <a:srgbClr val="FF0000"/>
                </a:solidFill>
              </a:rPr>
              <a:t>политика </a:t>
            </a:r>
            <a:r>
              <a:rPr lang="ru-RU" dirty="0" smtClean="0"/>
              <a:t> </a:t>
            </a:r>
            <a:r>
              <a:rPr lang="ru-RU" dirty="0">
                <a:solidFill>
                  <a:schemeClr val="tx1"/>
                </a:solidFill>
              </a:rPr>
              <a:t>— координация социально-экономического развития групп сопредельных регионов, в том числе в их взаимоотношениях с федеральным центром.</a:t>
            </a:r>
          </a:p>
          <a:p>
            <a:r>
              <a:rPr lang="ru-RU" dirty="0" smtClean="0">
                <a:solidFill>
                  <a:schemeClr val="tx1"/>
                </a:solidFill>
              </a:rPr>
              <a:t>Региональная </a:t>
            </a:r>
            <a:r>
              <a:rPr lang="ru-RU" dirty="0">
                <a:solidFill>
                  <a:schemeClr val="tx1"/>
                </a:solidFill>
              </a:rPr>
              <a:t>(социально-экономическая) политика — </a:t>
            </a:r>
            <a:r>
              <a:rPr lang="ru-RU" dirty="0" smtClean="0">
                <a:solidFill>
                  <a:schemeClr val="tx1"/>
                </a:solidFill>
              </a:rPr>
              <a:t> </a:t>
            </a:r>
            <a:r>
              <a:rPr lang="ru-RU" dirty="0">
                <a:solidFill>
                  <a:schemeClr val="tx1"/>
                </a:solidFill>
              </a:rPr>
              <a:t>сфера деятельности по управлению политическим, экономическим, социальным и экологическим развитием страны в пространственном, региональном аспекте, отражающая взаимоотношения как между государством и регионами, так и регионов между собой.</a:t>
            </a:r>
          </a:p>
          <a:p>
            <a:r>
              <a:rPr lang="ru-RU" dirty="0" smtClean="0">
                <a:solidFill>
                  <a:schemeClr val="tx1"/>
                </a:solidFill>
              </a:rPr>
              <a:t>Валентин Петрович </a:t>
            </a:r>
            <a:r>
              <a:rPr lang="ru-RU" dirty="0">
                <a:solidFill>
                  <a:schemeClr val="tx1"/>
                </a:solidFill>
              </a:rPr>
              <a:t>Федоров под </a:t>
            </a:r>
            <a:r>
              <a:rPr lang="ru-RU" dirty="0">
                <a:solidFill>
                  <a:srgbClr val="FF0000"/>
                </a:solidFill>
              </a:rPr>
              <a:t>региональной экономической политикой</a:t>
            </a:r>
            <a:r>
              <a:rPr lang="ru-RU" dirty="0"/>
              <a:t> </a:t>
            </a:r>
            <a:r>
              <a:rPr lang="ru-RU" dirty="0">
                <a:solidFill>
                  <a:schemeClr val="tx1"/>
                </a:solidFill>
              </a:rPr>
              <a:t>понимает часть общенациональной экономической политики, направленной на определенную территорию государства, причем не обязательно совпадающую с территорией административно-территориального образования. Предмет воздействия региональной экономической политики — обширная территория целостного экономического района.</a:t>
            </a:r>
          </a:p>
        </p:txBody>
      </p:sp>
      <p:grpSp>
        <p:nvGrpSpPr>
          <p:cNvPr id="4" name="Group 6"/>
          <p:cNvGrpSpPr>
            <a:grpSpLocks/>
          </p:cNvGrpSpPr>
          <p:nvPr/>
        </p:nvGrpSpPr>
        <p:grpSpPr bwMode="auto">
          <a:xfrm>
            <a:off x="8005018" y="6298083"/>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09545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0"/>
            <a:ext cx="8458200" cy="432048"/>
          </a:xfrm>
        </p:spPr>
        <p:txBody>
          <a:bodyPr>
            <a:normAutofit fontScale="90000"/>
          </a:bodyPr>
          <a:lstStyle/>
          <a:p>
            <a:pPr algn="ctr"/>
            <a:r>
              <a:rPr lang="ru-RU" sz="2400" b="1" i="1" dirty="0">
                <a:effectLst/>
              </a:rPr>
              <a:t>Региональная политика: понятие, ее цели и задачи</a:t>
            </a:r>
            <a:endParaRPr lang="ru-RU" sz="2400" dirty="0"/>
          </a:p>
        </p:txBody>
      </p:sp>
      <p:sp>
        <p:nvSpPr>
          <p:cNvPr id="3" name="Подзаголовок 2"/>
          <p:cNvSpPr>
            <a:spLocks noGrp="1"/>
          </p:cNvSpPr>
          <p:nvPr>
            <p:ph type="subTitle" idx="1"/>
          </p:nvPr>
        </p:nvSpPr>
        <p:spPr>
          <a:xfrm>
            <a:off x="755576" y="836712"/>
            <a:ext cx="7704856" cy="5472608"/>
          </a:xfrm>
        </p:spPr>
        <p:txBody>
          <a:bodyPr>
            <a:normAutofit fontScale="92500" lnSpcReduction="10000"/>
          </a:bodyPr>
          <a:lstStyle/>
          <a:p>
            <a:r>
              <a:rPr lang="ru-RU" dirty="0">
                <a:solidFill>
                  <a:srgbClr val="FF0000"/>
                </a:solidFill>
              </a:rPr>
              <a:t>Региональная социально-экономическая </a:t>
            </a:r>
            <a:r>
              <a:rPr lang="ru-RU" dirty="0" smtClean="0">
                <a:solidFill>
                  <a:srgbClr val="FF0000"/>
                </a:solidFill>
              </a:rPr>
              <a:t>политика - </a:t>
            </a:r>
            <a:r>
              <a:rPr lang="ru-RU" dirty="0" smtClean="0"/>
              <a:t> </a:t>
            </a:r>
            <a:r>
              <a:rPr lang="ru-RU" dirty="0">
                <a:solidFill>
                  <a:schemeClr val="tx1"/>
                </a:solidFill>
              </a:rPr>
              <a:t>комплекс законодательных, организационно-распорядительных (административных), экономических и социально-политических мер, осуществляемых органами власти региона в соответствии с распределением полномочий между Федерацией и ее субъектами и в сотрудничестве с общественными организациями и местным самоуправлением в целях обеспечения социально-экономической безопасности и устойчивого развития региона</a:t>
            </a:r>
            <a:r>
              <a:rPr lang="ru-RU" dirty="0" smtClean="0">
                <a:solidFill>
                  <a:schemeClr val="tx1"/>
                </a:solidFill>
              </a:rPr>
              <a:t>.</a:t>
            </a:r>
          </a:p>
          <a:p>
            <a:r>
              <a:rPr lang="ru-RU" b="1" dirty="0">
                <a:solidFill>
                  <a:srgbClr val="FF0000"/>
                </a:solidFill>
              </a:rPr>
              <a:t>Региональная (социально-экономическая) политика </a:t>
            </a:r>
            <a:r>
              <a:rPr lang="ru-RU" dirty="0">
                <a:solidFill>
                  <a:srgbClr val="FF0000"/>
                </a:solidFill>
              </a:rPr>
              <a:t>– </a:t>
            </a:r>
            <a:r>
              <a:rPr lang="ru-RU" dirty="0">
                <a:solidFill>
                  <a:schemeClr val="tx1"/>
                </a:solidFill>
              </a:rPr>
              <a:t>сфера деятельности государства по управлению политическим, экономическим, социальным и экологическим развитием страны в пространственном, региональном аспекте и отражающая как взаимоотношения между государством и регионами, так и регионов между собой. </a:t>
            </a:r>
            <a:endParaRPr lang="ru-RU" dirty="0" smtClean="0">
              <a:solidFill>
                <a:schemeClr val="tx1"/>
              </a:solidFill>
            </a:endParaRPr>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2348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9"/>
            <a:ext cx="8458200" cy="504056"/>
          </a:xfrm>
        </p:spPr>
        <p:txBody>
          <a:bodyPr>
            <a:normAutofit/>
          </a:bodyPr>
          <a:lstStyle/>
          <a:p>
            <a:r>
              <a:rPr lang="ru-RU" sz="2400" dirty="0" smtClean="0"/>
              <a:t>Цели региональной политики:</a:t>
            </a:r>
            <a:endParaRPr lang="ru-RU" sz="2400" dirty="0"/>
          </a:p>
        </p:txBody>
      </p:sp>
      <p:sp>
        <p:nvSpPr>
          <p:cNvPr id="3" name="Подзаголовок 2"/>
          <p:cNvSpPr>
            <a:spLocks noGrp="1"/>
          </p:cNvSpPr>
          <p:nvPr>
            <p:ph type="subTitle" idx="1"/>
          </p:nvPr>
        </p:nvSpPr>
        <p:spPr>
          <a:xfrm>
            <a:off x="381000" y="908720"/>
            <a:ext cx="8458200" cy="5400600"/>
          </a:xfrm>
        </p:spPr>
        <p:txBody>
          <a:bodyPr>
            <a:normAutofit/>
          </a:bodyPr>
          <a:lstStyle/>
          <a:p>
            <a:pPr marL="342900" indent="-342900">
              <a:buClr>
                <a:schemeClr val="accent6">
                  <a:lumMod val="75000"/>
                </a:schemeClr>
              </a:buClr>
              <a:buSzPct val="107000"/>
              <a:buFont typeface="Franklin Gothic Book" panose="020B0503020102020204" pitchFamily="34" charset="0"/>
              <a:buChar char="®"/>
            </a:pPr>
            <a:r>
              <a:rPr lang="ru-RU" dirty="0">
                <a:solidFill>
                  <a:schemeClr val="tx1"/>
                </a:solidFill>
              </a:rPr>
              <a:t>создание и упрочение единого экономического пространства и обеспечение экономических, социальных, правовых и организационных основ государственности; </a:t>
            </a:r>
            <a:endParaRPr lang="ru-RU" dirty="0" smtClean="0">
              <a:solidFill>
                <a:schemeClr val="tx1"/>
              </a:solidFill>
            </a:endParaRPr>
          </a:p>
          <a:p>
            <a:pPr marL="342900" indent="-342900">
              <a:buClr>
                <a:schemeClr val="accent6">
                  <a:lumMod val="75000"/>
                </a:schemeClr>
              </a:buClr>
              <a:buSzPct val="107000"/>
              <a:buFont typeface="Franklin Gothic Book" panose="020B0503020102020204" pitchFamily="34" charset="0"/>
              <a:buChar char="®"/>
            </a:pPr>
            <a:r>
              <a:rPr lang="ru-RU" dirty="0" smtClean="0">
                <a:solidFill>
                  <a:schemeClr val="tx1"/>
                </a:solidFill>
              </a:rPr>
              <a:t>относительное </a:t>
            </a:r>
            <a:r>
              <a:rPr lang="ru-RU" dirty="0">
                <a:solidFill>
                  <a:schemeClr val="tx1"/>
                </a:solidFill>
              </a:rPr>
              <a:t>выравнивание условий социально-экономического развития регионов; </a:t>
            </a:r>
            <a:endParaRPr lang="ru-RU" dirty="0" smtClean="0">
              <a:solidFill>
                <a:schemeClr val="tx1"/>
              </a:solidFill>
            </a:endParaRPr>
          </a:p>
          <a:p>
            <a:pPr marL="342900" indent="-342900">
              <a:buClr>
                <a:schemeClr val="accent6">
                  <a:lumMod val="75000"/>
                </a:schemeClr>
              </a:buClr>
              <a:buSzPct val="107000"/>
              <a:buFont typeface="Franklin Gothic Book" panose="020B0503020102020204" pitchFamily="34" charset="0"/>
              <a:buChar char="®"/>
            </a:pPr>
            <a:r>
              <a:rPr lang="ru-RU" dirty="0" smtClean="0">
                <a:solidFill>
                  <a:schemeClr val="tx1"/>
                </a:solidFill>
              </a:rPr>
              <a:t> </a:t>
            </a:r>
            <a:r>
              <a:rPr lang="ru-RU" dirty="0">
                <a:solidFill>
                  <a:schemeClr val="tx1"/>
                </a:solidFill>
              </a:rPr>
              <a:t>приоритетное развитие регионов, имеющих особо важное стратегическое значение для государства</a:t>
            </a:r>
            <a:r>
              <a:rPr lang="ru-RU" dirty="0" smtClean="0">
                <a:solidFill>
                  <a:schemeClr val="tx1"/>
                </a:solidFill>
              </a:rPr>
              <a:t>;</a:t>
            </a:r>
          </a:p>
          <a:p>
            <a:pPr marL="342900" indent="-342900">
              <a:buClr>
                <a:schemeClr val="accent6">
                  <a:lumMod val="75000"/>
                </a:schemeClr>
              </a:buClr>
              <a:buSzPct val="107000"/>
              <a:buFont typeface="Franklin Gothic Book" panose="020B0503020102020204" pitchFamily="34" charset="0"/>
              <a:buChar char="®"/>
            </a:pPr>
            <a:r>
              <a:rPr lang="ru-RU" dirty="0" smtClean="0">
                <a:solidFill>
                  <a:schemeClr val="tx1"/>
                </a:solidFill>
              </a:rPr>
              <a:t> </a:t>
            </a:r>
            <a:r>
              <a:rPr lang="ru-RU" dirty="0">
                <a:solidFill>
                  <a:schemeClr val="tx1"/>
                </a:solidFill>
              </a:rPr>
              <a:t>максимальное использование природных, в т. ч. ресурсных особенностей регионов; </a:t>
            </a:r>
            <a:endParaRPr lang="ru-RU" dirty="0" smtClean="0">
              <a:solidFill>
                <a:schemeClr val="tx1"/>
              </a:solidFill>
            </a:endParaRPr>
          </a:p>
          <a:p>
            <a:pPr marL="342900" indent="-342900">
              <a:buClr>
                <a:schemeClr val="accent6">
                  <a:lumMod val="75000"/>
                </a:schemeClr>
              </a:buClr>
              <a:buSzPct val="107000"/>
              <a:buFont typeface="Franklin Gothic Book" panose="020B0503020102020204" pitchFamily="34" charset="0"/>
              <a:buChar char="®"/>
            </a:pPr>
            <a:r>
              <a:rPr lang="ru-RU" dirty="0" smtClean="0">
                <a:solidFill>
                  <a:schemeClr val="tx1"/>
                </a:solidFill>
              </a:rPr>
              <a:t>предотвращение </a:t>
            </a:r>
            <a:r>
              <a:rPr lang="ru-RU" dirty="0">
                <a:solidFill>
                  <a:schemeClr val="tx1"/>
                </a:solidFill>
              </a:rPr>
              <a:t>загрязнения окружающей среды, экологизация регионального природопользования, комплексная экологическая защита </a:t>
            </a:r>
            <a:r>
              <a:rPr lang="ru-RU" dirty="0" smtClean="0">
                <a:solidFill>
                  <a:schemeClr val="tx1"/>
                </a:solidFill>
              </a:rPr>
              <a:t>регионов</a:t>
            </a:r>
            <a:r>
              <a:rPr lang="ru-RU" dirty="0" smtClean="0"/>
              <a:t>. </a:t>
            </a:r>
            <a:endParaRPr lang="ru-RU" dirty="0"/>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03938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88640"/>
            <a:ext cx="8458200" cy="576063"/>
          </a:xfrm>
        </p:spPr>
        <p:txBody>
          <a:bodyPr>
            <a:normAutofit/>
          </a:bodyPr>
          <a:lstStyle/>
          <a:p>
            <a:r>
              <a:rPr lang="ru-RU" sz="2400" dirty="0" smtClean="0"/>
              <a:t>Задачи региональной политики в РФ:</a:t>
            </a:r>
            <a:endParaRPr lang="ru-RU" sz="2400" dirty="0"/>
          </a:p>
        </p:txBody>
      </p:sp>
      <p:sp>
        <p:nvSpPr>
          <p:cNvPr id="3" name="Подзаголовок 2"/>
          <p:cNvSpPr>
            <a:spLocks noGrp="1"/>
          </p:cNvSpPr>
          <p:nvPr>
            <p:ph type="subTitle" idx="1"/>
          </p:nvPr>
        </p:nvSpPr>
        <p:spPr>
          <a:xfrm>
            <a:off x="381000" y="836712"/>
            <a:ext cx="8458200" cy="5616624"/>
          </a:xfrm>
        </p:spPr>
        <p:txBody>
          <a:bodyPr>
            <a:normAutofit fontScale="85000" lnSpcReduction="20000"/>
          </a:bodyPr>
          <a:lstStyle/>
          <a:p>
            <a:pPr marL="342900" lvl="0" indent="-342900">
              <a:buSzPct val="107000"/>
              <a:buFont typeface="Franklin Gothic Book" panose="020B0503020102020204" pitchFamily="34" charset="0"/>
              <a:buChar char="℮"/>
            </a:pPr>
            <a:r>
              <a:rPr lang="ru-RU" dirty="0">
                <a:solidFill>
                  <a:schemeClr val="tx1"/>
                </a:solidFill>
              </a:rPr>
              <a:t>сохранение единого внутреннего рынка России, единства инфраструктуры систем энергетики, транспорта, связей, общей денежно-кредитной системы, общего контроля за экспортом и импортом продукции при наличии свободы экономических, научно-технических и других договорных отношений между предприятиями по всей территории России, свободной конкуренции производителей разных форм собственности, свободного движения товаров и капиталов;</a:t>
            </a:r>
          </a:p>
          <a:p>
            <a:pPr marL="342900" lvl="0" indent="-342900">
              <a:buSzPct val="107000"/>
              <a:buFont typeface="Franklin Gothic Book" panose="020B0503020102020204" pitchFamily="34" charset="0"/>
              <a:buChar char="℮"/>
            </a:pPr>
            <a:r>
              <a:rPr lang="ru-RU" dirty="0">
                <a:solidFill>
                  <a:schemeClr val="tx1"/>
                </a:solidFill>
              </a:rPr>
              <a:t>повышение благосостояния населения в каждом регионе, постепенное выравнивание уровня жизни, исключение чрезмерных контрастов в социальных условиях;</a:t>
            </a:r>
          </a:p>
          <a:p>
            <a:pPr marL="342900" lvl="0" indent="-342900">
              <a:buSzPct val="107000"/>
              <a:buFont typeface="Franklin Gothic Book" panose="020B0503020102020204" pitchFamily="34" charset="0"/>
              <a:buChar char="℮"/>
            </a:pPr>
            <a:r>
              <a:rPr lang="ru-RU" dirty="0">
                <a:solidFill>
                  <a:schemeClr val="tx1"/>
                </a:solidFill>
              </a:rPr>
              <a:t>расширение горизонтальных связей между регионами, формирование рынка труда и межрегионального регулирования занятости, создание рынков капиталов путем развития системы акционерных компаний, фондовых бирж, коммерческих банков и др.;</a:t>
            </a:r>
          </a:p>
          <a:p>
            <a:pPr marL="342900" lvl="0" indent="-342900">
              <a:buSzPct val="107000"/>
              <a:buFont typeface="Franklin Gothic Book" panose="020B0503020102020204" pitchFamily="34" charset="0"/>
              <a:buChar char="℮"/>
            </a:pPr>
            <a:r>
              <a:rPr lang="ru-RU" dirty="0">
                <a:solidFill>
                  <a:schemeClr val="tx1"/>
                </a:solidFill>
              </a:rPr>
              <a:t>преодоление общего кризиса и реформирование экономики;</a:t>
            </a:r>
          </a:p>
          <a:p>
            <a:pPr marL="342900" lvl="0" indent="-342900">
              <a:buSzPct val="107000"/>
              <a:buFont typeface="Franklin Gothic Book" panose="020B0503020102020204" pitchFamily="34" charset="0"/>
              <a:buChar char="℮"/>
            </a:pPr>
            <a:r>
              <a:rPr lang="ru-RU" dirty="0">
                <a:solidFill>
                  <a:schemeClr val="tx1"/>
                </a:solidFill>
              </a:rPr>
              <a:t>преодоление нестабильности в политическом отношении, межэтнической напряженности и противоречивости национально-государственного устройства России</a:t>
            </a:r>
            <a:r>
              <a:rPr lang="ru-RU" dirty="0" smtClean="0">
                <a:solidFill>
                  <a:schemeClr val="tx1"/>
                </a:solidFill>
              </a:rPr>
              <a:t>.</a:t>
            </a:r>
            <a:endParaRPr lang="ru-RU" dirty="0">
              <a:solidFill>
                <a:schemeClr val="tx1"/>
              </a:solidFill>
            </a:endParaRPr>
          </a:p>
        </p:txBody>
      </p:sp>
      <p:grpSp>
        <p:nvGrpSpPr>
          <p:cNvPr id="4" name="Group 6"/>
          <p:cNvGrpSpPr>
            <a:grpSpLocks/>
          </p:cNvGrpSpPr>
          <p:nvPr/>
        </p:nvGrpSpPr>
        <p:grpSpPr bwMode="auto">
          <a:xfrm>
            <a:off x="7924684"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2569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dirty="0" smtClean="0"/>
              <a:t>Структура региональной политики</a:t>
            </a:r>
            <a:endParaRPr lang="ru-RU" sz="24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378288"/>
            <a:ext cx="7848872" cy="507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6"/>
          <p:cNvGrpSpPr>
            <a:grpSpLocks/>
          </p:cNvGrpSpPr>
          <p:nvPr/>
        </p:nvGrpSpPr>
        <p:grpSpPr bwMode="auto">
          <a:xfrm>
            <a:off x="7924684" y="6324306"/>
            <a:ext cx="1033463" cy="409575"/>
            <a:chOff x="4876" y="4062"/>
            <a:chExt cx="651" cy="258"/>
          </a:xfrm>
        </p:grpSpPr>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71375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686800" cy="523528"/>
          </a:xfrm>
        </p:spPr>
        <p:txBody>
          <a:bodyPr>
            <a:normAutofit/>
          </a:bodyPr>
          <a:lstStyle/>
          <a:p>
            <a:pPr algn="ctr"/>
            <a:r>
              <a:rPr lang="ru-RU" sz="2400" dirty="0" smtClean="0"/>
              <a:t>Внутренне содержание региональной политики</a:t>
            </a:r>
            <a:endParaRPr lang="ru-RU" sz="24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908720"/>
            <a:ext cx="8712968"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93292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7016" y="260648"/>
            <a:ext cx="8856984" cy="1222375"/>
          </a:xfrm>
        </p:spPr>
        <p:txBody>
          <a:bodyPr>
            <a:normAutofit/>
          </a:bodyPr>
          <a:lstStyle/>
          <a:p>
            <a:pPr algn="ctr"/>
            <a:r>
              <a:rPr lang="ru-RU" sz="2400" dirty="0">
                <a:effectLst/>
              </a:rPr>
              <a:t>Основными мерами государственного воздействия центра на региональное развитие являются финансовые, экономические и правовые </a:t>
            </a:r>
            <a:r>
              <a:rPr lang="ru-RU" sz="2400" dirty="0" smtClean="0">
                <a:effectLst/>
              </a:rPr>
              <a:t>методы:</a:t>
            </a:r>
            <a:endParaRPr lang="ru-RU" sz="2400" dirty="0"/>
          </a:p>
        </p:txBody>
      </p:sp>
      <p:sp>
        <p:nvSpPr>
          <p:cNvPr id="3" name="Подзаголовок 2"/>
          <p:cNvSpPr>
            <a:spLocks noGrp="1"/>
          </p:cNvSpPr>
          <p:nvPr>
            <p:ph type="subTitle" idx="1"/>
          </p:nvPr>
        </p:nvSpPr>
        <p:spPr>
          <a:xfrm>
            <a:off x="381000" y="1628800"/>
            <a:ext cx="8458200" cy="4824536"/>
          </a:xfrm>
        </p:spPr>
        <p:txBody>
          <a:bodyPr>
            <a:normAutofit fontScale="77500" lnSpcReduction="20000"/>
          </a:bodyPr>
          <a:lstStyle/>
          <a:p>
            <a:pPr marL="342900" lvl="0" indent="-342900">
              <a:buClr>
                <a:schemeClr val="accent6">
                  <a:lumMod val="75000"/>
                </a:schemeClr>
              </a:buClr>
              <a:buSzPct val="107000"/>
              <a:buFont typeface="Franklin Gothic Book" panose="020B0503020102020204" pitchFamily="34" charset="0"/>
              <a:buChar char="®"/>
            </a:pPr>
            <a:r>
              <a:rPr lang="ru-RU" dirty="0">
                <a:solidFill>
                  <a:srgbClr val="FF0000"/>
                </a:solidFill>
              </a:rPr>
              <a:t>государственное инвестирование </a:t>
            </a:r>
            <a:r>
              <a:rPr lang="ru-RU" dirty="0">
                <a:solidFill>
                  <a:schemeClr val="tx1"/>
                </a:solidFill>
              </a:rPr>
              <a:t>путём прямых правительственных инвестиций для восполнения доходной части региональных бюджетов, сооружения отдельных хозяйственных объектов, </a:t>
            </a:r>
            <a:r>
              <a:rPr lang="ru-RU" dirty="0" smtClean="0">
                <a:solidFill>
                  <a:schemeClr val="tx1"/>
                </a:solidFill>
              </a:rPr>
              <a:t> и их </a:t>
            </a:r>
            <a:r>
              <a:rPr lang="ru-RU" dirty="0">
                <a:solidFill>
                  <a:schemeClr val="tx1"/>
                </a:solidFill>
              </a:rPr>
              <a:t>территориальных сочетаний; вывода территорий из депрессивного состояния, или стимулирования развития отсталых территорий. </a:t>
            </a:r>
          </a:p>
          <a:p>
            <a:pPr marL="342900" lvl="0" indent="-342900">
              <a:buClr>
                <a:schemeClr val="accent6">
                  <a:lumMod val="75000"/>
                </a:schemeClr>
              </a:buClr>
              <a:buSzPct val="107000"/>
              <a:buFont typeface="Franklin Gothic Book" panose="020B0503020102020204" pitchFamily="34" charset="0"/>
              <a:buChar char="®"/>
            </a:pPr>
            <a:r>
              <a:rPr lang="ru-RU" dirty="0">
                <a:solidFill>
                  <a:srgbClr val="FF0000"/>
                </a:solidFill>
              </a:rPr>
              <a:t>государственная или другая помощь </a:t>
            </a:r>
            <a:r>
              <a:rPr lang="ru-RU" dirty="0">
                <a:solidFill>
                  <a:schemeClr val="tx1"/>
                </a:solidFill>
              </a:rPr>
              <a:t>фирмам, акционерным обществам, финансово-промышленным группам, предпринимателям (дешёвые кредиты, дотации, субсидии, государственные гарантии, налоговые льготы и др.); </a:t>
            </a:r>
          </a:p>
          <a:p>
            <a:pPr marL="342900" lvl="0" indent="-342900">
              <a:buClr>
                <a:schemeClr val="accent6">
                  <a:lumMod val="75000"/>
                </a:schemeClr>
              </a:buClr>
              <a:buSzPct val="107000"/>
              <a:buFont typeface="Franklin Gothic Book" panose="020B0503020102020204" pitchFamily="34" charset="0"/>
              <a:buChar char="®"/>
            </a:pPr>
            <a:r>
              <a:rPr lang="ru-RU" dirty="0">
                <a:solidFill>
                  <a:srgbClr val="FF0000"/>
                </a:solidFill>
              </a:rPr>
              <a:t>косвенное экономическое стимулирование развития регионов </a:t>
            </a:r>
            <a:r>
              <a:rPr lang="ru-RU" dirty="0">
                <a:solidFill>
                  <a:schemeClr val="tx1"/>
                </a:solidFill>
              </a:rPr>
              <a:t>путём создания за счёт государства разного рода инфраструктурных объектов общего пользования (транспортных, энергетических, водохозяйственных, рекреационных, </a:t>
            </a:r>
            <a:r>
              <a:rPr lang="ru-RU" dirty="0" err="1" smtClean="0">
                <a:solidFill>
                  <a:schemeClr val="tx1"/>
                </a:solidFill>
              </a:rPr>
              <a:t>споривно</a:t>
            </a:r>
            <a:r>
              <a:rPr lang="ru-RU" dirty="0" smtClean="0">
                <a:solidFill>
                  <a:schemeClr val="tx1"/>
                </a:solidFill>
              </a:rPr>
              <a:t>-оздоровительных); </a:t>
            </a:r>
            <a:endParaRPr lang="ru-RU" dirty="0">
              <a:solidFill>
                <a:schemeClr val="tx1"/>
              </a:solidFill>
            </a:endParaRPr>
          </a:p>
          <a:p>
            <a:pPr marL="342900" lvl="0" indent="-342900">
              <a:buClr>
                <a:schemeClr val="accent6">
                  <a:lumMod val="75000"/>
                </a:schemeClr>
              </a:buClr>
              <a:buSzPct val="107000"/>
              <a:buFont typeface="Franklin Gothic Book" panose="020B0503020102020204" pitchFamily="34" charset="0"/>
              <a:buChar char="®"/>
            </a:pPr>
            <a:r>
              <a:rPr lang="ru-RU" dirty="0">
                <a:solidFill>
                  <a:srgbClr val="FF0000"/>
                </a:solidFill>
              </a:rPr>
              <a:t>законодательные и финансовые мероприятия</a:t>
            </a:r>
            <a:r>
              <a:rPr lang="ru-RU" dirty="0"/>
              <a:t>, </a:t>
            </a:r>
            <a:r>
              <a:rPr lang="ru-RU" dirty="0">
                <a:solidFill>
                  <a:schemeClr val="tx1"/>
                </a:solidFill>
              </a:rPr>
              <a:t>осуществляемые федеральными властями и имеющие целью поощрения хозяйственного освоения новых территорий, </a:t>
            </a:r>
            <a:r>
              <a:rPr lang="ru-RU" dirty="0" smtClean="0">
                <a:solidFill>
                  <a:schemeClr val="tx1"/>
                </a:solidFill>
              </a:rPr>
              <a:t>или с </a:t>
            </a:r>
            <a:r>
              <a:rPr lang="ru-RU" dirty="0">
                <a:solidFill>
                  <a:schemeClr val="tx1"/>
                </a:solidFill>
              </a:rPr>
              <a:t>целью ограничения новых инвестиций в регионы с чрезмерной концентрацией производства и сложной экологической обстановкой. </a:t>
            </a:r>
          </a:p>
        </p:txBody>
      </p:sp>
      <p:grpSp>
        <p:nvGrpSpPr>
          <p:cNvPr id="4" name="Group 6"/>
          <p:cNvGrpSpPr>
            <a:grpSpLocks/>
          </p:cNvGrpSpPr>
          <p:nvPr/>
        </p:nvGrpSpPr>
        <p:grpSpPr bwMode="auto">
          <a:xfrm>
            <a:off x="8005018" y="6415559"/>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3060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8"/>
            <a:ext cx="8458200" cy="504057"/>
          </a:xfrm>
        </p:spPr>
        <p:txBody>
          <a:bodyPr>
            <a:normAutofit/>
          </a:bodyPr>
          <a:lstStyle/>
          <a:p>
            <a:r>
              <a:rPr lang="ru-RU" sz="2400" dirty="0">
                <a:effectLst/>
              </a:rPr>
              <a:t>Региональная политика на муниципальном </a:t>
            </a:r>
            <a:r>
              <a:rPr lang="ru-RU" sz="2400" dirty="0" smtClean="0">
                <a:effectLst/>
              </a:rPr>
              <a:t>уровне</a:t>
            </a:r>
            <a:endParaRPr lang="ru-RU" sz="2400" dirty="0"/>
          </a:p>
        </p:txBody>
      </p:sp>
      <p:sp>
        <p:nvSpPr>
          <p:cNvPr id="3" name="Подзаголовок 2"/>
          <p:cNvSpPr>
            <a:spLocks noGrp="1"/>
          </p:cNvSpPr>
          <p:nvPr>
            <p:ph type="subTitle" idx="1"/>
          </p:nvPr>
        </p:nvSpPr>
        <p:spPr>
          <a:xfrm>
            <a:off x="381000" y="908720"/>
            <a:ext cx="8458200" cy="5688632"/>
          </a:xfrm>
        </p:spPr>
        <p:txBody>
          <a:bodyPr>
            <a:normAutofit fontScale="92500" lnSpcReduction="10000"/>
          </a:bodyPr>
          <a:lstStyle/>
          <a:p>
            <a:r>
              <a:rPr lang="ru-RU" sz="1800" dirty="0">
                <a:solidFill>
                  <a:schemeClr val="tx1"/>
                </a:solidFill>
              </a:rPr>
              <a:t>Региональная политика на </a:t>
            </a:r>
            <a:r>
              <a:rPr lang="ru-RU" sz="1800" dirty="0">
                <a:solidFill>
                  <a:srgbClr val="FF0000"/>
                </a:solidFill>
              </a:rPr>
              <a:t>муниципальном </a:t>
            </a:r>
            <a:r>
              <a:rPr lang="ru-RU" sz="1800" dirty="0" smtClean="0">
                <a:solidFill>
                  <a:srgbClr val="FF0000"/>
                </a:solidFill>
              </a:rPr>
              <a:t>уровне</a:t>
            </a:r>
            <a:r>
              <a:rPr lang="ru-RU" sz="1800" dirty="0"/>
              <a:t> </a:t>
            </a:r>
            <a:r>
              <a:rPr lang="ru-RU" sz="1800" dirty="0" smtClean="0">
                <a:solidFill>
                  <a:schemeClr val="tx1"/>
                </a:solidFill>
              </a:rPr>
              <a:t>направлена </a:t>
            </a:r>
            <a:r>
              <a:rPr lang="ru-RU" sz="1800" dirty="0">
                <a:solidFill>
                  <a:schemeClr val="tx1"/>
                </a:solidFill>
              </a:rPr>
              <a:t>на формирование территориальных общностей людей, благоприятной среды для проживания населения и функционирования хозяйственных </a:t>
            </a:r>
            <a:r>
              <a:rPr lang="ru-RU" sz="1800" dirty="0" smtClean="0">
                <a:solidFill>
                  <a:schemeClr val="tx1"/>
                </a:solidFill>
              </a:rPr>
              <a:t>объектов.</a:t>
            </a:r>
          </a:p>
          <a:p>
            <a:r>
              <a:rPr lang="ru-RU" sz="1800" dirty="0" smtClean="0">
                <a:solidFill>
                  <a:srgbClr val="FF0000"/>
                </a:solidFill>
                <a:effectLst>
                  <a:outerShdw blurRad="38100" dist="38100" dir="2700000" algn="tl">
                    <a:srgbClr val="000000">
                      <a:alpha val="43137"/>
                    </a:srgbClr>
                  </a:outerShdw>
                </a:effectLst>
              </a:rPr>
              <a:t>Основные направления </a:t>
            </a:r>
            <a:r>
              <a:rPr lang="ru-RU" sz="1800" dirty="0">
                <a:solidFill>
                  <a:srgbClr val="FF0000"/>
                </a:solidFill>
                <a:effectLst>
                  <a:outerShdw blurRad="38100" dist="38100" dir="2700000" algn="tl">
                    <a:srgbClr val="000000">
                      <a:alpha val="43137"/>
                    </a:srgbClr>
                  </a:outerShdw>
                </a:effectLst>
              </a:rPr>
              <a:t>политического воздействия муниципальных органов на территориальное </a:t>
            </a:r>
            <a:r>
              <a:rPr lang="ru-RU" sz="1800" dirty="0" smtClean="0">
                <a:solidFill>
                  <a:srgbClr val="FF0000"/>
                </a:solidFill>
                <a:effectLst>
                  <a:outerShdw blurRad="38100" dist="38100" dir="2700000" algn="tl">
                    <a:srgbClr val="000000">
                      <a:alpha val="43137"/>
                    </a:srgbClr>
                  </a:outerShdw>
                </a:effectLst>
              </a:rPr>
              <a:t>развитие региона:</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формирование и рациональное использование муниципальной собственности; </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создание условий для формирования местных рынков; </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привлечение инвестиций и целевое их использование; </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обеспечение прав и безопасности людей; </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реформирование жилищно-коммунального хозяйства; </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содействие деятельности органов территориального общественного самоуправления. </a:t>
            </a:r>
            <a:endParaRPr lang="ru-RU" sz="1800" dirty="0" smtClean="0">
              <a:solidFill>
                <a:schemeClr val="tx1"/>
              </a:solidFill>
            </a:endParaRPr>
          </a:p>
          <a:p>
            <a:pPr lvl="0">
              <a:buClr>
                <a:schemeClr val="accent1">
                  <a:lumMod val="50000"/>
                </a:schemeClr>
              </a:buClr>
              <a:buSzPct val="107000"/>
            </a:pPr>
            <a:r>
              <a:rPr lang="ru-RU" sz="1800" dirty="0" smtClean="0">
                <a:solidFill>
                  <a:srgbClr val="FF0000"/>
                </a:solidFill>
                <a:effectLst>
                  <a:outerShdw blurRad="38100" dist="38100" dir="2700000" algn="tl">
                    <a:srgbClr val="000000">
                      <a:alpha val="43137"/>
                    </a:srgbClr>
                  </a:outerShdw>
                </a:effectLst>
              </a:rPr>
              <a:t>Принципы региональной политики:</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Принцип единства действий и разделения полномочий между властными </a:t>
            </a:r>
            <a:r>
              <a:rPr lang="ru-RU" sz="1800" dirty="0" smtClean="0">
                <a:solidFill>
                  <a:schemeClr val="tx1"/>
                </a:solidFill>
              </a:rPr>
              <a:t>структурами;</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Принцип </a:t>
            </a:r>
            <a:r>
              <a:rPr lang="ru-RU" sz="1800" dirty="0" smtClean="0">
                <a:solidFill>
                  <a:schemeClr val="tx1"/>
                </a:solidFill>
              </a:rPr>
              <a:t>непротиворечивости;</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Принцип </a:t>
            </a:r>
            <a:r>
              <a:rPr lang="ru-RU" sz="1800" dirty="0" smtClean="0">
                <a:solidFill>
                  <a:schemeClr val="tx1"/>
                </a:solidFill>
              </a:rPr>
              <a:t>приоритетности;</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Принцип </a:t>
            </a:r>
            <a:r>
              <a:rPr lang="ru-RU" sz="1800" dirty="0" smtClean="0">
                <a:solidFill>
                  <a:schemeClr val="tx1"/>
                </a:solidFill>
              </a:rPr>
              <a:t>компромиссов;</a:t>
            </a:r>
          </a:p>
          <a:p>
            <a:pPr marL="285750" lvl="0" indent="-285750">
              <a:buClr>
                <a:schemeClr val="accent1">
                  <a:lumMod val="50000"/>
                </a:schemeClr>
              </a:buClr>
              <a:buSzPct val="107000"/>
              <a:buFont typeface="Franklin Gothic Book" panose="020B0503020102020204" pitchFamily="34" charset="0"/>
              <a:buChar char="℮"/>
            </a:pPr>
            <a:r>
              <a:rPr lang="ru-RU" sz="1800" dirty="0">
                <a:solidFill>
                  <a:schemeClr val="tx1"/>
                </a:solidFill>
              </a:rPr>
              <a:t>Принцип </a:t>
            </a:r>
            <a:r>
              <a:rPr lang="ru-RU" sz="1800" dirty="0" smtClean="0">
                <a:solidFill>
                  <a:schemeClr val="tx1"/>
                </a:solidFill>
              </a:rPr>
              <a:t>эффективности.</a:t>
            </a:r>
            <a:endParaRPr lang="ru-RU" sz="1800" dirty="0">
              <a:solidFill>
                <a:schemeClr val="tx1"/>
              </a:solidFill>
            </a:endParaRPr>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4660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332656"/>
            <a:ext cx="8458200" cy="864096"/>
          </a:xfrm>
        </p:spPr>
        <p:txBody>
          <a:bodyPr>
            <a:normAutofit fontScale="90000"/>
          </a:bodyPr>
          <a:lstStyle/>
          <a:p>
            <a:pPr marL="514350" lvl="0" indent="-514350" algn="ctr">
              <a:buFont typeface="+mj-lt"/>
              <a:buAutoNum type="romanUcPeriod" startAt="2"/>
            </a:pPr>
            <a:r>
              <a:rPr lang="ru-RU" sz="2400" b="1" i="1" dirty="0">
                <a:effectLst/>
              </a:rPr>
              <a:t>Современные региональные процессы и государственная стратегия регионального развития.</a:t>
            </a:r>
            <a:endParaRPr lang="ru-RU" sz="2400" dirty="0">
              <a:effectLst/>
            </a:endParaRPr>
          </a:p>
        </p:txBody>
      </p:sp>
      <p:sp>
        <p:nvSpPr>
          <p:cNvPr id="3" name="Подзаголовок 2"/>
          <p:cNvSpPr>
            <a:spLocks noGrp="1"/>
          </p:cNvSpPr>
          <p:nvPr>
            <p:ph type="subTitle" idx="1"/>
          </p:nvPr>
        </p:nvSpPr>
        <p:spPr>
          <a:xfrm>
            <a:off x="381000" y="1268760"/>
            <a:ext cx="8458200" cy="5400600"/>
          </a:xfrm>
        </p:spPr>
        <p:txBody>
          <a:bodyPr>
            <a:normAutofit fontScale="85000" lnSpcReduction="20000"/>
          </a:bodyPr>
          <a:lstStyle/>
          <a:p>
            <a:r>
              <a:rPr lang="ru-RU" dirty="0">
                <a:solidFill>
                  <a:srgbClr val="FF0000"/>
                </a:solidFill>
                <a:effectLst>
                  <a:outerShdw blurRad="38100" dist="38100" dir="2700000" algn="tl">
                    <a:srgbClr val="000000">
                      <a:alpha val="43137"/>
                    </a:srgbClr>
                  </a:outerShdw>
                </a:effectLst>
              </a:rPr>
              <a:t>Современные региональные процессы </a:t>
            </a:r>
            <a:r>
              <a:rPr lang="ru-RU" dirty="0"/>
              <a:t>—</a:t>
            </a:r>
            <a:r>
              <a:rPr lang="ru-RU" dirty="0" smtClean="0"/>
              <a:t> две разнонаправленные </a:t>
            </a:r>
            <a:r>
              <a:rPr lang="ru-RU" dirty="0"/>
              <a:t>тенденции — глобализации и локализации, причем они могут быть вызваны как властными директивами (как в случае недавнего укрупнения российских регионов), так и стихийными политическими или этническими процессами (Косово, </a:t>
            </a:r>
            <a:r>
              <a:rPr lang="ru-RU" dirty="0" smtClean="0"/>
              <a:t>Абхазия).</a:t>
            </a:r>
          </a:p>
          <a:p>
            <a:r>
              <a:rPr lang="ru-RU" dirty="0" smtClean="0">
                <a:solidFill>
                  <a:srgbClr val="FF0000"/>
                </a:solidFill>
                <a:effectLst>
                  <a:outerShdw blurRad="38100" dist="38100" dir="2700000" algn="tl">
                    <a:srgbClr val="000000">
                      <a:alpha val="43137"/>
                    </a:srgbClr>
                  </a:outerShdw>
                </a:effectLst>
              </a:rPr>
              <a:t>Глобализация</a:t>
            </a:r>
            <a:r>
              <a:rPr lang="ru-RU" dirty="0" smtClean="0"/>
              <a:t> –</a:t>
            </a:r>
            <a:r>
              <a:rPr lang="ru-RU" dirty="0"/>
              <a:t>процесс объединения или сближения экономических, социальных и культурных норм, привычек и принципов в </a:t>
            </a:r>
            <a:r>
              <a:rPr lang="ru-RU" dirty="0" smtClean="0"/>
              <a:t>странах. </a:t>
            </a:r>
          </a:p>
          <a:p>
            <a:r>
              <a:rPr lang="ru-RU" dirty="0" smtClean="0">
                <a:solidFill>
                  <a:srgbClr val="FF0000"/>
                </a:solidFill>
              </a:rPr>
              <a:t>Локализация</a:t>
            </a:r>
            <a:r>
              <a:rPr lang="ru-RU" dirty="0" smtClean="0"/>
              <a:t> – ограничение или размещение на какой-нибудь территории. </a:t>
            </a:r>
          </a:p>
          <a:p>
            <a:r>
              <a:rPr lang="ru-RU" dirty="0"/>
              <a:t>Перспективы выделения, обособления крупных регионов </a:t>
            </a:r>
            <a:r>
              <a:rPr lang="ru-RU" dirty="0" smtClean="0"/>
              <a:t>с </a:t>
            </a:r>
            <a:r>
              <a:rPr lang="ru-RU" dirty="0"/>
              <a:t>позиции </a:t>
            </a:r>
            <a:r>
              <a:rPr lang="ru-RU" dirty="0" smtClean="0"/>
              <a:t>синергетики - соединение </a:t>
            </a:r>
            <a:r>
              <a:rPr lang="ru-RU" dirty="0"/>
              <a:t>частей в целое, </a:t>
            </a:r>
            <a:r>
              <a:rPr lang="ru-RU" dirty="0" smtClean="0"/>
              <a:t>тенденции </a:t>
            </a:r>
            <a:r>
              <a:rPr lang="ru-RU" dirty="0"/>
              <a:t>интеграции, характерные для ЕС, и одновременно тенденции к выделению обособленных регионов на пространстве России: Европейская Россия, Сибирь, Дальний Восток</a:t>
            </a:r>
            <a:r>
              <a:rPr lang="ru-RU" dirty="0" smtClean="0"/>
              <a:t>.</a:t>
            </a:r>
          </a:p>
          <a:p>
            <a:r>
              <a:rPr lang="ru-RU" dirty="0" smtClean="0">
                <a:solidFill>
                  <a:srgbClr val="FF0000"/>
                </a:solidFill>
                <a:effectLst>
                  <a:outerShdw blurRad="38100" dist="38100" dir="2700000" algn="tl">
                    <a:srgbClr val="000000">
                      <a:alpha val="43137"/>
                    </a:srgbClr>
                  </a:outerShdw>
                </a:effectLst>
              </a:rPr>
              <a:t>Синергетика</a:t>
            </a:r>
            <a:r>
              <a:rPr lang="ru-RU" dirty="0" smtClean="0"/>
              <a:t> - </a:t>
            </a:r>
            <a:r>
              <a:rPr lang="ru-RU" dirty="0"/>
              <a:t>это междисциплинарное направление научных исследований, которое изучает закономерности и принципы, лежащие в основе процессов </a:t>
            </a:r>
            <a:r>
              <a:rPr lang="ru-RU" dirty="0" smtClean="0"/>
              <a:t>самоорганизации (политика, экономика, социология).</a:t>
            </a:r>
          </a:p>
          <a:p>
            <a:r>
              <a:rPr lang="ru-RU" dirty="0" smtClean="0"/>
              <a:t> </a:t>
            </a: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3854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88641"/>
            <a:ext cx="8458200" cy="720080"/>
          </a:xfrm>
        </p:spPr>
        <p:txBody>
          <a:bodyPr>
            <a:normAutofit fontScale="90000"/>
          </a:bodyPr>
          <a:lstStyle/>
          <a:p>
            <a:pPr lvl="0" algn="ctr"/>
            <a:r>
              <a:rPr lang="ru-RU" sz="2400" b="1" i="1" dirty="0">
                <a:effectLst/>
              </a:rPr>
              <a:t>Современные региональные процессы и государственная стратегия регионального развития</a:t>
            </a:r>
            <a:r>
              <a:rPr lang="ru-RU" sz="2400" b="1" i="1" dirty="0" smtClean="0">
                <a:effectLst/>
              </a:rPr>
              <a:t>.</a:t>
            </a:r>
            <a:endParaRPr lang="ru-RU" sz="2400" b="1" dirty="0"/>
          </a:p>
        </p:txBody>
      </p:sp>
      <p:sp>
        <p:nvSpPr>
          <p:cNvPr id="3" name="Подзаголовок 2"/>
          <p:cNvSpPr>
            <a:spLocks noGrp="1"/>
          </p:cNvSpPr>
          <p:nvPr>
            <p:ph type="subTitle" idx="1"/>
          </p:nvPr>
        </p:nvSpPr>
        <p:spPr>
          <a:xfrm>
            <a:off x="381000" y="1052736"/>
            <a:ext cx="8458200" cy="5472608"/>
          </a:xfrm>
        </p:spPr>
        <p:txBody>
          <a:bodyPr>
            <a:normAutofit fontScale="92500" lnSpcReduction="20000"/>
          </a:bodyPr>
          <a:lstStyle/>
          <a:p>
            <a:r>
              <a:rPr lang="ru-RU" dirty="0"/>
              <a:t>Главная задача государственной стратегии и региональной политики - в сохранении страны как единого федеративного государства</a:t>
            </a:r>
            <a:r>
              <a:rPr lang="ru-RU" dirty="0" smtClean="0"/>
              <a:t>.</a:t>
            </a:r>
          </a:p>
          <a:p>
            <a:endParaRPr lang="ru-RU" dirty="0" smtClean="0"/>
          </a:p>
          <a:p>
            <a:pPr>
              <a:lnSpc>
                <a:spcPct val="110000"/>
              </a:lnSpc>
              <a:spcBef>
                <a:spcPts val="300"/>
              </a:spcBef>
              <a:spcAft>
                <a:spcPts val="300"/>
              </a:spcAft>
            </a:pPr>
            <a:r>
              <a:rPr lang="ru-RU" dirty="0" smtClean="0">
                <a:solidFill>
                  <a:srgbClr val="FF0000"/>
                </a:solidFill>
                <a:effectLst>
                  <a:outerShdw blurRad="38100" dist="38100" dir="2700000" algn="tl">
                    <a:srgbClr val="000000">
                      <a:alpha val="43137"/>
                    </a:srgbClr>
                  </a:outerShdw>
                </a:effectLst>
              </a:rPr>
              <a:t>Региональная </a:t>
            </a:r>
            <a:r>
              <a:rPr lang="ru-RU" dirty="0">
                <a:solidFill>
                  <a:srgbClr val="FF0000"/>
                </a:solidFill>
                <a:effectLst>
                  <a:outerShdw blurRad="38100" dist="38100" dir="2700000" algn="tl">
                    <a:srgbClr val="000000">
                      <a:alpha val="43137"/>
                    </a:srgbClr>
                  </a:outerShdw>
                </a:effectLst>
              </a:rPr>
              <a:t>политика </a:t>
            </a:r>
            <a:r>
              <a:rPr lang="ru-RU" dirty="0"/>
              <a:t>- это правовая, экономическая, социальная деятельность центрального и регионального управления по оптимизации взаимодействия Федерации и регионов для достижения максимально эффективного развития как страны в целом, так и регионов</a:t>
            </a:r>
            <a:r>
              <a:rPr lang="ru-RU" dirty="0" smtClean="0"/>
              <a:t>.</a:t>
            </a:r>
          </a:p>
          <a:p>
            <a:pPr>
              <a:lnSpc>
                <a:spcPct val="110000"/>
              </a:lnSpc>
              <a:spcBef>
                <a:spcPts val="300"/>
              </a:spcBef>
              <a:spcAft>
                <a:spcPts val="300"/>
              </a:spcAft>
            </a:pPr>
            <a:r>
              <a:rPr lang="ru-RU" dirty="0">
                <a:solidFill>
                  <a:srgbClr val="FF0000"/>
                </a:solidFill>
                <a:effectLst>
                  <a:outerShdw blurRad="38100" dist="38100" dir="2700000" algn="tl">
                    <a:srgbClr val="000000">
                      <a:alpha val="43137"/>
                    </a:srgbClr>
                  </a:outerShdw>
                </a:effectLst>
              </a:rPr>
              <a:t>Государственная </a:t>
            </a:r>
            <a:r>
              <a:rPr lang="ru-RU" dirty="0" smtClean="0">
                <a:solidFill>
                  <a:srgbClr val="FF0000"/>
                </a:solidFill>
                <a:effectLst>
                  <a:outerShdw blurRad="38100" dist="38100" dir="2700000" algn="tl">
                    <a:srgbClr val="000000">
                      <a:alpha val="43137"/>
                    </a:srgbClr>
                  </a:outerShdw>
                </a:effectLst>
              </a:rPr>
              <a:t>стратегия регионального развития </a:t>
            </a:r>
            <a:r>
              <a:rPr lang="ru-RU" dirty="0" smtClean="0"/>
              <a:t>- </a:t>
            </a:r>
            <a:r>
              <a:rPr lang="ru-RU" dirty="0"/>
              <a:t>ориентирована на приоритет общенациональных интересов. </a:t>
            </a:r>
            <a:r>
              <a:rPr lang="ru-RU" dirty="0">
                <a:solidFill>
                  <a:srgbClr val="FF0000"/>
                </a:solidFill>
                <a:effectLst>
                  <a:outerShdw blurRad="38100" dist="38100" dir="2700000" algn="tl">
                    <a:srgbClr val="000000">
                      <a:alpha val="43137"/>
                    </a:srgbClr>
                  </a:outerShdw>
                </a:effectLst>
              </a:rPr>
              <a:t>Сущность государственной стратегии регионального развития </a:t>
            </a:r>
            <a:r>
              <a:rPr lang="ru-RU" dirty="0"/>
              <a:t>заключается в деятельности, направленной на согласование интересов государства, регионов, местного самоуправления, различных субъектов собственности, национально-территориальных общностей и всех граждан России</a:t>
            </a:r>
            <a:r>
              <a:rPr lang="ru-RU" dirty="0" smtClean="0"/>
              <a:t>.</a:t>
            </a:r>
          </a:p>
          <a:p>
            <a:endParaRPr lang="ru-RU" dirty="0"/>
          </a:p>
        </p:txBody>
      </p:sp>
      <p:sp>
        <p:nvSpPr>
          <p:cNvPr id="4" name="Стрелка вниз 3"/>
          <p:cNvSpPr/>
          <p:nvPr/>
        </p:nvSpPr>
        <p:spPr>
          <a:xfrm>
            <a:off x="4017889" y="1911341"/>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6"/>
          <p:cNvGrpSpPr>
            <a:grpSpLocks/>
          </p:cNvGrpSpPr>
          <p:nvPr/>
        </p:nvGrpSpPr>
        <p:grpSpPr bwMode="auto">
          <a:xfrm>
            <a:off x="7884368" y="6093296"/>
            <a:ext cx="1033463" cy="409575"/>
            <a:chOff x="4876" y="4062"/>
            <a:chExt cx="651" cy="258"/>
          </a:xfrm>
        </p:grpSpPr>
        <p:pic>
          <p:nvPicPr>
            <p:cNvPr id="6"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75849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86800" cy="838200"/>
          </a:xfrm>
        </p:spPr>
        <p:txBody>
          <a:bodyPr>
            <a:normAutofit/>
          </a:bodyPr>
          <a:lstStyle/>
          <a:p>
            <a:pPr algn="ctr"/>
            <a:r>
              <a:rPr lang="ru-RU" sz="2400" dirty="0" smtClean="0"/>
              <a:t>Уровни проведения современной</a:t>
            </a:r>
            <a:br>
              <a:rPr lang="ru-RU" sz="2400" dirty="0" smtClean="0"/>
            </a:br>
            <a:r>
              <a:rPr lang="ru-RU" sz="2400" dirty="0" smtClean="0"/>
              <a:t> региональной политики</a:t>
            </a:r>
            <a:endParaRPr lang="ru-RU" sz="2400" dirty="0"/>
          </a:p>
        </p:txBody>
      </p:sp>
      <p:graphicFrame>
        <p:nvGraphicFramePr>
          <p:cNvPr id="7" name="Объект 6"/>
          <p:cNvGraphicFramePr>
            <a:graphicFrameLocks noGrp="1"/>
          </p:cNvGraphicFramePr>
          <p:nvPr>
            <p:ph idx="1"/>
            <p:extLst>
              <p:ext uri="{D42A27DB-BD31-4B8C-83A1-F6EECF244321}">
                <p14:modId xmlns:p14="http://schemas.microsoft.com/office/powerpoint/2010/main" val="1603438183"/>
              </p:ext>
            </p:extLst>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54532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852120"/>
          </a:xfrm>
        </p:spPr>
        <p:txBody>
          <a:bodyPr>
            <a:normAutofit/>
          </a:bodyPr>
          <a:lstStyle/>
          <a:p>
            <a:pPr indent="360000">
              <a:spcBef>
                <a:spcPts val="300"/>
              </a:spcBef>
              <a:spcAft>
                <a:spcPts val="300"/>
              </a:spcAft>
            </a:pPr>
            <a:r>
              <a:rPr lang="ru-RU" sz="2400" dirty="0">
                <a:solidFill>
                  <a:srgbClr val="FF0000"/>
                </a:solidFill>
                <a:effectLst>
                  <a:outerShdw blurRad="38100" dist="38100" dir="2700000" algn="tl">
                    <a:srgbClr val="000000">
                      <a:alpha val="43137"/>
                    </a:srgbClr>
                  </a:outerShdw>
                </a:effectLst>
                <a:latin typeface="+mn-lt"/>
              </a:rPr>
              <a:t>государственная стратегия регионального развития страны</a:t>
            </a:r>
            <a:r>
              <a:rPr lang="ru-RU" sz="2400" dirty="0">
                <a:effectLst/>
                <a:latin typeface="+mn-lt"/>
              </a:rPr>
              <a:t> – это деятельность органов государственной власти РФ, направленная на согласование интересов федерального государства, субъектов Российской Федерации, субъектов местного самоуправления, различных субъектов собственности, национально-территориальных общностей и всех граждан России.</a:t>
            </a:r>
            <a:br>
              <a:rPr lang="ru-RU" sz="2400" dirty="0">
                <a:effectLst/>
                <a:latin typeface="+mn-lt"/>
              </a:rPr>
            </a:br>
            <a:r>
              <a:rPr lang="ru-RU" sz="2400" dirty="0" smtClean="0">
                <a:effectLst/>
                <a:latin typeface="+mn-lt"/>
              </a:rPr>
              <a:t/>
            </a:r>
            <a:br>
              <a:rPr lang="ru-RU" sz="2400" dirty="0" smtClean="0">
                <a:effectLst/>
                <a:latin typeface="+mn-lt"/>
              </a:rPr>
            </a:br>
            <a:r>
              <a:rPr lang="ru-RU" sz="2400" dirty="0" smtClean="0">
                <a:solidFill>
                  <a:srgbClr val="FF0000"/>
                </a:solidFill>
                <a:effectLst>
                  <a:outerShdw blurRad="38100" dist="38100" dir="2700000" algn="tl">
                    <a:srgbClr val="000000">
                      <a:alpha val="43137"/>
                    </a:srgbClr>
                  </a:outerShdw>
                </a:effectLst>
                <a:latin typeface="+mn-lt"/>
              </a:rPr>
              <a:t>Государственная </a:t>
            </a:r>
            <a:r>
              <a:rPr lang="ru-RU" sz="2400" dirty="0">
                <a:solidFill>
                  <a:srgbClr val="FF0000"/>
                </a:solidFill>
                <a:effectLst>
                  <a:outerShdw blurRad="38100" dist="38100" dir="2700000" algn="tl">
                    <a:srgbClr val="000000">
                      <a:alpha val="43137"/>
                    </a:srgbClr>
                  </a:outerShdw>
                </a:effectLst>
                <a:latin typeface="+mn-lt"/>
              </a:rPr>
              <a:t>стратегия регионального развития </a:t>
            </a:r>
            <a:r>
              <a:rPr lang="ru-RU" sz="2400" dirty="0">
                <a:effectLst/>
                <a:latin typeface="+mn-lt"/>
              </a:rPr>
              <a:t>– это верхний уровень региональной политики государства.</a:t>
            </a:r>
            <a:br>
              <a:rPr lang="ru-RU" sz="2400" dirty="0">
                <a:effectLst/>
                <a:latin typeface="+mn-lt"/>
              </a:rPr>
            </a:br>
            <a:endParaRPr lang="ru-RU" sz="2400" dirty="0">
              <a:latin typeface="+mn-lt"/>
            </a:endParaRPr>
          </a:p>
        </p:txBody>
      </p:sp>
      <p:grpSp>
        <p:nvGrpSpPr>
          <p:cNvPr id="3" name="Group 6"/>
          <p:cNvGrpSpPr>
            <a:grpSpLocks/>
          </p:cNvGrpSpPr>
          <p:nvPr/>
        </p:nvGrpSpPr>
        <p:grpSpPr bwMode="auto">
          <a:xfrm>
            <a:off x="7884368" y="6093296"/>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7471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8458200" cy="504055"/>
          </a:xfrm>
        </p:spPr>
        <p:txBody>
          <a:bodyPr>
            <a:normAutofit/>
          </a:bodyPr>
          <a:lstStyle/>
          <a:p>
            <a:pPr algn="ctr"/>
            <a:r>
              <a:rPr lang="ru-RU" sz="2400" dirty="0" smtClean="0"/>
              <a:t>Цели стратегии регионального развития </a:t>
            </a:r>
            <a:endParaRPr lang="ru-RU" sz="2400" dirty="0"/>
          </a:p>
        </p:txBody>
      </p:sp>
      <p:sp>
        <p:nvSpPr>
          <p:cNvPr id="3" name="Подзаголовок 2"/>
          <p:cNvSpPr>
            <a:spLocks noGrp="1"/>
          </p:cNvSpPr>
          <p:nvPr>
            <p:ph type="subTitle" idx="1"/>
          </p:nvPr>
        </p:nvSpPr>
        <p:spPr>
          <a:xfrm>
            <a:off x="381000" y="908720"/>
            <a:ext cx="8458200" cy="5472608"/>
          </a:xfrm>
        </p:spPr>
        <p:txBody>
          <a:bodyPr>
            <a:normAutofit fontScale="92500" lnSpcReduction="10000"/>
          </a:bodyPr>
          <a:lstStyle/>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a:t>сохранение целостности государства, </a:t>
            </a:r>
            <a:endParaRPr lang="ru-RU" dirty="0" smtClean="0"/>
          </a:p>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smtClean="0"/>
              <a:t>единство </a:t>
            </a:r>
            <a:r>
              <a:rPr lang="ru-RU" dirty="0"/>
              <a:t>экономического, социального, конституционно-правового пространства, </a:t>
            </a:r>
            <a:endParaRPr lang="ru-RU" dirty="0" smtClean="0"/>
          </a:p>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smtClean="0"/>
              <a:t>обеспечение </a:t>
            </a:r>
            <a:r>
              <a:rPr lang="ru-RU" dirty="0"/>
              <a:t>равенства граждан и народов России независимо от места их проживания</a:t>
            </a:r>
            <a:r>
              <a:rPr lang="ru-RU" dirty="0" smtClean="0"/>
              <a:t>,</a:t>
            </a:r>
          </a:p>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smtClean="0"/>
              <a:t> </a:t>
            </a:r>
            <a:r>
              <a:rPr lang="ru-RU" dirty="0"/>
              <a:t>ликвидация фактического социально-экономического неравенства субъектов Федерации, </a:t>
            </a:r>
            <a:endParaRPr lang="ru-RU" dirty="0" smtClean="0"/>
          </a:p>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smtClean="0"/>
              <a:t>обеспечение </a:t>
            </a:r>
            <a:r>
              <a:rPr lang="ru-RU" dirty="0"/>
              <a:t>геостратегических и геополитических интересов России в сфере регионального развития, </a:t>
            </a:r>
            <a:endParaRPr lang="ru-RU" dirty="0" smtClean="0"/>
          </a:p>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smtClean="0"/>
              <a:t>обоснование </a:t>
            </a:r>
            <a:r>
              <a:rPr lang="ru-RU" dirty="0"/>
              <a:t>и разработка принципов рационального природопользования и сохранения среды обитания человека во всех регионах, </a:t>
            </a:r>
            <a:endParaRPr lang="ru-RU" dirty="0" smtClean="0"/>
          </a:p>
          <a:p>
            <a:pPr marL="342900" indent="-342900">
              <a:lnSpc>
                <a:spcPct val="110000"/>
              </a:lnSpc>
              <a:spcBef>
                <a:spcPts val="0"/>
              </a:spcBef>
              <a:buClr>
                <a:schemeClr val="accent6">
                  <a:lumMod val="75000"/>
                </a:schemeClr>
              </a:buClr>
              <a:buSzPct val="107000"/>
              <a:buFont typeface="Franklin Gothic Book" panose="020B0503020102020204" pitchFamily="34" charset="0"/>
              <a:buChar char="®"/>
            </a:pPr>
            <a:r>
              <a:rPr lang="ru-RU" dirty="0" smtClean="0"/>
              <a:t>эффективное </a:t>
            </a:r>
            <a:r>
              <a:rPr lang="ru-RU" dirty="0"/>
              <a:t>использование в общегосударственных интересах многообразия вариантов региональной модернизации</a:t>
            </a:r>
            <a:r>
              <a:rPr lang="ru-RU" dirty="0" smtClean="0"/>
              <a:t>.</a:t>
            </a: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28437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2"/>
            <a:ext cx="8784976" cy="864097"/>
          </a:xfrm>
        </p:spPr>
        <p:txBody>
          <a:bodyPr>
            <a:normAutofit/>
          </a:bodyPr>
          <a:lstStyle/>
          <a:p>
            <a:pPr algn="ctr"/>
            <a:r>
              <a:rPr lang="ru-RU" sz="2400" dirty="0" smtClean="0"/>
              <a:t>Традиционные задачи стратегии </a:t>
            </a:r>
            <a:br>
              <a:rPr lang="ru-RU" sz="2400" dirty="0" smtClean="0"/>
            </a:br>
            <a:r>
              <a:rPr lang="ru-RU" sz="2400" dirty="0" smtClean="0"/>
              <a:t>регионального развития</a:t>
            </a:r>
            <a:endParaRPr lang="ru-RU" sz="2400" dirty="0"/>
          </a:p>
        </p:txBody>
      </p:sp>
      <p:sp>
        <p:nvSpPr>
          <p:cNvPr id="3" name="Подзаголовок 2"/>
          <p:cNvSpPr>
            <a:spLocks noGrp="1"/>
          </p:cNvSpPr>
          <p:nvPr>
            <p:ph type="subTitle" idx="1"/>
          </p:nvPr>
        </p:nvSpPr>
        <p:spPr>
          <a:xfrm>
            <a:off x="381000" y="1124744"/>
            <a:ext cx="8458200" cy="5328592"/>
          </a:xfrm>
        </p:spPr>
        <p:txBody>
          <a:bodyPr/>
          <a:lstStyle/>
          <a:p>
            <a:pPr marL="342900" indent="-342900">
              <a:spcBef>
                <a:spcPts val="0"/>
              </a:spcBef>
              <a:buClr>
                <a:schemeClr val="accent6">
                  <a:lumMod val="75000"/>
                </a:schemeClr>
              </a:buClr>
              <a:buSzPct val="107000"/>
              <a:buFont typeface="Franklin Gothic Book" panose="020B0503020102020204" pitchFamily="34" charset="0"/>
              <a:buChar char="®"/>
            </a:pPr>
            <a:r>
              <a:rPr lang="ru-RU" dirty="0" smtClean="0"/>
              <a:t>сочетание </a:t>
            </a:r>
            <a:r>
              <a:rPr lang="ru-RU" dirty="0"/>
              <a:t>поддержки отдельных регионов с государственным стимулированием экономической активности на всей территории; </a:t>
            </a:r>
            <a:endParaRPr lang="ru-RU" dirty="0" smtClean="0"/>
          </a:p>
          <a:p>
            <a:pPr marL="342900" indent="-342900">
              <a:spcBef>
                <a:spcPts val="0"/>
              </a:spcBef>
              <a:buClr>
                <a:schemeClr val="accent6">
                  <a:lumMod val="75000"/>
                </a:schemeClr>
              </a:buClr>
              <a:buSzPct val="107000"/>
              <a:buFont typeface="Franklin Gothic Book" panose="020B0503020102020204" pitchFamily="34" charset="0"/>
              <a:buChar char="®"/>
            </a:pPr>
            <a:r>
              <a:rPr lang="ru-RU" dirty="0" smtClean="0"/>
              <a:t>развитие </a:t>
            </a:r>
            <a:r>
              <a:rPr lang="ru-RU" dirty="0"/>
              <a:t>специализации хозяйств и регионов с одновременным укреплением единого экономического пространства РФ</a:t>
            </a:r>
            <a:r>
              <a:rPr lang="ru-RU" dirty="0" smtClean="0"/>
              <a:t>,</a:t>
            </a:r>
          </a:p>
          <a:p>
            <a:pPr marL="342900" indent="-342900">
              <a:spcBef>
                <a:spcPts val="0"/>
              </a:spcBef>
              <a:buClr>
                <a:schemeClr val="accent6">
                  <a:lumMod val="75000"/>
                </a:schemeClr>
              </a:buClr>
              <a:buSzPct val="107000"/>
              <a:buFont typeface="Franklin Gothic Book" panose="020B0503020102020204" pitchFamily="34" charset="0"/>
              <a:buChar char="®"/>
            </a:pPr>
            <a:r>
              <a:rPr lang="ru-RU" dirty="0" smtClean="0"/>
              <a:t> </a:t>
            </a:r>
            <a:r>
              <a:rPr lang="ru-RU" dirty="0"/>
              <a:t>государственную поддержку регионов с наиболее сложными социально-экономическими и демографическими условиями, </a:t>
            </a:r>
            <a:endParaRPr lang="ru-RU" dirty="0" smtClean="0"/>
          </a:p>
          <a:p>
            <a:pPr marL="342900" indent="-342900">
              <a:spcBef>
                <a:spcPts val="0"/>
              </a:spcBef>
              <a:buClr>
                <a:schemeClr val="accent6">
                  <a:lumMod val="75000"/>
                </a:schemeClr>
              </a:buClr>
              <a:buSzPct val="107000"/>
              <a:buFont typeface="Franklin Gothic Book" panose="020B0503020102020204" pitchFamily="34" charset="0"/>
              <a:buChar char="®"/>
            </a:pPr>
            <a:r>
              <a:rPr lang="ru-RU" dirty="0" smtClean="0"/>
              <a:t>продолжение </a:t>
            </a:r>
            <a:r>
              <a:rPr lang="ru-RU" dirty="0"/>
              <a:t>формирования территориально-производственных комплексов и промышленных узлов в северных и восточных районов </a:t>
            </a:r>
            <a:r>
              <a:rPr lang="ru-RU" dirty="0" smtClean="0"/>
              <a:t>России</a:t>
            </a:r>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8014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1"/>
            <a:ext cx="8458200" cy="504056"/>
          </a:xfrm>
        </p:spPr>
        <p:txBody>
          <a:bodyPr>
            <a:normAutofit/>
          </a:bodyPr>
          <a:lstStyle/>
          <a:p>
            <a:pPr algn="ctr"/>
            <a:r>
              <a:rPr lang="ru-RU" sz="2400" dirty="0" smtClean="0"/>
              <a:t>Задачи стратегии регионального развития</a:t>
            </a:r>
            <a:endParaRPr lang="ru-RU" sz="2400" dirty="0"/>
          </a:p>
        </p:txBody>
      </p:sp>
      <p:sp>
        <p:nvSpPr>
          <p:cNvPr id="3" name="Подзаголовок 2"/>
          <p:cNvSpPr>
            <a:spLocks noGrp="1"/>
          </p:cNvSpPr>
          <p:nvPr>
            <p:ph type="subTitle" idx="1"/>
          </p:nvPr>
        </p:nvSpPr>
        <p:spPr>
          <a:xfrm>
            <a:off x="381000" y="836712"/>
            <a:ext cx="8458200" cy="5544616"/>
          </a:xfrm>
        </p:spPr>
        <p:txBody>
          <a:bodyPr/>
          <a:lstStyle/>
          <a:p>
            <a:pPr marL="342900" indent="-342900">
              <a:buClr>
                <a:schemeClr val="accent6">
                  <a:lumMod val="75000"/>
                </a:schemeClr>
              </a:buClr>
              <a:buSzPct val="107000"/>
              <a:buFont typeface="Franklin Gothic Book" panose="020B0503020102020204" pitchFamily="34" charset="0"/>
              <a:buChar char="®"/>
            </a:pPr>
            <a:r>
              <a:rPr lang="ru-RU" dirty="0"/>
              <a:t>осуществление функций экономического, политического, правового характера, обеспечивающих конституционно зафиксированную самостоятельность регионов, становление региональных и общероссийских рынков; </a:t>
            </a:r>
            <a:endParaRPr lang="ru-RU" dirty="0" smtClean="0"/>
          </a:p>
          <a:p>
            <a:pPr marL="342900" indent="-342900">
              <a:buClr>
                <a:schemeClr val="accent6">
                  <a:lumMod val="75000"/>
                </a:schemeClr>
              </a:buClr>
              <a:buSzPct val="107000"/>
              <a:buFont typeface="Franklin Gothic Book" panose="020B0503020102020204" pitchFamily="34" charset="0"/>
              <a:buChar char="®"/>
            </a:pPr>
            <a:r>
              <a:rPr lang="ru-RU" dirty="0" smtClean="0"/>
              <a:t>приведение </a:t>
            </a:r>
            <a:r>
              <a:rPr lang="ru-RU" dirty="0"/>
              <a:t>социально-экономического развития регионов в соответствие с новыми геополитическими реальностями и их фактической ролью в достижении стратегических интересов Федерации; </a:t>
            </a:r>
            <a:endParaRPr lang="ru-RU" dirty="0" smtClean="0"/>
          </a:p>
          <a:p>
            <a:pPr marL="342900" indent="-342900">
              <a:buClr>
                <a:schemeClr val="accent6">
                  <a:lumMod val="75000"/>
                </a:schemeClr>
              </a:buClr>
              <a:buSzPct val="107000"/>
              <a:buFont typeface="Franklin Gothic Book" panose="020B0503020102020204" pitchFamily="34" charset="0"/>
              <a:buChar char="®"/>
            </a:pPr>
            <a:r>
              <a:rPr lang="ru-RU" dirty="0" smtClean="0"/>
              <a:t>преодоление </a:t>
            </a:r>
            <a:r>
              <a:rPr lang="ru-RU" dirty="0"/>
              <a:t>претензий отдельных республик на роль субъектов международного права; </a:t>
            </a:r>
            <a:endParaRPr lang="ru-RU" dirty="0" smtClean="0"/>
          </a:p>
          <a:p>
            <a:pPr marL="342900" indent="-342900">
              <a:buClr>
                <a:schemeClr val="accent6">
                  <a:lumMod val="75000"/>
                </a:schemeClr>
              </a:buClr>
              <a:buSzPct val="107000"/>
              <a:buFont typeface="Franklin Gothic Book" panose="020B0503020102020204" pitchFamily="34" charset="0"/>
              <a:buChar char="®"/>
            </a:pPr>
            <a:r>
              <a:rPr lang="ru-RU" dirty="0" smtClean="0"/>
              <a:t>обеспечение </a:t>
            </a:r>
            <a:r>
              <a:rPr lang="ru-RU" dirty="0"/>
              <a:t>прав национальных меньшинств, коренных, аборигенных и многочисленных народов РФ.</a:t>
            </a:r>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99313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188641"/>
            <a:ext cx="8928992" cy="504055"/>
          </a:xfrm>
        </p:spPr>
        <p:txBody>
          <a:bodyPr>
            <a:normAutofit fontScale="90000"/>
          </a:bodyPr>
          <a:lstStyle/>
          <a:p>
            <a:pPr algn="ctr"/>
            <a:r>
              <a:rPr lang="ru-RU" sz="2400" dirty="0" smtClean="0"/>
              <a:t>Механизмы реализации стратегии регионального развития</a:t>
            </a:r>
            <a:endParaRPr lang="ru-RU" sz="2400" dirty="0"/>
          </a:p>
        </p:txBody>
      </p:sp>
      <p:sp>
        <p:nvSpPr>
          <p:cNvPr id="3" name="Подзаголовок 2"/>
          <p:cNvSpPr>
            <a:spLocks noGrp="1"/>
          </p:cNvSpPr>
          <p:nvPr>
            <p:ph type="subTitle" idx="1"/>
          </p:nvPr>
        </p:nvSpPr>
        <p:spPr>
          <a:xfrm>
            <a:off x="381000" y="836712"/>
            <a:ext cx="8458200" cy="5616624"/>
          </a:xfrm>
        </p:spPr>
        <p:txBody>
          <a:bodyPr>
            <a:normAutofit fontScale="92500" lnSpcReduction="10000"/>
          </a:bodyPr>
          <a:lstStyle/>
          <a:p>
            <a:pPr marL="342900" indent="-342900">
              <a:buClr>
                <a:schemeClr val="accent6">
                  <a:lumMod val="75000"/>
                </a:schemeClr>
              </a:buClr>
              <a:buSzPct val="107000"/>
              <a:buFont typeface="Franklin Gothic Book" panose="020B0503020102020204" pitchFamily="34" charset="0"/>
              <a:buChar char="®"/>
            </a:pPr>
            <a:r>
              <a:rPr lang="ru-RU" dirty="0"/>
              <a:t>общегосударственные и </a:t>
            </a:r>
            <a:r>
              <a:rPr lang="ru-RU" dirty="0" smtClean="0"/>
              <a:t>региональные </a:t>
            </a:r>
            <a:r>
              <a:rPr lang="ru-RU" dirty="0"/>
              <a:t>программы, включая федеральные программы помощи депрессивным регионам, развития приграничных районов, а также зоны </a:t>
            </a:r>
            <a:r>
              <a:rPr lang="ru-RU" dirty="0" smtClean="0"/>
              <a:t>Севера;</a:t>
            </a:r>
          </a:p>
          <a:p>
            <a:pPr marL="342900" indent="-342900">
              <a:buClr>
                <a:schemeClr val="accent6">
                  <a:lumMod val="75000"/>
                </a:schemeClr>
              </a:buClr>
              <a:buSzPct val="107000"/>
              <a:buFont typeface="Franklin Gothic Book" panose="020B0503020102020204" pitchFamily="34" charset="0"/>
              <a:buChar char="®"/>
            </a:pPr>
            <a:r>
              <a:rPr lang="ru-RU" dirty="0"/>
              <a:t>государственная концепция социально-экономического развития и экологической безопасности </a:t>
            </a:r>
            <a:r>
              <a:rPr lang="ru-RU" dirty="0" smtClean="0"/>
              <a:t>регионов;</a:t>
            </a:r>
          </a:p>
          <a:p>
            <a:pPr marL="342900" indent="-342900">
              <a:buClr>
                <a:schemeClr val="accent6">
                  <a:lumMod val="75000"/>
                </a:schemeClr>
              </a:buClr>
              <a:buSzPct val="107000"/>
              <a:buFont typeface="Franklin Gothic Book" panose="020B0503020102020204" pitchFamily="34" charset="0"/>
              <a:buChar char="®"/>
            </a:pPr>
            <a:r>
              <a:rPr lang="ru-RU" dirty="0"/>
              <a:t>рациональное социально-экономическое районирование страны, которое </a:t>
            </a:r>
            <a:r>
              <a:rPr lang="ru-RU" dirty="0" smtClean="0"/>
              <a:t>служит </a:t>
            </a:r>
            <a:r>
              <a:rPr lang="ru-RU" dirty="0"/>
              <a:t>основой административно-территориального деления и инструментом региональной </a:t>
            </a:r>
            <a:r>
              <a:rPr lang="ru-RU" dirty="0" smtClean="0"/>
              <a:t>политики;</a:t>
            </a:r>
          </a:p>
          <a:p>
            <a:pPr marL="342900" indent="-342900">
              <a:buClr>
                <a:schemeClr val="accent6">
                  <a:lumMod val="75000"/>
                </a:schemeClr>
              </a:buClr>
              <a:buSzPct val="107000"/>
              <a:buFont typeface="Franklin Gothic Book" panose="020B0503020102020204" pitchFamily="34" charset="0"/>
              <a:buChar char="®"/>
            </a:pPr>
            <a:r>
              <a:rPr lang="ru-RU" dirty="0" smtClean="0"/>
              <a:t>Необходимость  </a:t>
            </a:r>
            <a:r>
              <a:rPr lang="ru-RU" dirty="0"/>
              <a:t>укрепить нормативно-правовую базу; </a:t>
            </a:r>
            <a:endParaRPr lang="ru-RU" dirty="0" smtClean="0"/>
          </a:p>
          <a:p>
            <a:pPr marL="342900" indent="-342900">
              <a:buClr>
                <a:schemeClr val="accent6">
                  <a:lumMod val="75000"/>
                </a:schemeClr>
              </a:buClr>
              <a:buSzPct val="107000"/>
              <a:buFont typeface="Franklin Gothic Book" panose="020B0503020102020204" pitchFamily="34" charset="0"/>
              <a:buChar char="®"/>
            </a:pPr>
            <a:r>
              <a:rPr lang="ru-RU" dirty="0" smtClean="0"/>
              <a:t>провести </a:t>
            </a:r>
            <a:r>
              <a:rPr lang="ru-RU" dirty="0"/>
              <a:t>изменение бюджетно-налоговой системы путем разделения источников налоговых поступлений между федеральным, региональным и муниципальным уровнями; </a:t>
            </a:r>
            <a:endParaRPr lang="ru-RU" dirty="0" smtClean="0"/>
          </a:p>
          <a:p>
            <a:pPr marL="342900" indent="-342900">
              <a:buClr>
                <a:schemeClr val="accent6">
                  <a:lumMod val="75000"/>
                </a:schemeClr>
              </a:buClr>
              <a:buSzPct val="107000"/>
              <a:buFont typeface="Franklin Gothic Book" panose="020B0503020102020204" pitchFamily="34" charset="0"/>
              <a:buChar char="®"/>
            </a:pPr>
            <a:r>
              <a:rPr lang="ru-RU" dirty="0" smtClean="0"/>
              <a:t>корректировку </a:t>
            </a:r>
            <a:r>
              <a:rPr lang="ru-RU" dirty="0"/>
              <a:t>статуса территорий, осуществляемую на основе рационального районирования страны, как функции Федерации, призванной способствовать совершенствованию организации народного хозяйства</a:t>
            </a:r>
            <a:r>
              <a:rPr lang="ru-RU" dirty="0" smtClean="0"/>
              <a:t>.</a:t>
            </a: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92956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6633"/>
            <a:ext cx="8674224" cy="576063"/>
          </a:xfrm>
        </p:spPr>
        <p:txBody>
          <a:bodyPr>
            <a:normAutofit/>
          </a:bodyPr>
          <a:lstStyle/>
          <a:p>
            <a:pPr algn="ctr"/>
            <a:r>
              <a:rPr lang="ru-RU" sz="2400" dirty="0" smtClean="0"/>
              <a:t>Стратегия регионального развития</a:t>
            </a:r>
            <a:endParaRPr lang="ru-RU" sz="2400" dirty="0"/>
          </a:p>
        </p:txBody>
      </p:sp>
      <p:sp>
        <p:nvSpPr>
          <p:cNvPr id="3" name="Подзаголовок 2"/>
          <p:cNvSpPr>
            <a:spLocks noGrp="1"/>
          </p:cNvSpPr>
          <p:nvPr>
            <p:ph type="subTitle" idx="1"/>
          </p:nvPr>
        </p:nvSpPr>
        <p:spPr>
          <a:xfrm>
            <a:off x="381000" y="1052736"/>
            <a:ext cx="8458200" cy="5256584"/>
          </a:xfrm>
        </p:spPr>
        <p:txBody>
          <a:bodyPr>
            <a:normAutofit fontScale="92500"/>
          </a:bodyPr>
          <a:lstStyle/>
          <a:p>
            <a:r>
              <a:rPr lang="ru-RU" dirty="0" smtClean="0"/>
              <a:t>Министерством </a:t>
            </a:r>
            <a:r>
              <a:rPr lang="ru-RU" dirty="0"/>
              <a:t>регионального развития Российской </a:t>
            </a:r>
            <a:r>
              <a:rPr lang="ru-RU" dirty="0" smtClean="0"/>
              <a:t>Федерации была </a:t>
            </a:r>
            <a:r>
              <a:rPr lang="ru-RU" dirty="0"/>
              <a:t>принята концепция “Стратегии социально-экономического развития регионов Российской Федерации”, которая является единственным нормативно-правовым документом, официально регулирующим вопросы экономического развития регионов</a:t>
            </a:r>
            <a:r>
              <a:rPr lang="ru-RU" dirty="0" smtClean="0"/>
              <a:t>.</a:t>
            </a:r>
          </a:p>
          <a:p>
            <a:endParaRPr lang="ru-RU" dirty="0"/>
          </a:p>
          <a:p>
            <a:r>
              <a:rPr lang="ru-RU" dirty="0"/>
              <a:t>В концепции “</a:t>
            </a:r>
            <a:r>
              <a:rPr lang="ru-RU" dirty="0">
                <a:solidFill>
                  <a:srgbClr val="FF0000"/>
                </a:solidFill>
                <a:effectLst>
                  <a:outerShdw blurRad="38100" dist="38100" dir="2700000" algn="tl">
                    <a:srgbClr val="000000">
                      <a:alpha val="43137"/>
                    </a:srgbClr>
                  </a:outerShdw>
                </a:effectLst>
              </a:rPr>
              <a:t>Стратегии социально-экономического развития регионов Российской Федерации” </a:t>
            </a:r>
            <a:r>
              <a:rPr lang="ru-RU" dirty="0"/>
              <a:t>обозначено </a:t>
            </a:r>
            <a:r>
              <a:rPr lang="ru-RU" dirty="0">
                <a:solidFill>
                  <a:srgbClr val="C00000"/>
                </a:solidFill>
                <a:effectLst>
                  <a:outerShdw blurRad="38100" dist="38100" dir="2700000" algn="tl">
                    <a:srgbClr val="000000">
                      <a:alpha val="43137"/>
                    </a:srgbClr>
                  </a:outerShdw>
                </a:effectLst>
              </a:rPr>
              <a:t>основное направление федеральной региональной политики </a:t>
            </a:r>
            <a:r>
              <a:rPr lang="ru-RU" dirty="0"/>
              <a:t>– создание условий и содействие социальному и экономическому развитию регионов, а именно повышение качества жизни и благосостояния населения, вывод экономического роста на позиции устойчивости и высокого качества, создание условий конкурентного развития регионов</a:t>
            </a:r>
            <a:r>
              <a:rPr lang="ru-RU" dirty="0" smtClean="0"/>
              <a:t>.</a:t>
            </a:r>
            <a:endParaRPr lang="ru-RU" dirty="0"/>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28761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116632"/>
            <a:ext cx="8458200" cy="864096"/>
          </a:xfrm>
        </p:spPr>
        <p:txBody>
          <a:bodyPr>
            <a:normAutofit/>
          </a:bodyPr>
          <a:lstStyle/>
          <a:p>
            <a:pPr algn="ctr"/>
            <a:r>
              <a:rPr lang="ru-RU" sz="2400" dirty="0" smtClean="0">
                <a:effectLst/>
              </a:rPr>
              <a:t>Цели федеральной </a:t>
            </a:r>
            <a:r>
              <a:rPr lang="ru-RU" sz="2400" dirty="0">
                <a:effectLst/>
              </a:rPr>
              <a:t>региональной политики в соответствии с концепцией</a:t>
            </a:r>
            <a:endParaRPr lang="ru-RU" sz="2400" dirty="0"/>
          </a:p>
        </p:txBody>
      </p:sp>
      <p:sp>
        <p:nvSpPr>
          <p:cNvPr id="3" name="Подзаголовок 2"/>
          <p:cNvSpPr>
            <a:spLocks noGrp="1"/>
          </p:cNvSpPr>
          <p:nvPr>
            <p:ph type="subTitle" idx="1"/>
          </p:nvPr>
        </p:nvSpPr>
        <p:spPr>
          <a:xfrm>
            <a:off x="381000" y="980728"/>
            <a:ext cx="8458200" cy="5328592"/>
          </a:xfrm>
        </p:spPr>
        <p:txBody>
          <a:bodyPr>
            <a:normAutofit fontScale="85000" lnSpcReduction="20000"/>
          </a:bodyPr>
          <a:lstStyle/>
          <a:p>
            <a:pPr marL="342900" indent="-342900">
              <a:lnSpc>
                <a:spcPct val="11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a:t>создание условий развития конкурентной способности регионов. В связи с этим предполагается создание условий эффективной интеграции внутри РФ в мировую экономику. Распределение производственного потенциала таким образом, чтобы это создавало условия конкурентоспособности. Предполагается существенным образом активизировать темпы создания инфраструктуры для экономического роста регионов. Утверждается насущная потребность содействия развитию наукоемких отраслей экономики;</a:t>
            </a:r>
          </a:p>
          <a:p>
            <a:pPr marL="342900" indent="-342900">
              <a:lnSpc>
                <a:spcPct val="11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интеграция </a:t>
            </a:r>
            <a:r>
              <a:rPr lang="ru-RU" dirty="0"/>
              <a:t>экономик регионов между собой для создания единого экономического пространства национальной экономики. При этом акцент делается на сохранение функциональной независимости регионов. Предполагается активным образом содействовать устранению препятствий как экономических, так и административных в движении товаров и услуг, капитала, человеческих ресурсов. Основой развития регионов выделено создание условий для малого бизнеса;</a:t>
            </a:r>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7001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88640"/>
            <a:ext cx="8458200" cy="864095"/>
          </a:xfrm>
        </p:spPr>
        <p:txBody>
          <a:bodyPr>
            <a:normAutofit/>
          </a:bodyPr>
          <a:lstStyle/>
          <a:p>
            <a:pPr algn="ctr"/>
            <a:r>
              <a:rPr lang="ru-RU" sz="2400" dirty="0">
                <a:effectLst/>
              </a:rPr>
              <a:t>Цели федеральной региональной политики в соответствии с концепцией</a:t>
            </a:r>
            <a:endParaRPr lang="ru-RU" sz="2400" dirty="0"/>
          </a:p>
        </p:txBody>
      </p:sp>
      <p:sp>
        <p:nvSpPr>
          <p:cNvPr id="3" name="Подзаголовок 2"/>
          <p:cNvSpPr>
            <a:spLocks noGrp="1"/>
          </p:cNvSpPr>
          <p:nvPr>
            <p:ph type="subTitle" idx="1"/>
          </p:nvPr>
        </p:nvSpPr>
        <p:spPr>
          <a:xfrm>
            <a:off x="381000" y="1052736"/>
            <a:ext cx="8458200" cy="5471632"/>
          </a:xfrm>
        </p:spPr>
        <p:txBody>
          <a:bodyPr>
            <a:normAutofit fontScale="70000" lnSpcReduction="20000"/>
          </a:bodyPr>
          <a:lstStyle/>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a:t>создание условий для развития человеческих ресурсов, а акцент делается на квалификационную и пространственную мобильность. Для реализации этой цели необходима стабилизация демографической ситуаций – установление такого режима воспроизводства человеческих ресурсов, при котором рождаемость превышает смертность. Улучшение качественной характеристики связано с созданием подготовки кадров необходимой квалификации и профессионализма для обеспечения нужд производства. Выдвигается необходимость формирования миграционных процессов в интересах экономического развития регионов;</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содействие </a:t>
            </a:r>
            <a:r>
              <a:rPr lang="ru-RU" dirty="0"/>
              <a:t>стабилизации и улучшению экологической ситуации в регионах как основы устойчивого экономического роста. Для этого ставится необходимость разработки и внедрения таких технологий производства, которые минимизируют вред, наносимый экологии;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a:t> </a:t>
            </a:r>
            <a:r>
              <a:rPr lang="ru-RU" dirty="0" smtClean="0"/>
              <a:t>создание </a:t>
            </a:r>
            <a:r>
              <a:rPr lang="ru-RU" dirty="0"/>
              <a:t>условий для внедрения новых технологий государственного управления регионами. В качестве базиса реализации этой цели предполагается проведение реформирования региональных органов государственной власти в направлении повышения эффективности их функционирования.</a:t>
            </a:r>
          </a:p>
        </p:txBody>
      </p:sp>
      <p:grpSp>
        <p:nvGrpSpPr>
          <p:cNvPr id="4" name="Group 6"/>
          <p:cNvGrpSpPr>
            <a:grpSpLocks/>
          </p:cNvGrpSpPr>
          <p:nvPr/>
        </p:nvGrpSpPr>
        <p:grpSpPr bwMode="auto">
          <a:xfrm>
            <a:off x="8005018" y="6308402"/>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70387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852120"/>
          </a:xfrm>
        </p:spPr>
        <p:txBody>
          <a:bodyPr>
            <a:normAutofit/>
          </a:bodyPr>
          <a:lstStyle/>
          <a:p>
            <a:r>
              <a:rPr lang="ru-RU" sz="3000" dirty="0" smtClean="0">
                <a:effectLst/>
                <a:latin typeface="+mn-lt"/>
              </a:rPr>
              <a:t>Министерством </a:t>
            </a:r>
            <a:r>
              <a:rPr lang="ru-RU" sz="3000" dirty="0">
                <a:effectLst/>
                <a:latin typeface="+mn-lt"/>
              </a:rPr>
              <a:t>регионального развития </a:t>
            </a:r>
            <a:r>
              <a:rPr lang="ru-RU" sz="3000" dirty="0" smtClean="0">
                <a:effectLst/>
                <a:latin typeface="+mn-lt"/>
              </a:rPr>
              <a:t>РФ </a:t>
            </a:r>
            <a:r>
              <a:rPr lang="ru-RU" sz="3000" dirty="0">
                <a:effectLst/>
                <a:latin typeface="+mn-lt"/>
              </a:rPr>
              <a:t>создана </a:t>
            </a:r>
            <a:r>
              <a:rPr lang="ru-RU" sz="3000" dirty="0">
                <a:solidFill>
                  <a:srgbClr val="C00000"/>
                </a:solidFill>
                <a:effectLst>
                  <a:outerShdw blurRad="38100" dist="38100" dir="2700000" algn="tl">
                    <a:srgbClr val="000000">
                      <a:alpha val="43137"/>
                    </a:srgbClr>
                  </a:outerShdw>
                </a:effectLst>
                <a:latin typeface="+mn-lt"/>
              </a:rPr>
              <a:t>межведомственная </a:t>
            </a:r>
            <a:r>
              <a:rPr lang="ru-RU" sz="3000" dirty="0" smtClean="0">
                <a:solidFill>
                  <a:srgbClr val="C00000"/>
                </a:solidFill>
                <a:effectLst>
                  <a:outerShdw blurRad="38100" dist="38100" dir="2700000" algn="tl">
                    <a:srgbClr val="000000">
                      <a:alpha val="43137"/>
                    </a:srgbClr>
                  </a:outerShdw>
                </a:effectLst>
                <a:latin typeface="+mn-lt"/>
              </a:rPr>
              <a:t>комиссия</a:t>
            </a:r>
            <a:r>
              <a:rPr lang="ru-RU" sz="3200" dirty="0" smtClean="0">
                <a:effectLst/>
                <a:latin typeface="+mn-lt"/>
              </a:rPr>
              <a:t/>
            </a:r>
            <a:br>
              <a:rPr lang="ru-RU" sz="3200" dirty="0" smtClean="0">
                <a:effectLst/>
                <a:latin typeface="+mn-lt"/>
              </a:rPr>
            </a:br>
            <a:r>
              <a:rPr lang="ru-RU" sz="3200" dirty="0" smtClean="0">
                <a:effectLst/>
                <a:latin typeface="+mn-lt"/>
              </a:rPr>
              <a:t>     - </a:t>
            </a:r>
            <a:r>
              <a:rPr lang="ru-RU" sz="3000" dirty="0" smtClean="0">
                <a:effectLst/>
                <a:latin typeface="+mn-lt"/>
              </a:rPr>
              <a:t>координирует работу </a:t>
            </a:r>
            <a:r>
              <a:rPr lang="ru-RU" sz="3000" dirty="0">
                <a:effectLst/>
                <a:latin typeface="+mn-lt"/>
              </a:rPr>
              <a:t>органов государственной власти РФ и субъектов РФ, </a:t>
            </a:r>
            <a:r>
              <a:rPr lang="ru-RU" sz="3000" dirty="0" smtClean="0">
                <a:effectLst/>
                <a:latin typeface="+mn-lt"/>
              </a:rPr>
              <a:t> </a:t>
            </a:r>
            <a:br>
              <a:rPr lang="ru-RU" sz="3000" dirty="0" smtClean="0">
                <a:effectLst/>
                <a:latin typeface="+mn-lt"/>
              </a:rPr>
            </a:br>
            <a:r>
              <a:rPr lang="ru-RU" sz="3000" dirty="0" smtClean="0">
                <a:effectLst/>
                <a:latin typeface="+mn-lt"/>
              </a:rPr>
              <a:t>      - в целях максимально </a:t>
            </a:r>
            <a:r>
              <a:rPr lang="ru-RU" sz="3000" dirty="0">
                <a:effectLst/>
                <a:latin typeface="+mn-lt"/>
              </a:rPr>
              <a:t>полной согласованности социального и экономического развития </a:t>
            </a:r>
            <a:r>
              <a:rPr lang="ru-RU" sz="3000" dirty="0" smtClean="0">
                <a:effectLst/>
                <a:latin typeface="+mn-lt"/>
              </a:rPr>
              <a:t>регионов осуществляет подготовку </a:t>
            </a:r>
            <a:r>
              <a:rPr lang="ru-RU" sz="3000" dirty="0">
                <a:effectLst/>
                <a:latin typeface="+mn-lt"/>
              </a:rPr>
              <a:t>нормативно-правовой базы </a:t>
            </a:r>
            <a:r>
              <a:rPr lang="ru-RU" sz="3000" dirty="0" smtClean="0">
                <a:effectLst/>
                <a:latin typeface="+mn-lt"/>
              </a:rPr>
              <a:t>региональной политики</a:t>
            </a:r>
            <a:r>
              <a:rPr lang="ru-RU" sz="3200" dirty="0" smtClean="0">
                <a:effectLst/>
                <a:latin typeface="+mn-lt"/>
              </a:rPr>
              <a:t>. </a:t>
            </a:r>
            <a:endParaRPr lang="ru-RU" sz="3200" dirty="0">
              <a:latin typeface="+mn-lt"/>
            </a:endParaRPr>
          </a:p>
        </p:txBody>
      </p:sp>
      <p:grpSp>
        <p:nvGrpSpPr>
          <p:cNvPr id="3" name="Group 6"/>
          <p:cNvGrpSpPr>
            <a:grpSpLocks/>
          </p:cNvGrpSpPr>
          <p:nvPr/>
        </p:nvGrpSpPr>
        <p:grpSpPr bwMode="auto">
          <a:xfrm>
            <a:off x="7884368" y="6093296"/>
            <a:ext cx="1033463" cy="409575"/>
            <a:chOff x="4876" y="4062"/>
            <a:chExt cx="651" cy="258"/>
          </a:xfrm>
        </p:grpSpPr>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0609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88641"/>
            <a:ext cx="8458200" cy="864096"/>
          </a:xfrm>
        </p:spPr>
        <p:txBody>
          <a:bodyPr>
            <a:normAutofit/>
          </a:bodyPr>
          <a:lstStyle/>
          <a:p>
            <a:pPr algn="ctr"/>
            <a:r>
              <a:rPr lang="ru-RU" sz="2400" dirty="0" smtClean="0"/>
              <a:t>Задачи межведомственной комиссии в рамках концепции развития регионов</a:t>
            </a:r>
            <a:endParaRPr lang="ru-RU" sz="2400" dirty="0"/>
          </a:p>
        </p:txBody>
      </p:sp>
      <p:sp>
        <p:nvSpPr>
          <p:cNvPr id="3" name="Подзаголовок 2"/>
          <p:cNvSpPr>
            <a:spLocks noGrp="1"/>
          </p:cNvSpPr>
          <p:nvPr>
            <p:ph type="subTitle" idx="1"/>
          </p:nvPr>
        </p:nvSpPr>
        <p:spPr>
          <a:xfrm>
            <a:off x="381000" y="1052736"/>
            <a:ext cx="8458200" cy="5184576"/>
          </a:xfrm>
        </p:spPr>
        <p:txBody>
          <a:bodyPr>
            <a:normAutofit fontScale="70000" lnSpcReduction="20000"/>
          </a:bodyPr>
          <a:lstStyle/>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a:t>согласование с общественными и научными организациями, органами местного самоуправления основных аспектов концепции;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разработка </a:t>
            </a:r>
            <a:r>
              <a:rPr lang="ru-RU" dirty="0"/>
              <a:t>нормативно-правового обеспечения концепции и действенных механизмов согласования социально-экономических интересов регионов;</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рассмотрение </a:t>
            </a:r>
            <a:r>
              <a:rPr lang="ru-RU" dirty="0"/>
              <a:t>международных нормативно-правовых документов, принимаемых Российской Федерацией и непосредственно затрагивающих интересы регионов, их экономическое положение и развитие;</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разработка </a:t>
            </a:r>
            <a:r>
              <a:rPr lang="ru-RU" dirty="0"/>
              <a:t>и утверждение направлений и конкретного перечня, приоритетных для регионального экономического развития проектов, для их последующего включения в федеральные целевые программы;</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оценка </a:t>
            </a:r>
            <a:r>
              <a:rPr lang="ru-RU" dirty="0"/>
              <a:t>эффективности реализации концепции и в случае необходимости вынесение предложений по ее корректировке;</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разработка </a:t>
            </a:r>
            <a:r>
              <a:rPr lang="ru-RU" dirty="0"/>
              <a:t>проектов нормативно-правых документов, направленных на экономическое развитие регионов;</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мониторинг </a:t>
            </a:r>
            <a:r>
              <a:rPr lang="ru-RU" dirty="0"/>
              <a:t>влияния проводимых реформ в части их влияния на регионы в целях их своевременной корректировки для предотвращения негативного воздействия на региональные экономические процессы</a:t>
            </a:r>
            <a:r>
              <a:rPr lang="ru-RU" dirty="0" smtClean="0"/>
              <a:t>.</a:t>
            </a: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12641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88640"/>
            <a:ext cx="8458200" cy="864095"/>
          </a:xfrm>
        </p:spPr>
        <p:txBody>
          <a:bodyPr>
            <a:normAutofit/>
          </a:bodyPr>
          <a:lstStyle/>
          <a:p>
            <a:pPr algn="ctr"/>
            <a:r>
              <a:rPr lang="ru-RU" sz="2400" dirty="0" smtClean="0"/>
              <a:t>Этапы реализации концепции «</a:t>
            </a:r>
            <a:r>
              <a:rPr lang="ru-RU" sz="2400" dirty="0">
                <a:effectLst/>
              </a:rPr>
              <a:t>Стратегии социально-экономического развития регионов </a:t>
            </a:r>
            <a:r>
              <a:rPr lang="ru-RU" sz="2400" dirty="0" smtClean="0">
                <a:effectLst/>
              </a:rPr>
              <a:t>РФ</a:t>
            </a:r>
            <a:r>
              <a:rPr lang="ru-RU" sz="2400" dirty="0" smtClean="0"/>
              <a:t>»</a:t>
            </a:r>
            <a:endParaRPr lang="ru-RU" sz="2400" dirty="0"/>
          </a:p>
        </p:txBody>
      </p:sp>
      <p:sp>
        <p:nvSpPr>
          <p:cNvPr id="3" name="Подзаголовок 2"/>
          <p:cNvSpPr>
            <a:spLocks noGrp="1"/>
          </p:cNvSpPr>
          <p:nvPr>
            <p:ph type="subTitle" idx="1"/>
          </p:nvPr>
        </p:nvSpPr>
        <p:spPr>
          <a:xfrm>
            <a:off x="381000" y="1124744"/>
            <a:ext cx="8458200" cy="5328592"/>
          </a:xfrm>
        </p:spPr>
        <p:txBody>
          <a:bodyPr>
            <a:normAutofit fontScale="77500" lnSpcReduction="20000"/>
          </a:bodyPr>
          <a:lstStyle/>
          <a:p>
            <a:pPr marL="342900" indent="-342900">
              <a:buClr>
                <a:schemeClr val="accent6">
                  <a:lumMod val="75000"/>
                </a:schemeClr>
              </a:buClr>
              <a:buSzPct val="107000"/>
              <a:buFont typeface="Franklin Gothic Book" panose="020B0503020102020204" pitchFamily="34" charset="0"/>
              <a:buChar char="®"/>
            </a:pPr>
            <a:r>
              <a:rPr lang="ru-RU" dirty="0">
                <a:solidFill>
                  <a:srgbClr val="C00000"/>
                </a:solidFill>
                <a:effectLst>
                  <a:outerShdw blurRad="38100" dist="38100" dir="2700000" algn="tl">
                    <a:srgbClr val="000000">
                      <a:alpha val="43137"/>
                    </a:srgbClr>
                  </a:outerShdw>
                </a:effectLst>
              </a:rPr>
              <a:t>на первом этапе (2005—2006 гг</a:t>
            </a:r>
            <a:r>
              <a:rPr lang="ru-RU" dirty="0" smtClean="0">
                <a:solidFill>
                  <a:srgbClr val="C00000"/>
                </a:solidFill>
                <a:effectLst>
                  <a:outerShdw blurRad="38100" dist="38100" dir="2700000" algn="tl">
                    <a:srgbClr val="000000">
                      <a:alpha val="43137"/>
                    </a:srgbClr>
                  </a:outerShdw>
                </a:effectLst>
              </a:rPr>
              <a:t>.) -</a:t>
            </a:r>
            <a:r>
              <a:rPr lang="ru-RU" dirty="0" smtClean="0"/>
              <a:t> </a:t>
            </a:r>
            <a:r>
              <a:rPr lang="ru-RU" dirty="0"/>
              <a:t>были проведены исследования, выделены основные инфраструктурные ограничения социально-экономического развития регионов Российской Федерации и организован процесс согласования плана развития регионов. В результате были разработаны положения генеральной схемы пространственного развития, сформирован пакет инфраструктурных проектов.</a:t>
            </a:r>
          </a:p>
          <a:p>
            <a:pPr marL="342900" indent="-342900">
              <a:buClr>
                <a:schemeClr val="accent6">
                  <a:lumMod val="75000"/>
                </a:schemeClr>
              </a:buClr>
              <a:buSzPct val="107000"/>
              <a:buFont typeface="Franklin Gothic Book" panose="020B0503020102020204" pitchFamily="34" charset="0"/>
              <a:buChar char="®"/>
            </a:pPr>
            <a:r>
              <a:rPr lang="ru-RU" dirty="0" smtClean="0">
                <a:solidFill>
                  <a:srgbClr val="C00000"/>
                </a:solidFill>
                <a:effectLst>
                  <a:outerShdw blurRad="38100" dist="38100" dir="2700000" algn="tl">
                    <a:srgbClr val="000000">
                      <a:alpha val="43137"/>
                    </a:srgbClr>
                  </a:outerShdw>
                </a:effectLst>
              </a:rPr>
              <a:t>на </a:t>
            </a:r>
            <a:r>
              <a:rPr lang="ru-RU" dirty="0">
                <a:solidFill>
                  <a:srgbClr val="C00000"/>
                </a:solidFill>
                <a:effectLst>
                  <a:outerShdw blurRad="38100" dist="38100" dir="2700000" algn="tl">
                    <a:srgbClr val="000000">
                      <a:alpha val="43137"/>
                    </a:srgbClr>
                  </a:outerShdw>
                </a:effectLst>
              </a:rPr>
              <a:t>втором этапе (2007—2010 гг.) </a:t>
            </a:r>
            <a:r>
              <a:rPr lang="ru-RU" dirty="0"/>
              <a:t>предполагается реализовать в пилотных, т. е. выбранных для апробирования, регионах меры, направленные на реализацию концепции. В результате должна быть разработаны система конкретных методов государственного регулирования региональной экономики и необходимые для этого нормативно-правовые акты;</a:t>
            </a:r>
          </a:p>
          <a:p>
            <a:pPr marL="342900" indent="-342900">
              <a:buClr>
                <a:schemeClr val="accent6">
                  <a:lumMod val="75000"/>
                </a:schemeClr>
              </a:buClr>
              <a:buSzPct val="107000"/>
              <a:buFont typeface="Franklin Gothic Book" panose="020B0503020102020204" pitchFamily="34" charset="0"/>
              <a:buChar char="®"/>
            </a:pPr>
            <a:r>
              <a:rPr lang="ru-RU" dirty="0" smtClean="0">
                <a:solidFill>
                  <a:srgbClr val="C00000"/>
                </a:solidFill>
                <a:effectLst>
                  <a:outerShdw blurRad="38100" dist="38100" dir="2700000" algn="tl">
                    <a:srgbClr val="000000">
                      <a:alpha val="43137"/>
                    </a:srgbClr>
                  </a:outerShdw>
                </a:effectLst>
              </a:rPr>
              <a:t>на </a:t>
            </a:r>
            <a:r>
              <a:rPr lang="ru-RU" dirty="0">
                <a:solidFill>
                  <a:srgbClr val="C00000"/>
                </a:solidFill>
                <a:effectLst>
                  <a:outerShdw blurRad="38100" dist="38100" dir="2700000" algn="tl">
                    <a:srgbClr val="000000">
                      <a:alpha val="43137"/>
                    </a:srgbClr>
                  </a:outerShdw>
                </a:effectLst>
              </a:rPr>
              <a:t>третьем этапе (2011—2020 гг.) </a:t>
            </a:r>
            <a:r>
              <a:rPr lang="ru-RU" dirty="0"/>
              <a:t>предполагается реализовать разработанные и принятые в соответствии с концепцией федеральные и ведомственные целевые программы регионального развития и генеральную схему пространственного развития Российской Федерации. Результатом реализации этого этапа является формирование нескольких регионов, которые по уровню своего социально-экономического развития будут соответствовать мировым критериям экономически развитых регионов</a:t>
            </a:r>
            <a:r>
              <a:rPr lang="ru-RU" dirty="0" smtClean="0"/>
              <a:t>.</a:t>
            </a:r>
          </a:p>
          <a:p>
            <a:pPr>
              <a:buClr>
                <a:schemeClr val="accent6">
                  <a:lumMod val="75000"/>
                </a:schemeClr>
              </a:buClr>
              <a:buSzPct val="107000"/>
            </a:pP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7682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88641"/>
            <a:ext cx="8458200" cy="864096"/>
          </a:xfrm>
        </p:spPr>
        <p:txBody>
          <a:bodyPr>
            <a:normAutofit/>
          </a:bodyPr>
          <a:lstStyle/>
          <a:p>
            <a:pPr marL="514350" indent="-514350" algn="ctr">
              <a:buFont typeface="+mj-lt"/>
              <a:buAutoNum type="romanUcPeriod" startAt="3"/>
            </a:pPr>
            <a:r>
              <a:rPr lang="ru-RU" sz="2400" dirty="0">
                <a:effectLst>
                  <a:outerShdw blurRad="38100" dist="38100" dir="2700000" algn="tl">
                    <a:srgbClr val="000000">
                      <a:alpha val="43137"/>
                    </a:srgbClr>
                  </a:outerShdw>
                </a:effectLst>
              </a:rPr>
              <a:t>Территориальные интересы государства  в региональной  молодежной политике РФ</a:t>
            </a:r>
          </a:p>
        </p:txBody>
      </p:sp>
      <p:sp>
        <p:nvSpPr>
          <p:cNvPr id="3" name="Подзаголовок 2"/>
          <p:cNvSpPr>
            <a:spLocks noGrp="1"/>
          </p:cNvSpPr>
          <p:nvPr>
            <p:ph type="subTitle" idx="1"/>
          </p:nvPr>
        </p:nvSpPr>
        <p:spPr>
          <a:xfrm>
            <a:off x="381000" y="1124744"/>
            <a:ext cx="8458200" cy="5256584"/>
          </a:xfrm>
        </p:spPr>
        <p:txBody>
          <a:bodyPr>
            <a:normAutofit fontScale="85000" lnSpcReduction="20000"/>
          </a:bodyPr>
          <a:lstStyle/>
          <a:p>
            <a:r>
              <a:rPr lang="ru-RU" dirty="0" smtClean="0">
                <a:solidFill>
                  <a:srgbClr val="C00000"/>
                </a:solidFill>
                <a:effectLst>
                  <a:outerShdw blurRad="38100" dist="38100" dir="2700000" algn="tl">
                    <a:srgbClr val="000000">
                      <a:alpha val="43137"/>
                    </a:srgbClr>
                  </a:outerShdw>
                </a:effectLst>
              </a:rPr>
              <a:t>Аспекты интегрирования </a:t>
            </a:r>
            <a:r>
              <a:rPr lang="ru-RU" dirty="0"/>
              <a:t>направлений совершенствования реализации государственной молодежной политики на уровне </a:t>
            </a:r>
            <a:r>
              <a:rPr lang="ru-RU" dirty="0" smtClean="0"/>
              <a:t>регионов:</a:t>
            </a:r>
          </a:p>
          <a:p>
            <a:pPr marL="342900" indent="-342900">
              <a:buClr>
                <a:schemeClr val="accent6">
                  <a:lumMod val="75000"/>
                </a:schemeClr>
              </a:buClr>
              <a:buSzPct val="107000"/>
              <a:buFont typeface="Franklin Gothic Book" panose="020B0503020102020204" pitchFamily="34" charset="0"/>
              <a:buChar char="®"/>
            </a:pPr>
            <a:r>
              <a:rPr lang="ru-RU" dirty="0">
                <a:solidFill>
                  <a:schemeClr val="accent2">
                    <a:lumMod val="75000"/>
                  </a:schemeClr>
                </a:solidFill>
                <a:effectLst>
                  <a:outerShdw blurRad="38100" dist="38100" dir="2700000" algn="tl">
                    <a:srgbClr val="000000">
                      <a:alpha val="43137"/>
                    </a:srgbClr>
                  </a:outerShdw>
                </a:effectLst>
              </a:rPr>
              <a:t>долгосрочность</a:t>
            </a:r>
            <a:r>
              <a:rPr lang="ru-RU" dirty="0">
                <a:solidFill>
                  <a:schemeClr val="accent2">
                    <a:lumMod val="75000"/>
                  </a:schemeClr>
                </a:solidFill>
              </a:rPr>
              <a:t>,</a:t>
            </a:r>
            <a:r>
              <a:rPr lang="ru-RU" dirty="0"/>
              <a:t> охватывающую период до 2025 г.; </a:t>
            </a:r>
          </a:p>
          <a:p>
            <a:pPr marL="342900" indent="-342900">
              <a:buClr>
                <a:schemeClr val="accent6">
                  <a:lumMod val="75000"/>
                </a:schemeClr>
              </a:buClr>
              <a:buSzPct val="107000"/>
              <a:buFont typeface="Franklin Gothic Book" panose="020B0503020102020204" pitchFamily="34" charset="0"/>
              <a:buChar char="®"/>
            </a:pPr>
            <a:r>
              <a:rPr lang="ru-RU" dirty="0" smtClean="0">
                <a:solidFill>
                  <a:schemeClr val="accent2">
                    <a:lumMod val="75000"/>
                  </a:schemeClr>
                </a:solidFill>
                <a:effectLst>
                  <a:outerShdw blurRad="38100" dist="38100" dir="2700000" algn="tl">
                    <a:srgbClr val="000000">
                      <a:alpha val="43137"/>
                    </a:srgbClr>
                  </a:outerShdw>
                </a:effectLst>
              </a:rPr>
              <a:t>комплексность</a:t>
            </a:r>
            <a:r>
              <a:rPr lang="ru-RU" dirty="0">
                <a:solidFill>
                  <a:schemeClr val="accent2">
                    <a:lumMod val="75000"/>
                  </a:schemeClr>
                </a:solidFill>
                <a:effectLst>
                  <a:outerShdw blurRad="38100" dist="38100" dir="2700000" algn="tl">
                    <a:srgbClr val="000000">
                      <a:alpha val="43137"/>
                    </a:srgbClr>
                  </a:outerShdw>
                </a:effectLst>
              </a:rPr>
              <a:t>,</a:t>
            </a:r>
            <a:r>
              <a:rPr lang="ru-RU" dirty="0"/>
              <a:t> охватывающую все факторы, обеспечивающие развитие (или, по крайней мере, сохранение) человеческого капитала молодежи;</a:t>
            </a:r>
          </a:p>
          <a:p>
            <a:pPr marL="342900" indent="-342900">
              <a:buClr>
                <a:schemeClr val="accent6">
                  <a:lumMod val="75000"/>
                </a:schemeClr>
              </a:buClr>
              <a:buSzPct val="107000"/>
              <a:buFont typeface="Franklin Gothic Book" panose="020B0503020102020204" pitchFamily="34" charset="0"/>
              <a:buChar char="®"/>
            </a:pPr>
            <a:r>
              <a:rPr lang="ru-RU" dirty="0" err="1" smtClean="0">
                <a:solidFill>
                  <a:schemeClr val="accent2">
                    <a:lumMod val="75000"/>
                  </a:schemeClr>
                </a:solidFill>
                <a:effectLst>
                  <a:outerShdw blurRad="38100" dist="38100" dir="2700000" algn="tl">
                    <a:srgbClr val="000000">
                      <a:alpha val="43137"/>
                    </a:srgbClr>
                  </a:outerShdw>
                </a:effectLst>
              </a:rPr>
              <a:t>межведомственность</a:t>
            </a:r>
            <a:r>
              <a:rPr lang="ru-RU" dirty="0">
                <a:solidFill>
                  <a:schemeClr val="accent2">
                    <a:lumMod val="75000"/>
                  </a:schemeClr>
                </a:solidFill>
                <a:effectLst>
                  <a:outerShdw blurRad="38100" dist="38100" dir="2700000" algn="tl">
                    <a:srgbClr val="000000">
                      <a:alpha val="43137"/>
                    </a:srgbClr>
                  </a:outerShdw>
                </a:effectLst>
              </a:rPr>
              <a:t>,</a:t>
            </a:r>
            <a:r>
              <a:rPr lang="ru-RU" dirty="0"/>
              <a:t> в которую включаются все министерства и ведомства на федеральном, региональном и муниципальном уровнях и деятельность кото­рых воздействует в той или иной степени на социально-политический и эконо­мический потенциал молодежи; </a:t>
            </a:r>
          </a:p>
          <a:p>
            <a:pPr marL="342900" indent="-342900">
              <a:buClr>
                <a:schemeClr val="accent6">
                  <a:lumMod val="75000"/>
                </a:schemeClr>
              </a:buClr>
              <a:buSzPct val="107000"/>
              <a:buFont typeface="Franklin Gothic Book" panose="020B0503020102020204" pitchFamily="34" charset="0"/>
              <a:buChar char="®"/>
            </a:pPr>
            <a:r>
              <a:rPr lang="ru-RU" dirty="0" err="1" smtClean="0">
                <a:solidFill>
                  <a:schemeClr val="accent2">
                    <a:lumMod val="75000"/>
                  </a:schemeClr>
                </a:solidFill>
                <a:effectLst>
                  <a:outerShdw blurRad="38100" dist="38100" dir="2700000" algn="tl">
                    <a:srgbClr val="000000">
                      <a:alpha val="43137"/>
                    </a:srgbClr>
                  </a:outerShdw>
                </a:effectLst>
              </a:rPr>
              <a:t>межрегиональность</a:t>
            </a:r>
            <a:r>
              <a:rPr lang="ru-RU" dirty="0"/>
              <a:t>, поскольку развитие потенциала молодежи </a:t>
            </a:r>
            <a:r>
              <a:rPr lang="ru-RU" dirty="0" smtClean="0"/>
              <a:t>пространственно</a:t>
            </a:r>
            <a:r>
              <a:rPr lang="ru-RU" dirty="0"/>
              <a:t>-</a:t>
            </a:r>
            <a:r>
              <a:rPr lang="ru-RU" dirty="0" smtClean="0"/>
              <a:t>ориентировано </a:t>
            </a:r>
            <a:r>
              <a:rPr lang="ru-RU" dirty="0"/>
              <a:t>и распределено по территории РФ; </a:t>
            </a:r>
          </a:p>
          <a:p>
            <a:pPr marL="342900" indent="-342900">
              <a:buClr>
                <a:schemeClr val="accent6">
                  <a:lumMod val="75000"/>
                </a:schemeClr>
              </a:buClr>
              <a:buSzPct val="107000"/>
              <a:buFont typeface="Franklin Gothic Book" panose="020B0503020102020204" pitchFamily="34" charset="0"/>
              <a:buChar char="®"/>
            </a:pPr>
            <a:r>
              <a:rPr lang="ru-RU" dirty="0" err="1" smtClean="0">
                <a:solidFill>
                  <a:schemeClr val="accent2">
                    <a:lumMod val="75000"/>
                  </a:schemeClr>
                </a:solidFill>
                <a:effectLst>
                  <a:outerShdw blurRad="38100" dist="38100" dir="2700000" algn="tl">
                    <a:srgbClr val="000000">
                      <a:alpha val="43137"/>
                    </a:srgbClr>
                  </a:outerShdw>
                </a:effectLst>
              </a:rPr>
              <a:t>многосубъектность</a:t>
            </a:r>
            <a:r>
              <a:rPr lang="ru-RU" dirty="0">
                <a:solidFill>
                  <a:schemeClr val="accent2">
                    <a:lumMod val="75000"/>
                  </a:schemeClr>
                </a:solidFill>
                <a:effectLst>
                  <a:outerShdw blurRad="38100" dist="38100" dir="2700000" algn="tl">
                    <a:srgbClr val="000000">
                      <a:alpha val="43137"/>
                    </a:srgbClr>
                  </a:outerShdw>
                </a:effectLst>
              </a:rPr>
              <a:t>,</a:t>
            </a:r>
            <a:r>
              <a:rPr lang="ru-RU" dirty="0"/>
              <a:t> т.е. учет интересов многих субъектов, связанных с реализацией молодежной политики;</a:t>
            </a:r>
          </a:p>
          <a:p>
            <a:pPr marL="342900" indent="-342900">
              <a:buClr>
                <a:schemeClr val="accent6">
                  <a:lumMod val="75000"/>
                </a:schemeClr>
              </a:buClr>
              <a:buSzPct val="107000"/>
              <a:buFont typeface="Franklin Gothic Book" panose="020B0503020102020204" pitchFamily="34" charset="0"/>
              <a:buChar char="®"/>
            </a:pPr>
            <a:r>
              <a:rPr lang="ru-RU" dirty="0" err="1" smtClean="0">
                <a:solidFill>
                  <a:schemeClr val="accent2">
                    <a:lumMod val="75000"/>
                  </a:schemeClr>
                </a:solidFill>
                <a:effectLst>
                  <a:outerShdw blurRad="38100" dist="38100" dir="2700000" algn="tl">
                    <a:srgbClr val="000000">
                      <a:alpha val="43137"/>
                    </a:srgbClr>
                  </a:outerShdw>
                </a:effectLst>
              </a:rPr>
              <a:t>межпоколенческие</a:t>
            </a:r>
            <a:r>
              <a:rPr lang="ru-RU" dirty="0" smtClean="0"/>
              <a:t> </a:t>
            </a:r>
            <a:r>
              <a:rPr lang="ru-RU" dirty="0">
                <a:solidFill>
                  <a:schemeClr val="accent2">
                    <a:lumMod val="75000"/>
                  </a:schemeClr>
                </a:solidFill>
                <a:effectLst>
                  <a:outerShdw blurRad="38100" dist="38100" dir="2700000" algn="tl">
                    <a:srgbClr val="000000">
                      <a:alpha val="43137"/>
                    </a:srgbClr>
                  </a:outerShdw>
                </a:effectLst>
              </a:rPr>
              <a:t>связи</a:t>
            </a:r>
            <a:r>
              <a:rPr lang="ru-RU" dirty="0"/>
              <a:t>, учитывающие интересы разных поколений населения РФ</a:t>
            </a:r>
            <a:r>
              <a:rPr lang="ru-RU" dirty="0" smtClean="0"/>
              <a:t>. </a:t>
            </a:r>
          </a:p>
          <a:p>
            <a:pPr marL="342900" indent="-342900">
              <a:buClr>
                <a:schemeClr val="accent6">
                  <a:lumMod val="75000"/>
                </a:schemeClr>
              </a:buClr>
              <a:buSzPct val="107000"/>
              <a:buFont typeface="Franklin Gothic Book" panose="020B0503020102020204" pitchFamily="34" charset="0"/>
              <a:buChar char="®"/>
            </a:pP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7613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88641"/>
            <a:ext cx="8458200" cy="864096"/>
          </a:xfrm>
        </p:spPr>
        <p:txBody>
          <a:bodyPr>
            <a:normAutofit/>
          </a:bodyPr>
          <a:lstStyle/>
          <a:p>
            <a:pPr algn="ctr"/>
            <a:r>
              <a:rPr lang="ru-RU" sz="2400" dirty="0" smtClean="0">
                <a:effectLst/>
              </a:rPr>
              <a:t>Приоритетные направления </a:t>
            </a:r>
            <a:r>
              <a:rPr lang="ru-RU" sz="2400" dirty="0">
                <a:effectLst/>
              </a:rPr>
              <a:t>государственной молодёжной политики в Российской Федерации</a:t>
            </a:r>
            <a:endParaRPr lang="ru-RU" sz="2400" dirty="0"/>
          </a:p>
        </p:txBody>
      </p:sp>
      <p:sp>
        <p:nvSpPr>
          <p:cNvPr id="3" name="Подзаголовок 2"/>
          <p:cNvSpPr>
            <a:spLocks noGrp="1"/>
          </p:cNvSpPr>
          <p:nvPr>
            <p:ph type="subTitle" idx="1"/>
          </p:nvPr>
        </p:nvSpPr>
        <p:spPr>
          <a:xfrm>
            <a:off x="381000" y="1052736"/>
            <a:ext cx="8458200" cy="5472608"/>
          </a:xfrm>
        </p:spPr>
        <p:txBody>
          <a:bodyPr>
            <a:normAutofit fontScale="92500" lnSpcReduction="20000"/>
          </a:bodyPr>
          <a:lstStyle/>
          <a:p>
            <a:pPr marL="342900" indent="-342900">
              <a:buClr>
                <a:schemeClr val="accent6">
                  <a:lumMod val="75000"/>
                </a:schemeClr>
              </a:buClr>
              <a:buSzPct val="107000"/>
              <a:buFont typeface="Franklin Gothic Book" panose="020B0503020102020204" pitchFamily="34" charset="0"/>
              <a:buChar char="®"/>
            </a:pPr>
            <a:r>
              <a:rPr lang="ru-RU" dirty="0"/>
              <a:t>Приоритет 1. Формирование системы ценностей и  мировоззрения молодежи, способствующей качественной реализации её человеческого </a:t>
            </a:r>
            <a:r>
              <a:rPr lang="ru-RU" dirty="0" smtClean="0"/>
              <a:t>потенциала;</a:t>
            </a:r>
          </a:p>
          <a:p>
            <a:pPr marL="342900" indent="-342900">
              <a:buClr>
                <a:schemeClr val="accent6">
                  <a:lumMod val="75000"/>
                </a:schemeClr>
              </a:buClr>
              <a:buSzPct val="107000"/>
              <a:buFont typeface="Franklin Gothic Book" panose="020B0503020102020204" pitchFamily="34" charset="0"/>
              <a:buChar char="®"/>
            </a:pPr>
            <a:r>
              <a:rPr lang="ru-RU" dirty="0"/>
              <a:t>Приоритет 2. Создание условий для максимальной реализации человеческого потенциала молодёжи в социально-экономической </a:t>
            </a:r>
            <a:r>
              <a:rPr lang="ru-RU" dirty="0" smtClean="0"/>
              <a:t>сфере;</a:t>
            </a:r>
          </a:p>
          <a:p>
            <a:pPr marL="342900" indent="-342900">
              <a:buClr>
                <a:schemeClr val="accent6">
                  <a:lumMod val="75000"/>
                </a:schemeClr>
              </a:buClr>
              <a:buSzPct val="107000"/>
              <a:buFont typeface="Franklin Gothic Book" panose="020B0503020102020204" pitchFamily="34" charset="0"/>
              <a:buChar char="®"/>
            </a:pPr>
            <a:r>
              <a:rPr lang="ru-RU" dirty="0"/>
              <a:t>Приоритет 3. Формирование мировоззрения здорового образа жизни, повышение культуры </a:t>
            </a:r>
            <a:r>
              <a:rPr lang="ru-RU" dirty="0" smtClean="0"/>
              <a:t>безопасности;</a:t>
            </a:r>
          </a:p>
          <a:p>
            <a:pPr marL="342900" indent="-342900">
              <a:buClr>
                <a:schemeClr val="accent6">
                  <a:lumMod val="75000"/>
                </a:schemeClr>
              </a:buClr>
              <a:buSzPct val="107000"/>
              <a:buFont typeface="Franklin Gothic Book" panose="020B0503020102020204" pitchFamily="34" charset="0"/>
              <a:buChar char="®"/>
            </a:pPr>
            <a:r>
              <a:rPr lang="ru-RU" dirty="0"/>
              <a:t>Приоритет 4. Формирование мировоззрения по укреплению статуса молодой </a:t>
            </a:r>
            <a:r>
              <a:rPr lang="ru-RU" dirty="0" smtClean="0"/>
              <a:t>семьи;</a:t>
            </a:r>
          </a:p>
          <a:p>
            <a:pPr marL="342900" indent="-342900">
              <a:buClr>
                <a:schemeClr val="accent6">
                  <a:lumMod val="75000"/>
                </a:schemeClr>
              </a:buClr>
              <a:buSzPct val="107000"/>
              <a:buFont typeface="Franklin Gothic Book" panose="020B0503020102020204" pitchFamily="34" charset="0"/>
              <a:buChar char="®"/>
            </a:pPr>
            <a:r>
              <a:rPr lang="ru-RU" dirty="0"/>
              <a:t>Приоритет 5. Формирование институтов и инструментов формального и неформального образования для развития человеческого потенциала молодёжи; формирование нового поколения российской интеллектуальной и культурной элиты мирового </a:t>
            </a:r>
            <a:r>
              <a:rPr lang="ru-RU" dirty="0" smtClean="0"/>
              <a:t>уровня;</a:t>
            </a:r>
          </a:p>
          <a:p>
            <a:pPr marL="342900" indent="-342900">
              <a:buClr>
                <a:schemeClr val="accent6">
                  <a:lumMod val="75000"/>
                </a:schemeClr>
              </a:buClr>
              <a:buSzPct val="107000"/>
              <a:buFont typeface="Franklin Gothic Book" panose="020B0503020102020204" pitchFamily="34" charset="0"/>
              <a:buChar char="®"/>
            </a:pPr>
            <a:r>
              <a:rPr lang="ru-RU" dirty="0"/>
              <a:t>Приоритет 6. Формирование информационного поля возможностей для реализации человеческого потенциала молодежи. </a:t>
            </a:r>
          </a:p>
        </p:txBody>
      </p:sp>
      <p:grpSp>
        <p:nvGrpSpPr>
          <p:cNvPr id="4" name="Group 6"/>
          <p:cNvGrpSpPr>
            <a:grpSpLocks/>
          </p:cNvGrpSpPr>
          <p:nvPr/>
        </p:nvGrpSpPr>
        <p:grpSpPr bwMode="auto">
          <a:xfrm>
            <a:off x="7884368" y="6396525"/>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98714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2"/>
            <a:ext cx="8458200" cy="1152128"/>
          </a:xfrm>
        </p:spPr>
        <p:txBody>
          <a:bodyPr>
            <a:normAutofit fontScale="90000"/>
          </a:bodyPr>
          <a:lstStyle/>
          <a:p>
            <a:pPr lvl="0" algn="ctr"/>
            <a:r>
              <a:rPr lang="ru-RU" sz="2400" dirty="0">
                <a:effectLst/>
              </a:rPr>
              <a:t>Разграничение предметов ведения и полномочий между федеральными органами и органами власти субъектов Федерации в сфере молодежной политики</a:t>
            </a:r>
            <a:r>
              <a:rPr lang="ru-RU" sz="2400" dirty="0" smtClean="0">
                <a:effectLst/>
              </a:rPr>
              <a:t>.</a:t>
            </a:r>
            <a:endParaRPr lang="ru-RU" sz="2400" dirty="0"/>
          </a:p>
        </p:txBody>
      </p:sp>
      <p:sp>
        <p:nvSpPr>
          <p:cNvPr id="3" name="Подзаголовок 2"/>
          <p:cNvSpPr>
            <a:spLocks noGrp="1"/>
          </p:cNvSpPr>
          <p:nvPr>
            <p:ph type="subTitle" idx="1"/>
          </p:nvPr>
        </p:nvSpPr>
        <p:spPr>
          <a:xfrm>
            <a:off x="381000" y="1340768"/>
            <a:ext cx="8458200" cy="5040560"/>
          </a:xfrm>
        </p:spPr>
        <p:txBody>
          <a:bodyPr/>
          <a:lstStyle/>
          <a:p>
            <a:r>
              <a:rPr lang="ru-RU" dirty="0"/>
              <a:t>Субъектами осуществления государственной молодежной политики </a:t>
            </a:r>
            <a:r>
              <a:rPr lang="ru-RU" dirty="0" smtClean="0"/>
              <a:t>являются:</a:t>
            </a:r>
          </a:p>
          <a:p>
            <a:pPr marL="342900" indent="-342900">
              <a:buClr>
                <a:schemeClr val="accent6">
                  <a:lumMod val="75000"/>
                </a:schemeClr>
              </a:buClr>
              <a:buSzPct val="107000"/>
              <a:buFont typeface="Franklin Gothic Book" panose="020B0503020102020204" pitchFamily="34" charset="0"/>
              <a:buChar char="®"/>
            </a:pPr>
            <a:r>
              <a:rPr lang="ru-RU" dirty="0" smtClean="0"/>
              <a:t>федеральные </a:t>
            </a:r>
            <a:r>
              <a:rPr lang="ru-RU" dirty="0"/>
              <a:t>органы государственной власти;</a:t>
            </a:r>
          </a:p>
          <a:p>
            <a:pPr marL="342900" indent="-342900">
              <a:buClr>
                <a:schemeClr val="accent6">
                  <a:lumMod val="75000"/>
                </a:schemeClr>
              </a:buClr>
              <a:buSzPct val="107000"/>
              <a:buFont typeface="Franklin Gothic Book" panose="020B0503020102020204" pitchFamily="34" charset="0"/>
              <a:buChar char="®"/>
            </a:pPr>
            <a:r>
              <a:rPr lang="ru-RU" dirty="0" smtClean="0"/>
              <a:t>органы </a:t>
            </a:r>
            <a:r>
              <a:rPr lang="ru-RU" dirty="0"/>
              <a:t>государственной власти субъектов Российской Федерации;</a:t>
            </a:r>
          </a:p>
          <a:p>
            <a:pPr marL="342900" indent="-342900">
              <a:buClr>
                <a:schemeClr val="accent6">
                  <a:lumMod val="75000"/>
                </a:schemeClr>
              </a:buClr>
              <a:buSzPct val="107000"/>
              <a:buFont typeface="Franklin Gothic Book" panose="020B0503020102020204" pitchFamily="34" charset="0"/>
              <a:buChar char="®"/>
            </a:pPr>
            <a:r>
              <a:rPr lang="ru-RU" dirty="0" smtClean="0"/>
              <a:t>органы </a:t>
            </a:r>
            <a:r>
              <a:rPr lang="ru-RU" dirty="0"/>
              <a:t>местного самоуправления;</a:t>
            </a:r>
          </a:p>
          <a:p>
            <a:pPr marL="342900" indent="-342900">
              <a:buClr>
                <a:schemeClr val="accent6">
                  <a:lumMod val="75000"/>
                </a:schemeClr>
              </a:buClr>
              <a:buSzPct val="107000"/>
              <a:buFont typeface="Franklin Gothic Book" panose="020B0503020102020204" pitchFamily="34" charset="0"/>
              <a:buChar char="®"/>
            </a:pPr>
            <a:r>
              <a:rPr lang="ru-RU" dirty="0" smtClean="0"/>
              <a:t>молодежные </a:t>
            </a:r>
            <a:r>
              <a:rPr lang="ru-RU" dirty="0"/>
              <a:t>общественные объединения;</a:t>
            </a:r>
          </a:p>
          <a:p>
            <a:pPr marL="342900" indent="-342900">
              <a:buClr>
                <a:schemeClr val="accent6">
                  <a:lumMod val="75000"/>
                </a:schemeClr>
              </a:buClr>
              <a:buSzPct val="107000"/>
              <a:buFont typeface="Franklin Gothic Book" panose="020B0503020102020204" pitchFamily="34" charset="0"/>
              <a:buChar char="®"/>
            </a:pPr>
            <a:r>
              <a:rPr lang="ru-RU" dirty="0" smtClean="0"/>
              <a:t>молодые </a:t>
            </a:r>
            <a:r>
              <a:rPr lang="ru-RU" dirty="0"/>
              <a:t>граждане;</a:t>
            </a:r>
          </a:p>
          <a:p>
            <a:pPr marL="342900" indent="-342900">
              <a:buClr>
                <a:schemeClr val="accent6">
                  <a:lumMod val="75000"/>
                </a:schemeClr>
              </a:buClr>
              <a:buSzPct val="107000"/>
              <a:buFont typeface="Franklin Gothic Book" panose="020B0503020102020204" pitchFamily="34" charset="0"/>
              <a:buChar char="®"/>
            </a:pPr>
            <a:r>
              <a:rPr lang="ru-RU" dirty="0" smtClean="0"/>
              <a:t>иные </a:t>
            </a:r>
            <a:r>
              <a:rPr lang="ru-RU" dirty="0"/>
              <a:t>организации и отдельные граждане, принимающие участие в осуществлении прав и законных интересов молодежи.</a:t>
            </a:r>
          </a:p>
          <a:p>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95956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88641"/>
            <a:ext cx="8784976" cy="792087"/>
          </a:xfrm>
        </p:spPr>
        <p:txBody>
          <a:bodyPr>
            <a:normAutofit fontScale="90000"/>
          </a:bodyPr>
          <a:lstStyle/>
          <a:p>
            <a:pPr algn="ctr"/>
            <a:r>
              <a:rPr lang="ru-RU" sz="2400" dirty="0">
                <a:effectLst/>
              </a:rPr>
              <a:t>Полномочия федеральных органов государственной власти в области государственной молодежной </a:t>
            </a:r>
            <a:r>
              <a:rPr lang="ru-RU" sz="2400" dirty="0" smtClean="0">
                <a:effectLst/>
              </a:rPr>
              <a:t>политики</a:t>
            </a:r>
            <a:endParaRPr lang="ru-RU" sz="2400" dirty="0"/>
          </a:p>
        </p:txBody>
      </p:sp>
      <p:sp>
        <p:nvSpPr>
          <p:cNvPr id="3" name="Подзаголовок 2"/>
          <p:cNvSpPr>
            <a:spLocks noGrp="1"/>
          </p:cNvSpPr>
          <p:nvPr>
            <p:ph type="subTitle" idx="1"/>
          </p:nvPr>
        </p:nvSpPr>
        <p:spPr>
          <a:xfrm>
            <a:off x="381000" y="1052736"/>
            <a:ext cx="8458200" cy="5544616"/>
          </a:xfrm>
        </p:spPr>
        <p:txBody>
          <a:bodyPr>
            <a:normAutofit fontScale="62500" lnSpcReduction="20000"/>
          </a:bodyPr>
          <a:lstStyle/>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a:t>определение основ государственной молодежной политики в Российской Федерации;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принятие </a:t>
            </a:r>
            <a:r>
              <a:rPr lang="ru-RU" dirty="0"/>
              <a:t>федеральных законов и иных нормативных правовых актов Российской Федерации, регулирующих вопросы о государственной молодежной политике;</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контроль </a:t>
            </a:r>
            <a:r>
              <a:rPr lang="ru-RU" dirty="0"/>
              <a:t>за исполнением законодательства Российской Федерации о государственной молодежной политике;</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заключение </a:t>
            </a:r>
            <a:r>
              <a:rPr lang="ru-RU" dirty="0"/>
              <a:t>международных договоров (соглашений) Российской Федерации по вопросам государственной молодежной политики, выполнение международных обязательств Российской Федерации и представление интересов Российской Федерации в международных организациях по вопросам государственной молодежной политики в Российской Федерации</a:t>
            </a:r>
            <a:r>
              <a:rPr lang="ru-RU" dirty="0" smtClean="0"/>
              <a:t>;</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a:t>формирование федеральных органов исполнительной власти, реализующих государственную молодежную политику в Российской Федерации;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формирование </a:t>
            </a:r>
            <a:r>
              <a:rPr lang="ru-RU" dirty="0"/>
              <a:t>федерального уполномоченного органа по работе с молодежью;</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разработка </a:t>
            </a:r>
            <a:r>
              <a:rPr lang="ru-RU" dirty="0"/>
              <a:t>и реализация федеральных целевых программ в области государственной молодежной политики в Российской Федерации, контроль за их исполнением;</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обеспечение </a:t>
            </a:r>
            <a:r>
              <a:rPr lang="ru-RU" dirty="0"/>
              <a:t>финансирования федеральных целевых программ в области государственной молодежной политики в Российской Федерации и мероприятий по ее реализации за счет средств федерального бюджета и внебюджетных источников;</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ведение </a:t>
            </a:r>
            <a:r>
              <a:rPr lang="ru-RU" dirty="0"/>
              <a:t>федеральных реестров молодежных общественных объединений и осуществление государственной поддержки их деятельности</a:t>
            </a:r>
            <a:r>
              <a:rPr lang="ru-RU" dirty="0" smtClean="0"/>
              <a:t>.</a:t>
            </a:r>
          </a:p>
          <a:p>
            <a:pPr>
              <a:lnSpc>
                <a:spcPct val="120000"/>
              </a:lnSpc>
              <a:spcBef>
                <a:spcPts val="300"/>
              </a:spcBef>
              <a:spcAft>
                <a:spcPts val="300"/>
              </a:spcAft>
              <a:buClr>
                <a:schemeClr val="accent6">
                  <a:lumMod val="75000"/>
                </a:schemeClr>
              </a:buClr>
              <a:buSzPct val="107000"/>
            </a:pP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80273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88641"/>
            <a:ext cx="8458200" cy="792088"/>
          </a:xfrm>
        </p:spPr>
        <p:txBody>
          <a:bodyPr>
            <a:normAutofit fontScale="90000"/>
          </a:bodyPr>
          <a:lstStyle/>
          <a:p>
            <a:pPr algn="ctr"/>
            <a:r>
              <a:rPr lang="ru-RU" sz="2400" dirty="0">
                <a:effectLst/>
              </a:rPr>
              <a:t>Компетенция органов власти субъектов </a:t>
            </a:r>
            <a:r>
              <a:rPr lang="ru-RU" sz="2400" dirty="0" smtClean="0">
                <a:effectLst/>
              </a:rPr>
              <a:t>РФ </a:t>
            </a:r>
            <a:r>
              <a:rPr lang="ru-RU" sz="2400" dirty="0">
                <a:effectLst/>
              </a:rPr>
              <a:t>в области государственной молодежной политики</a:t>
            </a:r>
            <a:endParaRPr lang="ru-RU" sz="2400" dirty="0"/>
          </a:p>
        </p:txBody>
      </p:sp>
      <p:sp>
        <p:nvSpPr>
          <p:cNvPr id="3" name="Подзаголовок 2"/>
          <p:cNvSpPr>
            <a:spLocks noGrp="1"/>
          </p:cNvSpPr>
          <p:nvPr>
            <p:ph type="subTitle" idx="1"/>
          </p:nvPr>
        </p:nvSpPr>
        <p:spPr>
          <a:xfrm>
            <a:off x="381000" y="1052736"/>
            <a:ext cx="8458200" cy="5544616"/>
          </a:xfrm>
        </p:spPr>
        <p:txBody>
          <a:bodyPr>
            <a:normAutofit fontScale="70000" lnSpcReduction="20000"/>
          </a:bodyPr>
          <a:lstStyle/>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осуществление </a:t>
            </a:r>
            <a:r>
              <a:rPr lang="ru-RU" dirty="0"/>
              <a:t>полномочий по работе с молодежью в соответствии с законодательством Российской Федерации;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принятие </a:t>
            </a:r>
            <a:r>
              <a:rPr lang="ru-RU" dirty="0"/>
              <a:t>законов субъектов Российской Федерации и иных нормативных правовых актов по вопросам государственной молодежной политики;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создание </a:t>
            </a:r>
            <a:r>
              <a:rPr lang="ru-RU" dirty="0"/>
              <a:t>органов исполнительной власти субъектов Федерации, осуществляющих функции по реализации молодежной политики;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формирование </a:t>
            </a:r>
            <a:r>
              <a:rPr lang="ru-RU" dirty="0"/>
              <a:t>уполномоченного органа по работе с молодежью субъекта Российской Федерации;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разработка</a:t>
            </a:r>
            <a:r>
              <a:rPr lang="ru-RU" dirty="0"/>
              <a:t>, утверждение и реализация целевых программ в области государственной молодежной политики в субъекте Российской Федерации;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обеспечение </a:t>
            </a:r>
            <a:r>
              <a:rPr lang="ru-RU" dirty="0"/>
              <a:t>финансирования региональных целевых программ и мероприятий в области государственной молодежной политики за счет средств бюджетов субъектов Российской Федерации и внебюджетных источников;</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принятие </a:t>
            </a:r>
            <a:r>
              <a:rPr lang="ru-RU" dirty="0"/>
              <a:t>мер по организационной и финансовой поддержке мероприятий в области государственной молодежной политики;</a:t>
            </a:r>
          </a:p>
          <a:p>
            <a:pPr marL="342900" indent="-342900">
              <a:lnSpc>
                <a:spcPct val="120000"/>
              </a:lnSpc>
              <a:spcBef>
                <a:spcPts val="300"/>
              </a:spcBef>
              <a:spcAft>
                <a:spcPts val="300"/>
              </a:spcAft>
              <a:buClr>
                <a:schemeClr val="accent6">
                  <a:lumMod val="75000"/>
                </a:schemeClr>
              </a:buClr>
              <a:buSzPct val="107000"/>
              <a:buFont typeface="Franklin Gothic Book" panose="020B0503020102020204" pitchFamily="34" charset="0"/>
              <a:buChar char="®"/>
            </a:pPr>
            <a:r>
              <a:rPr lang="ru-RU" dirty="0" smtClean="0"/>
              <a:t>ведение </a:t>
            </a:r>
            <a:r>
              <a:rPr lang="ru-RU" dirty="0"/>
              <a:t>региональных реестров молодежных общественных объединений и осуществление государственной поддержки деятельности</a:t>
            </a:r>
            <a:r>
              <a:rPr lang="ru-RU" dirty="0" smtClean="0"/>
              <a:t>.</a:t>
            </a:r>
          </a:p>
          <a:p>
            <a:pPr>
              <a:buClr>
                <a:schemeClr val="accent6">
                  <a:lumMod val="75000"/>
                </a:schemeClr>
              </a:buClr>
              <a:buSzPct val="107000"/>
            </a:pP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15691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88640"/>
            <a:ext cx="8458200" cy="1222375"/>
          </a:xfrm>
        </p:spPr>
        <p:txBody>
          <a:bodyPr>
            <a:noAutofit/>
          </a:bodyPr>
          <a:lstStyle/>
          <a:p>
            <a:pPr algn="ctr"/>
            <a:r>
              <a:rPr lang="ru-RU" sz="2000" dirty="0">
                <a:effectLst/>
              </a:rPr>
              <a:t>Разграничение компетенции между органами государственной власти </a:t>
            </a:r>
            <a:r>
              <a:rPr lang="ru-RU" sz="2000" dirty="0" smtClean="0">
                <a:effectLst/>
              </a:rPr>
              <a:t>РФ, </a:t>
            </a:r>
            <a:r>
              <a:rPr lang="ru-RU" sz="2000" dirty="0">
                <a:effectLst/>
              </a:rPr>
              <a:t>органами государственной власти субъектов </a:t>
            </a:r>
            <a:r>
              <a:rPr lang="ru-RU" sz="2000" dirty="0" smtClean="0">
                <a:effectLst/>
              </a:rPr>
              <a:t>РФ </a:t>
            </a:r>
            <a:r>
              <a:rPr lang="ru-RU" sz="2000" dirty="0">
                <a:effectLst/>
              </a:rPr>
              <a:t>и органами местного самоуправления в области государственной молодежной политики</a:t>
            </a:r>
            <a:br>
              <a:rPr lang="ru-RU" sz="2000" dirty="0">
                <a:effectLst/>
              </a:rPr>
            </a:br>
            <a:endParaRPr lang="ru-RU" sz="2000" dirty="0"/>
          </a:p>
        </p:txBody>
      </p:sp>
      <p:sp>
        <p:nvSpPr>
          <p:cNvPr id="3" name="Подзаголовок 2"/>
          <p:cNvSpPr>
            <a:spLocks noGrp="1"/>
          </p:cNvSpPr>
          <p:nvPr>
            <p:ph type="subTitle" idx="1"/>
          </p:nvPr>
        </p:nvSpPr>
        <p:spPr>
          <a:xfrm>
            <a:off x="381000" y="1628800"/>
            <a:ext cx="8458200" cy="4824536"/>
          </a:xfrm>
        </p:spPr>
        <p:txBody>
          <a:bodyPr>
            <a:normAutofit lnSpcReduction="10000"/>
          </a:bodyPr>
          <a:lstStyle/>
          <a:p>
            <a:r>
              <a:rPr lang="ru-RU" dirty="0">
                <a:solidFill>
                  <a:srgbClr val="FF0000"/>
                </a:solidFill>
                <a:effectLst>
                  <a:outerShdw blurRad="38100" dist="38100" dir="2700000" algn="tl">
                    <a:srgbClr val="000000">
                      <a:alpha val="43137"/>
                    </a:srgbClr>
                  </a:outerShdw>
                </a:effectLst>
              </a:rPr>
              <a:t>Разграничение компетенции </a:t>
            </a:r>
            <a:r>
              <a:rPr lang="ru-RU" dirty="0"/>
              <a:t>между органами государственной власти Российской Федерации, органами государственной власти субъектов Российской Федерации и органами местного самоуправления в области государственной молодежной политики осуществляется </a:t>
            </a:r>
            <a:r>
              <a:rPr lang="ru-RU" dirty="0" smtClean="0"/>
              <a:t>на:</a:t>
            </a:r>
          </a:p>
          <a:p>
            <a:pPr marL="342900" indent="-342900">
              <a:buClr>
                <a:schemeClr val="accent6">
                  <a:lumMod val="75000"/>
                </a:schemeClr>
              </a:buClr>
              <a:buSzPct val="107000"/>
              <a:buFont typeface="Franklin Gothic Book" panose="020B0503020102020204" pitchFamily="34" charset="0"/>
              <a:buChar char="®"/>
            </a:pPr>
            <a:r>
              <a:rPr lang="ru-RU" smtClean="0"/>
              <a:t>основе </a:t>
            </a:r>
            <a:r>
              <a:rPr lang="ru-RU" dirty="0"/>
              <a:t>законодательства </a:t>
            </a:r>
            <a:r>
              <a:rPr lang="ru-RU" dirty="0" smtClean="0"/>
              <a:t>РФ </a:t>
            </a:r>
            <a:r>
              <a:rPr lang="ru-RU" dirty="0"/>
              <a:t>о разграничении предметов ведения и полномочий между Российской Федерацией и субъектами </a:t>
            </a:r>
            <a:r>
              <a:rPr lang="ru-RU" dirty="0" smtClean="0"/>
              <a:t>РФ;</a:t>
            </a:r>
            <a:endParaRPr lang="ru-RU" dirty="0"/>
          </a:p>
          <a:p>
            <a:pPr marL="342900" indent="-342900">
              <a:buClr>
                <a:schemeClr val="accent6">
                  <a:lumMod val="75000"/>
                </a:schemeClr>
              </a:buClr>
              <a:buSzPct val="107000"/>
              <a:buFont typeface="Franklin Gothic Book" panose="020B0503020102020204" pitchFamily="34" charset="0"/>
              <a:buChar char="®"/>
            </a:pPr>
            <a:r>
              <a:rPr lang="ru-RU" dirty="0" smtClean="0"/>
              <a:t>Федеральный </a:t>
            </a:r>
            <a:r>
              <a:rPr lang="ru-RU" dirty="0"/>
              <a:t>закон «О принципах и порядке разграничения предметов ведения и полномочий между органами государственной власти РФ и органами государственной власти субъектов РФ</a:t>
            </a:r>
            <a:r>
              <a:rPr lang="ru-RU" dirty="0" smtClean="0"/>
              <a:t>».</a:t>
            </a:r>
            <a:endParaRPr lang="ru-RU" dirty="0"/>
          </a:p>
        </p:txBody>
      </p:sp>
      <p:grpSp>
        <p:nvGrpSpPr>
          <p:cNvPr id="4" name="Group 6"/>
          <p:cNvGrpSpPr>
            <a:grpSpLocks/>
          </p:cNvGrpSpPr>
          <p:nvPr/>
        </p:nvGrpSpPr>
        <p:grpSpPr bwMode="auto">
          <a:xfrm>
            <a:off x="7884368" y="6093296"/>
            <a:ext cx="1033463" cy="409575"/>
            <a:chOff x="4876" y="4062"/>
            <a:chExt cx="651" cy="258"/>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 y="4062"/>
              <a:ext cx="152"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 y="4130"/>
              <a:ext cx="4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999323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197</TotalTime>
  <Words>2648</Words>
  <Application>Microsoft Office PowerPoint</Application>
  <PresentationFormat>Экран (4:3)</PresentationFormat>
  <Paragraphs>169</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Трек</vt:lpstr>
      <vt:lpstr>Лекция 3.  Реализация государственной молодежной политики в субъектах Российской Федерации.</vt:lpstr>
      <vt:lpstr>План лекции:</vt:lpstr>
      <vt:lpstr>Региональная политика: понятие, ее цели и задачи. </vt:lpstr>
      <vt:lpstr>Региональная политика: понятие, ее цели и задачи.    </vt:lpstr>
      <vt:lpstr>Региональная политика: понятие, ее цели и задачи</vt:lpstr>
      <vt:lpstr>Цели региональной политики:</vt:lpstr>
      <vt:lpstr>Задачи региональной политики в РФ:</vt:lpstr>
      <vt:lpstr>Структура региональной политики</vt:lpstr>
      <vt:lpstr>Внутренне содержание региональной политики</vt:lpstr>
      <vt:lpstr>Основными мерами государственного воздействия центра на региональное развитие являются финансовые, экономические и правовые методы:</vt:lpstr>
      <vt:lpstr>Региональная политика на муниципальном уровне</vt:lpstr>
      <vt:lpstr>Современные региональные процессы и государственная стратегия регионального развития.</vt:lpstr>
      <vt:lpstr>Современные региональные процессы и государственная стратегия регионального развития.</vt:lpstr>
      <vt:lpstr>Уровни проведения современной  региональной политики</vt:lpstr>
      <vt:lpstr>государственная стратегия регионального развития страны – это деятельность органов государственной власти РФ, направленная на согласование интересов федерального государства, субъектов Российской Федерации, субъектов местного самоуправления, различных субъектов собственности, национально-территориальных общностей и всех граждан России.  Государственная стратегия регионального развития – это верхний уровень региональной политики государства. </vt:lpstr>
      <vt:lpstr>Цели стратегии регионального развития </vt:lpstr>
      <vt:lpstr>Традиционные задачи стратегии  регионального развития</vt:lpstr>
      <vt:lpstr>Задачи стратегии регионального развития</vt:lpstr>
      <vt:lpstr>Механизмы реализации стратегии регионального развития</vt:lpstr>
      <vt:lpstr>Стратегия регионального развития</vt:lpstr>
      <vt:lpstr>Цели федеральной региональной политики в соответствии с концепцией</vt:lpstr>
      <vt:lpstr>Цели федеральной региональной политики в соответствии с концепцией</vt:lpstr>
      <vt:lpstr>Министерством регионального развития РФ создана межведомственная комиссия      - координирует работу органов государственной власти РФ и субъектов РФ,         - в целях максимально полной согласованности социального и экономического развития регионов осуществляет подготовку нормативно-правовой базы региональной политики. </vt:lpstr>
      <vt:lpstr>Задачи межведомственной комиссии в рамках концепции развития регионов</vt:lpstr>
      <vt:lpstr>Этапы реализации концепции «Стратегии социально-экономического развития регионов РФ»</vt:lpstr>
      <vt:lpstr>Территориальные интересы государства  в региональной  молодежной политике РФ</vt:lpstr>
      <vt:lpstr>Приоритетные направления государственной молодёжной политики в Российской Федерации</vt:lpstr>
      <vt:lpstr>Разграничение предметов ведения и полномочий между федеральными органами и органами власти субъектов Федерации в сфере молодежной политики.</vt:lpstr>
      <vt:lpstr>Полномочия федеральных органов государственной власти в области государственной молодежной политики</vt:lpstr>
      <vt:lpstr>Компетенция органов власти субъектов РФ в области государственной молодежной политики</vt:lpstr>
      <vt:lpstr>Разграничение компетенции между органами государственной власти РФ, органами государственной власти субъектов РФ и органами местного самоуправления в области государственной молодежной политики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3.  Реализация государственной молодежной политики в субъектах Российской Федерации.</dc:title>
  <dc:creator>Елена</dc:creator>
  <cp:lastModifiedBy>АндрейК74</cp:lastModifiedBy>
  <cp:revision>67</cp:revision>
  <dcterms:created xsi:type="dcterms:W3CDTF">2018-05-11T17:01:39Z</dcterms:created>
  <dcterms:modified xsi:type="dcterms:W3CDTF">2018-06-06T02:14:56Z</dcterms:modified>
</cp:coreProperties>
</file>