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1" r:id="rId18"/>
    <p:sldId id="274" r:id="rId19"/>
    <p:sldId id="275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20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120" y="-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pPr/>
              <a:t>5/15/2014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5/15/2014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pPr/>
              <a:t>5/15/2014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51365" y="962526"/>
            <a:ext cx="9033371" cy="3160499"/>
          </a:xfrm>
        </p:spPr>
        <p:txBody>
          <a:bodyPr/>
          <a:lstStyle/>
          <a:p>
            <a:pPr algn="ctr"/>
            <a:r>
              <a:rPr lang="ru-RU" dirty="0"/>
              <a:t>Правовое регулирование конкуренции</a:t>
            </a: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6705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2639" y="441158"/>
            <a:ext cx="8596668" cy="1320800"/>
          </a:xfrm>
        </p:spPr>
        <p:txBody>
          <a:bodyPr/>
          <a:lstStyle/>
          <a:p>
            <a:r>
              <a:rPr lang="ru-RU" dirty="0"/>
              <a:t>Понятие </a:t>
            </a:r>
            <a:r>
              <a:rPr lang="ru-RU" dirty="0" smtClean="0"/>
              <a:t>конкуренции.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Конкуренция (от лат. </a:t>
            </a:r>
            <a:r>
              <a:rPr lang="ru-RU" dirty="0" err="1"/>
              <a:t>concurrere</a:t>
            </a:r>
            <a:r>
              <a:rPr lang="ru-RU" dirty="0"/>
              <a:t> «сталкиваться», «соперничать») — борьба, соперничество в какой-либо области с получением какой-либо выгоды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>В </a:t>
            </a:r>
            <a:r>
              <a:rPr lang="ru-RU" dirty="0" smtClean="0"/>
              <a:t>экономике</a:t>
            </a:r>
            <a:r>
              <a:rPr lang="en-US" dirty="0"/>
              <a:t>:</a:t>
            </a:r>
            <a:endParaRPr lang="ru-RU" dirty="0"/>
          </a:p>
          <a:p>
            <a:r>
              <a:rPr lang="ru-RU" dirty="0"/>
              <a:t>Конкуренция (экономика) — соперничество субъектов рыночных отношений за лучшие условия и результаты коммерческой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xmlns="" val="3922194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социально-экономическая роль </a:t>
            </a:r>
            <a:r>
              <a:rPr lang="ru-RU" dirty="0" smtClean="0"/>
              <a:t>конкуренции.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Определяющая роль конкуренции в рыночной экономике была обобщена </a:t>
            </a:r>
            <a:r>
              <a:rPr lang="ru-RU" dirty="0" err="1"/>
              <a:t>А.Смитом</a:t>
            </a:r>
            <a:r>
              <a:rPr lang="ru-RU" dirty="0"/>
              <a:t> в его принципе «невидимой руки», согласно которому отдельная личность, стремясь к собственной выгоде, независимо от её воли и сознания, направляется к достижению выгоды и пользы для всего общества «невидимой рукой» рынка.</a:t>
            </a:r>
          </a:p>
        </p:txBody>
      </p:sp>
    </p:spTree>
    <p:extLst>
      <p:ext uri="{BB962C8B-B14F-4D97-AF65-F5344CB8AC3E}">
        <p14:creationId xmlns:p14="http://schemas.microsoft.com/office/powerpoint/2010/main" xmlns="" val="1809312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Способы</a:t>
            </a:r>
            <a:br>
              <a:rPr lang="ru-RU" dirty="0"/>
            </a:br>
            <a:r>
              <a:rPr lang="ru-RU" dirty="0"/>
              <a:t>создания конкурентной </a:t>
            </a:r>
            <a:r>
              <a:rPr lang="ru-RU" dirty="0" smtClean="0"/>
              <a:t>среды.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Создание нормальных конкурентных отношений непосредственно связано с оздоровлением российской экономики, обеспечением ее успешного развития. Именно поэтому поддержка конкуренции закреплена в ст. 8 Конституции РФ в качестве одной из конституционных основ нашего строя. ГК РФ определяет конкуренцию как принцип осуществления имущественных, а следовательно — и товарных, отношений. Статья 10 ГК РФ устанавливает, что не подлежат защите права, когда они используются в нарушение конкуренции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308482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Способы</a:t>
            </a:r>
            <a:br>
              <a:rPr lang="ru-RU" dirty="0"/>
            </a:br>
            <a:r>
              <a:rPr lang="ru-RU" dirty="0"/>
              <a:t>создания конкурентной среды.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деле развития конкуренции важно выделять и учитывать соотношение трех направлений данной деятельности</a:t>
            </a:r>
            <a:r>
              <a:rPr lang="ru-RU" dirty="0" smtClean="0"/>
              <a:t>.</a:t>
            </a:r>
          </a:p>
          <a:p>
            <a:pPr>
              <a:buFont typeface="+mj-lt"/>
              <a:buAutoNum type="arabicPeriod"/>
            </a:pPr>
            <a:r>
              <a:rPr lang="ru-RU" dirty="0"/>
              <a:t>Во-первых, собственно меры по созданию и развитию конкуренции, или стимулирующие меры</a:t>
            </a:r>
            <a:r>
              <a:rPr lang="ru-RU" dirty="0" smtClean="0"/>
              <a:t>.</a:t>
            </a:r>
          </a:p>
          <a:p>
            <a:pPr>
              <a:buFont typeface="+mj-lt"/>
              <a:buAutoNum type="arabicPeriod"/>
            </a:pPr>
            <a:r>
              <a:rPr lang="ru-RU" dirty="0"/>
              <a:t>Во-вторых, меры по ограничению монополизма и злоупотреблений доминирующим положением на товарном рынке, или ограничительные меры</a:t>
            </a:r>
            <a:r>
              <a:rPr lang="ru-RU" dirty="0" smtClean="0"/>
              <a:t>.</a:t>
            </a:r>
          </a:p>
          <a:p>
            <a:pPr>
              <a:buFont typeface="+mj-lt"/>
              <a:buAutoNum type="arabicPeriod"/>
            </a:pPr>
            <a:r>
              <a:rPr lang="ru-RU" dirty="0"/>
              <a:t>В-третьих, надо выделять меры по защите конкуренции, пресечению действий, нарушающих нормальную конкуренцию, меры, предусматривающие ответственность за такие нарушения.</a:t>
            </a:r>
          </a:p>
        </p:txBody>
      </p:sp>
    </p:spTree>
    <p:extLst>
      <p:ext uri="{BB962C8B-B14F-4D97-AF65-F5344CB8AC3E}">
        <p14:creationId xmlns:p14="http://schemas.microsoft.com/office/powerpoint/2010/main" xmlns="" val="24035438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Способы</a:t>
            </a:r>
            <a:br>
              <a:rPr lang="ru-RU" dirty="0"/>
            </a:br>
            <a:r>
              <a:rPr lang="ru-RU" dirty="0"/>
              <a:t>создания конкурентной среды.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88"/>
            <a:ext cx="8596668" cy="4697411"/>
          </a:xfrm>
        </p:spPr>
        <p:txBody>
          <a:bodyPr>
            <a:normAutofit/>
          </a:bodyPr>
          <a:lstStyle/>
          <a:p>
            <a:r>
              <a:rPr lang="ru-RU" dirty="0"/>
              <a:t>В условиях неразвитости конкуренции необходимы правовые и организационные меры по ее созданию. Анализ зарубежного опыта позволяет указать следующие пути формирования конкурентной среды</a:t>
            </a:r>
            <a:r>
              <a:rPr lang="ru-RU" dirty="0" smtClean="0"/>
              <a:t>.</a:t>
            </a:r>
          </a:p>
          <a:p>
            <a:pPr>
              <a:buFont typeface="+mj-lt"/>
              <a:buAutoNum type="arabicPeriod"/>
            </a:pPr>
            <a:r>
              <a:rPr lang="ru-RU" dirty="0"/>
              <a:t>Во-первых, это увеличение числа организаций, осуществляющих однородную деятельность, производящих одновидовую продукцию или оказывающих одинаковые услуги</a:t>
            </a:r>
            <a:r>
              <a:rPr lang="ru-RU" dirty="0" smtClean="0"/>
              <a:t>.</a:t>
            </a:r>
          </a:p>
          <a:p>
            <a:pPr>
              <a:buFont typeface="+mj-lt"/>
              <a:buAutoNum type="arabicPeriod"/>
            </a:pPr>
            <a:r>
              <a:rPr lang="ru-RU" dirty="0"/>
              <a:t>Во-вторых, необходима поддержка малого и среднего предпринимательства</a:t>
            </a:r>
            <a:r>
              <a:rPr lang="ru-RU" dirty="0" smtClean="0"/>
              <a:t>.</a:t>
            </a:r>
          </a:p>
          <a:p>
            <a:pPr>
              <a:buFont typeface="+mj-lt"/>
              <a:buAutoNum type="arabicPeriod"/>
            </a:pPr>
            <a:r>
              <a:rPr lang="ru-RU" dirty="0"/>
              <a:t>В-третьих, нужно систематическое сопоставление, общественное сравнение качественных и ценовых показателей товаров и услуг, оказываемых различными предпринимателями. </a:t>
            </a:r>
            <a:endParaRPr lang="ru-RU" dirty="0" smtClean="0"/>
          </a:p>
          <a:p>
            <a:pPr>
              <a:buFont typeface="+mj-lt"/>
              <a:buAutoNum type="arabicPeriod"/>
            </a:pPr>
            <a:r>
              <a:rPr lang="ru-RU" dirty="0"/>
              <a:t>В-четвертых (и это тоже обязанность государства), нужны постоянно действующие системы пропаганды и поощрения лучших достижений и результатов. </a:t>
            </a:r>
          </a:p>
        </p:txBody>
      </p:sp>
    </p:spTree>
    <p:extLst>
      <p:ext uri="{BB962C8B-B14F-4D97-AF65-F5344CB8AC3E}">
        <p14:creationId xmlns:p14="http://schemas.microsoft.com/office/powerpoint/2010/main" xmlns="" val="4174571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Монополия.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Монополия </a:t>
            </a:r>
            <a:r>
              <a:rPr lang="ru-RU" dirty="0"/>
              <a:t>(от греч. </a:t>
            </a:r>
            <a:r>
              <a:rPr lang="ru-RU" dirty="0" err="1"/>
              <a:t>μονο</a:t>
            </a:r>
            <a:r>
              <a:rPr lang="ru-RU" dirty="0"/>
              <a:t> — один и π</a:t>
            </a:r>
            <a:r>
              <a:rPr lang="ru-RU" dirty="0" err="1"/>
              <a:t>ωλέω</a:t>
            </a:r>
            <a:r>
              <a:rPr lang="ru-RU" dirty="0"/>
              <a:t> — продаю) — это такая структура, когда на рынке отсутствует конкуренция и функционирует одна фирма. Она производит уникальный, не имеющий аналогов продукт и защищена от вхождения на рынок новых фирм. Первые в истории монополии создавались сверху санкциями государства, когда одной фирме давалось привилегированное право торговли тем или иным товаром.</a:t>
            </a:r>
          </a:p>
        </p:txBody>
      </p:sp>
    </p:spTree>
    <p:extLst>
      <p:ext uri="{BB962C8B-B14F-4D97-AF65-F5344CB8AC3E}">
        <p14:creationId xmlns:p14="http://schemas.microsoft.com/office/powerpoint/2010/main" xmlns="" val="3585783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монополии.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Естественная </a:t>
            </a:r>
            <a:r>
              <a:rPr lang="ru-RU" dirty="0" smtClean="0"/>
              <a:t>монополи.</a:t>
            </a:r>
          </a:p>
          <a:p>
            <a:r>
              <a:rPr lang="ru-RU" dirty="0" smtClean="0"/>
              <a:t>Государственная </a:t>
            </a:r>
            <a:r>
              <a:rPr lang="ru-RU" dirty="0"/>
              <a:t>(закрытая) </a:t>
            </a:r>
            <a:r>
              <a:rPr lang="ru-RU" dirty="0" smtClean="0"/>
              <a:t>монополия. </a:t>
            </a:r>
          </a:p>
          <a:p>
            <a:r>
              <a:rPr lang="ru-RU" dirty="0"/>
              <a:t>Открытая монополия</a:t>
            </a:r>
          </a:p>
        </p:txBody>
      </p:sp>
    </p:spTree>
    <p:extLst>
      <p:ext uri="{BB962C8B-B14F-4D97-AF65-F5344CB8AC3E}">
        <p14:creationId xmlns:p14="http://schemas.microsoft.com/office/powerpoint/2010/main" xmlns="" val="4073283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Естественная </a:t>
            </a:r>
            <a:r>
              <a:rPr lang="ru-RU" dirty="0" smtClean="0"/>
              <a:t>монополия.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Предприятия</a:t>
            </a:r>
            <a:r>
              <a:rPr lang="ru-RU" dirty="0"/>
              <a:t>, объединенные единой сбытовой организацией, состояние товарного рынка, при котором удовлетворение спроса на этом рынке эффективнее в отсутствие конкуренции в силу технологических особенностей производства а товары, производимые субъектами естественной монополии, не могут быть заменены в потреблении другими товарами, в связи с чем спрос на данном товарном рынке на товары, производимые субъектами естественных монополий, в меньшей степени зависит от изменения цены на этот товар, чем спрос на другие виды товаров.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57701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Государственная (закрытая) </a:t>
            </a:r>
            <a:r>
              <a:rPr lang="ru-RU" dirty="0" smtClean="0"/>
              <a:t>монополия.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Государственная </a:t>
            </a:r>
            <a:r>
              <a:rPr lang="ru-RU" dirty="0"/>
              <a:t>(закрытая) монополия, созданная силой законодательных барьеров, определяющим товарные границы монопольного рынка, субъекта монополии (монополиста), формы контроля и регулирования его деятельности, а также компетенцию контролирующего органа.</a:t>
            </a:r>
          </a:p>
        </p:txBody>
      </p:sp>
    </p:spTree>
    <p:extLst>
      <p:ext uri="{BB962C8B-B14F-4D97-AF65-F5344CB8AC3E}">
        <p14:creationId xmlns:p14="http://schemas.microsoft.com/office/powerpoint/2010/main" xmlns="" val="1313211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Открытая </a:t>
            </a:r>
            <a:r>
              <a:rPr lang="ru-RU" dirty="0" smtClean="0"/>
              <a:t>монополия.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временная ситуация, существующая в результате появления новой технологии или продукта в период, пока конкуренты не освоили данную технологию и производство данного продукта.</a:t>
            </a:r>
          </a:p>
        </p:txBody>
      </p:sp>
    </p:spTree>
    <p:extLst>
      <p:ext uri="{BB962C8B-B14F-4D97-AF65-F5344CB8AC3E}">
        <p14:creationId xmlns:p14="http://schemas.microsoft.com/office/powerpoint/2010/main" xmlns="" val="28699433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Другие виды экономических субъектов с привилегированным положением на </a:t>
            </a:r>
            <a:r>
              <a:rPr lang="ru-RU" dirty="0" smtClean="0"/>
              <a:t>рынке.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2160589"/>
            <a:ext cx="11113613" cy="3880773"/>
          </a:xfrm>
        </p:spPr>
        <p:txBody>
          <a:bodyPr>
            <a:normAutofit/>
          </a:bodyPr>
          <a:lstStyle/>
          <a:p>
            <a:r>
              <a:rPr lang="ru-RU" dirty="0"/>
              <a:t>Чистая монополия — ситуация, когда на рынке присутствует только один поставщик данного вида товаров и услуг.</a:t>
            </a:r>
          </a:p>
          <a:p>
            <a:r>
              <a:rPr lang="ru-RU" dirty="0"/>
              <a:t>Монопсония — единственный или доминирующий на рынке определенного товара покупатель</a:t>
            </a:r>
          </a:p>
          <a:p>
            <a:r>
              <a:rPr lang="ru-RU" dirty="0"/>
              <a:t>Конгломерат (Концерн) (в юридической практике — группа лиц) — несколько разнородных, но финансово взаимно интегрированных субъектов (напр., в России ЗАО «</a:t>
            </a:r>
            <a:r>
              <a:rPr lang="ru-RU" dirty="0" err="1"/>
              <a:t>Газметалл</a:t>
            </a:r>
            <a:r>
              <a:rPr lang="ru-RU" dirty="0"/>
              <a:t>»).</a:t>
            </a:r>
          </a:p>
          <a:p>
            <a:r>
              <a:rPr lang="ru-RU" dirty="0"/>
              <a:t>Олигополия — тип рыночной структуры несовершенной конкуренции, в которой доминирует крайне малое количество фирм.</a:t>
            </a:r>
          </a:p>
          <a:p>
            <a:r>
              <a:rPr lang="ru-RU" dirty="0"/>
              <a:t>Картель — договоренность (в том числе неформальная) о единой сбытовой политике.</a:t>
            </a:r>
          </a:p>
          <a:p>
            <a:r>
              <a:rPr lang="ru-RU" dirty="0"/>
              <a:t>Синдикат — сбыт продукции, распределение заказов осуществляется централизованно (например, «Единая торговая компания» на рынке каустической соды).</a:t>
            </a:r>
          </a:p>
        </p:txBody>
      </p:sp>
    </p:spTree>
    <p:extLst>
      <p:ext uri="{BB962C8B-B14F-4D97-AF65-F5344CB8AC3E}">
        <p14:creationId xmlns:p14="http://schemas.microsoft.com/office/powerpoint/2010/main" xmlns="" val="2213224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Федеральная антимонопольная </a:t>
            </a:r>
            <a:r>
              <a:rPr lang="ru-RU" dirty="0" smtClean="0"/>
              <a:t>служба.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930400"/>
            <a:ext cx="11815010" cy="4162927"/>
          </a:xfrm>
        </p:spPr>
        <p:txBody>
          <a:bodyPr>
            <a:normAutofit/>
          </a:bodyPr>
          <a:lstStyle/>
          <a:p>
            <a:r>
              <a:rPr lang="ru-RU" dirty="0"/>
              <a:t>Федеральная антимонопольная служба (ФАС России) — федеральный орган исполнительной власти, осуществляющий функции по принятию нормативных правовых актов и контролю за соблюдением антимонопольного законодательства, законодательства в сфере деятельности субъектов естественных монополий (в части установленных законодательством полномочий антимонопольного органа), рекламы, контролю за осуществлением иностранных инвестиций в хозяйственные общества, имеющие стратегическое значение для обеспечения обороны страны и безопасности государства, а также по контролю в сфере закупок товаров, работ, услуг для обеспечения государственных и муниципальных нужд и согласованию применения закрытых способов определения поставщиков (подрядчиков, исполнителей) (за исключением полномочий на осуществление функций по контролю (надзору) в сфере государственного оборонного заказа и в сфере закупок товаров, работ, услуг для обеспечения федеральных нужд, которые не относятся к государственному оборонному заказу и сведения о которых составляют государственную тайну, а также согласованию применения закрытых способов определения поставщиков (подрядчиков, исполнителей) в сфере государственного оборонного заказа)[</a:t>
            </a:r>
          </a:p>
        </p:txBody>
      </p:sp>
    </p:spTree>
    <p:extLst>
      <p:ext uri="{BB962C8B-B14F-4D97-AF65-F5344CB8AC3E}">
        <p14:creationId xmlns:p14="http://schemas.microsoft.com/office/powerpoint/2010/main" xmlns="" val="42313998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Функции ФАС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8443" y="2160589"/>
            <a:ext cx="11742820" cy="46974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Основными функциями Федеральной антимонопольной службы </a:t>
            </a:r>
            <a:r>
              <a:rPr lang="ru-RU" dirty="0" smtClean="0"/>
              <a:t>являются</a:t>
            </a:r>
            <a:r>
              <a:rPr lang="en-US" dirty="0" smtClean="0"/>
              <a:t>:</a:t>
            </a:r>
            <a:endParaRPr lang="ru-RU" dirty="0"/>
          </a:p>
          <a:p>
            <a:r>
              <a:rPr lang="ru-RU" dirty="0" smtClean="0"/>
              <a:t>контроль </a:t>
            </a:r>
            <a:r>
              <a:rPr lang="ru-RU" dirty="0"/>
              <a:t>за соблюдением антимонопольного законодательства, в том числе в сфере электроэнергетики, использования земли, недр, водных и других природных ресурсов;</a:t>
            </a:r>
          </a:p>
          <a:p>
            <a:r>
              <a:rPr lang="ru-RU" dirty="0"/>
              <a:t>надзор и контроль за соблюдением законодательства о естественных монополиях;</a:t>
            </a:r>
          </a:p>
          <a:p>
            <a:r>
              <a:rPr lang="ru-RU" dirty="0"/>
              <a:t>надзор и контроль за соблюдением законодательства о рекламе</a:t>
            </a:r>
            <a:r>
              <a:rPr lang="ru-RU" dirty="0" smtClean="0"/>
              <a:t>;</a:t>
            </a:r>
          </a:p>
          <a:p>
            <a:r>
              <a:rPr lang="ru-RU" dirty="0"/>
              <a:t>контроль в сфере размещения заказов на поставки товаров, выполнение работ, оказание услуг для федеральных государственных нужд (за исключением полномочий по контролю в сфере размещения заказов на поставки товаров, выполнение работ, оказание услуг по государственному оборонному заказу, а также в сфере размещения заказов на поставки товаров, выполнение работ, оказание услуг для федеральных государственных нужд, не относящихся к государственному оборонному заказу, сведения о которых составляют государственную тайну);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162743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Функции </a:t>
            </a:r>
            <a:r>
              <a:rPr lang="ru-RU" dirty="0" smtClean="0"/>
              <a:t>ФАС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контроль </a:t>
            </a:r>
            <a:r>
              <a:rPr lang="ru-RU" dirty="0"/>
              <a:t>в сфере размещения заказов на поставки товаров, выполнение работ, оказание услуг для нужд субъектов Российской Федерации и муниципальных нужд в случаях и порядке, установленных законодательством Российской Федерации о размещении заказов;</a:t>
            </a:r>
          </a:p>
          <a:p>
            <a:r>
              <a:rPr lang="ru-RU" dirty="0"/>
              <a:t>контроль за осуществлением иностранных инвестиций в хозяйственные общества, имеющие стратегическое значение для обеспечения обороны страны и безопасности государства.</a:t>
            </a:r>
          </a:p>
          <a:p>
            <a:r>
              <a:rPr lang="ru-RU" dirty="0"/>
              <a:t>защита прав потребителей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646825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Защита конкуренции.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Правовые основы регулирования конкурентных отношений определяются федеральным антимонопольным законодательством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>Принятый 26 июля 2006 года Федеральный закон «О защите конкуренции» объединил в себе два ранее действовавших закона - Закон РСФСР от 22 марта 1991 г. N 948-1 "О конкуренции и ограничении монополистической деятельности на товарных рынках" и Федеральный закон от 23 июня 1999 г. N 117-ФЗ "О защите конкуренции на рынке финансовых услуг" и, таким образом, устанавливает единые нормы по защите конкуренции на товарных рынках и на рынках финансовых услуг.</a:t>
            </a:r>
          </a:p>
        </p:txBody>
      </p:sp>
    </p:spTree>
    <p:extLst>
      <p:ext uri="{BB962C8B-B14F-4D97-AF65-F5344CB8AC3E}">
        <p14:creationId xmlns:p14="http://schemas.microsoft.com/office/powerpoint/2010/main" xmlns="" val="26191139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8253"/>
          </a:xfrm>
        </p:spPr>
        <p:txBody>
          <a:bodyPr/>
          <a:lstStyle/>
          <a:p>
            <a:r>
              <a:rPr lang="ru-RU" dirty="0" smtClean="0"/>
              <a:t>Защита конкуренции.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ПРАВОВАЯ ЗАЩИТА КОНКУРЕНЦИИ </a:t>
            </a:r>
            <a:r>
              <a:rPr lang="ru-RU" dirty="0" smtClean="0"/>
              <a:t>НЕОБХОДИМА</a:t>
            </a:r>
            <a:r>
              <a:rPr lang="ru-RU" dirty="0"/>
              <a:t>, ЕСЛИ</a:t>
            </a:r>
            <a:r>
              <a:rPr lang="ru-RU" dirty="0" smtClean="0"/>
              <a:t>:</a:t>
            </a:r>
          </a:p>
          <a:p>
            <a:pPr>
              <a:buFont typeface="+mj-lt"/>
              <a:buAutoNum type="arabicPeriod"/>
            </a:pPr>
            <a:r>
              <a:rPr lang="ru-RU" dirty="0"/>
              <a:t>ВЫЯВЛЕНЫ ФАКТЫ НЕДОБРОСОВЕСТНОЙ КОНКУРЕНЦИИ</a:t>
            </a:r>
            <a:r>
              <a:rPr lang="ru-RU" dirty="0" smtClean="0"/>
              <a:t>!</a:t>
            </a:r>
          </a:p>
          <a:p>
            <a:pPr>
              <a:buFont typeface="+mj-lt"/>
              <a:buAutoNum type="arabicPeriod"/>
            </a:pPr>
            <a:r>
              <a:rPr lang="ru-RU" dirty="0"/>
              <a:t>МОНОПОЛИСТИЧЕСКАЯ ДЕЯТЕЛЬНОСТЬ ЯВЛЯЕТСЯ НЕЗАКОННОЙ</a:t>
            </a:r>
            <a:r>
              <a:rPr lang="ru-RU" dirty="0" smtClean="0"/>
              <a:t>!</a:t>
            </a:r>
          </a:p>
          <a:p>
            <a:pPr>
              <a:buFont typeface="+mj-lt"/>
              <a:buAutoNum type="arabicPeriod"/>
            </a:pPr>
            <a:r>
              <a:rPr lang="ru-RU" dirty="0"/>
              <a:t>АКТЫ ИЛИ ДЕЙСТВИЯ ГОСУДАРСТВЕННЫХ ОРГАНОВ ОГРАНИЧИВАЮТ КОНКУРЕНЦИЮ!</a:t>
            </a:r>
          </a:p>
        </p:txBody>
      </p:sp>
    </p:spTree>
    <p:extLst>
      <p:ext uri="{BB962C8B-B14F-4D97-AF65-F5344CB8AC3E}">
        <p14:creationId xmlns:p14="http://schemas.microsoft.com/office/powerpoint/2010/main" xmlns="" val="27747389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585537"/>
            <a:ext cx="9910455" cy="1339516"/>
          </a:xfrm>
        </p:spPr>
        <p:txBody>
          <a:bodyPr>
            <a:normAutofit/>
          </a:bodyPr>
          <a:lstStyle/>
          <a:p>
            <a:r>
              <a:rPr lang="ru-RU" dirty="0" smtClean="0"/>
              <a:t>Список используемой литературы.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3138" y="1540043"/>
            <a:ext cx="10154652" cy="45013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1. Конституция РФ М., 2007</a:t>
            </a:r>
          </a:p>
          <a:p>
            <a:pPr marL="0" indent="0">
              <a:buNone/>
            </a:pPr>
            <a:r>
              <a:rPr lang="ru-RU" dirty="0" smtClean="0"/>
              <a:t>2</a:t>
            </a:r>
            <a:r>
              <a:rPr lang="ru-RU" dirty="0"/>
              <a:t>. Мамаев А.М. Конкурентное право. Практический комментарий, Владимир, 2004</a:t>
            </a:r>
          </a:p>
          <a:p>
            <a:pPr marL="0" indent="0">
              <a:buNone/>
            </a:pPr>
            <a:r>
              <a:rPr lang="ru-RU" dirty="0" smtClean="0"/>
              <a:t>3</a:t>
            </a:r>
            <a:r>
              <a:rPr lang="ru-RU" dirty="0"/>
              <a:t>. Паращук С.А. Конкуренция: от экономической многозначности к правовой определенности. Право на конкуренцию. Хозяйство и право, 1998</a:t>
            </a:r>
          </a:p>
          <a:p>
            <a:pPr marL="0" indent="0">
              <a:buNone/>
            </a:pPr>
            <a:r>
              <a:rPr lang="ru-RU" dirty="0" smtClean="0"/>
              <a:t>4</a:t>
            </a:r>
            <a:r>
              <a:rPr lang="ru-RU" dirty="0"/>
              <a:t>. Паращук С.А. Предпосылки недобросовестной конкуренции. Предпринимательское право М., 2006</a:t>
            </a:r>
          </a:p>
          <a:p>
            <a:pPr marL="0" indent="0">
              <a:buNone/>
            </a:pPr>
            <a:r>
              <a:rPr lang="ru-RU" dirty="0" smtClean="0"/>
              <a:t>5</a:t>
            </a:r>
            <a:r>
              <a:rPr lang="ru-RU" dirty="0"/>
              <a:t>. Трофимов В.Н. Применение антимонопольного законодательства. Сборник судебной практики </a:t>
            </a:r>
            <a:r>
              <a:rPr lang="ru-RU" dirty="0" smtClean="0"/>
              <a:t>с комментариями</a:t>
            </a:r>
            <a:r>
              <a:rPr lang="ru-RU" dirty="0"/>
              <a:t>. М., 2006</a:t>
            </a:r>
          </a:p>
          <a:p>
            <a:pPr marL="0" indent="0">
              <a:buNone/>
            </a:pPr>
            <a:r>
              <a:rPr lang="ru-RU" dirty="0" smtClean="0"/>
              <a:t>6. </a:t>
            </a:r>
            <a:r>
              <a:rPr lang="ru-RU" dirty="0"/>
              <a:t>Федеральный закон от 23 июня 1999 г. N 117-ФЗ "О защите конкуренции на рынке финансовых услуг".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546916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7691" y="2991854"/>
            <a:ext cx="9573571" cy="2831430"/>
          </a:xfrm>
        </p:spPr>
        <p:txBody>
          <a:bodyPr>
            <a:noAutofit/>
          </a:bodyPr>
          <a:lstStyle/>
          <a:p>
            <a:r>
              <a:rPr lang="ru-RU" sz="4400" dirty="0"/>
              <a:t>Спасибо за внимание.</a:t>
            </a:r>
            <a:br>
              <a:rPr lang="ru-RU" sz="4400" dirty="0"/>
            </a:b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xmlns="" val="921250786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49</TotalTime>
  <Words>1272</Words>
  <Application>Microsoft Office PowerPoint</Application>
  <PresentationFormat>Произвольный</PresentationFormat>
  <Paragraphs>67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Грань</vt:lpstr>
      <vt:lpstr>Правовое регулирование конкуренции</vt:lpstr>
      <vt:lpstr>Понятие конкуренции.</vt:lpstr>
      <vt:lpstr>социально-экономическая роль конкуренции.</vt:lpstr>
      <vt:lpstr>Способы создания конкурентной среды.</vt:lpstr>
      <vt:lpstr>Способы создания конкурентной среды.</vt:lpstr>
      <vt:lpstr>Способы создания конкурентной среды.</vt:lpstr>
      <vt:lpstr>Монополия.</vt:lpstr>
      <vt:lpstr>Виды монополии. </vt:lpstr>
      <vt:lpstr>Естественная монополия.</vt:lpstr>
      <vt:lpstr>Государственная (закрытая) монополия.</vt:lpstr>
      <vt:lpstr>Открытая монополия.</vt:lpstr>
      <vt:lpstr>Другие виды экономических субъектов с привилегированным положением на рынке.</vt:lpstr>
      <vt:lpstr> Федеральная антимонопольная служба.</vt:lpstr>
      <vt:lpstr>Функции ФАС</vt:lpstr>
      <vt:lpstr>Функции ФАС</vt:lpstr>
      <vt:lpstr>Защита конкуренции.</vt:lpstr>
      <vt:lpstr>Защита конкуренции.</vt:lpstr>
      <vt:lpstr>Список используемой литературы.</vt:lpstr>
      <vt:lpstr>Спасибо за внимание.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Правовое регулирование конкуренции</dc:title>
  <dc:creator>Пользователь Windows</dc:creator>
  <cp:lastModifiedBy>Алекс</cp:lastModifiedBy>
  <cp:revision>7</cp:revision>
  <dcterms:created xsi:type="dcterms:W3CDTF">2014-05-12T05:00:17Z</dcterms:created>
  <dcterms:modified xsi:type="dcterms:W3CDTF">2014-05-15T04:55:46Z</dcterms:modified>
</cp:coreProperties>
</file>