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359898"/>
            <a:ext cx="7795592" cy="147218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Дисциплина </a:t>
            </a:r>
            <a:br>
              <a:rPr lang="ru-RU" dirty="0" smtClean="0"/>
            </a:br>
            <a:r>
              <a:rPr lang="ru-RU" dirty="0" smtClean="0"/>
              <a:t>«Прогнозирование и планирование»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4027208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Преподаватель: </a:t>
            </a:r>
          </a:p>
          <a:p>
            <a:r>
              <a:rPr lang="ru-RU" dirty="0" smtClean="0"/>
              <a:t>Волынчук Андрей Борисович, д-р полит. наук, профессор кафедры управления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717032"/>
            <a:ext cx="5715000" cy="300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014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908720"/>
            <a:ext cx="7602048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>Лекция №1 </a:t>
            </a:r>
            <a:b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>СУЩНОСТЬ </a:t>
            </a:r>
            <a:r>
              <a:rPr lang="ru-RU" sz="2700" dirty="0">
                <a:effectLst/>
                <a:latin typeface="Times New Roman" pitchFamily="18" charset="0"/>
                <a:cs typeface="Times New Roman" pitchFamily="18" charset="0"/>
              </a:rPr>
              <a:t>И СОДЕРЖАНИЕ МАКРОЭКОНОМИЧЕСКОГО ПРОГНОЗИРОВАНИЯ И ПЛАНИРОВАНИЯ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2060848"/>
            <a:ext cx="7498080" cy="4187552"/>
          </a:xfrm>
        </p:spPr>
        <p:txBody>
          <a:bodyPr>
            <a:normAutofit fontScale="92500"/>
          </a:bodyPr>
          <a:lstStyle/>
          <a:p>
            <a:r>
              <a:rPr lang="ru-RU" dirty="0"/>
              <a:t>1.1.  Исторический аспект развития прогнозирования и планирования.</a:t>
            </a:r>
          </a:p>
          <a:p>
            <a:r>
              <a:rPr lang="ru-RU" dirty="0"/>
              <a:t>1.2.  Определение макроэкономического планирования и его типов.</a:t>
            </a:r>
          </a:p>
          <a:p>
            <a:r>
              <a:rPr lang="ru-RU" dirty="0"/>
              <a:t>1.3.  Прогнозирование макроэкономического развития: понятие и </a:t>
            </a:r>
            <a:r>
              <a:rPr lang="ru-RU" dirty="0" smtClean="0"/>
              <a:t>виды</a:t>
            </a:r>
            <a:r>
              <a:rPr lang="ru-RU" dirty="0"/>
              <a:t>. Соотношение прогнозирования и планирования.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958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94122"/>
          </a:xfrm>
        </p:spPr>
        <p:txBody>
          <a:bodyPr/>
          <a:lstStyle/>
          <a:p>
            <a:pPr algn="ctr"/>
            <a:r>
              <a:rPr lang="ru-RU" dirty="0" smtClean="0"/>
              <a:t>История вопроса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268760"/>
            <a:ext cx="7746064" cy="5184576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План</a:t>
            </a:r>
            <a:r>
              <a:rPr lang="ru-RU" dirty="0"/>
              <a:t> как система экономических мероприятий в хозяйстве возник вместе с появлением разделения и кооперации труда и служит программой хозяйствования в определенный временной период. При углублении </a:t>
            </a:r>
            <a:r>
              <a:rPr lang="ru-RU" dirty="0" smtClean="0"/>
              <a:t>разделения </a:t>
            </a:r>
            <a:r>
              <a:rPr lang="ru-RU" dirty="0"/>
              <a:t>общественного труда появляется необходимость установления и поддержания пропорций</a:t>
            </a:r>
            <a:r>
              <a:rPr lang="ru-RU" dirty="0" smtClean="0"/>
              <a:t>.</a:t>
            </a:r>
          </a:p>
          <a:p>
            <a:pPr marL="82296" indent="0">
              <a:buNone/>
            </a:pPr>
            <a:endParaRPr lang="ru-RU" dirty="0"/>
          </a:p>
          <a:p>
            <a:r>
              <a:rPr lang="ru-RU" b="1" dirty="0"/>
              <a:t>Планомерность</a:t>
            </a:r>
            <a:r>
              <a:rPr lang="ru-RU" dirty="0"/>
              <a:t> как общественная категория (выражает отношения, связанные с поддержанием определенного соотношения (</a:t>
            </a:r>
            <a:r>
              <a:rPr lang="ru-RU" dirty="0" smtClean="0"/>
              <a:t>пропорциональности</a:t>
            </a:r>
            <a:r>
              <a:rPr lang="ru-RU" dirty="0"/>
              <a:t>) между составными частями экономики, процессами и </a:t>
            </a:r>
            <a:r>
              <a:rPr lang="ru-RU" dirty="0" smtClean="0"/>
              <a:t>взаимосвязями </a:t>
            </a:r>
            <a:r>
              <a:rPr lang="ru-RU" dirty="0"/>
              <a:t>экономического развития) возникает по мере становления </a:t>
            </a:r>
            <a:r>
              <a:rPr lang="ru-RU" dirty="0" smtClean="0"/>
              <a:t>общественно-государственной</a:t>
            </a:r>
            <a:r>
              <a:rPr lang="ru-RU" dirty="0"/>
              <a:t>, муниципальной собственности.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520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93022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1.2. Определение макроэкономического планирования и его типов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268760"/>
            <a:ext cx="7674056" cy="5328592"/>
          </a:xfrm>
        </p:spPr>
        <p:txBody>
          <a:bodyPr>
            <a:normAutofit fontScale="77500" lnSpcReduction="20000"/>
          </a:bodyPr>
          <a:lstStyle/>
          <a:p>
            <a:pPr marL="82296" indent="0">
              <a:buNone/>
            </a:pPr>
            <a:r>
              <a:rPr lang="ru-RU" b="1" dirty="0"/>
              <a:t>Планирование</a:t>
            </a:r>
            <a:r>
              <a:rPr lang="ru-RU" dirty="0"/>
              <a:t> выражает объективную необходимость </a:t>
            </a:r>
            <a:r>
              <a:rPr lang="ru-RU" dirty="0" smtClean="0"/>
              <a:t>согласованного </a:t>
            </a:r>
            <a:r>
              <a:rPr lang="ru-RU" dirty="0"/>
              <a:t>развития национальной экономики. Оно позволяет правильно </a:t>
            </a:r>
            <a:r>
              <a:rPr lang="ru-RU" dirty="0" smtClean="0"/>
              <a:t>распределять </a:t>
            </a:r>
            <a:r>
              <a:rPr lang="ru-RU" dirty="0"/>
              <a:t>рабочую силу и средства производства между экономическими районами и отраслями страны, оптимально изменять структуру экономики. </a:t>
            </a:r>
            <a:endParaRPr lang="ru-RU" dirty="0" smtClean="0"/>
          </a:p>
          <a:p>
            <a:pPr marL="82296" indent="0">
              <a:buNone/>
            </a:pPr>
            <a:r>
              <a:rPr lang="ru-RU" b="1" dirty="0" smtClean="0"/>
              <a:t>Приставка </a:t>
            </a:r>
            <a:r>
              <a:rPr lang="ru-RU" b="1" dirty="0"/>
              <a:t>«макро» </a:t>
            </a:r>
            <a:r>
              <a:rPr lang="ru-RU" dirty="0"/>
              <a:t>означает, что прогнозирование и планирование </a:t>
            </a:r>
            <a:r>
              <a:rPr lang="ru-RU" dirty="0" smtClean="0"/>
              <a:t>отнесено </a:t>
            </a:r>
            <a:r>
              <a:rPr lang="ru-RU" dirty="0"/>
              <a:t>к высшему уровню государственной структуры управления, а в </a:t>
            </a:r>
            <a:r>
              <a:rPr lang="ru-RU" dirty="0" smtClean="0"/>
              <a:t>качестве </a:t>
            </a:r>
            <a:r>
              <a:rPr lang="ru-RU" dirty="0"/>
              <a:t>его объекта используется экономическая система в целом, </a:t>
            </a:r>
            <a:r>
              <a:rPr lang="ru-RU" dirty="0" smtClean="0"/>
              <a:t>национальная </a:t>
            </a:r>
            <a:r>
              <a:rPr lang="ru-RU" dirty="0"/>
              <a:t>экономика.</a:t>
            </a:r>
          </a:p>
          <a:p>
            <a:pPr marL="82296" indent="0">
              <a:buNone/>
            </a:pPr>
            <a:r>
              <a:rPr lang="ru-RU" b="1" dirty="0"/>
              <a:t>Субъектами</a:t>
            </a:r>
            <a:r>
              <a:rPr lang="ru-RU" dirty="0"/>
              <a:t> макроэкономического прогнозирования и  </a:t>
            </a:r>
            <a:r>
              <a:rPr lang="ru-RU" dirty="0" smtClean="0"/>
              <a:t>планирования </a:t>
            </a:r>
            <a:r>
              <a:rPr lang="ru-RU" dirty="0"/>
              <a:t>являются центральные планирующие органы.</a:t>
            </a:r>
          </a:p>
          <a:p>
            <a:pPr marL="82296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6940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Планирование выполняет следующие задачи: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005536"/>
          </a:xfrm>
        </p:spPr>
        <p:txBody>
          <a:bodyPr>
            <a:normAutofit fontScale="92500"/>
          </a:bodyPr>
          <a:lstStyle/>
          <a:p>
            <a:r>
              <a:rPr lang="ru-RU" dirty="0"/>
              <a:t>1) способствует сбалансированному развитию национальной экономики;</a:t>
            </a:r>
          </a:p>
          <a:p>
            <a:r>
              <a:rPr lang="ru-RU" dirty="0"/>
              <a:t>2) обеспечивает высокие устойчивые темпы развития экономики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/>
              <a:t>3) ведет к экономичному использованию материальных, финансовых и трудовых ресурсов общества;</a:t>
            </a:r>
          </a:p>
          <a:p>
            <a:r>
              <a:rPr lang="ru-RU" dirty="0"/>
              <a:t>4) способствует оптимальному размещению производительных сил на территории страны.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451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890080" cy="1008112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Планирование может осуществляться на разных уровнях: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268760"/>
            <a:ext cx="7818072" cy="5400600"/>
          </a:xfrm>
        </p:spPr>
        <p:txBody>
          <a:bodyPr>
            <a:normAutofit fontScale="70000" lnSpcReduction="20000"/>
          </a:bodyPr>
          <a:lstStyle/>
          <a:p>
            <a:pPr marL="82296" indent="0">
              <a:buNone/>
            </a:pPr>
            <a:r>
              <a:rPr lang="ru-RU" b="1" dirty="0"/>
              <a:t>На общегосударственном уровне</a:t>
            </a:r>
            <a:r>
              <a:rPr lang="ru-RU" dirty="0"/>
              <a:t>: выступает в форме </a:t>
            </a:r>
            <a:r>
              <a:rPr lang="ru-RU" dirty="0" smtClean="0"/>
              <a:t>централизованного  </a:t>
            </a:r>
            <a:r>
              <a:rPr lang="ru-RU" dirty="0"/>
              <a:t>национального планирования, которое  носит  преимущественно индикативный, рекомендательный характер. Государственное </a:t>
            </a:r>
            <a:r>
              <a:rPr lang="ru-RU" dirty="0" smtClean="0"/>
              <a:t>планирование </a:t>
            </a:r>
            <a:r>
              <a:rPr lang="ru-RU" dirty="0"/>
              <a:t>распространяется в основном на объекты государственной </a:t>
            </a:r>
            <a:r>
              <a:rPr lang="ru-RU" dirty="0" smtClean="0"/>
              <a:t>собственности </a:t>
            </a:r>
            <a:r>
              <a:rPr lang="ru-RU" dirty="0"/>
              <a:t>и проявляется в форме государственных </a:t>
            </a:r>
            <a:r>
              <a:rPr lang="ru-RU" dirty="0" smtClean="0"/>
              <a:t>программ.</a:t>
            </a:r>
          </a:p>
          <a:p>
            <a:pPr marL="82296" indent="0">
              <a:buNone/>
            </a:pPr>
            <a:r>
              <a:rPr lang="ru-RU" b="1" dirty="0" smtClean="0"/>
              <a:t>На </a:t>
            </a:r>
            <a:r>
              <a:rPr lang="ru-RU" b="1" dirty="0"/>
              <a:t>уровне отдельных отраслей </a:t>
            </a:r>
            <a:r>
              <a:rPr lang="ru-RU" dirty="0"/>
              <a:t>существует отраслевое </a:t>
            </a:r>
            <a:r>
              <a:rPr lang="ru-RU" dirty="0" smtClean="0"/>
              <a:t>планирование</a:t>
            </a:r>
            <a:r>
              <a:rPr lang="ru-RU" dirty="0"/>
              <a:t>, регионов – региональное планирование, отдельных сфер экономики – бюджетное, социальное </a:t>
            </a:r>
            <a:r>
              <a:rPr lang="ru-RU" dirty="0" smtClean="0"/>
              <a:t>планирование.</a:t>
            </a:r>
          </a:p>
          <a:p>
            <a:pPr marL="82296" indent="0">
              <a:buNone/>
            </a:pPr>
            <a:r>
              <a:rPr lang="ru-RU" b="1" dirty="0" smtClean="0"/>
              <a:t>На</a:t>
            </a:r>
            <a:r>
              <a:rPr lang="ru-RU" b="1" dirty="0"/>
              <a:t>	микроуровне</a:t>
            </a:r>
            <a:r>
              <a:rPr lang="ru-RU" dirty="0"/>
              <a:t>	планирование	выступает	</a:t>
            </a:r>
            <a:r>
              <a:rPr lang="ru-RU" dirty="0" smtClean="0"/>
              <a:t>как система</a:t>
            </a:r>
            <a:r>
              <a:rPr lang="ru-RU" dirty="0"/>
              <a:t>	бизнес- планов отдельных </a:t>
            </a:r>
            <a:r>
              <a:rPr lang="ru-RU" dirty="0" smtClean="0"/>
              <a:t>фирм, краткосрочных </a:t>
            </a:r>
            <a:r>
              <a:rPr lang="ru-RU" dirty="0"/>
              <a:t>оперативных программ, </a:t>
            </a:r>
            <a:r>
              <a:rPr lang="ru-RU" dirty="0" smtClean="0"/>
              <a:t>содержащих </a:t>
            </a:r>
            <a:r>
              <a:rPr lang="ru-RU" dirty="0"/>
              <a:t>прогнозируемые плановые показатели и конкретные меры по их достижению.</a:t>
            </a:r>
          </a:p>
          <a:p>
            <a:pPr marL="82296" indent="0">
              <a:buNone/>
            </a:pPr>
            <a:r>
              <a:rPr lang="ru-RU" b="1" dirty="0"/>
              <a:t>На уровне домашнего хозяйства</a:t>
            </a:r>
            <a:r>
              <a:rPr lang="ru-RU" dirty="0"/>
              <a:t>, например планирование </a:t>
            </a:r>
            <a:r>
              <a:rPr lang="ru-RU" dirty="0" smtClean="0"/>
              <a:t>семейного </a:t>
            </a:r>
            <a:r>
              <a:rPr lang="ru-RU" dirty="0"/>
              <a:t>бюджета.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2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954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0"/>
            <a:ext cx="8028384" cy="666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255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404664"/>
            <a:ext cx="7776864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>
                <a:effectLst/>
              </a:rPr>
              <a:t>По содержанию и формам проявления планирование может быть: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−</a:t>
            </a:r>
            <a:r>
              <a:rPr lang="ru-RU" dirty="0"/>
              <a:t>	директивным;</a:t>
            </a:r>
          </a:p>
          <a:p>
            <a:r>
              <a:rPr lang="ru-RU" dirty="0"/>
              <a:t>−	</a:t>
            </a:r>
            <a:r>
              <a:rPr lang="ru-RU" dirty="0" err="1"/>
              <a:t>индирективным</a:t>
            </a:r>
            <a:r>
              <a:rPr lang="ru-RU" dirty="0"/>
              <a:t>;</a:t>
            </a:r>
          </a:p>
          <a:p>
            <a:r>
              <a:rPr lang="ru-RU" dirty="0"/>
              <a:t>−	индикативным;</a:t>
            </a:r>
          </a:p>
          <a:p>
            <a:r>
              <a:rPr lang="ru-RU" dirty="0"/>
              <a:t>−	стратегическим (регулятивным);</a:t>
            </a:r>
          </a:p>
          <a:p>
            <a:r>
              <a:rPr lang="ru-RU" dirty="0"/>
              <a:t>−	тактическим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210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Стратегическое планирование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это </a:t>
            </a:r>
            <a:r>
              <a:rPr lang="ru-RU" dirty="0"/>
              <a:t>планирование, </a:t>
            </a:r>
            <a:r>
              <a:rPr lang="ru-RU" dirty="0" smtClean="0"/>
              <a:t>ориентированное </a:t>
            </a:r>
            <a:r>
              <a:rPr lang="ru-RU" dirty="0"/>
              <a:t>на долгосрочную перспективу, определяющее основные направления социально-экономического развития страны. </a:t>
            </a:r>
          </a:p>
          <a:p>
            <a:pPr marL="82296" indent="0">
              <a:buNone/>
            </a:pPr>
            <a:r>
              <a:rPr lang="ru-RU" dirty="0" smtClean="0"/>
              <a:t>Основной </a:t>
            </a:r>
            <a:r>
              <a:rPr lang="ru-RU" dirty="0"/>
              <a:t>его целью </a:t>
            </a:r>
            <a:r>
              <a:rPr lang="ru-RU" dirty="0" smtClean="0"/>
              <a:t>является </a:t>
            </a:r>
            <a:r>
              <a:rPr lang="ru-RU" dirty="0"/>
              <a:t>обеспечение достаточного потенциала для дальнейшего успешного </a:t>
            </a:r>
            <a:r>
              <a:rPr lang="ru-RU" dirty="0" smtClean="0"/>
              <a:t>развития </a:t>
            </a:r>
            <a:r>
              <a:rPr lang="ru-RU" dirty="0"/>
              <a:t>национальной экономики. </a:t>
            </a:r>
          </a:p>
        </p:txBody>
      </p:sp>
    </p:spTree>
    <p:extLst>
      <p:ext uri="{BB962C8B-B14F-4D97-AF65-F5344CB8AC3E}">
        <p14:creationId xmlns:p14="http://schemas.microsoft.com/office/powerpoint/2010/main" val="341446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effectLst/>
              </a:rPr>
              <a:t>Тактическое планирование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196752"/>
            <a:ext cx="7818072" cy="5256584"/>
          </a:xfrm>
        </p:spPr>
        <p:txBody>
          <a:bodyPr>
            <a:normAutofit fontScale="85000" lnSpcReduction="20000"/>
          </a:bodyPr>
          <a:lstStyle/>
          <a:p>
            <a:pPr marL="82296" indent="0">
              <a:buNone/>
            </a:pPr>
            <a:r>
              <a:rPr lang="ru-RU" dirty="0" smtClean="0"/>
              <a:t>вид </a:t>
            </a:r>
            <a:r>
              <a:rPr lang="ru-RU" dirty="0"/>
              <a:t>планирования текущей </a:t>
            </a:r>
            <a:r>
              <a:rPr lang="ru-RU" dirty="0" smtClean="0"/>
              <a:t>деятельности </a:t>
            </a:r>
            <a:r>
              <a:rPr lang="ru-RU" dirty="0"/>
              <a:t>фирм (на 1 – 2 года), в котором определяются задания по </a:t>
            </a:r>
            <a:r>
              <a:rPr lang="ru-RU" dirty="0" smtClean="0"/>
              <a:t>основным функциональным </a:t>
            </a:r>
            <a:r>
              <a:rPr lang="ru-RU" dirty="0"/>
              <a:t>направлениям – производственной программы, </a:t>
            </a:r>
            <a:r>
              <a:rPr lang="ru-RU" dirty="0" smtClean="0"/>
              <a:t>материально-технического </a:t>
            </a:r>
            <a:r>
              <a:rPr lang="ru-RU" dirty="0"/>
              <a:t>обеспечения производства, оплаты труда и персонала, объема продаж, издержки финансов, социального планирования. </a:t>
            </a:r>
            <a:endParaRPr lang="ru-RU" dirty="0" smtClean="0"/>
          </a:p>
          <a:p>
            <a:pPr marL="82296" indent="0">
              <a:buNone/>
            </a:pPr>
            <a:r>
              <a:rPr lang="ru-RU" b="1" dirty="0" smtClean="0"/>
              <a:t>Тактический </a:t>
            </a:r>
            <a:r>
              <a:rPr lang="ru-RU" b="1" dirty="0"/>
              <a:t>план </a:t>
            </a:r>
            <a:r>
              <a:rPr lang="ru-RU" dirty="0"/>
              <a:t>представлен системой количественных показателей</a:t>
            </a:r>
            <a:r>
              <a:rPr lang="ru-RU" dirty="0" smtClean="0"/>
              <a:t>.</a:t>
            </a:r>
          </a:p>
          <a:p>
            <a:pPr marL="82296" indent="0">
              <a:buNone/>
            </a:pPr>
            <a:r>
              <a:rPr lang="ru-RU" dirty="0" smtClean="0"/>
              <a:t> </a:t>
            </a:r>
            <a:r>
              <a:rPr lang="ru-RU" dirty="0"/>
              <a:t>Он </a:t>
            </a:r>
            <a:r>
              <a:rPr lang="ru-RU" dirty="0" smtClean="0"/>
              <a:t>представляет </a:t>
            </a:r>
            <a:r>
              <a:rPr lang="ru-RU" dirty="0"/>
              <a:t>собой программу всей производственной, хозяйственной и </a:t>
            </a:r>
            <a:r>
              <a:rPr lang="ru-RU" dirty="0" smtClean="0"/>
              <a:t>социальной </a:t>
            </a:r>
            <a:r>
              <a:rPr lang="ru-RU" dirty="0"/>
              <a:t>деятельности предприятий (фирм), направленную на выполнение заданий стратегического плана при наиболее рациональном использовании ресурсов.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128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16632"/>
            <a:ext cx="749808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 smtClean="0">
                <a:effectLst/>
              </a:rPr>
              <a:t>Социальное </a:t>
            </a:r>
            <a:r>
              <a:rPr lang="ru-RU" dirty="0">
                <a:effectLst/>
              </a:rPr>
              <a:t>планирование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980728"/>
            <a:ext cx="7674056" cy="5616624"/>
          </a:xfrm>
        </p:spPr>
        <p:txBody>
          <a:bodyPr>
            <a:normAutofit fontScale="62500" lnSpcReduction="20000"/>
          </a:bodyPr>
          <a:lstStyle/>
          <a:p>
            <a:pPr marL="82296" indent="0">
              <a:buNone/>
            </a:pPr>
            <a:r>
              <a:rPr lang="ru-RU" dirty="0" smtClean="0"/>
              <a:t>регулирование процессов</a:t>
            </a:r>
            <a:r>
              <a:rPr lang="ru-RU" dirty="0"/>
              <a:t>, связанных с социальными аспектами экономической деятельности, в первую очередь с уровнем и условиями жизни населения. </a:t>
            </a:r>
            <a:endParaRPr lang="ru-RU" dirty="0" smtClean="0"/>
          </a:p>
          <a:p>
            <a:pPr marL="82296" indent="0">
              <a:buNone/>
            </a:pPr>
            <a:r>
              <a:rPr lang="ru-RU" dirty="0" smtClean="0"/>
              <a:t>Основной задачей </a:t>
            </a:r>
            <a:r>
              <a:rPr lang="ru-RU" dirty="0"/>
              <a:t>социального планирования является обеспечение оптимального </a:t>
            </a:r>
            <a:r>
              <a:rPr lang="ru-RU" dirty="0" smtClean="0"/>
              <a:t>функционирования </a:t>
            </a:r>
            <a:r>
              <a:rPr lang="ru-RU" dirty="0"/>
              <a:t>и  развития социальной структуры общества, достижение синхронизации процессов  его  экономического и  социального  развития. </a:t>
            </a:r>
            <a:endParaRPr lang="ru-RU" dirty="0" smtClean="0"/>
          </a:p>
          <a:p>
            <a:pPr marL="82296" indent="0">
              <a:buNone/>
            </a:pPr>
            <a:r>
              <a:rPr lang="ru-RU" dirty="0" smtClean="0"/>
              <a:t>Включает </a:t>
            </a:r>
            <a:r>
              <a:rPr lang="ru-RU" dirty="0"/>
              <a:t>такие показатели уровня жизни населения, </a:t>
            </a:r>
            <a:r>
              <a:rPr lang="ru-RU" dirty="0" smtClean="0"/>
              <a:t>как:</a:t>
            </a:r>
          </a:p>
          <a:p>
            <a:pPr>
              <a:buFontTx/>
              <a:buChar char="-"/>
            </a:pPr>
            <a:r>
              <a:rPr lang="ru-RU" dirty="0" smtClean="0"/>
              <a:t>улучшение условий </a:t>
            </a:r>
            <a:r>
              <a:rPr lang="ru-RU" dirty="0"/>
              <a:t>труда,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повышение </a:t>
            </a:r>
            <a:r>
              <a:rPr lang="ru-RU" dirty="0"/>
              <a:t>общеобразовательного и культурного уровня </a:t>
            </a:r>
            <a:r>
              <a:rPr lang="ru-RU" dirty="0" smtClean="0"/>
              <a:t>населения</a:t>
            </a:r>
            <a:r>
              <a:rPr lang="ru-RU" dirty="0"/>
              <a:t>,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рост </a:t>
            </a:r>
            <a:r>
              <a:rPr lang="ru-RU" dirty="0"/>
              <a:t>квалификации работников,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улучшение </a:t>
            </a:r>
            <a:r>
              <a:rPr lang="ru-RU" dirty="0"/>
              <a:t>жилищных и </a:t>
            </a:r>
            <a:r>
              <a:rPr lang="ru-RU" dirty="0" smtClean="0"/>
              <a:t>культурно-бытовых </a:t>
            </a:r>
            <a:r>
              <a:rPr lang="ru-RU" dirty="0"/>
              <a:t>условий жизни,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медицинского </a:t>
            </a:r>
            <a:r>
              <a:rPr lang="ru-RU" dirty="0"/>
              <a:t>обслуживания,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обеспеченность </a:t>
            </a:r>
            <a:r>
              <a:rPr lang="ru-RU" dirty="0"/>
              <a:t>населения важнейшими видами товаров и услуг,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показатели </a:t>
            </a:r>
            <a:r>
              <a:rPr lang="ru-RU" dirty="0"/>
              <a:t>уровня и роста потребления,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характеристика </a:t>
            </a:r>
            <a:r>
              <a:rPr lang="ru-RU" dirty="0"/>
              <a:t>реальных доходов населения.</a:t>
            </a:r>
          </a:p>
        </p:txBody>
      </p:sp>
    </p:spTree>
    <p:extLst>
      <p:ext uri="{BB962C8B-B14F-4D97-AF65-F5344CB8AC3E}">
        <p14:creationId xmlns:p14="http://schemas.microsoft.com/office/powerpoint/2010/main" val="77793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effectLst/>
              </a:rPr>
              <a:t>По временному периоду выделяют:</a:t>
            </a:r>
            <a:br>
              <a:rPr lang="ru-RU" sz="2800" dirty="0">
                <a:effectLst/>
              </a:rPr>
            </a:br>
            <a:endParaRPr lang="ru-RU" sz="2800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124744"/>
            <a:ext cx="7674056" cy="5472608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долгосрочные</a:t>
            </a:r>
            <a:r>
              <a:rPr lang="ru-RU" dirty="0" smtClean="0"/>
              <a:t> </a:t>
            </a:r>
            <a:r>
              <a:rPr lang="ru-RU" dirty="0"/>
              <a:t>(10 и более лет): выражают основную линию </a:t>
            </a:r>
            <a:r>
              <a:rPr lang="ru-RU" dirty="0" smtClean="0"/>
              <a:t>хозяйственного </a:t>
            </a:r>
            <a:r>
              <a:rPr lang="ru-RU" dirty="0"/>
              <a:t>развития страны на длительный период. В них </a:t>
            </a:r>
            <a:r>
              <a:rPr lang="ru-RU" dirty="0" smtClean="0"/>
              <a:t>намечается решение </a:t>
            </a:r>
            <a:r>
              <a:rPr lang="ru-RU" dirty="0"/>
              <a:t>крупных социально-экономических задач. Состоят из </a:t>
            </a:r>
            <a:r>
              <a:rPr lang="ru-RU" dirty="0" smtClean="0"/>
              <a:t>нескольких среднесрочных </a:t>
            </a:r>
            <a:r>
              <a:rPr lang="ru-RU" dirty="0"/>
              <a:t>(пятилетних) планов, которые предусматривают решение наиболее актуальных социально-экономических задач;</a:t>
            </a:r>
          </a:p>
          <a:p>
            <a:r>
              <a:rPr lang="ru-RU" b="1" dirty="0" smtClean="0"/>
              <a:t>среднесрочные</a:t>
            </a:r>
            <a:r>
              <a:rPr lang="ru-RU" dirty="0" smtClean="0"/>
              <a:t> </a:t>
            </a:r>
            <a:r>
              <a:rPr lang="ru-RU" dirty="0"/>
              <a:t>(5 лет);</a:t>
            </a:r>
          </a:p>
          <a:p>
            <a:r>
              <a:rPr lang="ru-RU" b="1" dirty="0" smtClean="0"/>
              <a:t>краткосрочные</a:t>
            </a:r>
            <a:r>
              <a:rPr lang="ru-RU" dirty="0" smtClean="0"/>
              <a:t> </a:t>
            </a:r>
            <a:r>
              <a:rPr lang="ru-RU" dirty="0"/>
              <a:t>(текущие) планы: могут составляться на год, квартал и месяц и охватывают, как правило, большое количество показателей.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694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78098"/>
          </a:xfrm>
        </p:spPr>
        <p:txBody>
          <a:bodyPr/>
          <a:lstStyle/>
          <a:p>
            <a:pPr algn="ctr"/>
            <a:r>
              <a:rPr lang="ru-RU" dirty="0">
                <a:effectLst/>
              </a:rPr>
              <a:t>Прогнозирование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196752"/>
            <a:ext cx="7746064" cy="5328592"/>
          </a:xfrm>
        </p:spPr>
        <p:txBody>
          <a:bodyPr>
            <a:normAutofit fontScale="77500" lnSpcReduction="20000"/>
          </a:bodyPr>
          <a:lstStyle/>
          <a:p>
            <a:pPr marL="82296" indent="0">
              <a:buNone/>
            </a:pPr>
            <a:r>
              <a:rPr lang="ru-RU" dirty="0" smtClean="0"/>
              <a:t>– </a:t>
            </a:r>
            <a:r>
              <a:rPr lang="ru-RU" dirty="0"/>
              <a:t>это «система научных исследований, направленных на определение тенденций развития экономики или ее частей (регионов, </a:t>
            </a:r>
            <a:r>
              <a:rPr lang="ru-RU" dirty="0" smtClean="0"/>
              <a:t>отраслей</a:t>
            </a:r>
            <a:r>
              <a:rPr lang="ru-RU" dirty="0"/>
              <a:t>) и поиск оптимальных путей достижения целей этого развития. Оно представляет собой  комплекс долгосрочных, среднесрочных и  текущих прогнозов, позволяющих выработать концепцию модели и политику </a:t>
            </a:r>
            <a:r>
              <a:rPr lang="ru-RU" dirty="0" smtClean="0"/>
              <a:t>социально-экономического </a:t>
            </a:r>
            <a:r>
              <a:rPr lang="ru-RU" dirty="0"/>
              <a:t>развития общества, направленных на выработку рыночной стратегии, обоснование целевых программ, принятие </a:t>
            </a:r>
            <a:r>
              <a:rPr lang="ru-RU" dirty="0" smtClean="0"/>
              <a:t>хозяйственных </a:t>
            </a:r>
            <a:r>
              <a:rPr lang="ru-RU" dirty="0"/>
              <a:t>решений». </a:t>
            </a:r>
            <a:endParaRPr lang="ru-RU" dirty="0" smtClean="0"/>
          </a:p>
          <a:p>
            <a:pPr marL="82296" indent="0">
              <a:buNone/>
            </a:pPr>
            <a:r>
              <a:rPr lang="ru-RU" b="1" dirty="0" smtClean="0"/>
              <a:t>Прогноз </a:t>
            </a:r>
            <a:r>
              <a:rPr lang="ru-RU" dirty="0"/>
              <a:t>– научно обоснованное предсказание о </a:t>
            </a:r>
            <a:r>
              <a:rPr lang="ru-RU" dirty="0" smtClean="0"/>
              <a:t>возможном </a:t>
            </a:r>
            <a:r>
              <a:rPr lang="ru-RU" dirty="0"/>
              <a:t>состоянии экономики в будущем и (или) об альтернативных путях и сроках достижения этих состояний. </a:t>
            </a:r>
          </a:p>
        </p:txBody>
      </p:sp>
    </p:spTree>
    <p:extLst>
      <p:ext uri="{BB962C8B-B14F-4D97-AF65-F5344CB8AC3E}">
        <p14:creationId xmlns:p14="http://schemas.microsoft.com/office/powerpoint/2010/main" val="370160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34082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effectLst/>
              </a:rPr>
              <a:t>Виды прогнозов</a:t>
            </a:r>
            <a:endParaRPr lang="ru-RU" sz="2800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980728"/>
            <a:ext cx="7746064" cy="5616624"/>
          </a:xfrm>
        </p:spPr>
        <p:txBody>
          <a:bodyPr>
            <a:normAutofit fontScale="55000" lnSpcReduction="20000"/>
          </a:bodyPr>
          <a:lstStyle/>
          <a:p>
            <a:pPr marL="82296" indent="0">
              <a:buNone/>
            </a:pPr>
            <a:r>
              <a:rPr lang="ru-RU" b="1" dirty="0"/>
              <a:t>Экономические прогнозы </a:t>
            </a:r>
            <a:r>
              <a:rPr lang="ru-RU" dirty="0"/>
              <a:t>показывают возможные </a:t>
            </a:r>
            <a:r>
              <a:rPr lang="ru-RU" dirty="0" smtClean="0"/>
              <a:t>перспективы </a:t>
            </a:r>
            <a:r>
              <a:rPr lang="ru-RU" dirty="0"/>
              <a:t>роста производительности труда, темпов экономического роста, основных фондов, развитие народнохозяйственных комплексов и </a:t>
            </a:r>
            <a:r>
              <a:rPr lang="ru-RU" dirty="0" smtClean="0"/>
              <a:t>отдельных </a:t>
            </a:r>
            <a:r>
              <a:rPr lang="ru-RU" dirty="0"/>
              <a:t>отраслей народного хозяйства, институциональные изменения.</a:t>
            </a:r>
          </a:p>
          <a:p>
            <a:pPr marL="82296" indent="0">
              <a:buNone/>
            </a:pPr>
            <a:r>
              <a:rPr lang="ru-RU" b="1" dirty="0"/>
              <a:t>Научно-технические прогнозы </a:t>
            </a:r>
            <a:r>
              <a:rPr lang="ru-RU" dirty="0"/>
              <a:t>рассматривают тенденции </a:t>
            </a:r>
            <a:r>
              <a:rPr lang="ru-RU" dirty="0" smtClean="0"/>
              <a:t>развития науки </a:t>
            </a:r>
            <a:r>
              <a:rPr lang="ru-RU" dirty="0"/>
              <a:t>и техники, например, предстоящие открытия в области </a:t>
            </a:r>
            <a:r>
              <a:rPr lang="ru-RU" dirty="0" smtClean="0"/>
              <a:t>фундаментальных </a:t>
            </a:r>
            <a:r>
              <a:rPr lang="ru-RU" dirty="0"/>
              <a:t>наук и направления их использования, области применения </a:t>
            </a:r>
            <a:r>
              <a:rPr lang="ru-RU" dirty="0" smtClean="0"/>
              <a:t>прикладных </a:t>
            </a:r>
            <a:r>
              <a:rPr lang="ru-RU" dirty="0"/>
              <a:t>исследований, формирование новых отраслей знаний, появление новых источников энергии и новых материалов с заранее заданными </a:t>
            </a:r>
            <a:r>
              <a:rPr lang="ru-RU" dirty="0" smtClean="0"/>
              <a:t>свойствами </a:t>
            </a:r>
            <a:r>
              <a:rPr lang="ru-RU" dirty="0"/>
              <a:t>и </a:t>
            </a:r>
            <a:r>
              <a:rPr lang="ru-RU" dirty="0" smtClean="0"/>
              <a:t>др.</a:t>
            </a:r>
          </a:p>
          <a:p>
            <a:pPr marL="82296" indent="0">
              <a:buNone/>
            </a:pPr>
            <a:r>
              <a:rPr lang="ru-RU" b="1" dirty="0" smtClean="0"/>
              <a:t>Прогнозы </a:t>
            </a:r>
            <a:r>
              <a:rPr lang="ru-RU" b="1" dirty="0"/>
              <a:t>социального развития </a:t>
            </a:r>
            <a:r>
              <a:rPr lang="ru-RU" dirty="0"/>
              <a:t>включают в себя сложный </a:t>
            </a:r>
            <a:r>
              <a:rPr lang="ru-RU" dirty="0" smtClean="0"/>
              <a:t>комплекс </a:t>
            </a:r>
            <a:r>
              <a:rPr lang="ru-RU" dirty="0"/>
              <a:t>исследований, который касается уровня жизни населения, развития отраслей социальной сферы: здравоохранения, культуры, образования, </a:t>
            </a:r>
            <a:r>
              <a:rPr lang="ru-RU" dirty="0" smtClean="0"/>
              <a:t>бытового </a:t>
            </a:r>
            <a:r>
              <a:rPr lang="ru-RU" dirty="0"/>
              <a:t>обслуживания, отдыха и др.</a:t>
            </a:r>
          </a:p>
          <a:p>
            <a:pPr marL="82296" indent="0">
              <a:buNone/>
            </a:pPr>
            <a:r>
              <a:rPr lang="ru-RU" b="1" dirty="0"/>
              <a:t>Прогнозы природных ресурсов </a:t>
            </a:r>
            <a:r>
              <a:rPr lang="ru-RU" dirty="0"/>
              <a:t>характеризуют тенденции </a:t>
            </a:r>
            <a:r>
              <a:rPr lang="ru-RU" dirty="0" smtClean="0"/>
              <a:t>разработки </a:t>
            </a:r>
            <a:r>
              <a:rPr lang="ru-RU" dirty="0"/>
              <a:t>и добычи всех видов ресурсов: угля, нефти, других полезных </a:t>
            </a:r>
            <a:r>
              <a:rPr lang="ru-RU" dirty="0" smtClean="0"/>
              <a:t>ископаемых </a:t>
            </a:r>
            <a:r>
              <a:rPr lang="ru-RU" dirty="0"/>
              <a:t>мира и </a:t>
            </a:r>
            <a:r>
              <a:rPr lang="ru-RU" dirty="0" smtClean="0"/>
              <a:t>др.</a:t>
            </a:r>
          </a:p>
          <a:p>
            <a:pPr marL="82296" indent="0">
              <a:buNone/>
            </a:pPr>
            <a:r>
              <a:rPr lang="ru-RU" b="1" dirty="0" smtClean="0"/>
              <a:t>Демографические </a:t>
            </a:r>
            <a:r>
              <a:rPr lang="ru-RU" b="1" dirty="0"/>
              <a:t>прогнозы  </a:t>
            </a:r>
            <a:r>
              <a:rPr lang="ru-RU" dirty="0"/>
              <a:t>позволяют  получить  информацию </a:t>
            </a:r>
            <a:r>
              <a:rPr lang="ru-RU" dirty="0" smtClean="0"/>
              <a:t>о предстоящей численности</a:t>
            </a:r>
            <a:r>
              <a:rPr lang="ru-RU" dirty="0"/>
              <a:t>	</a:t>
            </a:r>
            <a:r>
              <a:rPr lang="ru-RU" dirty="0" smtClean="0"/>
              <a:t>семей, средней</a:t>
            </a:r>
            <a:r>
              <a:rPr lang="ru-RU" dirty="0"/>
              <a:t>	</a:t>
            </a:r>
            <a:r>
              <a:rPr lang="ru-RU" dirty="0" smtClean="0"/>
              <a:t>продолжительности жизни</a:t>
            </a:r>
            <a:r>
              <a:rPr lang="ru-RU" dirty="0"/>
              <a:t>, среднем возрасте начала и окончания трудовой деятельности выхода на пенсию, о направлениях миграционных потоков населения.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3402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650" y="260648"/>
            <a:ext cx="7573838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947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21</TotalTime>
  <Words>840</Words>
  <Application>Microsoft Office PowerPoint</Application>
  <PresentationFormat>Экран (4:3)</PresentationFormat>
  <Paragraphs>66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Солнцестояние</vt:lpstr>
      <vt:lpstr>Дисциплина  «Прогнозирование и планирование»</vt:lpstr>
      <vt:lpstr>Лекция №1  СУЩНОСТЬ И СОДЕРЖАНИЕ МАКРОЭКОНОМИЧЕСКОГО ПРОГНОЗИРОВАНИЯ И ПЛАНИРОВАНИЯ  </vt:lpstr>
      <vt:lpstr>История вопроса</vt:lpstr>
      <vt:lpstr>1.2. Определение макроэкономического планирования и его типов  </vt:lpstr>
      <vt:lpstr>Планирование выполняет следующие задачи:</vt:lpstr>
      <vt:lpstr>Планирование может осуществляться на разных уровнях:</vt:lpstr>
      <vt:lpstr>Презентация PowerPoint</vt:lpstr>
      <vt:lpstr>Презентация PowerPoint</vt:lpstr>
      <vt:lpstr>По содержанию и формам проявления планирование может быть: </vt:lpstr>
      <vt:lpstr>Стратегическое планирование </vt:lpstr>
      <vt:lpstr>Тактическое планирование </vt:lpstr>
      <vt:lpstr> Социальное планирование </vt:lpstr>
      <vt:lpstr>По временному периоду выделяют: </vt:lpstr>
      <vt:lpstr>Прогнозирование </vt:lpstr>
      <vt:lpstr>Виды прогнозов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Дисциплина  «Прогнозирование и планирование»</dc:title>
  <dc:creator>DORR</dc:creator>
  <cp:lastModifiedBy>DORR</cp:lastModifiedBy>
  <cp:revision>19</cp:revision>
  <dcterms:created xsi:type="dcterms:W3CDTF">2018-06-26T09:54:49Z</dcterms:created>
  <dcterms:modified xsi:type="dcterms:W3CDTF">2018-06-26T10:22:03Z</dcterms:modified>
</cp:coreProperties>
</file>