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58" d="100"/>
          <a:sy n="58" d="100"/>
        </p:scale>
        <p:origin x="-96" y="-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aforizmer.ru/aforizmi/barri-golduote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2514601"/>
            <a:ext cx="8915399" cy="2262780"/>
          </a:xfrm>
        </p:spPr>
        <p:txBody>
          <a:bodyPr>
            <a:normAutofit/>
          </a:bodyPr>
          <a:lstStyle/>
          <a:p>
            <a:r>
              <a:rPr lang="ru-RU" sz="4000" b="1" dirty="0"/>
              <a:t>Тема </a:t>
            </a:r>
            <a:r>
              <a:rPr lang="ru-RU" sz="4000" b="1" dirty="0" smtClean="0"/>
              <a:t>. </a:t>
            </a:r>
            <a:r>
              <a:rPr lang="ru-RU" sz="4000" b="1" dirty="0"/>
              <a:t>Региональные положения организации налогового планирования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8901" y="1"/>
            <a:ext cx="8915399" cy="2514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Прогнозирование и планирование в налогообложении</a:t>
            </a:r>
            <a:r>
              <a:rPr lang="ru-RU" sz="2400"/>
              <a:t/>
            </a:r>
            <a:br>
              <a:rPr lang="ru-RU" sz="2400"/>
            </a:br>
            <a:r>
              <a:rPr lang="ru-RU" sz="2400" smtClean="0"/>
              <a:t>Самсонова </a:t>
            </a:r>
            <a:r>
              <a:rPr lang="ru-RU" sz="2400" dirty="0"/>
              <a:t>Ирина Анатольевна</a:t>
            </a:r>
          </a:p>
        </p:txBody>
      </p:sp>
    </p:spTree>
    <p:extLst>
      <p:ext uri="{BB962C8B-B14F-4D97-AF65-F5344CB8AC3E}">
        <p14:creationId xmlns:p14="http://schemas.microsoft.com/office/powerpoint/2010/main" val="2026200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План лекции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8319" y="1751308"/>
            <a:ext cx="9846293" cy="4159914"/>
          </a:xfrm>
        </p:spPr>
        <p:txBody>
          <a:bodyPr>
            <a:normAutofit/>
          </a:bodyPr>
          <a:lstStyle/>
          <a:p>
            <a:pPr marL="228600" indent="-228600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 Иерархия </a:t>
            </a:r>
            <a:r>
              <a:rPr lang="ru-RU" sz="2400" dirty="0"/>
              <a:t>прогнозирования и планирования в налогообложении на государственном </a:t>
            </a:r>
            <a:r>
              <a:rPr lang="ru-RU" sz="2400" dirty="0" smtClean="0"/>
              <a:t>уровне</a:t>
            </a:r>
          </a:p>
          <a:p>
            <a:pPr marL="228600" indent="-228600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Подходы к построению краткосрочных прогнозов доходов  региональных бюджетов</a:t>
            </a:r>
          </a:p>
          <a:p>
            <a:pPr marL="228600" indent="-228600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Приоритетные меры </a:t>
            </a:r>
            <a:r>
              <a:rPr lang="ru-RU" sz="2400" dirty="0"/>
              <a:t>администрации региона или муниципального образования </a:t>
            </a:r>
            <a:endParaRPr lang="ru-RU" sz="2400" dirty="0" smtClean="0"/>
          </a:p>
          <a:p>
            <a:pPr marL="228600" indent="-228600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Процессы налогового планирования на региональном уровне</a:t>
            </a:r>
          </a:p>
        </p:txBody>
      </p:sp>
    </p:spTree>
    <p:extLst>
      <p:ext uri="{BB962C8B-B14F-4D97-AF65-F5344CB8AC3E}">
        <p14:creationId xmlns:p14="http://schemas.microsoft.com/office/powerpoint/2010/main" val="16245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9488" y="360639"/>
            <a:ext cx="8911687" cy="1280890"/>
          </a:xfrm>
        </p:spPr>
        <p:txBody>
          <a:bodyPr>
            <a:noAutofit/>
          </a:bodyPr>
          <a:lstStyle/>
          <a:p>
            <a:r>
              <a:rPr lang="ru-RU" sz="4000" dirty="0"/>
              <a:t>Требования  к знаниям, умениям и </a:t>
            </a:r>
            <a:r>
              <a:rPr lang="ru-RU" sz="4000" dirty="0">
                <a:latin typeface="+mn-lt"/>
              </a:rPr>
              <a:t>навыкам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9487" y="2071606"/>
            <a:ext cx="8911687" cy="45306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Для полного усвоения данной дисциплины студенты должны обладать следующими знаниями и навыками:</a:t>
            </a:r>
          </a:p>
          <a:p>
            <a:r>
              <a:rPr lang="ru-RU" sz="2400" dirty="0"/>
              <a:t>Обладать базовыми знаниями Налогового кодекса РФ</a:t>
            </a:r>
          </a:p>
          <a:p>
            <a:r>
              <a:rPr lang="ru-RU" sz="2400" dirty="0"/>
              <a:t>Применять на практике такие дисциплины как:</a:t>
            </a:r>
          </a:p>
          <a:p>
            <a:r>
              <a:rPr lang="ru-RU" sz="2400" dirty="0" smtClean="0"/>
              <a:t>Налоговое и бюджетное планирование</a:t>
            </a:r>
          </a:p>
          <a:p>
            <a:r>
              <a:rPr lang="ru-RU" sz="2400" dirty="0" smtClean="0"/>
              <a:t>Налогообложение предприятия</a:t>
            </a:r>
          </a:p>
          <a:p>
            <a:r>
              <a:rPr lang="ru-RU" sz="2400" dirty="0" smtClean="0"/>
              <a:t>Финансы организации и др.</a:t>
            </a:r>
          </a:p>
          <a:p>
            <a:r>
              <a:rPr lang="ru-RU" sz="2400" dirty="0" smtClean="0"/>
              <a:t>Основы регионального налогового планирования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82121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Источники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Источники которые понадобятся в изучении данной дисциплины:</a:t>
            </a:r>
          </a:p>
          <a:p>
            <a:r>
              <a:rPr lang="ru-RU" sz="2400" dirty="0"/>
              <a:t>- Консультант –Плюс</a:t>
            </a:r>
          </a:p>
          <a:p>
            <a:r>
              <a:rPr lang="ru-RU" sz="2400" dirty="0"/>
              <a:t>- Налоговый кодекс</a:t>
            </a:r>
          </a:p>
          <a:p>
            <a:r>
              <a:rPr lang="ru-RU" sz="2400" dirty="0"/>
              <a:t>- Дополнительная литература и др. источники подходящие к данной дисциплине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74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32475"/>
            <a:ext cx="8911687" cy="1672525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В результате изучения данной дисциплины специалист должен изучить: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теоритические основы регионального налогового планирования</a:t>
            </a:r>
          </a:p>
          <a:p>
            <a:r>
              <a:rPr lang="ru-RU" sz="2400" dirty="0"/>
              <a:t>применять полученные знания на практике для реализации задач региональной экономической политики в </a:t>
            </a:r>
            <a:r>
              <a:rPr lang="ru-RU" sz="2400" dirty="0" err="1"/>
              <a:t>бюджетно</a:t>
            </a:r>
            <a:r>
              <a:rPr lang="ru-RU" sz="2400" dirty="0"/>
              <a:t> – налоговой сфере </a:t>
            </a:r>
            <a:endParaRPr lang="ru-RU" sz="2400" dirty="0" smtClean="0"/>
          </a:p>
          <a:p>
            <a:r>
              <a:rPr lang="ru-RU" sz="2400" dirty="0" smtClean="0"/>
              <a:t>изложить </a:t>
            </a:r>
            <a:r>
              <a:rPr lang="ru-RU" sz="2400" dirty="0"/>
              <a:t>концептуальные положения организации налогового процесса на региональном и местном уровне</a:t>
            </a:r>
          </a:p>
        </p:txBody>
      </p:sp>
    </p:spTree>
    <p:extLst>
      <p:ext uri="{BB962C8B-B14F-4D97-AF65-F5344CB8AC3E}">
        <p14:creationId xmlns:p14="http://schemas.microsoft.com/office/powerpoint/2010/main" val="8408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Региональный бюджет налогового планирования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2133599"/>
            <a:ext cx="8911687" cy="4515173"/>
          </a:xfrm>
        </p:spPr>
        <p:txBody>
          <a:bodyPr>
            <a:noAutofit/>
          </a:bodyPr>
          <a:lstStyle/>
          <a:p>
            <a:r>
              <a:rPr lang="ru-RU" sz="2400" dirty="0"/>
              <a:t>Региональные бюджеты представляют собой второй уровень иерархически построенной бюджетной системы. В этом выражается их особенность. По своему статусу они занимают двойственное положение, поскольку, с одной стороны, имеют самостоятельные источники формирования доходов и направления расходования средств, а с другой стороны, занимают промежуточное место в финансово-бюджетной системе: получая помощь из федерального бюджета, сами оказывают аналогичное финансовое содействие местным бюджетам.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82465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4986" y="143663"/>
            <a:ext cx="8911687" cy="1280890"/>
          </a:xfrm>
        </p:spPr>
        <p:txBody>
          <a:bodyPr>
            <a:noAutofit/>
          </a:bodyPr>
          <a:lstStyle/>
          <a:p>
            <a:r>
              <a:rPr lang="ru-RU" sz="4000" dirty="0" smtClean="0"/>
              <a:t>Организационная структура регионального положения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2340" y="1424552"/>
            <a:ext cx="10492352" cy="5301711"/>
          </a:xfrm>
        </p:spPr>
        <p:txBody>
          <a:bodyPr>
            <a:noAutofit/>
          </a:bodyPr>
          <a:lstStyle/>
          <a:p>
            <a:r>
              <a:rPr lang="ru-RU" sz="2400" dirty="0"/>
              <a:t>Во исполнение данного положения формируется четкая организационная структура, разрабатываются предложения по улучшению финансового состояния региона или муниципального образования и его кредитоспособности.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b="1" dirty="0" smtClean="0"/>
              <a:t>Она </a:t>
            </a:r>
            <a:r>
              <a:rPr lang="ru-RU" sz="2400" b="1" dirty="0"/>
              <a:t>обычно включает в себя;</a:t>
            </a:r>
            <a:endParaRPr lang="ru-RU" sz="2400" dirty="0"/>
          </a:p>
          <a:p>
            <a:r>
              <a:rPr lang="ru-RU" sz="2400" dirty="0"/>
              <a:t>а) рабочую группу под руководством губернатора — стратегический уровень;</a:t>
            </a:r>
          </a:p>
          <a:p>
            <a:r>
              <a:rPr lang="ru-RU" sz="2400" dirty="0"/>
              <a:t>б) оперативную группу под руководством первого вице-губернатора — председателя Комитета финансов — практическое руководство работой по проекту;</a:t>
            </a:r>
          </a:p>
          <a:p>
            <a:r>
              <a:rPr lang="ru-RU" sz="2400" dirty="0"/>
              <a:t>в) подгрупп, ответственных за разработку решений по отдельным аспектам проблемы.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3970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29642"/>
            <a:ext cx="8911687" cy="1280890"/>
          </a:xfrm>
        </p:spPr>
        <p:txBody>
          <a:bodyPr>
            <a:noAutofit/>
          </a:bodyPr>
          <a:lstStyle/>
          <a:p>
            <a:r>
              <a:rPr lang="ru-RU" sz="4000" dirty="0" smtClean="0"/>
              <a:t>Афоризмы и высказывания великих людей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247" y="2133600"/>
            <a:ext cx="9195365" cy="4724400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 Налоговое законодательство создало больше преступников, чем любой </a:t>
            </a:r>
            <a:r>
              <a:rPr lang="ru-RU" sz="2400" dirty="0" smtClean="0"/>
              <a:t>другой </a:t>
            </a:r>
            <a:r>
              <a:rPr lang="ru-RU" sz="2400" dirty="0"/>
              <a:t>законодательный акт</a:t>
            </a:r>
            <a:r>
              <a:rPr lang="ru-RU" sz="2400" dirty="0" smtClean="0"/>
              <a:t>. </a:t>
            </a:r>
            <a:r>
              <a:rPr lang="ru-RU" sz="2400" b="1" dirty="0" smtClean="0">
                <a:solidFill>
                  <a:schemeClr val="tx1"/>
                </a:solidFill>
                <a:hlinkClick r:id="rId2"/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Барри </a:t>
            </a:r>
            <a:r>
              <a:rPr lang="ru-RU" sz="2400" dirty="0" err="1" smtClean="0">
                <a:solidFill>
                  <a:schemeClr val="tx1"/>
                </a:solidFill>
              </a:rPr>
              <a:t>Голдуотер</a:t>
            </a:r>
            <a:endParaRPr lang="ru-RU" sz="2400" dirty="0" smtClean="0"/>
          </a:p>
          <a:p>
            <a:r>
              <a:rPr lang="ru-RU" sz="2400" dirty="0"/>
              <a:t>Я больше стараюсь добиться равенства в распределении налога, чем точной уплаты </a:t>
            </a:r>
            <a:r>
              <a:rPr lang="ru-RU" sz="2400" dirty="0" err="1"/>
              <a:t>двадцатины</a:t>
            </a:r>
            <a:r>
              <a:rPr lang="ru-RU" sz="2400" dirty="0"/>
              <a:t>. </a:t>
            </a:r>
            <a:br>
              <a:rPr lang="ru-RU" sz="2400" dirty="0"/>
            </a:br>
            <a:r>
              <a:rPr lang="ru-RU" sz="2400" dirty="0"/>
              <a:t>Аббат </a:t>
            </a:r>
            <a:r>
              <a:rPr lang="ru-RU" sz="2400" dirty="0" err="1"/>
              <a:t>Тэре</a:t>
            </a:r>
            <a:r>
              <a:rPr lang="ru-RU" sz="2400" dirty="0"/>
              <a:t> (1770)</a:t>
            </a:r>
          </a:p>
          <a:p>
            <a:r>
              <a:rPr lang="ru-RU" sz="2400" dirty="0"/>
              <a:t>Выплата налогов по шкале налоговых ставок — это налог на совесть в большей мере, чем подоходный налог. </a:t>
            </a:r>
            <a:br>
              <a:rPr lang="ru-RU" sz="2400" dirty="0"/>
            </a:br>
            <a:r>
              <a:rPr lang="ru-RU" sz="2400" dirty="0"/>
              <a:t>Дж. С. Милль (1806–1873). Английский философ и экономист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819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332" y="0"/>
            <a:ext cx="9966567" cy="2588218"/>
          </a:xfrm>
        </p:spPr>
        <p:txBody>
          <a:bodyPr>
            <a:noAutofit/>
          </a:bodyPr>
          <a:lstStyle/>
          <a:p>
            <a:r>
              <a:rPr lang="ru-RU" sz="4000" i="1" dirty="0"/>
              <a:t>Подходы к построению краткосрочных прогнозов </a:t>
            </a:r>
            <a:r>
              <a:rPr lang="ru-RU" sz="4000" i="1" dirty="0" smtClean="0"/>
              <a:t>разделяются на</a:t>
            </a:r>
            <a:r>
              <a:rPr lang="ru-RU" sz="4000" dirty="0" smtClean="0"/>
              <a:t> </a:t>
            </a:r>
            <a:r>
              <a:rPr lang="ru-RU" sz="4000" dirty="0"/>
              <a:t>четыре большие группы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0793" y="2588217"/>
            <a:ext cx="9610106" cy="3471621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экспертный </a:t>
            </a:r>
            <a:r>
              <a:rPr lang="ru-RU" sz="2400" dirty="0"/>
              <a:t>анализ — прогнозирование величины доходных поступлений, сделанное человеком, который хорошо знаком с данным конкретным источником доходов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прогнозы временных рядов на основании их собственной динамики;</a:t>
            </a:r>
          </a:p>
          <a:p>
            <a:pPr lvl="0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36154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1824" y="123986"/>
            <a:ext cx="10275376" cy="1781014"/>
          </a:xfrm>
        </p:spPr>
        <p:txBody>
          <a:bodyPr>
            <a:noAutofit/>
          </a:bodyPr>
          <a:lstStyle/>
          <a:p>
            <a:r>
              <a:rPr lang="ru-RU" sz="4000" i="1" dirty="0"/>
              <a:t>Подходы к построению краткосрочных прогнозов разделяются на</a:t>
            </a:r>
            <a:r>
              <a:rPr lang="ru-RU" sz="4000" dirty="0"/>
              <a:t> четыре большие группы: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6326" y="2133600"/>
            <a:ext cx="9908286" cy="4298197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детерминистические прогнозы — прогнозирование суммы доходных поступлений на основании процентного изменения в некоторой социальной, экономической или иной переменной, от которой, как считается, непосредственно зависит поток доходов;</a:t>
            </a:r>
          </a:p>
          <a:p>
            <a:pPr lvl="0"/>
            <a:r>
              <a:rPr lang="ru-RU" sz="2400" dirty="0" smtClean="0"/>
              <a:t>эконометрическое </a:t>
            </a:r>
            <a:r>
              <a:rPr lang="ru-RU" sz="2400" dirty="0"/>
              <a:t>прогнозирование доходов на основании статистически оцененных коэффициентов при одной или нескольких экономических переменных, выступающих в качестве предикторов (прогнозных факторов).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873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325" y="1"/>
            <a:ext cx="9908287" cy="1875294"/>
          </a:xfrm>
        </p:spPr>
        <p:txBody>
          <a:bodyPr>
            <a:noAutofit/>
          </a:bodyPr>
          <a:lstStyle/>
          <a:p>
            <a:r>
              <a:rPr lang="ru-RU" sz="4000" i="1" dirty="0"/>
              <a:t>Приоритетные меры</a:t>
            </a:r>
            <a:r>
              <a:rPr lang="ru-RU" sz="4000" dirty="0"/>
              <a:t> администрации региона или муниципального образования включают в себя: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0312" y="1983783"/>
            <a:ext cx="9695023" cy="463399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400" dirty="0"/>
              <a:t>упрощение налоговой системы, уменьшение числа налогов и сборов;</a:t>
            </a:r>
          </a:p>
          <a:p>
            <a:pPr lvl="0"/>
            <a:r>
              <a:rPr lang="ru-RU" sz="2400" dirty="0"/>
              <a:t>улучшение собираемости налогов;</a:t>
            </a:r>
          </a:p>
          <a:p>
            <a:pPr lvl="0"/>
            <a:r>
              <a:rPr lang="ru-RU" sz="2400" dirty="0"/>
              <a:t>отказ от необоснованных налоговых льгот;</a:t>
            </a:r>
          </a:p>
          <a:p>
            <a:pPr lvl="0"/>
            <a:r>
              <a:rPr lang="ru-RU" sz="2400" dirty="0"/>
              <a:t>обеспечение стабильности налоговой системы</a:t>
            </a:r>
            <a:r>
              <a:rPr lang="ru-RU" sz="2400" dirty="0" smtClean="0"/>
              <a:t>;</a:t>
            </a:r>
          </a:p>
          <a:p>
            <a:pPr lvl="0"/>
            <a:r>
              <a:rPr lang="ru-RU" sz="2400" dirty="0"/>
              <a:t>поддержание конкурентоспособного уровня ставок налогов в бюджет региона или муниципального образования с тем, чтобы стимулировать экономический рост в регионе;</a:t>
            </a:r>
          </a:p>
          <a:p>
            <a:pPr lvl="0"/>
            <a:r>
              <a:rPr lang="ru-RU" sz="2400" dirty="0"/>
              <a:t>увеличение доли налогов, взимаемых с физических лиц;</a:t>
            </a:r>
          </a:p>
          <a:p>
            <a:pPr lvl="0"/>
            <a:r>
              <a:rPr lang="ru-RU" sz="2400" dirty="0"/>
              <a:t>значительное увеличение доли налогов на имущество как основного источника доходов бюджета с тем, чтобы сделать регион или муниципальное образование менее зависимым от решений, принимаемых на федеральном уровне и влияющих на размер налогов, отчисляемых в федеральный бюджет.</a:t>
            </a:r>
          </a:p>
          <a:p>
            <a:pPr lvl="0"/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47623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6807" y="154983"/>
            <a:ext cx="9737805" cy="883403"/>
          </a:xfrm>
        </p:spPr>
        <p:txBody>
          <a:bodyPr>
            <a:noAutofit/>
          </a:bodyPr>
          <a:lstStyle/>
          <a:p>
            <a:r>
              <a:rPr lang="ru-RU" sz="4000" i="1" dirty="0"/>
              <a:t>Процесс налогового планирования</a:t>
            </a:r>
            <a:r>
              <a:rPr lang="ru-RU" sz="4000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0312" y="1022888"/>
            <a:ext cx="9784300" cy="4888334"/>
          </a:xfrm>
        </p:spPr>
        <p:txBody>
          <a:bodyPr>
            <a:normAutofit/>
          </a:bodyPr>
          <a:lstStyle/>
          <a:p>
            <a:r>
              <a:rPr lang="ru-RU" sz="2400" i="1" dirty="0"/>
              <a:t>Во-первых</a:t>
            </a:r>
            <a:r>
              <a:rPr lang="ru-RU" sz="2400" dirty="0"/>
              <a:t>, налоговое планирование основывается на научно обоснованной концепции построения налоговой системы государства, ее состава и структуры, проводимым в экономике преобразованиям. Таким образом, налоговое планирование находит, выражение в налоговой политике государства, определяющей организационно-правовые принципы функционирования системы налогообложения и методику исчисления конкретных налогов.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01682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Процесс налогового планирования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/>
              <a:t>Второй </a:t>
            </a:r>
            <a:r>
              <a:rPr lang="ru-RU" sz="2400" dirty="0"/>
              <a:t>составляющей налогового планирования является разграничение налоговых полномочий и доходных источников между органами власти и управления различных уровней. Определение конкретных пропорций распределения налогов между бюджетами и составляет основу для такого понимания налогового планирования. Нормативы отчислений налогов в бюджеты нижестоящего уровня бюджетной системы определяются законом о соответствующем бюджете.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9560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128165"/>
            <a:ext cx="8911687" cy="801734"/>
          </a:xfrm>
        </p:spPr>
        <p:txBody>
          <a:bodyPr/>
          <a:lstStyle/>
          <a:p>
            <a:r>
              <a:rPr lang="ru-RU" i="1" dirty="0"/>
              <a:t>Процесс налогового планирования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4" y="1332854"/>
            <a:ext cx="8911687" cy="5114441"/>
          </a:xfrm>
        </p:spPr>
        <p:txBody>
          <a:bodyPr>
            <a:normAutofit lnSpcReduction="10000"/>
          </a:bodyPr>
          <a:lstStyle/>
          <a:p>
            <a:r>
              <a:rPr lang="ru-RU" sz="2400" i="1" dirty="0"/>
              <a:t>Третьим</a:t>
            </a:r>
            <a:r>
              <a:rPr lang="ru-RU" sz="2400" dirty="0"/>
              <a:t> направлением налогового планирования является расчет конкретных сумм — контингентов налогов, мобилизуемых на территории. Это один из важнейших элементов системы налогового и бюджетного планирования, так как оценка налоговых поступлений призвана обеспечить экономически обоснованные качественные и количественные параметры бюджетных показателей. Основной задачей этого этапа налогового планирования является определение объемов налоговых поступлений на краткосрочную и долгосрочную перспективу на основе прогнозных расчетов изменения доходности предприятий, отдельных отраслей, экономики в целом.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556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3198" y="0"/>
            <a:ext cx="8911687" cy="2137475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Различные методы для определение  меры соблюдения налогового законодательства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3198" y="2862021"/>
            <a:ext cx="8915400" cy="3120325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400" dirty="0"/>
              <a:t>проведение косвенных оценок (для того, чтобы оценить величину торгового оборота, аналитики могут использовать информацию о количестве денег в обращении и сравнить ее с имеющимися данными об объемах продаж);</a:t>
            </a:r>
          </a:p>
          <a:p>
            <a:pPr lvl="0"/>
            <a:r>
              <a:rPr lang="ru-RU" sz="2400" dirty="0" smtClean="0"/>
              <a:t>опросы </a:t>
            </a:r>
            <a:r>
              <a:rPr lang="ru-RU" sz="2400" dirty="0"/>
              <a:t>налогоплательщиков, создание экспериментальных баз данных по изучаемым и контрольным </a:t>
            </a:r>
            <a:r>
              <a:rPr lang="ru-RU" sz="2400" dirty="0" smtClean="0"/>
              <a:t>группам</a:t>
            </a:r>
            <a:r>
              <a:rPr lang="en-US" sz="2400" dirty="0" smtClean="0"/>
              <a:t>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6171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837" y="154983"/>
            <a:ext cx="10016775" cy="1750017"/>
          </a:xfrm>
        </p:spPr>
        <p:txBody>
          <a:bodyPr>
            <a:noAutofit/>
          </a:bodyPr>
          <a:lstStyle/>
          <a:p>
            <a:r>
              <a:rPr lang="ru-RU" sz="4000" dirty="0"/>
              <a:t>Различные методы для определение  меры соблюдения налогового законодательства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/>
              <a:t>анализ широкой информации о конкретной категории налогоплательщиков — для оценки достоверности, как декларируемого дохода, так и отчислений в виде налогов проводятся специальные проверки налогоплательщиков и их контрагентов, результаты обобщаются до степени экономических показателей на уровне территории или государства в </a:t>
            </a:r>
            <a:r>
              <a:rPr lang="ru-RU" sz="2400" dirty="0" smtClean="0"/>
              <a:t>целом.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435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6841" y="0"/>
            <a:ext cx="10492352" cy="1813302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П</a:t>
            </a:r>
            <a:r>
              <a:rPr lang="ru-RU" sz="4000" dirty="0" smtClean="0"/>
              <a:t>оказатели</a:t>
            </a:r>
            <a:r>
              <a:rPr lang="ru-RU" sz="4000" dirty="0"/>
              <a:t>, оказывающие определяющее влияние на формирование налоговой базы региона: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4195" y="3099662"/>
            <a:ext cx="8915400" cy="3168022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отраслевая специализация региона;</a:t>
            </a:r>
          </a:p>
          <a:p>
            <a:pPr lvl="0"/>
            <a:r>
              <a:rPr lang="ru-RU" sz="2400" dirty="0"/>
              <a:t>численность населения, соотношение городского и сельского населения;</a:t>
            </a:r>
          </a:p>
          <a:p>
            <a:pPr lvl="0"/>
            <a:r>
              <a:rPr lang="ru-RU" sz="2400" dirty="0"/>
              <a:t>объем валового регионального продукта;</a:t>
            </a:r>
          </a:p>
          <a:p>
            <a:pPr lvl="0"/>
            <a:r>
              <a:rPr lang="ru-RU" sz="2400" dirty="0" smtClean="0"/>
              <a:t>количество и отраслевой состав предприятий региона, число крупнейших налогоплательщиков;</a:t>
            </a:r>
          </a:p>
        </p:txBody>
      </p:sp>
    </p:spTree>
    <p:extLst>
      <p:ext uri="{BB962C8B-B14F-4D97-AF65-F5344CB8AC3E}">
        <p14:creationId xmlns:p14="http://schemas.microsoft.com/office/powerpoint/2010/main" val="922592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0828" y="170481"/>
            <a:ext cx="10275376" cy="1734519"/>
          </a:xfrm>
        </p:spPr>
        <p:txBody>
          <a:bodyPr>
            <a:noAutofit/>
          </a:bodyPr>
          <a:lstStyle/>
          <a:p>
            <a:r>
              <a:rPr lang="ru-RU" sz="4000" dirty="0"/>
              <a:t>Показатели, оказывающие определяющее влияние на формирование налоговой базы региона: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2598549"/>
            <a:ext cx="8915400" cy="3011837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показатели, характеризующие внешнеэкономическую деятельность в отраслевом разрезе;</a:t>
            </a:r>
          </a:p>
          <a:p>
            <a:pPr lvl="0"/>
            <a:r>
              <a:rPr lang="ru-RU" sz="2400" dirty="0"/>
              <a:t>уровень оплаты труда, величина задолженности по зарплате;</a:t>
            </a:r>
          </a:p>
          <a:p>
            <a:r>
              <a:rPr lang="ru-RU" sz="2400" dirty="0"/>
              <a:t>другие показатели и характеристики</a:t>
            </a:r>
          </a:p>
        </p:txBody>
      </p:sp>
    </p:spTree>
    <p:extLst>
      <p:ext uri="{BB962C8B-B14F-4D97-AF65-F5344CB8AC3E}">
        <p14:creationId xmlns:p14="http://schemas.microsoft.com/office/powerpoint/2010/main" val="1098300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704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Вопросы для самопроверки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ru-RU" sz="2400" dirty="0" smtClean="0"/>
              <a:t>Что представляют собой региональные бюджеты?</a:t>
            </a:r>
          </a:p>
          <a:p>
            <a:pPr>
              <a:buFont typeface="+mj-lt"/>
              <a:buAutoNum type="arabicPeriod"/>
            </a:pPr>
            <a:r>
              <a:rPr lang="ru-RU" sz="2400" dirty="0" smtClean="0"/>
              <a:t>На какие группы разделяются краткосрочные прогнозы?</a:t>
            </a:r>
          </a:p>
          <a:p>
            <a:pPr>
              <a:buFont typeface="+mj-lt"/>
              <a:buAutoNum type="arabicPeriod"/>
            </a:pPr>
            <a:r>
              <a:rPr lang="ru-RU" sz="2400" dirty="0" smtClean="0"/>
              <a:t>Приоритетные меры что включают в себя?</a:t>
            </a:r>
          </a:p>
          <a:p>
            <a:pPr>
              <a:buFont typeface="+mj-lt"/>
              <a:buAutoNum type="arabicPeriod"/>
            </a:pPr>
            <a:r>
              <a:rPr lang="ru-RU" sz="2400" dirty="0" smtClean="0"/>
              <a:t>Как рассматривается процесс налогового планирования?</a:t>
            </a:r>
          </a:p>
          <a:p>
            <a:pPr>
              <a:buFont typeface="+mj-lt"/>
              <a:buAutoNum type="arabicPeriod"/>
            </a:pPr>
            <a:r>
              <a:rPr lang="ru-RU" sz="2400" dirty="0" smtClean="0"/>
              <a:t>Какие показатели влияют на формирование налоговой базы региона?</a:t>
            </a:r>
          </a:p>
          <a:p>
            <a:pPr>
              <a:buFont typeface="+mj-lt"/>
              <a:buAutoNum type="arabicPeriod"/>
            </a:pPr>
            <a:endParaRPr lang="ru-RU" sz="2400" dirty="0" smtClean="0"/>
          </a:p>
          <a:p>
            <a:pPr>
              <a:buFont typeface="+mj-lt"/>
              <a:buAutoNum type="arabicPeriod"/>
            </a:pPr>
            <a:endParaRPr lang="ru-RU" dirty="0" smtClean="0"/>
          </a:p>
          <a:p>
            <a:pPr>
              <a:buFont typeface="+mj-lt"/>
              <a:buAutoNum type="arabicPeriod"/>
            </a:pPr>
            <a:endParaRPr lang="ru-RU" dirty="0" smtClean="0"/>
          </a:p>
          <a:p>
            <a:pPr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738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98459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Используемая литература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3198" y="1751308"/>
            <a:ext cx="8915400" cy="4695987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Налоги и налогообложение: Учебник для студ. вузов, </a:t>
            </a:r>
            <a:r>
              <a:rPr lang="ru-RU" sz="2400" dirty="0" err="1"/>
              <a:t>обуч</a:t>
            </a:r>
            <a:r>
              <a:rPr lang="ru-RU" sz="2400" dirty="0"/>
              <a:t>. по </a:t>
            </a:r>
            <a:r>
              <a:rPr lang="ru-RU" sz="2400" dirty="0" err="1"/>
              <a:t>экон</a:t>
            </a:r>
            <a:r>
              <a:rPr lang="ru-RU" sz="2400" dirty="0"/>
              <a:t>. спец. / Д.Г. Черник, Л.П. Павлова, А.З. </a:t>
            </a:r>
            <a:r>
              <a:rPr lang="ru-RU" sz="2400" dirty="0" err="1"/>
              <a:t>Дадашев</a:t>
            </a:r>
            <a:r>
              <a:rPr lang="ru-RU" sz="2400" dirty="0"/>
              <a:t> и др. - 2-е изд., доп. и </a:t>
            </a:r>
            <a:r>
              <a:rPr lang="ru-RU" sz="2400" dirty="0" err="1"/>
              <a:t>перераб</a:t>
            </a:r>
            <a:r>
              <a:rPr lang="ru-RU" sz="2400" dirty="0"/>
              <a:t>. - М.: ИНФРА-М, </a:t>
            </a:r>
            <a:r>
              <a:rPr lang="ru-RU" sz="2400" dirty="0" smtClean="0"/>
              <a:t>2013</a:t>
            </a:r>
            <a:r>
              <a:rPr lang="ru-RU" sz="2400" dirty="0"/>
              <a:t>. - 328с. - (</a:t>
            </a:r>
            <a:r>
              <a:rPr lang="ru-RU" sz="2400" dirty="0" err="1"/>
              <a:t>Высш</a:t>
            </a:r>
            <a:r>
              <a:rPr lang="ru-RU" sz="2400" dirty="0"/>
              <a:t>. образование).</a:t>
            </a:r>
          </a:p>
          <a:p>
            <a:pPr lvl="0"/>
            <a:r>
              <a:rPr lang="ru-RU" sz="2400" dirty="0"/>
              <a:t>Налоговое планирование: Учебник для студ. вузов / Под ред. Е.С. </a:t>
            </a:r>
            <a:r>
              <a:rPr lang="ru-RU" sz="2400" dirty="0" err="1"/>
              <a:t>Вылкова</a:t>
            </a:r>
            <a:r>
              <a:rPr lang="ru-RU" sz="2400" dirty="0"/>
              <a:t>, </a:t>
            </a:r>
            <a:r>
              <a:rPr lang="ru-RU" sz="2400" dirty="0" err="1"/>
              <a:t>М.В.Романовского</a:t>
            </a:r>
            <a:r>
              <a:rPr lang="ru-RU" sz="2400" dirty="0"/>
              <a:t>, - СПб: Питер, </a:t>
            </a:r>
            <a:r>
              <a:rPr lang="ru-RU" sz="2400" dirty="0" smtClean="0"/>
              <a:t>2011. </a:t>
            </a:r>
            <a:r>
              <a:rPr lang="ru-RU" sz="2400" dirty="0"/>
              <a:t>- 634с. - (серия «Учебник для вузов»).</a:t>
            </a:r>
          </a:p>
          <a:p>
            <a:pPr lvl="0"/>
            <a:r>
              <a:rPr lang="ru-RU" sz="2400" dirty="0"/>
              <a:t>Налоговый кодекс Российской Федерации. Части первая и вторая части.</a:t>
            </a:r>
          </a:p>
          <a:p>
            <a:pPr lvl="0"/>
            <a:r>
              <a:rPr lang="ru-RU" sz="2400" dirty="0"/>
              <a:t>Экономика налоговой политики : Пер. с англ. / Под ред. </a:t>
            </a:r>
            <a:r>
              <a:rPr lang="ru-RU" sz="2400" dirty="0" err="1"/>
              <a:t>М.П.Девере</a:t>
            </a:r>
            <a:r>
              <a:rPr lang="ru-RU" sz="2400" dirty="0"/>
              <a:t>. - М.: </a:t>
            </a:r>
            <a:r>
              <a:rPr lang="ru-RU" sz="2400" dirty="0" err="1"/>
              <a:t>Филинъ</a:t>
            </a:r>
            <a:r>
              <a:rPr lang="ru-RU" sz="2400" dirty="0"/>
              <a:t>, </a:t>
            </a:r>
            <a:r>
              <a:rPr lang="ru-RU" sz="2400" dirty="0" smtClean="0"/>
              <a:t>2012</a:t>
            </a:r>
            <a:r>
              <a:rPr lang="ru-RU" sz="2400" dirty="0"/>
              <a:t>. - 323с.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050232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98</TotalTime>
  <Words>1053</Words>
  <Application>Microsoft Office PowerPoint</Application>
  <PresentationFormat>Произвольный</PresentationFormat>
  <Paragraphs>83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Легкий дым</vt:lpstr>
      <vt:lpstr>Тема . Региональные положения организации налогового планирования</vt:lpstr>
      <vt:lpstr>План лекции</vt:lpstr>
      <vt:lpstr>Требования  к знаниям, умениям и навыкам</vt:lpstr>
      <vt:lpstr>Источники</vt:lpstr>
      <vt:lpstr>В результате изучения данной дисциплины специалист должен изучить:</vt:lpstr>
      <vt:lpstr>Региональный бюджет налогового планирования</vt:lpstr>
      <vt:lpstr>Организационная структура регионального положения</vt:lpstr>
      <vt:lpstr>Афоризмы и высказывания великих людей</vt:lpstr>
      <vt:lpstr>Подходы к построению краткосрочных прогнозов разделяются на четыре большие группы:</vt:lpstr>
      <vt:lpstr>Подходы к построению краткосрочных прогнозов разделяются на четыре большие группы:</vt:lpstr>
      <vt:lpstr>Приоритетные меры администрации региона или муниципального образования включают в себя:</vt:lpstr>
      <vt:lpstr>Процесс налогового планирования </vt:lpstr>
      <vt:lpstr>Процесс налогового планирования </vt:lpstr>
      <vt:lpstr>Процесс налогового планирования </vt:lpstr>
      <vt:lpstr>Различные методы для определение  меры соблюдения налогового законодательства</vt:lpstr>
      <vt:lpstr>Различные методы для определение  меры соблюдения налогового законодательства</vt:lpstr>
      <vt:lpstr>Показатели, оказывающие определяющее влияние на формирование налоговой базы региона:</vt:lpstr>
      <vt:lpstr>Показатели, оказывающие определяющее влияние на формирование налоговой базы региона:</vt:lpstr>
      <vt:lpstr>Вопросы для самопроверки</vt:lpstr>
      <vt:lpstr>Используемая литература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 Региональные положения организации налогового планирования</dc:title>
  <dc:creator>Стоматюк Мария</dc:creator>
  <cp:lastModifiedBy>Самсонова Ирина</cp:lastModifiedBy>
  <cp:revision>14</cp:revision>
  <dcterms:created xsi:type="dcterms:W3CDTF">2013-12-03T21:39:21Z</dcterms:created>
  <dcterms:modified xsi:type="dcterms:W3CDTF">2018-05-28T04:50:19Z</dcterms:modified>
</cp:coreProperties>
</file>